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sldIdLst>
    <p:sldId id="307" r:id="rId2"/>
    <p:sldId id="318" r:id="rId3"/>
    <p:sldId id="317" r:id="rId4"/>
    <p:sldId id="308" r:id="rId5"/>
    <p:sldId id="309" r:id="rId6"/>
    <p:sldId id="310" r:id="rId7"/>
    <p:sldId id="311" r:id="rId8"/>
    <p:sldId id="312" r:id="rId9"/>
    <p:sldId id="313" r:id="rId10"/>
    <p:sldId id="314" r:id="rId11"/>
    <p:sldId id="315" r:id="rId12"/>
    <p:sldId id="31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ben Fernandez" initials="RF" lastIdx="1" clrIdx="0">
    <p:extLst>
      <p:ext uri="{19B8F6BF-5375-455C-9EA6-DF929625EA0E}">
        <p15:presenceInfo xmlns:p15="http://schemas.microsoft.com/office/powerpoint/2012/main" userId="b2ddae9f6de01a0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CB43A8-691A-469D-94D1-CC8B1991C80A}" v="10" dt="2020-03-06T17:40:28.3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07" autoAdjust="0"/>
    <p:restoredTop sz="96341" autoAdjust="0"/>
  </p:normalViewPr>
  <p:slideViewPr>
    <p:cSldViewPr snapToGrid="0" snapToObjects="1">
      <p:cViewPr varScale="1">
        <p:scale>
          <a:sx n="110" d="100"/>
          <a:sy n="110" d="100"/>
        </p:scale>
        <p:origin x="636" y="9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ben Fernandez" userId="b2ddae9f6de01a07" providerId="LiveId" clId="{C7CB43A8-691A-469D-94D1-CC8B1991C80A}"/>
    <pc:docChg chg="undo custSel modSld">
      <pc:chgData name="Ruben Fernandez" userId="b2ddae9f6de01a07" providerId="LiveId" clId="{C7CB43A8-691A-469D-94D1-CC8B1991C80A}" dt="2020-03-06T17:43:40.632" v="4258" actId="20577"/>
      <pc:docMkLst>
        <pc:docMk/>
      </pc:docMkLst>
      <pc:sldChg chg="modSp mod">
        <pc:chgData name="Ruben Fernandez" userId="b2ddae9f6de01a07" providerId="LiveId" clId="{C7CB43A8-691A-469D-94D1-CC8B1991C80A}" dt="2020-03-02T14:20:00.866" v="2163" actId="313"/>
        <pc:sldMkLst>
          <pc:docMk/>
          <pc:sldMk cId="464060365" sldId="308"/>
        </pc:sldMkLst>
        <pc:spChg chg="mod">
          <ac:chgData name="Ruben Fernandez" userId="b2ddae9f6de01a07" providerId="LiveId" clId="{C7CB43A8-691A-469D-94D1-CC8B1991C80A}" dt="2020-03-02T14:16:01.556" v="1849" actId="20577"/>
          <ac:spMkLst>
            <pc:docMk/>
            <pc:sldMk cId="464060365" sldId="308"/>
            <ac:spMk id="3" creationId="{00000000-0000-0000-0000-000000000000}"/>
          </ac:spMkLst>
        </pc:spChg>
        <pc:spChg chg="mod">
          <ac:chgData name="Ruben Fernandez" userId="b2ddae9f6de01a07" providerId="LiveId" clId="{C7CB43A8-691A-469D-94D1-CC8B1991C80A}" dt="2020-03-02T14:12:13.762" v="1482" actId="313"/>
          <ac:spMkLst>
            <pc:docMk/>
            <pc:sldMk cId="464060365" sldId="308"/>
            <ac:spMk id="5" creationId="{00000000-0000-0000-0000-000000000000}"/>
          </ac:spMkLst>
        </pc:spChg>
        <pc:spChg chg="mod">
          <ac:chgData name="Ruben Fernandez" userId="b2ddae9f6de01a07" providerId="LiveId" clId="{C7CB43A8-691A-469D-94D1-CC8B1991C80A}" dt="2020-03-02T14:16:49.331" v="1899" actId="20577"/>
          <ac:spMkLst>
            <pc:docMk/>
            <pc:sldMk cId="464060365" sldId="308"/>
            <ac:spMk id="48" creationId="{00000000-0000-0000-0000-000000000000}"/>
          </ac:spMkLst>
        </pc:spChg>
        <pc:spChg chg="mod">
          <ac:chgData name="Ruben Fernandez" userId="b2ddae9f6de01a07" providerId="LiveId" clId="{C7CB43A8-691A-469D-94D1-CC8B1991C80A}" dt="2020-03-02T14:20:00.866" v="2163" actId="313"/>
          <ac:spMkLst>
            <pc:docMk/>
            <pc:sldMk cId="464060365" sldId="308"/>
            <ac:spMk id="55" creationId="{00000000-0000-0000-0000-000000000000}"/>
          </ac:spMkLst>
        </pc:spChg>
        <pc:spChg chg="mod">
          <ac:chgData name="Ruben Fernandez" userId="b2ddae9f6de01a07" providerId="LiveId" clId="{C7CB43A8-691A-469D-94D1-CC8B1991C80A}" dt="2020-03-02T14:16:37.353" v="1885" actId="20577"/>
          <ac:spMkLst>
            <pc:docMk/>
            <pc:sldMk cId="464060365" sldId="308"/>
            <ac:spMk id="56" creationId="{00000000-0000-0000-0000-000000000000}"/>
          </ac:spMkLst>
        </pc:spChg>
        <pc:spChg chg="mod">
          <ac:chgData name="Ruben Fernandez" userId="b2ddae9f6de01a07" providerId="LiveId" clId="{C7CB43A8-691A-469D-94D1-CC8B1991C80A}" dt="2020-03-02T14:17:01.205" v="1913" actId="20577"/>
          <ac:spMkLst>
            <pc:docMk/>
            <pc:sldMk cId="464060365" sldId="308"/>
            <ac:spMk id="57" creationId="{00000000-0000-0000-0000-000000000000}"/>
          </ac:spMkLst>
        </pc:spChg>
        <pc:spChg chg="mod">
          <ac:chgData name="Ruben Fernandez" userId="b2ddae9f6de01a07" providerId="LiveId" clId="{C7CB43A8-691A-469D-94D1-CC8B1991C80A}" dt="2020-03-02T14:17:22.387" v="1938" actId="1076"/>
          <ac:spMkLst>
            <pc:docMk/>
            <pc:sldMk cId="464060365" sldId="308"/>
            <ac:spMk id="58" creationId="{00000000-0000-0000-0000-000000000000}"/>
          </ac:spMkLst>
        </pc:spChg>
        <pc:spChg chg="mod">
          <ac:chgData name="Ruben Fernandez" userId="b2ddae9f6de01a07" providerId="LiveId" clId="{C7CB43A8-691A-469D-94D1-CC8B1991C80A}" dt="2020-03-02T14:11:23.636" v="1449"/>
          <ac:spMkLst>
            <pc:docMk/>
            <pc:sldMk cId="464060365" sldId="308"/>
            <ac:spMk id="62" creationId="{A2E74208-935A-DC41-AE2D-307C7FC3D8F6}"/>
          </ac:spMkLst>
        </pc:spChg>
        <pc:spChg chg="mod">
          <ac:chgData name="Ruben Fernandez" userId="b2ddae9f6de01a07" providerId="LiveId" clId="{C7CB43A8-691A-469D-94D1-CC8B1991C80A}" dt="2020-03-02T14:11:56.848" v="1480" actId="313"/>
          <ac:spMkLst>
            <pc:docMk/>
            <pc:sldMk cId="464060365" sldId="308"/>
            <ac:spMk id="65" creationId="{00000000-0000-0000-0000-000000000000}"/>
          </ac:spMkLst>
        </pc:spChg>
      </pc:sldChg>
      <pc:sldChg chg="modSp mod">
        <pc:chgData name="Ruben Fernandez" userId="b2ddae9f6de01a07" providerId="LiveId" clId="{C7CB43A8-691A-469D-94D1-CC8B1991C80A}" dt="2020-03-06T17:24:45.243" v="2844" actId="20577"/>
        <pc:sldMkLst>
          <pc:docMk/>
          <pc:sldMk cId="3125578494" sldId="314"/>
        </pc:sldMkLst>
        <pc:spChg chg="mod">
          <ac:chgData name="Ruben Fernandez" userId="b2ddae9f6de01a07" providerId="LiveId" clId="{C7CB43A8-691A-469D-94D1-CC8B1991C80A}" dt="2020-03-06T17:19:08.179" v="2352" actId="313"/>
          <ac:spMkLst>
            <pc:docMk/>
            <pc:sldMk cId="3125578494" sldId="314"/>
            <ac:spMk id="2" creationId="{EF33A848-9B75-8F4E-B761-E3006A7BE028}"/>
          </ac:spMkLst>
        </pc:spChg>
        <pc:spChg chg="mod">
          <ac:chgData name="Ruben Fernandez" userId="b2ddae9f6de01a07" providerId="LiveId" clId="{C7CB43A8-691A-469D-94D1-CC8B1991C80A}" dt="2020-03-06T17:21:31.797" v="2550" actId="313"/>
          <ac:spMkLst>
            <pc:docMk/>
            <pc:sldMk cId="3125578494" sldId="314"/>
            <ac:spMk id="14" creationId="{00000000-0000-0000-0000-000000000000}"/>
          </ac:spMkLst>
        </pc:spChg>
        <pc:spChg chg="mod">
          <ac:chgData name="Ruben Fernandez" userId="b2ddae9f6de01a07" providerId="LiveId" clId="{C7CB43A8-691A-469D-94D1-CC8B1991C80A}" dt="2020-03-06T17:24:45.243" v="2844" actId="20577"/>
          <ac:spMkLst>
            <pc:docMk/>
            <pc:sldMk cId="3125578494" sldId="314"/>
            <ac:spMk id="16" creationId="{00000000-0000-0000-0000-000000000000}"/>
          </ac:spMkLst>
        </pc:spChg>
      </pc:sldChg>
      <pc:sldChg chg="modSp mod">
        <pc:chgData name="Ruben Fernandez" userId="b2ddae9f6de01a07" providerId="LiveId" clId="{C7CB43A8-691A-469D-94D1-CC8B1991C80A}" dt="2020-03-06T17:35:50.861" v="3656" actId="20577"/>
        <pc:sldMkLst>
          <pc:docMk/>
          <pc:sldMk cId="4181141263" sldId="315"/>
        </pc:sldMkLst>
        <pc:spChg chg="mod">
          <ac:chgData name="Ruben Fernandez" userId="b2ddae9f6de01a07" providerId="LiveId" clId="{C7CB43A8-691A-469D-94D1-CC8B1991C80A}" dt="2020-03-06T17:35:50.861" v="3656" actId="20577"/>
          <ac:spMkLst>
            <pc:docMk/>
            <pc:sldMk cId="4181141263" sldId="315"/>
            <ac:spMk id="3" creationId="{50C775B0-E27C-E648-BD7C-7EE39909D4C0}"/>
          </ac:spMkLst>
        </pc:spChg>
        <pc:spChg chg="mod">
          <ac:chgData name="Ruben Fernandez" userId="b2ddae9f6de01a07" providerId="LiveId" clId="{C7CB43A8-691A-469D-94D1-CC8B1991C80A}" dt="2020-03-06T17:25:29.114" v="2925" actId="6549"/>
          <ac:spMkLst>
            <pc:docMk/>
            <pc:sldMk cId="4181141263" sldId="315"/>
            <ac:spMk id="10" creationId="{A2E74208-935A-DC41-AE2D-307C7FC3D8F6}"/>
          </ac:spMkLst>
        </pc:spChg>
        <pc:spChg chg="mod">
          <ac:chgData name="Ruben Fernandez" userId="b2ddae9f6de01a07" providerId="LiveId" clId="{C7CB43A8-691A-469D-94D1-CC8B1991C80A}" dt="2020-03-06T17:25:41.011" v="2927" actId="790"/>
          <ac:spMkLst>
            <pc:docMk/>
            <pc:sldMk cId="4181141263" sldId="315"/>
            <ac:spMk id="11" creationId="{00000000-0000-0000-0000-000000000000}"/>
          </ac:spMkLst>
        </pc:spChg>
      </pc:sldChg>
      <pc:sldChg chg="modSp mod">
        <pc:chgData name="Ruben Fernandez" userId="b2ddae9f6de01a07" providerId="LiveId" clId="{C7CB43A8-691A-469D-94D1-CC8B1991C80A}" dt="2020-03-06T17:43:40.632" v="4258" actId="20577"/>
        <pc:sldMkLst>
          <pc:docMk/>
          <pc:sldMk cId="2483330327" sldId="316"/>
        </pc:sldMkLst>
        <pc:spChg chg="mod">
          <ac:chgData name="Ruben Fernandez" userId="b2ddae9f6de01a07" providerId="LiveId" clId="{C7CB43A8-691A-469D-94D1-CC8B1991C80A}" dt="2020-03-06T17:43:40.632" v="4258" actId="20577"/>
          <ac:spMkLst>
            <pc:docMk/>
            <pc:sldMk cId="2483330327" sldId="316"/>
            <ac:spMk id="3" creationId="{50C775B0-E27C-E648-BD7C-7EE39909D4C0}"/>
          </ac:spMkLst>
        </pc:spChg>
        <pc:spChg chg="mod">
          <ac:chgData name="Ruben Fernandez" userId="b2ddae9f6de01a07" providerId="LiveId" clId="{C7CB43A8-691A-469D-94D1-CC8B1991C80A}" dt="2020-03-06T17:36:28.417" v="3682" actId="313"/>
          <ac:spMkLst>
            <pc:docMk/>
            <pc:sldMk cId="2483330327" sldId="316"/>
            <ac:spMk id="9" creationId="{6F755BF1-710C-B946-9081-878D01B7098F}"/>
          </ac:spMkLst>
        </pc:spChg>
        <pc:spChg chg="mod">
          <ac:chgData name="Ruben Fernandez" userId="b2ddae9f6de01a07" providerId="LiveId" clId="{C7CB43A8-691A-469D-94D1-CC8B1991C80A}" dt="2020-03-06T17:36:04.281" v="3658"/>
          <ac:spMkLst>
            <pc:docMk/>
            <pc:sldMk cId="2483330327" sldId="316"/>
            <ac:spMk id="13" creationId="{A2E74208-935A-DC41-AE2D-307C7FC3D8F6}"/>
          </ac:spMkLst>
        </pc:spChg>
      </pc:sldChg>
      <pc:sldChg chg="modSp mod">
        <pc:chgData name="Ruben Fernandez" userId="b2ddae9f6de01a07" providerId="LiveId" clId="{C7CB43A8-691A-469D-94D1-CC8B1991C80A}" dt="2020-03-02T14:06:38.205" v="1401" actId="790"/>
        <pc:sldMkLst>
          <pc:docMk/>
          <pc:sldMk cId="1517267708" sldId="317"/>
        </pc:sldMkLst>
        <pc:spChg chg="mod">
          <ac:chgData name="Ruben Fernandez" userId="b2ddae9f6de01a07" providerId="LiveId" clId="{C7CB43A8-691A-469D-94D1-CC8B1991C80A}" dt="2020-03-02T14:06:30.946" v="1400" actId="313"/>
          <ac:spMkLst>
            <pc:docMk/>
            <pc:sldMk cId="1517267708" sldId="317"/>
            <ac:spMk id="2" creationId="{00000000-0000-0000-0000-000000000000}"/>
          </ac:spMkLst>
        </pc:spChg>
        <pc:spChg chg="mod">
          <ac:chgData name="Ruben Fernandez" userId="b2ddae9f6de01a07" providerId="LiveId" clId="{C7CB43A8-691A-469D-94D1-CC8B1991C80A}" dt="2020-03-02T14:03:26.073" v="1098" actId="6549"/>
          <ac:spMkLst>
            <pc:docMk/>
            <pc:sldMk cId="1517267708" sldId="317"/>
            <ac:spMk id="62" creationId="{A2E74208-935A-DC41-AE2D-307C7FC3D8F6}"/>
          </ac:spMkLst>
        </pc:spChg>
        <pc:spChg chg="mod">
          <ac:chgData name="Ruben Fernandez" userId="b2ddae9f6de01a07" providerId="LiveId" clId="{C7CB43A8-691A-469D-94D1-CC8B1991C80A}" dt="2020-03-02T14:06:38.205" v="1401" actId="790"/>
          <ac:spMkLst>
            <pc:docMk/>
            <pc:sldMk cId="1517267708" sldId="317"/>
            <ac:spMk id="65" creationId="{00000000-0000-0000-0000-000000000000}"/>
          </ac:spMkLst>
        </pc:spChg>
      </pc:sldChg>
      <pc:sldChg chg="modSp mod">
        <pc:chgData name="Ruben Fernandez" userId="b2ddae9f6de01a07" providerId="LiveId" clId="{C7CB43A8-691A-469D-94D1-CC8B1991C80A}" dt="2020-03-02T14:03:04.601" v="1017" actId="313"/>
        <pc:sldMkLst>
          <pc:docMk/>
          <pc:sldMk cId="2742001813" sldId="318"/>
        </pc:sldMkLst>
        <pc:spChg chg="mod">
          <ac:chgData name="Ruben Fernandez" userId="b2ddae9f6de01a07" providerId="LiveId" clId="{C7CB43A8-691A-469D-94D1-CC8B1991C80A}" dt="2020-03-02T14:03:04.601" v="1017" actId="313"/>
          <ac:spMkLst>
            <pc:docMk/>
            <pc:sldMk cId="2742001813" sldId="318"/>
            <ac:spMk id="2" creationId="{00000000-0000-0000-0000-000000000000}"/>
          </ac:spMkLst>
        </pc:spChg>
        <pc:spChg chg="mod">
          <ac:chgData name="Ruben Fernandez" userId="b2ddae9f6de01a07" providerId="LiveId" clId="{C7CB43A8-691A-469D-94D1-CC8B1991C80A}" dt="2020-03-02T13:57:26.689" v="735" actId="790"/>
          <ac:spMkLst>
            <pc:docMk/>
            <pc:sldMk cId="2742001813" sldId="318"/>
            <ac:spMk id="65" creationId="{00000000-0000-0000-0000-000000000000}"/>
          </ac:spMkLst>
        </pc:spChg>
      </pc:sldChg>
    </pc:docChg>
  </pc:docChgLst>
  <pc:docChgLst>
    <pc:chgData name="Ruben Fernandez" userId="b2ddae9f6de01a07" providerId="LiveId" clId="{5D308AE0-8F32-43B5-9757-8D90BFC43E0A}"/>
    <pc:docChg chg="modSld">
      <pc:chgData name="Ruben Fernandez" userId="b2ddae9f6de01a07" providerId="LiveId" clId="{5D308AE0-8F32-43B5-9757-8D90BFC43E0A}" dt="2020-03-02T01:50:37.271" v="181" actId="20577"/>
      <pc:docMkLst>
        <pc:docMk/>
      </pc:docMkLst>
      <pc:sldChg chg="modSp mod">
        <pc:chgData name="Ruben Fernandez" userId="b2ddae9f6de01a07" providerId="LiveId" clId="{5D308AE0-8F32-43B5-9757-8D90BFC43E0A}" dt="2020-03-02T01:45:10.673" v="98" actId="20577"/>
        <pc:sldMkLst>
          <pc:docMk/>
          <pc:sldMk cId="4039656630" sldId="307"/>
        </pc:sldMkLst>
        <pc:spChg chg="mod">
          <ac:chgData name="Ruben Fernandez" userId="b2ddae9f6de01a07" providerId="LiveId" clId="{5D308AE0-8F32-43B5-9757-8D90BFC43E0A}" dt="2020-03-02T01:45:10.673" v="98" actId="20577"/>
          <ac:spMkLst>
            <pc:docMk/>
            <pc:sldMk cId="4039656630" sldId="307"/>
            <ac:spMk id="13318" creationId="{00000000-0000-0000-0000-000000000000}"/>
          </ac:spMkLst>
        </pc:spChg>
      </pc:sldChg>
      <pc:sldChg chg="modSp mod">
        <pc:chgData name="Ruben Fernandez" userId="b2ddae9f6de01a07" providerId="LiveId" clId="{5D308AE0-8F32-43B5-9757-8D90BFC43E0A}" dt="2020-03-02T01:50:37.271" v="181" actId="20577"/>
        <pc:sldMkLst>
          <pc:docMk/>
          <pc:sldMk cId="2742001813" sldId="318"/>
        </pc:sldMkLst>
        <pc:spChg chg="mod">
          <ac:chgData name="Ruben Fernandez" userId="b2ddae9f6de01a07" providerId="LiveId" clId="{5D308AE0-8F32-43B5-9757-8D90BFC43E0A}" dt="2020-03-02T01:46:29.931" v="179" actId="6549"/>
          <ac:spMkLst>
            <pc:docMk/>
            <pc:sldMk cId="2742001813" sldId="318"/>
            <ac:spMk id="62" creationId="{A2E74208-935A-DC41-AE2D-307C7FC3D8F6}"/>
          </ac:spMkLst>
        </pc:spChg>
        <pc:spChg chg="mod">
          <ac:chgData name="Ruben Fernandez" userId="b2ddae9f6de01a07" providerId="LiveId" clId="{5D308AE0-8F32-43B5-9757-8D90BFC43E0A}" dt="2020-03-02T01:50:37.271" v="181" actId="20577"/>
          <ac:spMkLst>
            <pc:docMk/>
            <pc:sldMk cId="2742001813" sldId="318"/>
            <ac:spMk id="65" creationId="{00000000-0000-0000-0000-00000000000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Sheet1!$B$1</c:f>
              <c:strCache>
                <c:ptCount val="1"/>
                <c:pt idx="0">
                  <c:v>Series 1</c:v>
                </c:pt>
              </c:strCache>
            </c:strRef>
          </c:tx>
          <c:spPr>
            <a:solidFill>
              <a:schemeClr val="accent6"/>
            </a:solidFill>
            <a:ln>
              <a:noFill/>
            </a:ln>
            <a:effectLst/>
          </c:spPr>
          <c:invertIfNegative val="0"/>
          <c:dLbls>
            <c:dLbl>
              <c:idx val="0"/>
              <c:layout/>
              <c:tx>
                <c:rich>
                  <a:bodyPr/>
                  <a:lstStyle/>
                  <a:p>
                    <a:r>
                      <a:rPr lang="en-US" dirty="0"/>
                      <a:t>&lt;</a:t>
                    </a:r>
                    <a:fld id="{48984E76-D3EC-46B7-8A19-971E490ECC43}" type="VALUE">
                      <a:rPr lang="en-US" smtClean="0"/>
                      <a:pPr/>
                      <a:t>[VALUE]</a:t>
                    </a:fld>
                    <a:endParaRPr lang="en-US" dirty="0"/>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5-4760-413B-875F-03F9C90754E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Sheet1!$B$2</c:f>
              <c:numCache>
                <c:formatCode>General</c:formatCode>
                <c:ptCount val="1"/>
                <c:pt idx="0">
                  <c:v>5</c:v>
                </c:pt>
              </c:numCache>
            </c:numRef>
          </c:val>
          <c:extLst>
            <c:ext xmlns:c16="http://schemas.microsoft.com/office/drawing/2014/chart" uri="{C3380CC4-5D6E-409C-BE32-E72D297353CC}">
              <c16:uniqueId val="{00000000-4760-413B-875F-03F9C90754E0}"/>
            </c:ext>
          </c:extLst>
        </c:ser>
        <c:ser>
          <c:idx val="1"/>
          <c:order val="1"/>
          <c:tx>
            <c:strRef>
              <c:f>Sheet1!$C$1</c:f>
              <c:strCache>
                <c:ptCount val="1"/>
                <c:pt idx="0">
                  <c:v>Series 2</c:v>
                </c:pt>
              </c:strCache>
            </c:strRef>
          </c:tx>
          <c:spPr>
            <a:solidFill>
              <a:schemeClr val="accent5"/>
            </a:solidFill>
            <a:ln>
              <a:noFill/>
            </a:ln>
            <a:effectLst/>
          </c:spPr>
          <c:invertIfNegative val="0"/>
          <c:dLbls>
            <c:dLbl>
              <c:idx val="0"/>
              <c:layout/>
              <c:tx>
                <c:rich>
                  <a:bodyPr/>
                  <a:lstStyle/>
                  <a:p>
                    <a:r>
                      <a:rPr lang="en-US"/>
                      <a:t>5-15</a:t>
                    </a:r>
                    <a:endParaRPr lang="en-US" dirty="0"/>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4760-413B-875F-03F9C90754E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Sheet1!$C$2</c:f>
              <c:numCache>
                <c:formatCode>General</c:formatCode>
                <c:ptCount val="1"/>
                <c:pt idx="0">
                  <c:v>10</c:v>
                </c:pt>
              </c:numCache>
            </c:numRef>
          </c:val>
          <c:extLst>
            <c:ext xmlns:c16="http://schemas.microsoft.com/office/drawing/2014/chart" uri="{C3380CC4-5D6E-409C-BE32-E72D297353CC}">
              <c16:uniqueId val="{00000003-4760-413B-875F-03F9C90754E0}"/>
            </c:ext>
          </c:extLst>
        </c:ser>
        <c:ser>
          <c:idx val="2"/>
          <c:order val="2"/>
          <c:tx>
            <c:strRef>
              <c:f>Sheet1!$D$1</c:f>
              <c:strCache>
                <c:ptCount val="1"/>
                <c:pt idx="0">
                  <c:v>Series 3</c:v>
                </c:pt>
              </c:strCache>
            </c:strRef>
          </c:tx>
          <c:spPr>
            <a:solidFill>
              <a:schemeClr val="accent4"/>
            </a:solidFill>
            <a:ln>
              <a:noFill/>
            </a:ln>
            <a:effectLst/>
          </c:spPr>
          <c:invertIfNegative val="0"/>
          <c:dLbls>
            <c:dLbl>
              <c:idx val="0"/>
              <c:layout/>
              <c:tx>
                <c:rich>
                  <a:bodyPr/>
                  <a:lstStyle/>
                  <a:p>
                    <a:fld id="{5B57AC96-F7E3-44D9-9C78-83DF353AC74F}"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7-4760-413B-875F-03F9C90754E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Sheet1!$D$2</c:f>
              <c:numCache>
                <c:formatCode>General</c:formatCode>
                <c:ptCount val="1"/>
                <c:pt idx="0">
                  <c:v>15</c:v>
                </c:pt>
              </c:numCache>
            </c:numRef>
          </c:val>
          <c:extLst>
            <c:ext xmlns:c16="http://schemas.microsoft.com/office/drawing/2014/chart" uri="{C3380CC4-5D6E-409C-BE32-E72D297353CC}">
              <c16:uniqueId val="{00000004-4760-413B-875F-03F9C90754E0}"/>
            </c:ext>
          </c:extLst>
        </c:ser>
        <c:dLbls>
          <c:showLegendKey val="0"/>
          <c:showVal val="0"/>
          <c:showCatName val="0"/>
          <c:showSerName val="0"/>
          <c:showPercent val="0"/>
          <c:showBubbleSize val="0"/>
        </c:dLbls>
        <c:gapWidth val="150"/>
        <c:overlap val="100"/>
        <c:axId val="1681436832"/>
        <c:axId val="1681444736"/>
      </c:barChart>
      <c:catAx>
        <c:axId val="1681436832"/>
        <c:scaling>
          <c:orientation val="minMax"/>
        </c:scaling>
        <c:delete val="1"/>
        <c:axPos val="b"/>
        <c:numFmt formatCode="General" sourceLinked="1"/>
        <c:majorTickMark val="none"/>
        <c:minorTickMark val="none"/>
        <c:tickLblPos val="nextTo"/>
        <c:crossAx val="1681444736"/>
        <c:crosses val="autoZero"/>
        <c:auto val="1"/>
        <c:lblAlgn val="ctr"/>
        <c:lblOffset val="100"/>
        <c:noMultiLvlLbl val="0"/>
      </c:catAx>
      <c:valAx>
        <c:axId val="1681444736"/>
        <c:scaling>
          <c:orientation val="minMax"/>
          <c:max val="3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681436832"/>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Sheet1!$B$1</c:f>
              <c:strCache>
                <c:ptCount val="1"/>
                <c:pt idx="0">
                  <c:v>Series 1</c:v>
                </c:pt>
              </c:strCache>
            </c:strRef>
          </c:tx>
          <c:spPr>
            <a:solidFill>
              <a:schemeClr val="accent6"/>
            </a:solidFill>
            <a:ln>
              <a:noFill/>
            </a:ln>
            <a:effectLst/>
          </c:spPr>
          <c:invertIfNegative val="0"/>
          <c:dLbls>
            <c:dLbl>
              <c:idx val="0"/>
              <c:layout/>
              <c:tx>
                <c:rich>
                  <a:bodyPr/>
                  <a:lstStyle/>
                  <a:p>
                    <a:r>
                      <a:rPr lang="en-US" dirty="0"/>
                      <a:t>&lt;1</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2839-4600-93D0-9DFEFD265F6C}"/>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lumMod val="9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Sheet1!$B$2</c:f>
              <c:numCache>
                <c:formatCode>General</c:formatCode>
                <c:ptCount val="1"/>
                <c:pt idx="0">
                  <c:v>1</c:v>
                </c:pt>
              </c:numCache>
            </c:numRef>
          </c:val>
          <c:extLst>
            <c:ext xmlns:c16="http://schemas.microsoft.com/office/drawing/2014/chart" uri="{C3380CC4-5D6E-409C-BE32-E72D297353CC}">
              <c16:uniqueId val="{00000000-2839-4600-93D0-9DFEFD265F6C}"/>
            </c:ext>
          </c:extLst>
        </c:ser>
        <c:ser>
          <c:idx val="1"/>
          <c:order val="1"/>
          <c:tx>
            <c:strRef>
              <c:f>Sheet1!$C$1</c:f>
              <c:strCache>
                <c:ptCount val="1"/>
                <c:pt idx="0">
                  <c:v>Series 2</c:v>
                </c:pt>
              </c:strCache>
            </c:strRef>
          </c:tx>
          <c:spPr>
            <a:solidFill>
              <a:schemeClr val="accent5"/>
            </a:solidFill>
            <a:ln>
              <a:noFill/>
            </a:ln>
            <a:effectLst/>
          </c:spPr>
          <c:invertIfNegative val="0"/>
          <c:dLbls>
            <c:dLbl>
              <c:idx val="0"/>
              <c:layout/>
              <c:tx>
                <c:rich>
                  <a:bodyPr/>
                  <a:lstStyle/>
                  <a:p>
                    <a:r>
                      <a:rPr lang="en-US" dirty="0"/>
                      <a:t>1- 3.3</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2839-4600-93D0-9DFEFD265F6C}"/>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Sheet1!$C$2</c:f>
              <c:numCache>
                <c:formatCode>General</c:formatCode>
                <c:ptCount val="1"/>
                <c:pt idx="0">
                  <c:v>2.2999999999999998</c:v>
                </c:pt>
              </c:numCache>
            </c:numRef>
          </c:val>
          <c:extLst>
            <c:ext xmlns:c16="http://schemas.microsoft.com/office/drawing/2014/chart" uri="{C3380CC4-5D6E-409C-BE32-E72D297353CC}">
              <c16:uniqueId val="{00000001-2839-4600-93D0-9DFEFD265F6C}"/>
            </c:ext>
          </c:extLst>
        </c:ser>
        <c:ser>
          <c:idx val="2"/>
          <c:order val="2"/>
          <c:tx>
            <c:strRef>
              <c:f>Sheet1!$D$1</c:f>
              <c:strCache>
                <c:ptCount val="1"/>
                <c:pt idx="0">
                  <c:v>Series 3</c:v>
                </c:pt>
              </c:strCache>
            </c:strRef>
          </c:tx>
          <c:spPr>
            <a:solidFill>
              <a:schemeClr val="accent4"/>
            </a:solidFill>
            <a:ln>
              <a:noFill/>
            </a:ln>
            <a:effectLst/>
          </c:spPr>
          <c:invertIfNegative val="0"/>
          <c:dLbls>
            <c:dLbl>
              <c:idx val="0"/>
              <c:layout/>
              <c:tx>
                <c:rich>
                  <a:bodyPr/>
                  <a:lstStyle/>
                  <a:p>
                    <a:r>
                      <a:rPr lang="en-US" sz="1100" dirty="0"/>
                      <a:t>3.3</a:t>
                    </a:r>
                    <a:r>
                      <a:rPr lang="en-US" dirty="0"/>
                      <a:t>+</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2839-4600-93D0-9DFEFD265F6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Sheet1!$D$2</c:f>
              <c:numCache>
                <c:formatCode>General</c:formatCode>
                <c:ptCount val="1"/>
                <c:pt idx="0">
                  <c:v>4.7</c:v>
                </c:pt>
              </c:numCache>
            </c:numRef>
          </c:val>
          <c:extLst>
            <c:ext xmlns:c16="http://schemas.microsoft.com/office/drawing/2014/chart" uri="{C3380CC4-5D6E-409C-BE32-E72D297353CC}">
              <c16:uniqueId val="{00000002-2839-4600-93D0-9DFEFD265F6C}"/>
            </c:ext>
          </c:extLst>
        </c:ser>
        <c:dLbls>
          <c:showLegendKey val="0"/>
          <c:showVal val="0"/>
          <c:showCatName val="0"/>
          <c:showSerName val="0"/>
          <c:showPercent val="0"/>
          <c:showBubbleSize val="0"/>
        </c:dLbls>
        <c:gapWidth val="150"/>
        <c:overlap val="100"/>
        <c:axId val="1681436832"/>
        <c:axId val="1681444736"/>
      </c:barChart>
      <c:catAx>
        <c:axId val="1681436832"/>
        <c:scaling>
          <c:orientation val="minMax"/>
        </c:scaling>
        <c:delete val="1"/>
        <c:axPos val="b"/>
        <c:numFmt formatCode="General" sourceLinked="1"/>
        <c:majorTickMark val="none"/>
        <c:minorTickMark val="none"/>
        <c:tickLblPos val="nextTo"/>
        <c:crossAx val="1681444736"/>
        <c:crosses val="autoZero"/>
        <c:auto val="1"/>
        <c:lblAlgn val="ctr"/>
        <c:lblOffset val="100"/>
        <c:noMultiLvlLbl val="0"/>
      </c:catAx>
      <c:valAx>
        <c:axId val="1681444736"/>
        <c:scaling>
          <c:orientation val="minMax"/>
          <c:max val="7"/>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cross"/>
        <c:tickLblPos val="high"/>
        <c:spPr>
          <a:noFill/>
          <a:ln>
            <a:solidFill>
              <a:schemeClr val="accent1">
                <a:shade val="50000"/>
              </a:schemeClr>
            </a:solid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681436832"/>
        <c:crosses val="autoZero"/>
        <c:crossBetween val="between"/>
        <c:minorUnit val="0.1"/>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s-HN" sz="2000" noProof="0" dirty="0">
                <a:latin typeface="Arial" panose="020B0604020202020204" pitchFamily="34" charset="0"/>
                <a:cs typeface="Arial" panose="020B0604020202020204" pitchFamily="34" charset="0"/>
              </a:rPr>
              <a:t>Protocolo</a:t>
            </a:r>
            <a:r>
              <a:rPr lang="es-HN" sz="2000" baseline="0" noProof="0" dirty="0">
                <a:latin typeface="Arial" panose="020B0604020202020204" pitchFamily="34" charset="0"/>
                <a:cs typeface="Arial" panose="020B0604020202020204" pitchFamily="34" charset="0"/>
              </a:rPr>
              <a:t> de </a:t>
            </a:r>
            <a:r>
              <a:rPr lang="es-HN" sz="2000" baseline="0" noProof="0" dirty="0" err="1">
                <a:latin typeface="Arial" panose="020B0604020202020204" pitchFamily="34" charset="0"/>
                <a:cs typeface="Arial" panose="020B0604020202020204" pitchFamily="34" charset="0"/>
              </a:rPr>
              <a:t>hiper-estimulacion</a:t>
            </a:r>
            <a:r>
              <a:rPr lang="es-HN" sz="2000" baseline="0" noProof="0" dirty="0">
                <a:latin typeface="Arial" panose="020B0604020202020204" pitchFamily="34" charset="0"/>
                <a:cs typeface="Arial" panose="020B0604020202020204" pitchFamily="34" charset="0"/>
              </a:rPr>
              <a:t> </a:t>
            </a:r>
            <a:r>
              <a:rPr lang="es-HN" sz="2000" baseline="0" noProof="0" dirty="0" err="1">
                <a:latin typeface="Arial" panose="020B0604020202020204" pitchFamily="34" charset="0"/>
                <a:cs typeface="Arial" panose="020B0604020202020204" pitchFamily="34" charset="0"/>
              </a:rPr>
              <a:t>ovarica</a:t>
            </a:r>
            <a:r>
              <a:rPr lang="es-HN" sz="2000" baseline="0" noProof="0" dirty="0">
                <a:latin typeface="Arial" panose="020B0604020202020204" pitchFamily="34" charset="0"/>
                <a:cs typeface="Arial" panose="020B0604020202020204" pitchFamily="34" charset="0"/>
              </a:rPr>
              <a:t> controlada</a:t>
            </a:r>
            <a:r>
              <a:rPr lang="en-US" sz="2000" baseline="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(COH)</a:t>
            </a:r>
            <a:endParaRPr lang="tr-TR" sz="2000" dirty="0">
              <a:latin typeface="Arial" panose="020B0604020202020204" pitchFamily="34" charset="0"/>
              <a:cs typeface="Arial" panose="020B0604020202020204" pitchFamily="34" charset="0"/>
            </a:endParaRPr>
          </a:p>
        </c:rich>
      </c:tx>
      <c:layout>
        <c:manualLayout>
          <c:xMode val="edge"/>
          <c:yMode val="edge"/>
          <c:x val="0.1803818897637795"/>
          <c:y val="0"/>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28211176727909"/>
          <c:y val="0.13455222885853341"/>
          <c:w val="0.75651104549431325"/>
          <c:h val="0.84667304153329914"/>
        </c:manualLayout>
      </c:layout>
      <c:barChart>
        <c:barDir val="bar"/>
        <c:grouping val="percentStacked"/>
        <c:varyColors val="0"/>
        <c:ser>
          <c:idx val="0"/>
          <c:order val="0"/>
          <c:tx>
            <c:strRef>
              <c:f>Sheet1!$B$1</c:f>
              <c:strCache>
                <c:ptCount val="1"/>
                <c:pt idx="0">
                  <c:v>Series 1</c:v>
                </c:pt>
              </c:strCache>
            </c:strRef>
          </c:tx>
          <c:spPr>
            <a:solidFill>
              <a:schemeClr val="accent1"/>
            </a:solidFill>
            <a:ln>
              <a:noFill/>
            </a:ln>
            <a:effectLst/>
          </c:spPr>
          <c:invertIfNegative val="0"/>
          <c:dPt>
            <c:idx val="0"/>
            <c:invertIfNegative val="0"/>
            <c:bubble3D val="0"/>
            <c:spPr>
              <a:noFill/>
              <a:ln>
                <a:noFill/>
              </a:ln>
              <a:effectLst/>
            </c:spPr>
            <c:extLst>
              <c:ext xmlns:c16="http://schemas.microsoft.com/office/drawing/2014/chart" uri="{C3380CC4-5D6E-409C-BE32-E72D297353CC}">
                <c16:uniqueId val="{00000006-D7A7-4DC2-B0F8-406FC8586BC9}"/>
              </c:ext>
            </c:extLst>
          </c:dPt>
          <c:dPt>
            <c:idx val="1"/>
            <c:invertIfNegative val="0"/>
            <c:bubble3D val="0"/>
            <c:spPr>
              <a:noFill/>
              <a:ln>
                <a:noFill/>
              </a:ln>
              <a:effectLst/>
            </c:spPr>
            <c:extLst>
              <c:ext xmlns:c16="http://schemas.microsoft.com/office/drawing/2014/chart" uri="{C3380CC4-5D6E-409C-BE32-E72D297353CC}">
                <c16:uniqueId val="{00000005-D7A7-4DC2-B0F8-406FC8586BC9}"/>
              </c:ext>
            </c:extLst>
          </c:dPt>
          <c:dPt>
            <c:idx val="2"/>
            <c:invertIfNegative val="0"/>
            <c:bubble3D val="0"/>
            <c:spPr>
              <a:noFill/>
              <a:ln>
                <a:noFill/>
              </a:ln>
              <a:effectLst/>
            </c:spPr>
            <c:extLst>
              <c:ext xmlns:c16="http://schemas.microsoft.com/office/drawing/2014/chart" uri="{C3380CC4-5D6E-409C-BE32-E72D297353CC}">
                <c16:uniqueId val="{00000004-D7A7-4DC2-B0F8-406FC8586BC9}"/>
              </c:ext>
            </c:extLst>
          </c:dPt>
          <c:dPt>
            <c:idx val="3"/>
            <c:invertIfNegative val="0"/>
            <c:bubble3D val="0"/>
            <c:spPr>
              <a:noFill/>
              <a:ln>
                <a:noFill/>
              </a:ln>
              <a:effectLst/>
            </c:spPr>
            <c:extLst>
              <c:ext xmlns:c16="http://schemas.microsoft.com/office/drawing/2014/chart" uri="{C3380CC4-5D6E-409C-BE32-E72D297353CC}">
                <c16:uniqueId val="{00000003-D7A7-4DC2-B0F8-406FC8586BC9}"/>
              </c:ext>
            </c:extLst>
          </c:dPt>
          <c:cat>
            <c:strRef>
              <c:f>Sheet1!$A$2:$A$5</c:f>
              <c:strCache>
                <c:ptCount val="4"/>
                <c:pt idx="0">
                  <c:v>Gonadotropina</c:v>
                </c:pt>
                <c:pt idx="1">
                  <c:v>Antagonista Cetrorelix o Ganirelix)</c:v>
                </c:pt>
                <c:pt idx="2">
                  <c:v>Activacion HCG (&lt;15 foliculos dominantes)</c:v>
                </c:pt>
                <c:pt idx="3">
                  <c:v>Activacion agonista (&gt;15  foliculos dominantes)</c:v>
                </c:pt>
              </c:strCache>
            </c:strRef>
          </c:cat>
          <c:val>
            <c:numRef>
              <c:f>Sheet1!$B$2:$B$5</c:f>
              <c:numCache>
                <c:formatCode>General</c:formatCode>
                <c:ptCount val="4"/>
                <c:pt idx="0">
                  <c:v>2</c:v>
                </c:pt>
                <c:pt idx="1">
                  <c:v>6</c:v>
                </c:pt>
                <c:pt idx="2">
                  <c:v>16</c:v>
                </c:pt>
                <c:pt idx="3">
                  <c:v>16</c:v>
                </c:pt>
              </c:numCache>
            </c:numRef>
          </c:val>
          <c:extLst>
            <c:ext xmlns:c16="http://schemas.microsoft.com/office/drawing/2014/chart" uri="{C3380CC4-5D6E-409C-BE32-E72D297353CC}">
              <c16:uniqueId val="{00000000-D7A7-4DC2-B0F8-406FC8586BC9}"/>
            </c:ext>
          </c:extLst>
        </c:ser>
        <c:ser>
          <c:idx val="1"/>
          <c:order val="1"/>
          <c:tx>
            <c:strRef>
              <c:f>Sheet1!$C$1</c:f>
              <c:strCache>
                <c:ptCount val="1"/>
                <c:pt idx="0">
                  <c:v>Series 2</c:v>
                </c:pt>
              </c:strCache>
            </c:strRef>
          </c:tx>
          <c:spPr>
            <a:solidFill>
              <a:schemeClr val="accent2"/>
            </a:solidFill>
            <a:ln>
              <a:noFill/>
            </a:ln>
            <a:effectLst/>
          </c:spPr>
          <c:invertIfNegative val="0"/>
          <c:dPt>
            <c:idx val="1"/>
            <c:invertIfNegative val="0"/>
            <c:bubble3D val="0"/>
            <c:spPr>
              <a:solidFill>
                <a:srgbClr val="00B0F0"/>
              </a:solidFill>
              <a:ln>
                <a:noFill/>
              </a:ln>
              <a:effectLst/>
            </c:spPr>
            <c:extLst>
              <c:ext xmlns:c16="http://schemas.microsoft.com/office/drawing/2014/chart" uri="{C3380CC4-5D6E-409C-BE32-E72D297353CC}">
                <c16:uniqueId val="{00000007-D7A7-4DC2-B0F8-406FC8586BC9}"/>
              </c:ext>
            </c:extLst>
          </c:dPt>
          <c:dPt>
            <c:idx val="2"/>
            <c:invertIfNegative val="0"/>
            <c:bubble3D val="0"/>
            <c:spPr>
              <a:solidFill>
                <a:srgbClr val="00B050"/>
              </a:solidFill>
              <a:ln>
                <a:noFill/>
              </a:ln>
              <a:effectLst/>
            </c:spPr>
            <c:extLst>
              <c:ext xmlns:c16="http://schemas.microsoft.com/office/drawing/2014/chart" uri="{C3380CC4-5D6E-409C-BE32-E72D297353CC}">
                <c16:uniqueId val="{00000008-D7A7-4DC2-B0F8-406FC8586BC9}"/>
              </c:ext>
            </c:extLst>
          </c:dPt>
          <c:dPt>
            <c:idx val="3"/>
            <c:invertIfNegative val="0"/>
            <c:bubble3D val="0"/>
            <c:spPr>
              <a:solidFill>
                <a:srgbClr val="C00000"/>
              </a:solidFill>
              <a:ln>
                <a:noFill/>
              </a:ln>
              <a:effectLst/>
            </c:spPr>
            <c:extLst>
              <c:ext xmlns:c16="http://schemas.microsoft.com/office/drawing/2014/chart" uri="{C3380CC4-5D6E-409C-BE32-E72D297353CC}">
                <c16:uniqueId val="{00000009-D7A7-4DC2-B0F8-406FC8586BC9}"/>
              </c:ext>
            </c:extLst>
          </c:dPt>
          <c:dLbls>
            <c:dLbl>
              <c:idx val="0"/>
              <c:layout/>
              <c:tx>
                <c:rich>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200" b="0" i="0" u="none" strike="noStrike" kern="1200" baseline="0">
                        <a:solidFill>
                          <a:schemeClr val="bg1"/>
                        </a:solidFill>
                        <a:latin typeface="Arial" panose="020B0604020202020204" pitchFamily="34" charset="0"/>
                        <a:ea typeface="+mn-ea"/>
                        <a:cs typeface="Arial" panose="020B0604020202020204" pitchFamily="34" charset="0"/>
                      </a:defRPr>
                    </a:pPr>
                    <a:r>
                      <a:rPr lang="es-ES" sz="1200" b="0" i="0" u="none" strike="noStrike" kern="1200" baseline="0" dirty="0">
                        <a:solidFill>
                          <a:schemeClr val="bg1"/>
                        </a:solidFill>
                        <a:latin typeface="Arial" panose="020B0604020202020204" pitchFamily="34" charset="0"/>
                        <a:cs typeface="Arial" panose="020B0604020202020204" pitchFamily="34" charset="0"/>
                      </a:rPr>
                      <a:t>Todo el ciclo con 1 tiempo de ajuste de dosis</a:t>
                    </a:r>
                  </a:p>
                </c:rich>
              </c:tx>
              <c:spPr>
                <a:noFill/>
                <a:ln>
                  <a:noFill/>
                </a:ln>
                <a:effectLst/>
              </c:spPr>
              <c:txPr>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D7A7-4DC2-B0F8-406FC8586BC9}"/>
                </c:ext>
              </c:extLst>
            </c:dLbl>
            <c:dLbl>
              <c:idx val="1"/>
              <c:layout/>
              <c:tx>
                <c:rich>
                  <a:bodyPr/>
                  <a:lstStyle/>
                  <a:p>
                    <a:r>
                      <a:rPr lang="es-ES" dirty="0"/>
                      <a:t>Comienzo desde el </a:t>
                    </a:r>
                    <a:r>
                      <a:rPr lang="es-ES" dirty="0" err="1"/>
                      <a:t>dia</a:t>
                    </a:r>
                    <a:r>
                      <a:rPr lang="es-ES" dirty="0"/>
                      <a:t> 6 de</a:t>
                    </a:r>
                    <a:r>
                      <a:rPr lang="es-ES" baseline="0" dirty="0"/>
                      <a:t> </a:t>
                    </a:r>
                    <a:r>
                      <a:rPr lang="es-ES" dirty="0"/>
                      <a:t>COH </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D7A7-4DC2-B0F8-406FC8586BC9}"/>
                </c:ext>
              </c:extLst>
            </c:dLbl>
            <c:dLbl>
              <c:idx val="2"/>
              <c:layout/>
              <c:tx>
                <c:rich>
                  <a:bodyPr/>
                  <a:lstStyle/>
                  <a:p>
                    <a:r>
                      <a:rPr lang="en-US" dirty="0" err="1"/>
                      <a:t>Dia</a:t>
                    </a:r>
                    <a:r>
                      <a:rPr lang="en-US" baseline="0" dirty="0"/>
                      <a:t> de </a:t>
                    </a:r>
                  </a:p>
                  <a:p>
                    <a:r>
                      <a:rPr lang="en-US" baseline="0" dirty="0" err="1"/>
                      <a:t>activacion</a:t>
                    </a:r>
                    <a:endParaRPr lang="en-US" dirty="0"/>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D7A7-4DC2-B0F8-406FC8586BC9}"/>
                </c:ext>
              </c:extLst>
            </c:dLbl>
            <c:dLbl>
              <c:idx val="3"/>
              <c:layout/>
              <c:tx>
                <c:rich>
                  <a:bodyPr rot="0" spcFirstLastPara="1" vertOverflow="ellipsis" vert="horz" wrap="square" lIns="38100" tIns="19050" rIns="38100" bIns="19050" anchor="ctr" anchorCtr="1">
                    <a:noAutofit/>
                  </a:bodyPr>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r>
                      <a:rPr lang="en-US" sz="1200" dirty="0" err="1"/>
                      <a:t>Dia</a:t>
                    </a:r>
                    <a:r>
                      <a:rPr lang="en-US" sz="1200" dirty="0"/>
                      <a:t> de</a:t>
                    </a:r>
                  </a:p>
                  <a:p>
                    <a:pPr>
                      <a:defRPr sz="1200">
                        <a:solidFill>
                          <a:schemeClr val="bg1"/>
                        </a:solidFill>
                        <a:latin typeface="Arial" panose="020B0604020202020204" pitchFamily="34" charset="0"/>
                        <a:cs typeface="Arial" panose="020B0604020202020204" pitchFamily="34" charset="0"/>
                      </a:defRPr>
                    </a:pPr>
                    <a:r>
                      <a:rPr lang="en-US" sz="1200" baseline="0" dirty="0"/>
                      <a:t>    </a:t>
                    </a:r>
                    <a:r>
                      <a:rPr lang="en-US" sz="1200" baseline="0" dirty="0" err="1"/>
                      <a:t>activacion</a:t>
                    </a:r>
                    <a:endParaRPr lang="en-US" sz="1200" dirty="0"/>
                  </a:p>
                </c:rich>
              </c:tx>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15:layout/>
                </c:ext>
                <c:ext xmlns:c16="http://schemas.microsoft.com/office/drawing/2014/chart" uri="{C3380CC4-5D6E-409C-BE32-E72D297353CC}">
                  <c16:uniqueId val="{00000009-D7A7-4DC2-B0F8-406FC8586BC9}"/>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Gonadotropina</c:v>
                </c:pt>
                <c:pt idx="1">
                  <c:v>Antagonista Cetrorelix o Ganirelix)</c:v>
                </c:pt>
                <c:pt idx="2">
                  <c:v>Activacion HCG (&lt;15 foliculos dominantes)</c:v>
                </c:pt>
                <c:pt idx="3">
                  <c:v>Activacion agonista (&gt;15  foliculos dominantes)</c:v>
                </c:pt>
              </c:strCache>
            </c:strRef>
          </c:cat>
          <c:val>
            <c:numRef>
              <c:f>Sheet1!$C$2:$C$5</c:f>
              <c:numCache>
                <c:formatCode>General</c:formatCode>
                <c:ptCount val="4"/>
                <c:pt idx="0">
                  <c:v>16</c:v>
                </c:pt>
                <c:pt idx="1">
                  <c:v>12</c:v>
                </c:pt>
                <c:pt idx="2">
                  <c:v>2</c:v>
                </c:pt>
                <c:pt idx="3">
                  <c:v>2</c:v>
                </c:pt>
              </c:numCache>
            </c:numRef>
          </c:val>
          <c:extLst>
            <c:ext xmlns:c16="http://schemas.microsoft.com/office/drawing/2014/chart" uri="{C3380CC4-5D6E-409C-BE32-E72D297353CC}">
              <c16:uniqueId val="{00000001-D7A7-4DC2-B0F8-406FC8586BC9}"/>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Gonadotropina</c:v>
                </c:pt>
                <c:pt idx="1">
                  <c:v>Antagonista Cetrorelix o Ganirelix)</c:v>
                </c:pt>
                <c:pt idx="2">
                  <c:v>Activacion HCG (&lt;15 foliculos dominantes)</c:v>
                </c:pt>
                <c:pt idx="3">
                  <c:v>Activacion agonista (&gt;15  foliculos dominantes)</c:v>
                </c:pt>
              </c:strCache>
            </c:strRef>
          </c:cat>
          <c:val>
            <c:numRef>
              <c:f>Sheet1!$D$2:$D$5</c:f>
              <c:numCache>
                <c:formatCode>General</c:formatCode>
                <c:ptCount val="4"/>
                <c:pt idx="0">
                  <c:v>0</c:v>
                </c:pt>
                <c:pt idx="1">
                  <c:v>0</c:v>
                </c:pt>
                <c:pt idx="2">
                  <c:v>0</c:v>
                </c:pt>
                <c:pt idx="3">
                  <c:v>0</c:v>
                </c:pt>
              </c:numCache>
            </c:numRef>
          </c:val>
          <c:extLst>
            <c:ext xmlns:c16="http://schemas.microsoft.com/office/drawing/2014/chart" uri="{C3380CC4-5D6E-409C-BE32-E72D297353CC}">
              <c16:uniqueId val="{00000002-D7A7-4DC2-B0F8-406FC8586BC9}"/>
            </c:ext>
          </c:extLst>
        </c:ser>
        <c:dLbls>
          <c:showLegendKey val="0"/>
          <c:showVal val="0"/>
          <c:showCatName val="0"/>
          <c:showSerName val="0"/>
          <c:showPercent val="0"/>
          <c:showBubbleSize val="0"/>
        </c:dLbls>
        <c:gapWidth val="150"/>
        <c:overlap val="100"/>
        <c:axId val="1743278512"/>
        <c:axId val="1743281840"/>
      </c:barChart>
      <c:catAx>
        <c:axId val="174327851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743281840"/>
        <c:crosses val="autoZero"/>
        <c:auto val="1"/>
        <c:lblAlgn val="ctr"/>
        <c:lblOffset val="100"/>
        <c:noMultiLvlLbl val="0"/>
      </c:catAx>
      <c:valAx>
        <c:axId val="1743281840"/>
        <c:scaling>
          <c:orientation val="minMax"/>
        </c:scaling>
        <c:delete val="1"/>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17432785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12EE9A-9182-8E4D-A249-974FABE59AC9}" type="datetimeFigureOut">
              <a:rPr lang="en-US" smtClean="0"/>
              <a:t>3/19/2020</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A282C0-B187-C147-AA0E-6EEE63739975}" type="slidenum">
              <a:rPr lang="en-US" smtClean="0"/>
              <a:t>‹#›</a:t>
            </a:fld>
            <a:endParaRPr lang="en-US" dirty="0"/>
          </a:p>
        </p:txBody>
      </p:sp>
    </p:spTree>
    <p:extLst>
      <p:ext uri="{BB962C8B-B14F-4D97-AF65-F5344CB8AC3E}">
        <p14:creationId xmlns:p14="http://schemas.microsoft.com/office/powerpoint/2010/main" val="1230014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516B9AC-B1BF-134D-941C-C41134F8FB10}" type="datetimeFigureOut">
              <a:rPr lang="en-US" smtClean="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1535608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16B9AC-B1BF-134D-941C-C41134F8FB10}" type="datetimeFigureOut">
              <a:rPr lang="en-US" smtClean="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1530232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16B9AC-B1BF-134D-941C-C41134F8FB10}" type="datetimeFigureOut">
              <a:rPr lang="en-US" smtClean="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346227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16B9AC-B1BF-134D-941C-C41134F8FB10}" type="datetimeFigureOut">
              <a:rPr lang="en-US" smtClean="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520984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16B9AC-B1BF-134D-941C-C41134F8FB10}" type="datetimeFigureOut">
              <a:rPr lang="en-US" smtClean="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902956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516B9AC-B1BF-134D-941C-C41134F8FB10}" type="datetimeFigureOut">
              <a:rPr lang="en-US" smtClean="0"/>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1877487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16B9AC-B1BF-134D-941C-C41134F8FB10}" type="datetimeFigureOut">
              <a:rPr lang="en-US" smtClean="0"/>
              <a:t>3/19/2020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1962430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516B9AC-B1BF-134D-941C-C41134F8FB10}" type="datetimeFigureOut">
              <a:rPr lang="en-US" smtClean="0"/>
              <a:t>3/19/2020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1523058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16B9AC-B1BF-134D-941C-C41134F8FB10}" type="datetimeFigureOut">
              <a:rPr lang="en-US" smtClean="0"/>
              <a:t>3/19/2020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44112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16B9AC-B1BF-134D-941C-C41134F8FB10}" type="datetimeFigureOut">
              <a:rPr lang="en-US" smtClean="0"/>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510744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16B9AC-B1BF-134D-941C-C41134F8FB10}" type="datetimeFigureOut">
              <a:rPr lang="en-US" smtClean="0"/>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587464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16B9AC-B1BF-134D-941C-C41134F8FB10}" type="datetimeFigureOut">
              <a:rPr lang="en-US" smtClean="0"/>
              <a:t>3/19/2020</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09E509-1C91-DB4A-B99D-32040C87BC6D}" type="slidenum">
              <a:rPr lang="en-US" smtClean="0"/>
              <a:t>‹#›</a:t>
            </a:fld>
            <a:endParaRPr lang="en-US" dirty="0"/>
          </a:p>
        </p:txBody>
      </p:sp>
    </p:spTree>
    <p:extLst>
      <p:ext uri="{BB962C8B-B14F-4D97-AF65-F5344CB8AC3E}">
        <p14:creationId xmlns:p14="http://schemas.microsoft.com/office/powerpoint/2010/main" val="19179666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5"/>
          <p:cNvSpPr txBox="1">
            <a:spLocks noChangeArrowheads="1"/>
          </p:cNvSpPr>
          <p:nvPr/>
        </p:nvSpPr>
        <p:spPr bwMode="auto">
          <a:xfrm>
            <a:off x="1190274" y="1288056"/>
            <a:ext cx="656153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it-IT" b="1" dirty="0">
                <a:solidFill>
                  <a:srgbClr val="000000"/>
                </a:solidFill>
                <a:ea typeface="Arial" charset="0"/>
                <a:cs typeface="Arial" charset="0"/>
              </a:rPr>
              <a:t>UOG Journal Club: </a:t>
            </a:r>
            <a:r>
              <a:rPr lang="en-GB" altLang="it-IT" b="1" dirty="0" err="1">
                <a:solidFill>
                  <a:srgbClr val="000000"/>
                </a:solidFill>
                <a:ea typeface="Arial" charset="0"/>
                <a:cs typeface="Arial" charset="0"/>
              </a:rPr>
              <a:t>Marzo</a:t>
            </a:r>
            <a:r>
              <a:rPr lang="en-GB" altLang="it-IT" b="1" dirty="0">
                <a:solidFill>
                  <a:srgbClr val="000000"/>
                </a:solidFill>
                <a:ea typeface="Arial" charset="0"/>
                <a:cs typeface="Arial" charset="0"/>
              </a:rPr>
              <a:t> 2020</a:t>
            </a:r>
          </a:p>
        </p:txBody>
      </p:sp>
      <p:sp>
        <p:nvSpPr>
          <p:cNvPr id="13317" name="TextBox 1"/>
          <p:cNvSpPr txBox="1">
            <a:spLocks noChangeArrowheads="1"/>
          </p:cNvSpPr>
          <p:nvPr/>
        </p:nvSpPr>
        <p:spPr bwMode="auto">
          <a:xfrm>
            <a:off x="936978" y="2121996"/>
            <a:ext cx="7586133" cy="2874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s-HN" sz="2000" b="1" dirty="0"/>
              <a:t>Comparación de conteo folicular antral y niveles de hormona anti-</a:t>
            </a:r>
            <a:r>
              <a:rPr lang="es-HN" sz="2000" b="1" dirty="0" err="1"/>
              <a:t>Mülleriana</a:t>
            </a:r>
            <a:r>
              <a:rPr lang="es-HN" sz="2000" b="1" dirty="0"/>
              <a:t> sérica para la determinación de la dosis de gonadotropina en la fertilización </a:t>
            </a:r>
            <a:r>
              <a:rPr lang="es-HN" sz="2000" b="1" i="1" dirty="0"/>
              <a:t>in-vitro</a:t>
            </a:r>
            <a:r>
              <a:rPr lang="es-HN" sz="2000" b="1" dirty="0"/>
              <a:t>: ensayo aleatorizado</a:t>
            </a:r>
          </a:p>
          <a:p>
            <a:pPr algn="ctr">
              <a:buNone/>
            </a:pPr>
            <a:endParaRPr lang="en-US" sz="1500" b="1" dirty="0"/>
          </a:p>
          <a:p>
            <a:pPr algn="ctr">
              <a:buNone/>
            </a:pPr>
            <a:r>
              <a:rPr lang="en-US" sz="1800" dirty="0"/>
              <a:t>H. W. R. LI, J. K. Y. KO, V. C. Y. LEE, S. S. F. YUNG, E. Y. L. LAU, </a:t>
            </a:r>
          </a:p>
          <a:p>
            <a:pPr algn="ctr">
              <a:buNone/>
            </a:pPr>
            <a:r>
              <a:rPr lang="en-US" sz="1800" dirty="0"/>
              <a:t>W. S. B. YEUNG, P. C. HO and E. H. Y. NG</a:t>
            </a:r>
          </a:p>
          <a:p>
            <a:pPr algn="ctr">
              <a:buNone/>
            </a:pPr>
            <a:endParaRPr lang="sv-SE" altLang="en-US" sz="1800" dirty="0"/>
          </a:p>
          <a:p>
            <a:pPr algn="ctr">
              <a:spcBef>
                <a:spcPct val="0"/>
              </a:spcBef>
              <a:spcAft>
                <a:spcPts val="450"/>
              </a:spcAft>
              <a:buNone/>
            </a:pPr>
            <a:r>
              <a:rPr lang="it-IT" altLang="en-US" sz="1800" i="1" dirty="0"/>
              <a:t>Volumen 55, Numero 3</a:t>
            </a:r>
            <a:endParaRPr lang="en-GB" altLang="en-US" sz="1800" b="1" dirty="0"/>
          </a:p>
        </p:txBody>
      </p:sp>
      <p:sp>
        <p:nvSpPr>
          <p:cNvPr id="13318" name="TextBox 2"/>
          <p:cNvSpPr txBox="1">
            <a:spLocks noChangeArrowheads="1"/>
          </p:cNvSpPr>
          <p:nvPr/>
        </p:nvSpPr>
        <p:spPr bwMode="auto">
          <a:xfrm>
            <a:off x="2948155" y="5179682"/>
            <a:ext cx="470571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GB" altLang="it-IT" sz="1600" dirty="0">
                <a:solidFill>
                  <a:srgbClr val="000000"/>
                </a:solidFill>
                <a:ea typeface="Arial" charset="0"/>
                <a:cs typeface="Arial" charset="0"/>
              </a:rPr>
              <a:t>Slides de Journal Club preparadas por Dr Erkan Kalafat (UOG Editor para </a:t>
            </a:r>
            <a:r>
              <a:rPr lang="en-GB" altLang="it-IT" sz="1600" dirty="0" err="1">
                <a:solidFill>
                  <a:srgbClr val="000000"/>
                </a:solidFill>
                <a:ea typeface="Arial" charset="0"/>
                <a:cs typeface="Arial" charset="0"/>
              </a:rPr>
              <a:t>Practicantes</a:t>
            </a:r>
            <a:r>
              <a:rPr lang="en-GB" altLang="it-IT" sz="1600" dirty="0">
                <a:solidFill>
                  <a:srgbClr val="000000"/>
                </a:solidFill>
                <a:ea typeface="Arial" charset="0"/>
                <a:cs typeface="Arial" charset="0"/>
              </a:rPr>
              <a:t>)</a:t>
            </a:r>
          </a:p>
          <a:p>
            <a:pPr eaLnBrk="1" hangingPunct="1">
              <a:spcBef>
                <a:spcPct val="0"/>
              </a:spcBef>
              <a:buFontTx/>
              <a:buNone/>
            </a:pPr>
            <a:r>
              <a:rPr lang="en-GB" altLang="it-IT" sz="1600" dirty="0" err="1">
                <a:solidFill>
                  <a:srgbClr val="000000"/>
                </a:solidFill>
                <a:ea typeface="Arial" charset="0"/>
                <a:cs typeface="Arial" charset="0"/>
              </a:rPr>
              <a:t>Traducido</a:t>
            </a:r>
            <a:r>
              <a:rPr lang="en-GB" altLang="it-IT" sz="1600" dirty="0">
                <a:solidFill>
                  <a:srgbClr val="000000"/>
                </a:solidFill>
                <a:ea typeface="Arial" charset="0"/>
                <a:cs typeface="Arial" charset="0"/>
              </a:rPr>
              <a:t> por: Dr Ruben D. Fernandez Jr</a:t>
            </a:r>
          </a:p>
        </p:txBody>
      </p:sp>
      <p:pic>
        <p:nvPicPr>
          <p:cNvPr id="15" name="Picture 51" descr="\\ISUOG-DC01\users\ostirrup\Desktop\Journal Club logo.tif"/>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65381" y="4914223"/>
            <a:ext cx="1714004" cy="1418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2"/>
          <p:cNvGrpSpPr>
            <a:grpSpLocks/>
          </p:cNvGrpSpPr>
          <p:nvPr/>
        </p:nvGrpSpPr>
        <p:grpSpPr bwMode="auto">
          <a:xfrm>
            <a:off x="0" y="0"/>
            <a:ext cx="9144000" cy="923925"/>
            <a:chOff x="0" y="3755"/>
            <a:chExt cx="5760" cy="582"/>
          </a:xfrm>
        </p:grpSpPr>
        <p:pic>
          <p:nvPicPr>
            <p:cNvPr id="10"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4039656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3A848-9B75-8F4E-B761-E3006A7BE028}"/>
              </a:ext>
            </a:extLst>
          </p:cNvPr>
          <p:cNvSpPr>
            <a:spLocks noGrp="1"/>
          </p:cNvSpPr>
          <p:nvPr>
            <p:ph type="title"/>
          </p:nvPr>
        </p:nvSpPr>
        <p:spPr>
          <a:xfrm>
            <a:off x="398463" y="2364604"/>
            <a:ext cx="4305299" cy="1214391"/>
          </a:xfrm>
        </p:spPr>
        <p:txBody>
          <a:bodyPr>
            <a:normAutofit/>
          </a:bodyPr>
          <a:lstStyle/>
          <a:p>
            <a:r>
              <a:rPr lang="es-HN" sz="1500" dirty="0">
                <a:latin typeface="Arial" panose="020B0604020202020204" pitchFamily="34" charset="0"/>
                <a:cs typeface="Arial" panose="020B0604020202020204" pitchFamily="34" charset="0"/>
              </a:rPr>
              <a:t>Al clasificar los valores AFC en bajo (≤ 5), normal (6–15) o alto (&gt; 15), hubo una concordancia moderada entre la categorización AFC medida en el pretratamiento vrs en el ciclo de estimulación.</a:t>
            </a:r>
          </a:p>
        </p:txBody>
      </p:sp>
      <p:grpSp>
        <p:nvGrpSpPr>
          <p:cNvPr id="9" name="Group 2"/>
          <p:cNvGrpSpPr>
            <a:grpSpLocks/>
          </p:cNvGrpSpPr>
          <p:nvPr/>
        </p:nvGrpSpPr>
        <p:grpSpPr bwMode="auto">
          <a:xfrm>
            <a:off x="0" y="0"/>
            <a:ext cx="9144000" cy="923925"/>
            <a:chOff x="0" y="3755"/>
            <a:chExt cx="5760" cy="582"/>
          </a:xfrm>
        </p:grpSpPr>
        <p:pic>
          <p:nvPicPr>
            <p:cNvPr id="10"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 name="Text Box 5">
            <a:extLst>
              <a:ext uri="{FF2B5EF4-FFF2-40B4-BE49-F238E27FC236}">
                <a16:creationId xmlns:a16="http://schemas.microsoft.com/office/drawing/2014/main" id="{A2E74208-935A-DC41-AE2D-307C7FC3D8F6}"/>
              </a:ext>
            </a:extLst>
          </p:cNvPr>
          <p:cNvSpPr txBox="1">
            <a:spLocks noChangeArrowheads="1"/>
          </p:cNvSpPr>
          <p:nvPr/>
        </p:nvSpPr>
        <p:spPr bwMode="auto">
          <a:xfrm>
            <a:off x="0" y="946005"/>
            <a:ext cx="9144000" cy="630942"/>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s-ES" sz="1200" b="1" dirty="0">
                <a:solidFill>
                  <a:schemeClr val="bg1"/>
                </a:solidFill>
              </a:rPr>
              <a:t>Comparación de conteo folicular antral y niveles de hormona anti-</a:t>
            </a:r>
            <a:r>
              <a:rPr lang="es-ES" sz="1200" b="1" dirty="0" err="1">
                <a:solidFill>
                  <a:schemeClr val="bg1"/>
                </a:solidFill>
              </a:rPr>
              <a:t>Mülleriana</a:t>
            </a:r>
            <a:r>
              <a:rPr lang="es-ES" sz="1200" b="1" dirty="0">
                <a:solidFill>
                  <a:schemeClr val="bg1"/>
                </a:solidFill>
              </a:rPr>
              <a:t> sérica para la determinación de la dosis de gonadotropina en la fertilización in-vitro: ensayo aleatorizado</a:t>
            </a:r>
          </a:p>
          <a:p>
            <a:pPr algn="ctr">
              <a:spcBef>
                <a:spcPct val="0"/>
              </a:spcBef>
              <a:buNone/>
            </a:pPr>
            <a:r>
              <a:rPr lang="en-US" sz="1100" i="1" dirty="0">
                <a:solidFill>
                  <a:schemeClr val="bg1"/>
                </a:solidFill>
              </a:rPr>
              <a:t>Li </a:t>
            </a:r>
            <a:r>
              <a:rPr lang="it-IT" altLang="en-US" sz="1100" i="1" dirty="0">
                <a:solidFill>
                  <a:schemeClr val="bg1"/>
                </a:solidFill>
              </a:rPr>
              <a:t>et al., UOG 2020</a:t>
            </a:r>
            <a:endParaRPr lang="en-GB" altLang="it-IT" sz="1100" i="1" dirty="0">
              <a:solidFill>
                <a:schemeClr val="bg1"/>
              </a:solidFill>
            </a:endParaRPr>
          </a:p>
        </p:txBody>
      </p:sp>
      <p:sp>
        <p:nvSpPr>
          <p:cNvPr id="12" name="Rectangle 8"/>
          <p:cNvSpPr>
            <a:spLocks noChangeArrowheads="1"/>
          </p:cNvSpPr>
          <p:nvPr/>
        </p:nvSpPr>
        <p:spPr bwMode="auto">
          <a:xfrm>
            <a:off x="0" y="1674064"/>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spcBef>
                <a:spcPct val="0"/>
              </a:spcBef>
              <a:buNone/>
            </a:pPr>
            <a:r>
              <a:rPr lang="es-HN" altLang="en-US" sz="2800" b="1" dirty="0">
                <a:solidFill>
                  <a:srgbClr val="000000"/>
                </a:solidFill>
                <a:effectLst>
                  <a:outerShdw blurRad="50800" dist="38100" dir="2700000" algn="tl" rotWithShape="0">
                    <a:prstClr val="black">
                      <a:alpha val="40000"/>
                    </a:prstClr>
                  </a:outerShdw>
                </a:effectLst>
              </a:rPr>
              <a:t>Resultados</a:t>
            </a:r>
            <a:r>
              <a:rPr lang="en-GB" altLang="en-US" sz="2800" b="1" dirty="0">
                <a:solidFill>
                  <a:srgbClr val="000000"/>
                </a:solidFill>
                <a:effectLst>
                  <a:outerShdw blurRad="50800" dist="38100" dir="2700000" algn="tl" rotWithShape="0">
                    <a:prstClr val="black">
                      <a:alpha val="40000"/>
                    </a:prstClr>
                  </a:outerShdw>
                </a:effectLst>
              </a:rPr>
              <a:t> </a:t>
            </a:r>
            <a:endParaRPr lang="en-US" sz="2800" b="1" dirty="0">
              <a:solidFill>
                <a:srgbClr val="000000"/>
              </a:solidFill>
              <a:effectLst>
                <a:outerShdw blurRad="50800" dist="38100" dir="2700000" algn="tl" rotWithShape="0">
                  <a:prstClr val="black">
                    <a:alpha val="40000"/>
                  </a:prstClr>
                </a:outerShdw>
              </a:effectLst>
            </a:endParaRPr>
          </a:p>
        </p:txBody>
      </p:sp>
      <p:pic>
        <p:nvPicPr>
          <p:cNvPr id="4" name="Picture 3"/>
          <p:cNvPicPr>
            <a:picLocks noChangeAspect="1"/>
          </p:cNvPicPr>
          <p:nvPr/>
        </p:nvPicPr>
        <p:blipFill>
          <a:blip r:embed="rId4"/>
          <a:stretch>
            <a:fillRect/>
          </a:stretch>
        </p:blipFill>
        <p:spPr>
          <a:xfrm>
            <a:off x="4876800" y="2286000"/>
            <a:ext cx="3609975" cy="1371600"/>
          </a:xfrm>
          <a:prstGeom prst="rect">
            <a:avLst/>
          </a:prstGeom>
        </p:spPr>
      </p:pic>
      <p:pic>
        <p:nvPicPr>
          <p:cNvPr id="6" name="Picture 5"/>
          <p:cNvPicPr>
            <a:picLocks noChangeAspect="1"/>
          </p:cNvPicPr>
          <p:nvPr/>
        </p:nvPicPr>
        <p:blipFill>
          <a:blip r:embed="rId5"/>
          <a:stretch>
            <a:fillRect/>
          </a:stretch>
        </p:blipFill>
        <p:spPr>
          <a:xfrm>
            <a:off x="4886324" y="3690937"/>
            <a:ext cx="3609975" cy="1485900"/>
          </a:xfrm>
          <a:prstGeom prst="rect">
            <a:avLst/>
          </a:prstGeom>
        </p:spPr>
      </p:pic>
      <p:pic>
        <p:nvPicPr>
          <p:cNvPr id="13" name="Picture 12"/>
          <p:cNvPicPr>
            <a:picLocks noChangeAspect="1"/>
          </p:cNvPicPr>
          <p:nvPr/>
        </p:nvPicPr>
        <p:blipFill>
          <a:blip r:embed="rId6"/>
          <a:stretch>
            <a:fillRect/>
          </a:stretch>
        </p:blipFill>
        <p:spPr>
          <a:xfrm>
            <a:off x="4886324" y="5195887"/>
            <a:ext cx="3657600" cy="1476375"/>
          </a:xfrm>
          <a:prstGeom prst="rect">
            <a:avLst/>
          </a:prstGeom>
        </p:spPr>
      </p:pic>
      <p:sp>
        <p:nvSpPr>
          <p:cNvPr id="14" name="Rectangle 13"/>
          <p:cNvSpPr/>
          <p:nvPr/>
        </p:nvSpPr>
        <p:spPr>
          <a:xfrm>
            <a:off x="379413" y="3757523"/>
            <a:ext cx="4449762" cy="1246495"/>
          </a:xfrm>
          <a:prstGeom prst="rect">
            <a:avLst/>
          </a:prstGeom>
        </p:spPr>
        <p:txBody>
          <a:bodyPr wrap="square">
            <a:spAutoFit/>
          </a:bodyPr>
          <a:lstStyle/>
          <a:p>
            <a:r>
              <a:rPr lang="es-HN" sz="1500" dirty="0">
                <a:latin typeface="Arial" panose="020B0604020202020204" pitchFamily="34" charset="0"/>
                <a:cs typeface="Arial" panose="020B0604020202020204" pitchFamily="34" charset="0"/>
              </a:rPr>
              <a:t>Al clasificar AMH en bajo (≤1.0 ng/</a:t>
            </a:r>
            <a:r>
              <a:rPr lang="es-HN" sz="1500" dirty="0" err="1">
                <a:latin typeface="Arial" panose="020B0604020202020204" pitchFamily="34" charset="0"/>
                <a:cs typeface="Arial" panose="020B0604020202020204" pitchFamily="34" charset="0"/>
              </a:rPr>
              <a:t>mL</a:t>
            </a:r>
            <a:r>
              <a:rPr lang="es-HN" sz="1500" dirty="0">
                <a:latin typeface="Arial" panose="020B0604020202020204" pitchFamily="34" charset="0"/>
                <a:cs typeface="Arial" panose="020B0604020202020204" pitchFamily="34" charset="0"/>
              </a:rPr>
              <a:t>), normal (</a:t>
            </a:r>
            <a:r>
              <a:rPr lang="es-HN" sz="1500" i="1" dirty="0">
                <a:latin typeface="Arial" panose="020B0604020202020204" pitchFamily="34" charset="0"/>
                <a:cs typeface="Arial" panose="020B0604020202020204" pitchFamily="34" charset="0"/>
              </a:rPr>
              <a:t>&gt;</a:t>
            </a:r>
            <a:r>
              <a:rPr lang="es-HN" sz="1500" dirty="0">
                <a:latin typeface="Arial" panose="020B0604020202020204" pitchFamily="34" charset="0"/>
                <a:cs typeface="Arial" panose="020B0604020202020204" pitchFamily="34" charset="0"/>
              </a:rPr>
              <a:t>1.0 y ≤3.3 ng/</a:t>
            </a:r>
            <a:r>
              <a:rPr lang="es-HN" sz="1500" dirty="0" err="1">
                <a:latin typeface="Arial" panose="020B0604020202020204" pitchFamily="34" charset="0"/>
                <a:cs typeface="Arial" panose="020B0604020202020204" pitchFamily="34" charset="0"/>
              </a:rPr>
              <a:t>mL</a:t>
            </a:r>
            <a:r>
              <a:rPr lang="es-HN" sz="1500" dirty="0">
                <a:latin typeface="Arial" panose="020B0604020202020204" pitchFamily="34" charset="0"/>
                <a:cs typeface="Arial" panose="020B0604020202020204" pitchFamily="34" charset="0"/>
              </a:rPr>
              <a:t>) o alto (</a:t>
            </a:r>
            <a:r>
              <a:rPr lang="es-HN" sz="1500" i="1" dirty="0">
                <a:latin typeface="Arial" panose="020B0604020202020204" pitchFamily="34" charset="0"/>
                <a:cs typeface="Arial" panose="020B0604020202020204" pitchFamily="34" charset="0"/>
              </a:rPr>
              <a:t>&gt;</a:t>
            </a:r>
            <a:r>
              <a:rPr lang="es-HN" sz="1500" dirty="0">
                <a:latin typeface="Arial" panose="020B0604020202020204" pitchFamily="34" charset="0"/>
                <a:cs typeface="Arial" panose="020B0604020202020204" pitchFamily="34" charset="0"/>
              </a:rPr>
              <a:t>3.3 ng/</a:t>
            </a:r>
            <a:r>
              <a:rPr lang="es-HN" sz="1500" dirty="0" err="1">
                <a:latin typeface="Arial" panose="020B0604020202020204" pitchFamily="34" charset="0"/>
                <a:cs typeface="Arial" panose="020B0604020202020204" pitchFamily="34" charset="0"/>
              </a:rPr>
              <a:t>mL</a:t>
            </a:r>
            <a:r>
              <a:rPr lang="es-HN" sz="1500" dirty="0">
                <a:latin typeface="Arial" panose="020B0604020202020204" pitchFamily="34" charset="0"/>
                <a:cs typeface="Arial" panose="020B0604020202020204" pitchFamily="34" charset="0"/>
              </a:rPr>
              <a:t>), hubo una concordancia moderada entre la categorización AMH medida en el pretratamiento vrs en el ciclo de estimulación.</a:t>
            </a:r>
          </a:p>
        </p:txBody>
      </p:sp>
      <p:sp>
        <p:nvSpPr>
          <p:cNvPr id="16" name="Rectangle 15"/>
          <p:cNvSpPr/>
          <p:nvPr/>
        </p:nvSpPr>
        <p:spPr>
          <a:xfrm>
            <a:off x="379413" y="5185737"/>
            <a:ext cx="4352924" cy="1477328"/>
          </a:xfrm>
          <a:prstGeom prst="rect">
            <a:avLst/>
          </a:prstGeom>
        </p:spPr>
        <p:txBody>
          <a:bodyPr wrap="square">
            <a:spAutoFit/>
          </a:bodyPr>
          <a:lstStyle/>
          <a:p>
            <a:r>
              <a:rPr lang="es-HN" sz="1500" dirty="0">
                <a:latin typeface="Arial" panose="020B0604020202020204" pitchFamily="34" charset="0"/>
                <a:cs typeface="Arial" panose="020B0604020202020204" pitchFamily="34" charset="0"/>
              </a:rPr>
              <a:t>Se observo concordancia entre categorización basada en AFC y la basada en AMH en el ciclo pretratamiento en 73.5%, mientras en el resto de 26.5% de pacientes, hubo una discordancia si el régimen de dosis fue basado en el parámetro no asignado alternativo.</a:t>
            </a:r>
          </a:p>
        </p:txBody>
      </p:sp>
    </p:spTree>
    <p:extLst>
      <p:ext uri="{BB962C8B-B14F-4D97-AF65-F5344CB8AC3E}">
        <p14:creationId xmlns:p14="http://schemas.microsoft.com/office/powerpoint/2010/main" val="3125578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C775B0-E27C-E648-BD7C-7EE39909D4C0}"/>
              </a:ext>
            </a:extLst>
          </p:cNvPr>
          <p:cNvSpPr>
            <a:spLocks noGrp="1"/>
          </p:cNvSpPr>
          <p:nvPr>
            <p:ph idx="1"/>
          </p:nvPr>
        </p:nvSpPr>
        <p:spPr>
          <a:xfrm>
            <a:off x="466725" y="2326569"/>
            <a:ext cx="8201025" cy="4351338"/>
          </a:xfrm>
        </p:spPr>
        <p:txBody>
          <a:bodyPr>
            <a:normAutofit/>
          </a:bodyPr>
          <a:lstStyle/>
          <a:p>
            <a:r>
              <a:rPr lang="es-HN" sz="2400" dirty="0"/>
              <a:t>Los resultados muestran que no hubo diferencia significativa en la proporción de mujeres que logran respuesta ovárica deseada, definida por el numero de oocitos recuperados, cuando se uso ya sea AFC o niveles séricos de AMH para determinar la dosis de gonadotropina en IVF.</a:t>
            </a:r>
          </a:p>
          <a:p>
            <a:r>
              <a:rPr lang="es-HN" sz="2400" dirty="0"/>
              <a:t>Estos hallazgos están de acuerdo con aquellos de meta-análisis previos que usaron curvas de modelos de predicción de características receptor-operador, a los cuales ambos AFC y niveles séricos de AMH tiene desempeño comparable en predecir respuesta ovárica subóptima y respuesta ovárica excesiva.</a:t>
            </a:r>
            <a:endParaRPr lang="es-HN" dirty="0"/>
          </a:p>
        </p:txBody>
      </p:sp>
      <p:grpSp>
        <p:nvGrpSpPr>
          <p:cNvPr id="7" name="Group 2"/>
          <p:cNvGrpSpPr>
            <a:grpSpLocks/>
          </p:cNvGrpSpPr>
          <p:nvPr/>
        </p:nvGrpSpPr>
        <p:grpSpPr bwMode="auto">
          <a:xfrm>
            <a:off x="0" y="0"/>
            <a:ext cx="9144000" cy="923925"/>
            <a:chOff x="0" y="3755"/>
            <a:chExt cx="5760" cy="582"/>
          </a:xfrm>
        </p:grpSpPr>
        <p:pic>
          <p:nvPicPr>
            <p:cNvPr id="8"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5">
            <a:extLst>
              <a:ext uri="{FF2B5EF4-FFF2-40B4-BE49-F238E27FC236}">
                <a16:creationId xmlns:a16="http://schemas.microsoft.com/office/drawing/2014/main" id="{A2E74208-935A-DC41-AE2D-307C7FC3D8F6}"/>
              </a:ext>
            </a:extLst>
          </p:cNvPr>
          <p:cNvSpPr txBox="1">
            <a:spLocks noChangeArrowheads="1"/>
          </p:cNvSpPr>
          <p:nvPr/>
        </p:nvSpPr>
        <p:spPr bwMode="auto">
          <a:xfrm>
            <a:off x="0" y="946005"/>
            <a:ext cx="9144000" cy="630942"/>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s-ES" sz="1200" b="1" dirty="0">
                <a:solidFill>
                  <a:schemeClr val="bg1"/>
                </a:solidFill>
              </a:rPr>
              <a:t>Comparación de conteo folicular antral y niveles de hormona anti-</a:t>
            </a:r>
            <a:r>
              <a:rPr lang="es-ES" sz="1200" b="1" dirty="0" err="1">
                <a:solidFill>
                  <a:schemeClr val="bg1"/>
                </a:solidFill>
              </a:rPr>
              <a:t>Mülleriana</a:t>
            </a:r>
            <a:r>
              <a:rPr lang="es-ES" sz="1200" b="1" dirty="0">
                <a:solidFill>
                  <a:schemeClr val="bg1"/>
                </a:solidFill>
              </a:rPr>
              <a:t> sérica para la determinación de la dosis de gonadotropina en la fertilización in-vitro: ensayo aleatorizado</a:t>
            </a:r>
          </a:p>
          <a:p>
            <a:pPr algn="ctr">
              <a:spcBef>
                <a:spcPct val="0"/>
              </a:spcBef>
              <a:buNone/>
            </a:pPr>
            <a:r>
              <a:rPr lang="en-US" sz="1100" i="1" dirty="0">
                <a:solidFill>
                  <a:schemeClr val="bg1"/>
                </a:solidFill>
              </a:rPr>
              <a:t>Li </a:t>
            </a:r>
            <a:r>
              <a:rPr lang="it-IT" altLang="en-US" sz="1100" i="1" dirty="0">
                <a:solidFill>
                  <a:schemeClr val="bg1"/>
                </a:solidFill>
              </a:rPr>
              <a:t>et al., UOG 2020</a:t>
            </a:r>
            <a:endParaRPr lang="en-GB" altLang="it-IT" sz="1100" i="1" dirty="0">
              <a:solidFill>
                <a:schemeClr val="bg1"/>
              </a:solidFill>
            </a:endParaRPr>
          </a:p>
        </p:txBody>
      </p:sp>
      <p:sp>
        <p:nvSpPr>
          <p:cNvPr id="11" name="Rectangle 8"/>
          <p:cNvSpPr>
            <a:spLocks noChangeArrowheads="1"/>
          </p:cNvSpPr>
          <p:nvPr/>
        </p:nvSpPr>
        <p:spPr bwMode="auto">
          <a:xfrm>
            <a:off x="0" y="1583480"/>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s-HN" altLang="en-US" sz="2800" b="1" dirty="0">
                <a:solidFill>
                  <a:srgbClr val="000000"/>
                </a:solidFill>
                <a:effectLst>
                  <a:outerShdw blurRad="50800" dist="38100" dir="2700000" algn="tl" rotWithShape="0">
                    <a:prstClr val="black">
                      <a:alpha val="40000"/>
                    </a:prstClr>
                  </a:outerShdw>
                </a:effectLst>
              </a:rPr>
              <a:t>Conclusiones</a:t>
            </a:r>
            <a:endParaRPr lang="es-HN" altLang="en-US" sz="2800" dirty="0">
              <a:solidFill>
                <a:srgbClr val="000000"/>
              </a:solidFill>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4181141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C775B0-E27C-E648-BD7C-7EE39909D4C0}"/>
              </a:ext>
            </a:extLst>
          </p:cNvPr>
          <p:cNvSpPr>
            <a:spLocks noGrp="1"/>
          </p:cNvSpPr>
          <p:nvPr>
            <p:ph idx="1"/>
          </p:nvPr>
        </p:nvSpPr>
        <p:spPr>
          <a:xfrm>
            <a:off x="628650" y="2476148"/>
            <a:ext cx="7886700" cy="3322108"/>
          </a:xfrm>
        </p:spPr>
        <p:txBody>
          <a:bodyPr>
            <a:normAutofit/>
          </a:bodyPr>
          <a:lstStyle/>
          <a:p>
            <a:r>
              <a:rPr lang="es-HN" sz="2200" dirty="0"/>
              <a:t>Las concentraciones pico de estradiol fueron mas bajos en el grupo AMH sin importar de haber recibido la dosis total mayor de gonadotropina. ¿Cuales son las posibles razones para esto y podrían afectar la interpretación de los hallazgos?</a:t>
            </a:r>
          </a:p>
          <a:p>
            <a:r>
              <a:rPr lang="es-ES" sz="2200" dirty="0"/>
              <a:t>El AFC y la AMH diferían de la aleatorización a los ciclos de tratamiento. ¿En que manera esto puede sesgar los resultados?</a:t>
            </a:r>
          </a:p>
          <a:p>
            <a:r>
              <a:rPr lang="es-HN" sz="2200" dirty="0"/>
              <a:t>¿Cuales son las alternativas para bloquear aleatorización y si es posible </a:t>
            </a:r>
            <a:r>
              <a:rPr lang="es-HN" sz="2200"/>
              <a:t>para los métodos </a:t>
            </a:r>
            <a:r>
              <a:rPr lang="es-HN" sz="2200" dirty="0"/>
              <a:t>de aleatorización influenciar los resultados en un ensayo controlado aleatorizado (RCT)?</a:t>
            </a:r>
          </a:p>
        </p:txBody>
      </p:sp>
      <p:grpSp>
        <p:nvGrpSpPr>
          <p:cNvPr id="10" name="Group 2"/>
          <p:cNvGrpSpPr>
            <a:grpSpLocks/>
          </p:cNvGrpSpPr>
          <p:nvPr/>
        </p:nvGrpSpPr>
        <p:grpSpPr bwMode="auto">
          <a:xfrm>
            <a:off x="0" y="0"/>
            <a:ext cx="9144000" cy="923925"/>
            <a:chOff x="0" y="3755"/>
            <a:chExt cx="5760" cy="582"/>
          </a:xfrm>
        </p:grpSpPr>
        <p:pic>
          <p:nvPicPr>
            <p:cNvPr id="11"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Text Box 5">
            <a:extLst>
              <a:ext uri="{FF2B5EF4-FFF2-40B4-BE49-F238E27FC236}">
                <a16:creationId xmlns:a16="http://schemas.microsoft.com/office/drawing/2014/main" id="{A2E74208-935A-DC41-AE2D-307C7FC3D8F6}"/>
              </a:ext>
            </a:extLst>
          </p:cNvPr>
          <p:cNvSpPr txBox="1">
            <a:spLocks noChangeArrowheads="1"/>
          </p:cNvSpPr>
          <p:nvPr/>
        </p:nvSpPr>
        <p:spPr bwMode="auto">
          <a:xfrm>
            <a:off x="0" y="946005"/>
            <a:ext cx="9144000" cy="600164"/>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None/>
            </a:pPr>
            <a:r>
              <a:rPr lang="es-ES" sz="1100" b="1" dirty="0">
                <a:solidFill>
                  <a:schemeClr val="bg1"/>
                </a:solidFill>
              </a:rPr>
              <a:t>Comparación de conteo folicular antral y niveles de hormona anti-</a:t>
            </a:r>
            <a:r>
              <a:rPr lang="es-ES" sz="1100" b="1" dirty="0" err="1">
                <a:solidFill>
                  <a:schemeClr val="bg1"/>
                </a:solidFill>
              </a:rPr>
              <a:t>Mülleriana</a:t>
            </a:r>
            <a:r>
              <a:rPr lang="es-ES" sz="1100" b="1" dirty="0">
                <a:solidFill>
                  <a:schemeClr val="bg1"/>
                </a:solidFill>
              </a:rPr>
              <a:t> sérica para la determinación de la dosis de gonadotropina en la fertilización in-vitro: ensayo aleatorizado</a:t>
            </a:r>
          </a:p>
          <a:p>
            <a:pPr algn="ctr">
              <a:spcBef>
                <a:spcPct val="0"/>
              </a:spcBef>
              <a:buNone/>
            </a:pPr>
            <a:r>
              <a:rPr lang="en-US" sz="1100" i="1" dirty="0">
                <a:solidFill>
                  <a:schemeClr val="bg1"/>
                </a:solidFill>
              </a:rPr>
              <a:t>Li </a:t>
            </a:r>
            <a:r>
              <a:rPr lang="it-IT" altLang="en-US" sz="1100" i="1" dirty="0">
                <a:solidFill>
                  <a:schemeClr val="bg1"/>
                </a:solidFill>
              </a:rPr>
              <a:t>et al., UOG 2020</a:t>
            </a:r>
            <a:endParaRPr lang="en-GB" altLang="it-IT" sz="1100" i="1" dirty="0">
              <a:solidFill>
                <a:schemeClr val="bg1"/>
              </a:solidFill>
            </a:endParaRPr>
          </a:p>
        </p:txBody>
      </p:sp>
      <p:sp>
        <p:nvSpPr>
          <p:cNvPr id="9" name="Rectangle 8">
            <a:extLst>
              <a:ext uri="{FF2B5EF4-FFF2-40B4-BE49-F238E27FC236}">
                <a16:creationId xmlns:a16="http://schemas.microsoft.com/office/drawing/2014/main" id="{6F755BF1-710C-B946-9081-878D01B7098F}"/>
              </a:ext>
            </a:extLst>
          </p:cNvPr>
          <p:cNvSpPr>
            <a:spLocks noChangeArrowheads="1"/>
          </p:cNvSpPr>
          <p:nvPr/>
        </p:nvSpPr>
        <p:spPr bwMode="auto">
          <a:xfrm>
            <a:off x="-3929" y="1698809"/>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spcBef>
                <a:spcPct val="0"/>
              </a:spcBef>
              <a:buNone/>
            </a:pPr>
            <a:r>
              <a:rPr lang="es-HN" altLang="he-IL" sz="2800" b="1" dirty="0">
                <a:effectLst>
                  <a:outerShdw blurRad="50800" dist="38100" dir="2700000" algn="tl" rotWithShape="0">
                    <a:prstClr val="black">
                      <a:alpha val="40000"/>
                    </a:prstClr>
                  </a:outerShdw>
                </a:effectLst>
              </a:rPr>
              <a:t>Puntos para discusión</a:t>
            </a:r>
            <a:endParaRPr lang="es-HN" altLang="en-US" sz="2800" dirty="0">
              <a:solidFill>
                <a:srgbClr val="000000"/>
              </a:solidFill>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2483330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9" name="Group 2"/>
          <p:cNvGrpSpPr>
            <a:grpSpLocks/>
          </p:cNvGrpSpPr>
          <p:nvPr/>
        </p:nvGrpSpPr>
        <p:grpSpPr bwMode="auto">
          <a:xfrm>
            <a:off x="0" y="0"/>
            <a:ext cx="9144000" cy="923925"/>
            <a:chOff x="0" y="3755"/>
            <a:chExt cx="5760" cy="582"/>
          </a:xfrm>
        </p:grpSpPr>
        <p:pic>
          <p:nvPicPr>
            <p:cNvPr id="60"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2" name="Text Box 5">
            <a:extLst>
              <a:ext uri="{FF2B5EF4-FFF2-40B4-BE49-F238E27FC236}">
                <a16:creationId xmlns:a16="http://schemas.microsoft.com/office/drawing/2014/main" id="{A2E74208-935A-DC41-AE2D-307C7FC3D8F6}"/>
              </a:ext>
            </a:extLst>
          </p:cNvPr>
          <p:cNvSpPr txBox="1">
            <a:spLocks noChangeArrowheads="1"/>
          </p:cNvSpPr>
          <p:nvPr/>
        </p:nvSpPr>
        <p:spPr bwMode="auto">
          <a:xfrm>
            <a:off x="0" y="946005"/>
            <a:ext cx="9144000" cy="630942"/>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s-ES" sz="1200" b="1" dirty="0">
                <a:solidFill>
                  <a:schemeClr val="bg1"/>
                </a:solidFill>
              </a:rPr>
              <a:t>Comparación de conteo folicular antral y niveles de hormona anti-</a:t>
            </a:r>
            <a:r>
              <a:rPr lang="es-ES" sz="1200" b="1" dirty="0" err="1">
                <a:solidFill>
                  <a:schemeClr val="bg1"/>
                </a:solidFill>
              </a:rPr>
              <a:t>Mülleriana</a:t>
            </a:r>
            <a:r>
              <a:rPr lang="es-ES" sz="1200" b="1" dirty="0">
                <a:solidFill>
                  <a:schemeClr val="bg1"/>
                </a:solidFill>
              </a:rPr>
              <a:t> sérica para la determinación de la dosis de gonadotropina en la fertilización in-vitro: ensayo aleatorizado</a:t>
            </a:r>
          </a:p>
          <a:p>
            <a:pPr algn="ctr">
              <a:spcBef>
                <a:spcPct val="0"/>
              </a:spcBef>
              <a:buNone/>
            </a:pPr>
            <a:r>
              <a:rPr lang="en-US" sz="1100" i="1" dirty="0">
                <a:solidFill>
                  <a:schemeClr val="bg1"/>
                </a:solidFill>
              </a:rPr>
              <a:t>Li </a:t>
            </a:r>
            <a:r>
              <a:rPr lang="it-IT" altLang="en-US" sz="1100" i="1" dirty="0">
                <a:solidFill>
                  <a:schemeClr val="bg1"/>
                </a:solidFill>
              </a:rPr>
              <a:t>et al., UOG 2020</a:t>
            </a:r>
            <a:endParaRPr lang="en-GB" altLang="it-IT" sz="1100" i="1" dirty="0">
              <a:solidFill>
                <a:schemeClr val="bg1"/>
              </a:solidFill>
            </a:endParaRPr>
          </a:p>
        </p:txBody>
      </p:sp>
      <p:sp>
        <p:nvSpPr>
          <p:cNvPr id="65" name="Rectangle 8"/>
          <p:cNvSpPr>
            <a:spLocks noChangeArrowheads="1"/>
          </p:cNvSpPr>
          <p:nvPr/>
        </p:nvSpPr>
        <p:spPr bwMode="auto">
          <a:xfrm>
            <a:off x="2157373" y="1838779"/>
            <a:ext cx="43147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spcBef>
                <a:spcPct val="0"/>
              </a:spcBef>
              <a:buNone/>
            </a:pPr>
            <a:r>
              <a:rPr lang="es-HN" altLang="en-US" sz="2800" b="1" dirty="0">
                <a:solidFill>
                  <a:srgbClr val="000000"/>
                </a:solidFill>
                <a:effectLst>
                  <a:outerShdw blurRad="50800" dist="38100" dir="2700000" algn="tl" rotWithShape="0">
                    <a:prstClr val="black">
                      <a:alpha val="40000"/>
                    </a:prstClr>
                  </a:outerShdw>
                </a:effectLst>
              </a:rPr>
              <a:t>Introduccion</a:t>
            </a:r>
            <a:endParaRPr lang="es-HN" altLang="en-US" sz="2800" dirty="0">
              <a:solidFill>
                <a:srgbClr val="000000"/>
              </a:solidFill>
              <a:effectLst>
                <a:outerShdw blurRad="50800" dist="38100" dir="2700000" algn="tl" rotWithShape="0">
                  <a:prstClr val="black">
                    <a:alpha val="40000"/>
                  </a:prstClr>
                </a:outerShdw>
              </a:effectLst>
            </a:endParaRPr>
          </a:p>
        </p:txBody>
      </p:sp>
      <p:sp>
        <p:nvSpPr>
          <p:cNvPr id="2" name="Content Placeholder 1"/>
          <p:cNvSpPr>
            <a:spLocks noGrp="1"/>
          </p:cNvSpPr>
          <p:nvPr>
            <p:ph idx="1"/>
          </p:nvPr>
        </p:nvSpPr>
        <p:spPr>
          <a:xfrm>
            <a:off x="733426" y="2659210"/>
            <a:ext cx="7867650" cy="3103415"/>
          </a:xfrm>
        </p:spPr>
        <p:txBody>
          <a:bodyPr>
            <a:noAutofit/>
          </a:bodyPr>
          <a:lstStyle/>
          <a:p>
            <a:r>
              <a:rPr lang="es-HN" sz="1800" dirty="0">
                <a:latin typeface="Arial" panose="020B0604020202020204" pitchFamily="34" charset="0"/>
                <a:cs typeface="Arial" panose="020B0604020202020204" pitchFamily="34" charset="0"/>
              </a:rPr>
              <a:t>La respuesta ovárica a la estimulación de gonadotropina tiene implicaciones importantes para el éxito de la fertilización in-vitro (IVF).</a:t>
            </a:r>
          </a:p>
          <a:p>
            <a:r>
              <a:rPr lang="es-HN" sz="1800" dirty="0">
                <a:latin typeface="Arial" panose="020B0604020202020204" pitchFamily="34" charset="0"/>
                <a:cs typeface="Arial" panose="020B0604020202020204" pitchFamily="34" charset="0"/>
              </a:rPr>
              <a:t>Ambos el conteo folicular antral (AFC) y los niveles de la hormona anti-</a:t>
            </a:r>
            <a:r>
              <a:rPr lang="es-HN" sz="1800" dirty="0" err="1">
                <a:latin typeface="Arial" panose="020B0604020202020204" pitchFamily="34" charset="0"/>
                <a:cs typeface="Arial" panose="020B0604020202020204" pitchFamily="34" charset="0"/>
              </a:rPr>
              <a:t>Mülleriana</a:t>
            </a:r>
            <a:r>
              <a:rPr lang="es-HN" sz="1800" dirty="0">
                <a:latin typeface="Arial" panose="020B0604020202020204" pitchFamily="34" charset="0"/>
                <a:cs typeface="Arial" panose="020B0604020202020204" pitchFamily="34" charset="0"/>
              </a:rPr>
              <a:t> sérica (AMH) son buenos predictores de respuesta ovárica durante IVF.</a:t>
            </a:r>
          </a:p>
          <a:p>
            <a:r>
              <a:rPr lang="es-HN" sz="1800" dirty="0">
                <a:latin typeface="Arial" panose="020B0604020202020204" pitchFamily="34" charset="0"/>
                <a:cs typeface="Arial" panose="020B0604020202020204" pitchFamily="34" charset="0"/>
              </a:rPr>
              <a:t>La medición sonográfica de AFC es disponible inmediatamente en la mayoría de centros IVF, y no es dependiente a laboratorio. Sin embargo, el conteo de folículos antrales es dependiente del operador y también es influenciado por la resolución de la maquina y sonda del ultrasonido.</a:t>
            </a:r>
          </a:p>
          <a:p>
            <a:r>
              <a:rPr lang="es-HN" sz="1800" dirty="0">
                <a:latin typeface="Arial" panose="020B0604020202020204" pitchFamily="34" charset="0"/>
                <a:cs typeface="Arial" panose="020B0604020202020204" pitchFamily="34" charset="0"/>
              </a:rPr>
              <a:t>La AMH tiene las ventajas de tener menos variación inter- e intraciclo y su determinación no es dependiente del operador; sin embargo, tiene un costo adicional y no hay una estandarización de los valores AMH medidos por los diferentes métodos de ensayos disponibles.</a:t>
            </a:r>
          </a:p>
        </p:txBody>
      </p:sp>
    </p:spTree>
    <p:extLst>
      <p:ext uri="{BB962C8B-B14F-4D97-AF65-F5344CB8AC3E}">
        <p14:creationId xmlns:p14="http://schemas.microsoft.com/office/powerpoint/2010/main" val="2742001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9" name="Group 2"/>
          <p:cNvGrpSpPr>
            <a:grpSpLocks/>
          </p:cNvGrpSpPr>
          <p:nvPr/>
        </p:nvGrpSpPr>
        <p:grpSpPr bwMode="auto">
          <a:xfrm>
            <a:off x="0" y="0"/>
            <a:ext cx="9144000" cy="923925"/>
            <a:chOff x="0" y="3755"/>
            <a:chExt cx="5760" cy="582"/>
          </a:xfrm>
        </p:grpSpPr>
        <p:pic>
          <p:nvPicPr>
            <p:cNvPr id="60"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2" name="Text Box 5">
            <a:extLst>
              <a:ext uri="{FF2B5EF4-FFF2-40B4-BE49-F238E27FC236}">
                <a16:creationId xmlns:a16="http://schemas.microsoft.com/office/drawing/2014/main" id="{A2E74208-935A-DC41-AE2D-307C7FC3D8F6}"/>
              </a:ext>
            </a:extLst>
          </p:cNvPr>
          <p:cNvSpPr txBox="1">
            <a:spLocks noChangeArrowheads="1"/>
          </p:cNvSpPr>
          <p:nvPr/>
        </p:nvSpPr>
        <p:spPr bwMode="auto">
          <a:xfrm>
            <a:off x="0" y="946005"/>
            <a:ext cx="9144000" cy="630942"/>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s-ES" sz="1200" b="1" dirty="0">
                <a:solidFill>
                  <a:schemeClr val="bg1"/>
                </a:solidFill>
              </a:rPr>
              <a:t>Comparación de conteo folicular antral y niveles de hormona anti-</a:t>
            </a:r>
            <a:r>
              <a:rPr lang="es-ES" sz="1200" b="1" dirty="0" err="1">
                <a:solidFill>
                  <a:schemeClr val="bg1"/>
                </a:solidFill>
              </a:rPr>
              <a:t>Mülleriana</a:t>
            </a:r>
            <a:r>
              <a:rPr lang="es-ES" sz="1200" b="1" dirty="0">
                <a:solidFill>
                  <a:schemeClr val="bg1"/>
                </a:solidFill>
              </a:rPr>
              <a:t> sérica para la determinación de la dosis de gonadotropina en la fertilización in-vitro: ensayo aleatorizado</a:t>
            </a:r>
          </a:p>
          <a:p>
            <a:pPr algn="ctr">
              <a:spcBef>
                <a:spcPct val="0"/>
              </a:spcBef>
              <a:buNone/>
            </a:pPr>
            <a:r>
              <a:rPr lang="en-US" sz="1100" i="1" dirty="0">
                <a:solidFill>
                  <a:schemeClr val="bg1"/>
                </a:solidFill>
              </a:rPr>
              <a:t>Li </a:t>
            </a:r>
            <a:r>
              <a:rPr lang="it-IT" altLang="en-US" sz="1100" i="1" dirty="0">
                <a:solidFill>
                  <a:schemeClr val="bg1"/>
                </a:solidFill>
              </a:rPr>
              <a:t>et al., UOG 2020</a:t>
            </a:r>
            <a:endParaRPr lang="en-GB" altLang="it-IT" sz="1100" i="1" dirty="0">
              <a:solidFill>
                <a:schemeClr val="bg1"/>
              </a:solidFill>
            </a:endParaRPr>
          </a:p>
        </p:txBody>
      </p:sp>
      <p:sp>
        <p:nvSpPr>
          <p:cNvPr id="65" name="Rectangle 8"/>
          <p:cNvSpPr>
            <a:spLocks noChangeArrowheads="1"/>
          </p:cNvSpPr>
          <p:nvPr/>
        </p:nvSpPr>
        <p:spPr bwMode="auto">
          <a:xfrm>
            <a:off x="2157373" y="1838779"/>
            <a:ext cx="43147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spcBef>
                <a:spcPct val="0"/>
              </a:spcBef>
              <a:buNone/>
            </a:pPr>
            <a:r>
              <a:rPr lang="es-HN" altLang="en-US" sz="2800" b="1" dirty="0">
                <a:solidFill>
                  <a:srgbClr val="000000"/>
                </a:solidFill>
                <a:effectLst>
                  <a:outerShdw blurRad="50800" dist="38100" dir="2700000" algn="tl" rotWithShape="0">
                    <a:prstClr val="black">
                      <a:alpha val="40000"/>
                    </a:prstClr>
                  </a:outerShdw>
                </a:effectLst>
              </a:rPr>
              <a:t>Objetivo</a:t>
            </a:r>
            <a:endParaRPr lang="es-HN" altLang="en-US" sz="2800" dirty="0">
              <a:solidFill>
                <a:srgbClr val="000000"/>
              </a:solidFill>
              <a:effectLst>
                <a:outerShdw blurRad="50800" dist="38100" dir="2700000" algn="tl" rotWithShape="0">
                  <a:prstClr val="black">
                    <a:alpha val="40000"/>
                  </a:prstClr>
                </a:outerShdw>
              </a:effectLst>
            </a:endParaRPr>
          </a:p>
        </p:txBody>
      </p:sp>
      <p:sp>
        <p:nvSpPr>
          <p:cNvPr id="2" name="Content Placeholder 1"/>
          <p:cNvSpPr>
            <a:spLocks noGrp="1"/>
          </p:cNvSpPr>
          <p:nvPr>
            <p:ph idx="1"/>
          </p:nvPr>
        </p:nvSpPr>
        <p:spPr>
          <a:xfrm>
            <a:off x="1009650" y="2659210"/>
            <a:ext cx="7305675" cy="2211977"/>
          </a:xfrm>
        </p:spPr>
        <p:txBody>
          <a:bodyPr>
            <a:normAutofit/>
          </a:bodyPr>
          <a:lstStyle/>
          <a:p>
            <a:pPr marL="0" indent="0" algn="ctr">
              <a:buNone/>
            </a:pPr>
            <a:r>
              <a:rPr lang="es-HN" sz="2400" dirty="0">
                <a:latin typeface="Arial" panose="020B0604020202020204" pitchFamily="34" charset="0"/>
                <a:cs typeface="Arial" panose="020B0604020202020204" pitchFamily="34" charset="0"/>
              </a:rPr>
              <a:t>Comparar la proporción de mujeres que buscan una respuesta ovárica seguida de estimulación ovárica cuando la dosis de gonadotropina se baso en AFC vrs en niveles de AMH sérica, en mujeres sometidas a IVF utilizando el protocolo de antagonista GnRH</a:t>
            </a:r>
          </a:p>
        </p:txBody>
      </p:sp>
    </p:spTree>
    <p:extLst>
      <p:ext uri="{BB962C8B-B14F-4D97-AF65-F5344CB8AC3E}">
        <p14:creationId xmlns:p14="http://schemas.microsoft.com/office/powerpoint/2010/main" val="1517267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2249047"/>
            <a:ext cx="3723063" cy="3263504"/>
          </a:xfrm>
        </p:spPr>
        <p:txBody>
          <a:bodyPr>
            <a:noAutofit/>
          </a:bodyPr>
          <a:lstStyle/>
          <a:p>
            <a:r>
              <a:rPr lang="es-HN" sz="1800" dirty="0">
                <a:latin typeface="Arial" panose="020B0604020202020204" pitchFamily="34" charset="0"/>
                <a:cs typeface="Arial" panose="020B0604020202020204" pitchFamily="34" charset="0"/>
              </a:rPr>
              <a:t>Criterios de inclusión: </a:t>
            </a:r>
          </a:p>
          <a:p>
            <a:pPr lvl="1">
              <a:buFont typeface="Wingdings" panose="05000000000000000000" pitchFamily="2" charset="2"/>
              <a:buChar char="Ø"/>
            </a:pPr>
            <a:r>
              <a:rPr lang="es-HN" sz="1800" dirty="0">
                <a:latin typeface="Arial" panose="020B0604020202020204" pitchFamily="34" charset="0"/>
                <a:cs typeface="Arial" panose="020B0604020202020204" pitchFamily="34" charset="0"/>
              </a:rPr>
              <a:t>Recibiendo primer ciclo de IVF</a:t>
            </a:r>
          </a:p>
          <a:p>
            <a:r>
              <a:rPr lang="es-HN" sz="1800" dirty="0">
                <a:latin typeface="Arial" panose="020B0604020202020204" pitchFamily="34" charset="0"/>
                <a:cs typeface="Arial" panose="020B0604020202020204" pitchFamily="34" charset="0"/>
              </a:rPr>
              <a:t>Criterios de exclusión:</a:t>
            </a:r>
          </a:p>
          <a:p>
            <a:pPr lvl="1">
              <a:buFont typeface="Wingdings" panose="05000000000000000000" pitchFamily="2" charset="2"/>
              <a:buChar char="Ø"/>
            </a:pPr>
            <a:r>
              <a:rPr lang="es-HN" sz="1800" dirty="0">
                <a:latin typeface="Arial" panose="020B0604020202020204" pitchFamily="34" charset="0"/>
                <a:cs typeface="Arial" panose="020B0604020202020204" pitchFamily="34" charset="0"/>
              </a:rPr>
              <a:t>Índice de masa corporal &gt;30kg/m</a:t>
            </a:r>
            <a:r>
              <a:rPr lang="es-HN" sz="1800" baseline="30000" dirty="0">
                <a:latin typeface="Arial" panose="020B0604020202020204" pitchFamily="34" charset="0"/>
                <a:cs typeface="Arial" panose="020B0604020202020204" pitchFamily="34" charset="0"/>
              </a:rPr>
              <a:t>2</a:t>
            </a:r>
          </a:p>
          <a:p>
            <a:pPr lvl="1">
              <a:buFont typeface="Wingdings" panose="05000000000000000000" pitchFamily="2" charset="2"/>
              <a:buChar char="Ø"/>
            </a:pPr>
            <a:r>
              <a:rPr lang="es-HN" sz="1800" dirty="0">
                <a:latin typeface="Arial" panose="020B0604020202020204" pitchFamily="34" charset="0"/>
                <a:cs typeface="Arial" panose="020B0604020202020204" pitchFamily="34" charset="0"/>
              </a:rPr>
              <a:t>Ciclos repetidos de IVF</a:t>
            </a:r>
          </a:p>
          <a:p>
            <a:pPr lvl="1">
              <a:buFont typeface="Wingdings" panose="05000000000000000000" pitchFamily="2" charset="2"/>
              <a:buChar char="Ø"/>
            </a:pPr>
            <a:r>
              <a:rPr lang="es-HN" sz="1800" dirty="0">
                <a:latin typeface="Arial" panose="020B0604020202020204" pitchFamily="34" charset="0"/>
                <a:cs typeface="Arial" panose="020B0604020202020204" pitchFamily="34" charset="0"/>
              </a:rPr>
              <a:t>Ciclos de donadores</a:t>
            </a:r>
          </a:p>
          <a:p>
            <a:pPr lvl="1">
              <a:buFont typeface="Wingdings" panose="05000000000000000000" pitchFamily="2" charset="2"/>
              <a:buChar char="Ø"/>
            </a:pPr>
            <a:r>
              <a:rPr lang="es-HN" sz="1800" dirty="0">
                <a:latin typeface="Arial" panose="020B0604020202020204" pitchFamily="34" charset="0"/>
                <a:cs typeface="Arial" panose="020B0604020202020204" pitchFamily="34" charset="0"/>
              </a:rPr>
              <a:t>Que se sometan a diagnostico genético preimplantacional</a:t>
            </a:r>
          </a:p>
          <a:p>
            <a:r>
              <a:rPr lang="es-HN" sz="1800" dirty="0">
                <a:latin typeface="Arial" panose="020B0604020202020204" pitchFamily="34" charset="0"/>
                <a:cs typeface="Arial" panose="020B0604020202020204" pitchFamily="34" charset="0"/>
              </a:rPr>
              <a:t>Dosis inicial de gonadotropina fue ajustada de acuerdo a AMH o conteo AFC.</a:t>
            </a:r>
          </a:p>
          <a:p>
            <a:pPr lvl="1"/>
            <a:endParaRPr lang="en-US" sz="1800" dirty="0">
              <a:latin typeface="Arial" panose="020B0604020202020204" pitchFamily="34" charset="0"/>
              <a:cs typeface="Arial" panose="020B0604020202020204" pitchFamily="34" charset="0"/>
            </a:endParaRPr>
          </a:p>
        </p:txBody>
      </p:sp>
      <p:sp>
        <p:nvSpPr>
          <p:cNvPr id="5" name="Title 1"/>
          <p:cNvSpPr txBox="1">
            <a:spLocks/>
          </p:cNvSpPr>
          <p:nvPr/>
        </p:nvSpPr>
        <p:spPr>
          <a:xfrm>
            <a:off x="5448993" y="1593404"/>
            <a:ext cx="3216431" cy="644752"/>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HN" altLang="en-US" sz="2800" b="1" dirty="0">
                <a:solidFill>
                  <a:srgbClr val="000000"/>
                </a:solidFill>
                <a:latin typeface="Arial" panose="020B0604020202020204" pitchFamily="34" charset="0"/>
                <a:cs typeface="Arial" panose="020B0604020202020204" pitchFamily="34" charset="0"/>
              </a:rPr>
              <a:t>Aleatorización</a:t>
            </a:r>
            <a:endParaRPr lang="es-HN" altLang="en-US" sz="2800" dirty="0">
              <a:solidFill>
                <a:srgbClr val="000000"/>
              </a:solidFill>
              <a:latin typeface="Arial" panose="020B0604020202020204" pitchFamily="34" charset="0"/>
              <a:cs typeface="Arial" panose="020B0604020202020204" pitchFamily="34" charset="0"/>
            </a:endParaRPr>
          </a:p>
        </p:txBody>
      </p:sp>
      <p:pic>
        <p:nvPicPr>
          <p:cNvPr id="1026"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635630" y="2270219"/>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806041" y="2361225"/>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976452" y="2270218"/>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146864" y="2361225"/>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317275" y="2270218"/>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635782" y="2743762"/>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806193" y="2834768"/>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976605" y="2743762"/>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147016" y="2834768"/>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317427" y="2743762"/>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633307" y="2261927"/>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803718" y="2352933"/>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974129" y="2261926"/>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144541" y="2352933"/>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314952" y="2261926"/>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633459" y="2735470"/>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803870" y="2826476"/>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974282" y="2735470"/>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144693" y="2826476"/>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315104" y="2735470"/>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595657" y="2253241"/>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766068" y="2344247"/>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936479" y="2253241"/>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106890" y="2344247"/>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277302" y="2253241"/>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595809" y="2726785"/>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766220" y="2817790"/>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936631" y="2726784"/>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107043" y="2817790"/>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2" descr="women icon ile ilgili görsel sonucu"/>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277454" y="2726784"/>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593334" y="2244949"/>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763745" y="2335955"/>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934156" y="2244949"/>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104567" y="2335955"/>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593486" y="2718493"/>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763897" y="2809498"/>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934308" y="2718492"/>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104720" y="2809498"/>
            <a:ext cx="481835" cy="481835"/>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275131" y="2718492"/>
            <a:ext cx="481835" cy="481835"/>
          </a:xfrm>
          <a:prstGeom prst="rect">
            <a:avLst/>
          </a:prstGeom>
          <a:noFill/>
          <a:extLst>
            <a:ext uri="{909E8E84-426E-40DD-AFC4-6F175D3DCCD1}">
              <a14:hiddenFill xmlns:a14="http://schemas.microsoft.com/office/drawing/2010/main">
                <a:solidFill>
                  <a:srgbClr val="FFFFFF"/>
                </a:solidFill>
              </a14:hiddenFill>
            </a:ext>
          </a:extLst>
        </p:spPr>
      </p:pic>
      <p:sp>
        <p:nvSpPr>
          <p:cNvPr id="27" name="Rectangle 26"/>
          <p:cNvSpPr/>
          <p:nvPr/>
        </p:nvSpPr>
        <p:spPr>
          <a:xfrm>
            <a:off x="5699064" y="2189270"/>
            <a:ext cx="34289" cy="175575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p>
        </p:txBody>
      </p:sp>
      <p:sp>
        <p:nvSpPr>
          <p:cNvPr id="49" name="Rectangle 48"/>
          <p:cNvSpPr/>
          <p:nvPr/>
        </p:nvSpPr>
        <p:spPr>
          <a:xfrm flipH="1">
            <a:off x="6688840" y="2176686"/>
            <a:ext cx="34289" cy="176404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p>
        </p:txBody>
      </p:sp>
      <p:sp>
        <p:nvSpPr>
          <p:cNvPr id="50" name="Rectangle 49"/>
          <p:cNvSpPr/>
          <p:nvPr/>
        </p:nvSpPr>
        <p:spPr>
          <a:xfrm flipH="1">
            <a:off x="7670522" y="2203816"/>
            <a:ext cx="34289" cy="174120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p>
        </p:txBody>
      </p:sp>
      <p:sp>
        <p:nvSpPr>
          <p:cNvPr id="48" name="TextBox 47"/>
          <p:cNvSpPr txBox="1"/>
          <p:nvPr/>
        </p:nvSpPr>
        <p:spPr>
          <a:xfrm>
            <a:off x="4671107" y="3392172"/>
            <a:ext cx="987771" cy="707886"/>
          </a:xfrm>
          <a:prstGeom prst="rect">
            <a:avLst/>
          </a:prstGeom>
          <a:noFill/>
        </p:spPr>
        <p:txBody>
          <a:bodyPr wrap="none" rtlCol="0">
            <a:spAutoFit/>
          </a:bodyPr>
          <a:lstStyle/>
          <a:p>
            <a:pPr algn="ctr"/>
            <a:r>
              <a:rPr lang="en-US" sz="1000" dirty="0" err="1">
                <a:latin typeface="Arial" panose="020B0604020202020204" pitchFamily="34" charset="0"/>
                <a:cs typeface="Arial" panose="020B0604020202020204" pitchFamily="34" charset="0"/>
              </a:rPr>
              <a:t>Primeros</a:t>
            </a:r>
            <a:r>
              <a:rPr lang="en-US" sz="1000" dirty="0">
                <a:latin typeface="Arial" panose="020B0604020202020204" pitchFamily="34" charset="0"/>
                <a:cs typeface="Arial" panose="020B0604020202020204" pitchFamily="34" charset="0"/>
              </a:rPr>
              <a:t> 1-10</a:t>
            </a:r>
          </a:p>
          <a:p>
            <a:pPr algn="ctr"/>
            <a:r>
              <a:rPr lang="en-US" sz="1000" dirty="0" err="1">
                <a:latin typeface="Arial" panose="020B0604020202020204" pitchFamily="34" charset="0"/>
                <a:cs typeface="Arial" panose="020B0604020202020204" pitchFamily="34" charset="0"/>
              </a:rPr>
              <a:t>pacientes</a:t>
            </a:r>
            <a:r>
              <a:rPr lang="en-US" sz="1000" dirty="0">
                <a:latin typeface="Arial" panose="020B0604020202020204" pitchFamily="34" charset="0"/>
                <a:cs typeface="Arial" panose="020B0604020202020204" pitchFamily="34" charset="0"/>
              </a:rPr>
              <a:t> </a:t>
            </a:r>
          </a:p>
          <a:p>
            <a:pPr algn="ctr"/>
            <a:r>
              <a:rPr lang="en-US" sz="1000" dirty="0" err="1">
                <a:latin typeface="Arial" panose="020B0604020202020204" pitchFamily="34" charset="0"/>
                <a:cs typeface="Arial" panose="020B0604020202020204" pitchFamily="34" charset="0"/>
              </a:rPr>
              <a:t>Protocolo</a:t>
            </a:r>
            <a:r>
              <a:rPr lang="en-US" sz="1000" dirty="0">
                <a:latin typeface="Arial" panose="020B0604020202020204" pitchFamily="34" charset="0"/>
                <a:cs typeface="Arial" panose="020B0604020202020204" pitchFamily="34" charset="0"/>
              </a:rPr>
              <a:t> A</a:t>
            </a:r>
          </a:p>
          <a:p>
            <a:pPr algn="ctr"/>
            <a:r>
              <a:rPr lang="en-US" sz="1000" dirty="0">
                <a:latin typeface="Arial" panose="020B0604020202020204" pitchFamily="34" charset="0"/>
                <a:cs typeface="Arial" panose="020B0604020202020204" pitchFamily="34" charset="0"/>
              </a:rPr>
              <a:t>N=10</a:t>
            </a:r>
            <a:endParaRPr lang="tr-TR" sz="1000" dirty="0">
              <a:latin typeface="Arial" panose="020B0604020202020204" pitchFamily="34" charset="0"/>
              <a:cs typeface="Arial" panose="020B0604020202020204" pitchFamily="34" charset="0"/>
            </a:endParaRPr>
          </a:p>
        </p:txBody>
      </p:sp>
      <p:sp>
        <p:nvSpPr>
          <p:cNvPr id="55" name="Content Placeholder 2"/>
          <p:cNvSpPr txBox="1">
            <a:spLocks/>
          </p:cNvSpPr>
          <p:nvPr/>
        </p:nvSpPr>
        <p:spPr>
          <a:xfrm>
            <a:off x="4927896" y="4235046"/>
            <a:ext cx="3772198" cy="1705237"/>
          </a:xfrm>
          <a:prstGeom prst="rect">
            <a:avLst/>
          </a:prstGeom>
        </p:spPr>
        <p:txBody>
          <a:bodyPr vert="horz" lIns="68580" tIns="34290" rIns="68580" bIns="3429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HN" sz="2100" dirty="0">
                <a:latin typeface="Arial" panose="020B0604020202020204" pitchFamily="34" charset="0"/>
                <a:cs typeface="Arial" panose="020B0604020202020204" pitchFamily="34" charset="0"/>
              </a:rPr>
              <a:t>Los niveles de AFC y AMH fueron medidos 1 mes antes del ciclo de tratamiento.</a:t>
            </a:r>
          </a:p>
          <a:p>
            <a:r>
              <a:rPr lang="es-HN" sz="2100" dirty="0">
                <a:latin typeface="Arial" panose="020B0604020202020204" pitchFamily="34" charset="0"/>
                <a:cs typeface="Arial" panose="020B0604020202020204" pitchFamily="34" charset="0"/>
              </a:rPr>
              <a:t>Pacientes fueron aleatorizados a protocolo AMH o AFC 1:1.</a:t>
            </a:r>
          </a:p>
          <a:p>
            <a:r>
              <a:rPr lang="es-HN" sz="2100" dirty="0">
                <a:latin typeface="Arial" panose="020B0604020202020204" pitchFamily="34" charset="0"/>
                <a:cs typeface="Arial" panose="020B0604020202020204" pitchFamily="34" charset="0"/>
              </a:rPr>
              <a:t>Aleatorización en bloque.</a:t>
            </a:r>
          </a:p>
          <a:p>
            <a:r>
              <a:rPr lang="es-HN" sz="2100" dirty="0">
                <a:latin typeface="Arial" panose="020B0604020202020204" pitchFamily="34" charset="0"/>
                <a:cs typeface="Arial" panose="020B0604020202020204" pitchFamily="34" charset="0"/>
              </a:rPr>
              <a:t>Tamaño del bloque = 10.</a:t>
            </a:r>
          </a:p>
        </p:txBody>
      </p:sp>
      <p:sp>
        <p:nvSpPr>
          <p:cNvPr id="56" name="TextBox 55"/>
          <p:cNvSpPr txBox="1"/>
          <p:nvPr/>
        </p:nvSpPr>
        <p:spPr>
          <a:xfrm>
            <a:off x="5644895" y="3392172"/>
            <a:ext cx="1104791" cy="553998"/>
          </a:xfrm>
          <a:prstGeom prst="rect">
            <a:avLst/>
          </a:prstGeom>
          <a:noFill/>
        </p:spPr>
        <p:txBody>
          <a:bodyPr wrap="none" rtlCol="0">
            <a:spAutoFit/>
          </a:bodyPr>
          <a:lstStyle/>
          <a:p>
            <a:pPr algn="ctr"/>
            <a:r>
              <a:rPr lang="en-US" sz="1000" dirty="0" err="1">
                <a:latin typeface="Arial" panose="020B0604020202020204" pitchFamily="34" charset="0"/>
                <a:cs typeface="Arial" panose="020B0604020202020204" pitchFamily="34" charset="0"/>
              </a:rPr>
              <a:t>Pacientes</a:t>
            </a:r>
            <a:r>
              <a:rPr lang="en-US" sz="1000" dirty="0">
                <a:latin typeface="Arial" panose="020B0604020202020204" pitchFamily="34" charset="0"/>
                <a:cs typeface="Arial" panose="020B0604020202020204" pitchFamily="34" charset="0"/>
              </a:rPr>
              <a:t> 11-20</a:t>
            </a:r>
          </a:p>
          <a:p>
            <a:pPr algn="ctr"/>
            <a:r>
              <a:rPr lang="en-US" sz="1000" dirty="0" err="1">
                <a:latin typeface="Arial" panose="020B0604020202020204" pitchFamily="34" charset="0"/>
                <a:cs typeface="Arial" panose="020B0604020202020204" pitchFamily="34" charset="0"/>
              </a:rPr>
              <a:t>Protocolo</a:t>
            </a:r>
            <a:r>
              <a:rPr lang="en-US" sz="1000" dirty="0">
                <a:latin typeface="Arial" panose="020B0604020202020204" pitchFamily="34" charset="0"/>
                <a:cs typeface="Arial" panose="020B0604020202020204" pitchFamily="34" charset="0"/>
              </a:rPr>
              <a:t> B</a:t>
            </a:r>
          </a:p>
          <a:p>
            <a:pPr algn="ctr"/>
            <a:r>
              <a:rPr lang="en-US" sz="1000" dirty="0">
                <a:latin typeface="Arial" panose="020B0604020202020204" pitchFamily="34" charset="0"/>
                <a:cs typeface="Arial" panose="020B0604020202020204" pitchFamily="34" charset="0"/>
              </a:rPr>
              <a:t>N=10</a:t>
            </a:r>
            <a:endParaRPr lang="tr-TR" sz="1000" dirty="0">
              <a:latin typeface="Arial" panose="020B0604020202020204" pitchFamily="34" charset="0"/>
              <a:cs typeface="Arial" panose="020B0604020202020204" pitchFamily="34" charset="0"/>
            </a:endParaRPr>
          </a:p>
        </p:txBody>
      </p:sp>
      <p:sp>
        <p:nvSpPr>
          <p:cNvPr id="57" name="TextBox 56"/>
          <p:cNvSpPr txBox="1"/>
          <p:nvPr/>
        </p:nvSpPr>
        <p:spPr>
          <a:xfrm>
            <a:off x="6632208" y="3394894"/>
            <a:ext cx="1140057" cy="553998"/>
          </a:xfrm>
          <a:prstGeom prst="rect">
            <a:avLst/>
          </a:prstGeom>
          <a:noFill/>
        </p:spPr>
        <p:txBody>
          <a:bodyPr wrap="none" rtlCol="0">
            <a:spAutoFit/>
          </a:bodyPr>
          <a:lstStyle/>
          <a:p>
            <a:pPr algn="ctr"/>
            <a:r>
              <a:rPr lang="en-US" sz="1000" dirty="0" err="1">
                <a:latin typeface="Arial" panose="020B0604020202020204" pitchFamily="34" charset="0"/>
                <a:cs typeface="Arial" panose="020B0604020202020204" pitchFamily="34" charset="0"/>
              </a:rPr>
              <a:t>Pacientes</a:t>
            </a:r>
            <a:r>
              <a:rPr lang="en-US" sz="1000" dirty="0">
                <a:latin typeface="Arial" panose="020B0604020202020204" pitchFamily="34" charset="0"/>
                <a:cs typeface="Arial" panose="020B0604020202020204" pitchFamily="34" charset="0"/>
              </a:rPr>
              <a:t> 21-30 </a:t>
            </a:r>
          </a:p>
          <a:p>
            <a:pPr algn="ctr"/>
            <a:r>
              <a:rPr lang="en-US" sz="1000" dirty="0" err="1">
                <a:latin typeface="Arial" panose="020B0604020202020204" pitchFamily="34" charset="0"/>
                <a:cs typeface="Arial" panose="020B0604020202020204" pitchFamily="34" charset="0"/>
              </a:rPr>
              <a:t>Protocolo</a:t>
            </a:r>
            <a:r>
              <a:rPr lang="en-US" sz="1000" dirty="0">
                <a:latin typeface="Arial" panose="020B0604020202020204" pitchFamily="34" charset="0"/>
                <a:cs typeface="Arial" panose="020B0604020202020204" pitchFamily="34" charset="0"/>
              </a:rPr>
              <a:t> A</a:t>
            </a:r>
          </a:p>
          <a:p>
            <a:pPr algn="ctr"/>
            <a:r>
              <a:rPr lang="en-US" sz="1000" dirty="0">
                <a:latin typeface="Arial" panose="020B0604020202020204" pitchFamily="34" charset="0"/>
                <a:cs typeface="Arial" panose="020B0604020202020204" pitchFamily="34" charset="0"/>
              </a:rPr>
              <a:t>N=10</a:t>
            </a:r>
            <a:endParaRPr lang="tr-TR" sz="1000" dirty="0">
              <a:latin typeface="Arial" panose="020B0604020202020204" pitchFamily="34" charset="0"/>
              <a:cs typeface="Arial" panose="020B0604020202020204" pitchFamily="34" charset="0"/>
            </a:endParaRPr>
          </a:p>
        </p:txBody>
      </p:sp>
      <p:sp>
        <p:nvSpPr>
          <p:cNvPr id="58" name="TextBox 57"/>
          <p:cNvSpPr txBox="1"/>
          <p:nvPr/>
        </p:nvSpPr>
        <p:spPr>
          <a:xfrm>
            <a:off x="7697079" y="3403185"/>
            <a:ext cx="1140057" cy="553998"/>
          </a:xfrm>
          <a:prstGeom prst="rect">
            <a:avLst/>
          </a:prstGeom>
          <a:noFill/>
        </p:spPr>
        <p:txBody>
          <a:bodyPr wrap="none" rtlCol="0">
            <a:spAutoFit/>
          </a:bodyPr>
          <a:lstStyle/>
          <a:p>
            <a:pPr algn="ctr"/>
            <a:r>
              <a:rPr lang="en-US" sz="1000" dirty="0" err="1">
                <a:latin typeface="Arial" panose="020B0604020202020204" pitchFamily="34" charset="0"/>
                <a:cs typeface="Arial" panose="020B0604020202020204" pitchFamily="34" charset="0"/>
              </a:rPr>
              <a:t>Pacientes</a:t>
            </a:r>
            <a:r>
              <a:rPr lang="en-US" sz="1000" dirty="0">
                <a:latin typeface="Arial" panose="020B0604020202020204" pitchFamily="34" charset="0"/>
                <a:cs typeface="Arial" panose="020B0604020202020204" pitchFamily="34" charset="0"/>
              </a:rPr>
              <a:t> 31-40 </a:t>
            </a:r>
          </a:p>
          <a:p>
            <a:pPr algn="ctr"/>
            <a:r>
              <a:rPr lang="en-US" sz="1000" dirty="0" err="1">
                <a:latin typeface="Arial" panose="020B0604020202020204" pitchFamily="34" charset="0"/>
                <a:cs typeface="Arial" panose="020B0604020202020204" pitchFamily="34" charset="0"/>
              </a:rPr>
              <a:t>Protocolo</a:t>
            </a:r>
            <a:r>
              <a:rPr lang="en-US" sz="1000" dirty="0">
                <a:latin typeface="Arial" panose="020B0604020202020204" pitchFamily="34" charset="0"/>
                <a:cs typeface="Arial" panose="020B0604020202020204" pitchFamily="34" charset="0"/>
              </a:rPr>
              <a:t> B</a:t>
            </a:r>
          </a:p>
          <a:p>
            <a:pPr algn="ctr"/>
            <a:r>
              <a:rPr lang="en-US" sz="1000" dirty="0">
                <a:latin typeface="Arial" panose="020B0604020202020204" pitchFamily="34" charset="0"/>
                <a:cs typeface="Arial" panose="020B0604020202020204" pitchFamily="34" charset="0"/>
              </a:rPr>
              <a:t>N=10</a:t>
            </a:r>
            <a:endParaRPr lang="tr-TR" sz="1000" dirty="0">
              <a:latin typeface="Arial" panose="020B0604020202020204" pitchFamily="34" charset="0"/>
              <a:cs typeface="Arial" panose="020B0604020202020204" pitchFamily="34" charset="0"/>
            </a:endParaRPr>
          </a:p>
        </p:txBody>
      </p:sp>
      <p:sp>
        <p:nvSpPr>
          <p:cNvPr id="51" name="Right Arrow 50"/>
          <p:cNvSpPr/>
          <p:nvPr/>
        </p:nvSpPr>
        <p:spPr>
          <a:xfrm>
            <a:off x="8663493" y="2094207"/>
            <a:ext cx="412774" cy="1454863"/>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p>
        </p:txBody>
      </p:sp>
      <p:pic>
        <p:nvPicPr>
          <p:cNvPr id="42" name="Picture 2" descr="women icon ile ilgili görsel sonucu"/>
          <p:cNvPicPr>
            <a:picLocks noChangeAspect="1" noChangeArrowheads="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274979" y="2244949"/>
            <a:ext cx="481835" cy="481835"/>
          </a:xfrm>
          <a:prstGeom prst="rect">
            <a:avLst/>
          </a:prstGeom>
          <a:noFill/>
          <a:extLst>
            <a:ext uri="{909E8E84-426E-40DD-AFC4-6F175D3DCCD1}">
              <a14:hiddenFill xmlns:a14="http://schemas.microsoft.com/office/drawing/2010/main">
                <a:solidFill>
                  <a:srgbClr val="FFFFFF"/>
                </a:solidFill>
              </a14:hiddenFill>
            </a:ext>
          </a:extLst>
        </p:spPr>
      </p:pic>
      <p:grpSp>
        <p:nvGrpSpPr>
          <p:cNvPr id="59" name="Group 2"/>
          <p:cNvGrpSpPr>
            <a:grpSpLocks/>
          </p:cNvGrpSpPr>
          <p:nvPr/>
        </p:nvGrpSpPr>
        <p:grpSpPr bwMode="auto">
          <a:xfrm>
            <a:off x="0" y="0"/>
            <a:ext cx="9144000" cy="923925"/>
            <a:chOff x="0" y="3755"/>
            <a:chExt cx="5760" cy="582"/>
          </a:xfrm>
        </p:grpSpPr>
        <p:pic>
          <p:nvPicPr>
            <p:cNvPr id="60"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2" name="Text Box 5">
            <a:extLst>
              <a:ext uri="{FF2B5EF4-FFF2-40B4-BE49-F238E27FC236}">
                <a16:creationId xmlns:a16="http://schemas.microsoft.com/office/drawing/2014/main" id="{A2E74208-935A-DC41-AE2D-307C7FC3D8F6}"/>
              </a:ext>
            </a:extLst>
          </p:cNvPr>
          <p:cNvSpPr txBox="1">
            <a:spLocks noChangeArrowheads="1"/>
          </p:cNvSpPr>
          <p:nvPr/>
        </p:nvSpPr>
        <p:spPr bwMode="auto">
          <a:xfrm>
            <a:off x="0" y="946005"/>
            <a:ext cx="9144000" cy="6340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s-ES" sz="1100" b="1" dirty="0">
                <a:solidFill>
                  <a:schemeClr val="bg1"/>
                </a:solidFill>
              </a:rPr>
              <a:t>Comparación de conteo folicular antral y niveles de hormona anti-</a:t>
            </a:r>
            <a:r>
              <a:rPr lang="es-ES" sz="1100" b="1" dirty="0" err="1">
                <a:solidFill>
                  <a:schemeClr val="bg1"/>
                </a:solidFill>
              </a:rPr>
              <a:t>Mülleriana</a:t>
            </a:r>
            <a:r>
              <a:rPr lang="es-ES" sz="1100" b="1" dirty="0">
                <a:solidFill>
                  <a:schemeClr val="bg1"/>
                </a:solidFill>
              </a:rPr>
              <a:t> sérica para la determinación de la dosis de gonadotropina en la fertilización in-vitro: ensayo aleatorizado</a:t>
            </a:r>
          </a:p>
          <a:p>
            <a:pPr algn="ctr">
              <a:buNone/>
            </a:pPr>
            <a:r>
              <a:rPr lang="en-US" sz="1100" i="1" dirty="0">
                <a:solidFill>
                  <a:schemeClr val="bg1"/>
                </a:solidFill>
              </a:rPr>
              <a:t>Li </a:t>
            </a:r>
            <a:r>
              <a:rPr lang="it-IT" altLang="en-US" sz="1100" i="1" dirty="0">
                <a:solidFill>
                  <a:schemeClr val="bg1"/>
                </a:solidFill>
              </a:rPr>
              <a:t>et al., UOG 2020</a:t>
            </a:r>
            <a:endParaRPr lang="en-GB" altLang="it-IT" sz="1100" i="1" dirty="0">
              <a:solidFill>
                <a:schemeClr val="bg1"/>
              </a:solidFill>
            </a:endParaRPr>
          </a:p>
        </p:txBody>
      </p:sp>
      <p:sp>
        <p:nvSpPr>
          <p:cNvPr id="65" name="Rectangle 8"/>
          <p:cNvSpPr>
            <a:spLocks noChangeArrowheads="1"/>
          </p:cNvSpPr>
          <p:nvPr/>
        </p:nvSpPr>
        <p:spPr bwMode="auto">
          <a:xfrm>
            <a:off x="1" y="1609340"/>
            <a:ext cx="43147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spcBef>
                <a:spcPct val="0"/>
              </a:spcBef>
              <a:buNone/>
            </a:pPr>
            <a:r>
              <a:rPr lang="es-HN" altLang="en-US" sz="2800" b="1" dirty="0">
                <a:solidFill>
                  <a:srgbClr val="000000"/>
                </a:solidFill>
                <a:effectLst>
                  <a:outerShdw blurRad="50800" dist="38100" dir="2700000" algn="tl" rotWithShape="0">
                    <a:prstClr val="black">
                      <a:alpha val="40000"/>
                    </a:prstClr>
                  </a:outerShdw>
                </a:effectLst>
              </a:rPr>
              <a:t>Métodos</a:t>
            </a:r>
            <a:endParaRPr lang="es-HN" altLang="en-US" sz="2800" dirty="0">
              <a:solidFill>
                <a:srgbClr val="000000"/>
              </a:solidFill>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464060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4974" y="2134186"/>
            <a:ext cx="1041272" cy="994172"/>
          </a:xfrm>
        </p:spPr>
        <p:txBody>
          <a:bodyPr>
            <a:normAutofit/>
          </a:bodyPr>
          <a:lstStyle/>
          <a:p>
            <a:r>
              <a:rPr lang="en-US" sz="1800" dirty="0">
                <a:latin typeface="Arial" panose="020B0604020202020204" pitchFamily="34" charset="0"/>
                <a:cs typeface="Arial" panose="020B0604020202020204" pitchFamily="34" charset="0"/>
              </a:rPr>
              <a:t>AFC</a:t>
            </a:r>
            <a:endParaRPr lang="tr-TR" sz="1800" dirty="0">
              <a:latin typeface="Arial" panose="020B0604020202020204" pitchFamily="34" charset="0"/>
              <a:cs typeface="Arial" panose="020B0604020202020204"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55888124"/>
              </p:ext>
            </p:extLst>
          </p:nvPr>
        </p:nvGraphicFramePr>
        <p:xfrm>
          <a:off x="428625" y="2729023"/>
          <a:ext cx="1364742" cy="3937778"/>
        </p:xfrm>
        <a:graphic>
          <a:graphicData uri="http://schemas.openxmlformats.org/drawingml/2006/chart">
            <c:chart xmlns:c="http://schemas.openxmlformats.org/drawingml/2006/chart" xmlns:r="http://schemas.openxmlformats.org/officeDocument/2006/relationships" r:id="rId2"/>
          </a:graphicData>
        </a:graphic>
      </p:graphicFrame>
      <p:sp>
        <p:nvSpPr>
          <p:cNvPr id="8" name="Right Brace 7"/>
          <p:cNvSpPr/>
          <p:nvPr/>
        </p:nvSpPr>
        <p:spPr>
          <a:xfrm>
            <a:off x="1537335" y="2866183"/>
            <a:ext cx="832104" cy="1831729"/>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tr-TR" sz="1350"/>
          </a:p>
        </p:txBody>
      </p:sp>
      <p:sp>
        <p:nvSpPr>
          <p:cNvPr id="9" name="Right Brace 8"/>
          <p:cNvSpPr/>
          <p:nvPr/>
        </p:nvSpPr>
        <p:spPr>
          <a:xfrm>
            <a:off x="1547051" y="4697912"/>
            <a:ext cx="832104" cy="1213223"/>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tr-TR" sz="1350"/>
          </a:p>
        </p:txBody>
      </p:sp>
      <p:sp>
        <p:nvSpPr>
          <p:cNvPr id="10" name="Right Brace 9"/>
          <p:cNvSpPr/>
          <p:nvPr/>
        </p:nvSpPr>
        <p:spPr>
          <a:xfrm>
            <a:off x="1537335" y="5911135"/>
            <a:ext cx="832104" cy="618506"/>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tr-TR" sz="1350"/>
          </a:p>
        </p:txBody>
      </p:sp>
      <p:sp>
        <p:nvSpPr>
          <p:cNvPr id="14" name="Rectangle 13"/>
          <p:cNvSpPr/>
          <p:nvPr/>
        </p:nvSpPr>
        <p:spPr>
          <a:xfrm>
            <a:off x="2579751" y="3443719"/>
            <a:ext cx="1344168" cy="6766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err="1"/>
              <a:t>Gonadotropina</a:t>
            </a:r>
            <a:r>
              <a:rPr lang="en-US" sz="1350" dirty="0"/>
              <a:t> </a:t>
            </a:r>
            <a:r>
              <a:rPr lang="en-US" sz="1350" dirty="0" err="1"/>
              <a:t>dosis</a:t>
            </a:r>
            <a:r>
              <a:rPr lang="en-US" sz="1350" dirty="0"/>
              <a:t> 150 IU/</a:t>
            </a:r>
            <a:r>
              <a:rPr lang="en-US" sz="1350" dirty="0" err="1"/>
              <a:t>dia</a:t>
            </a:r>
            <a:endParaRPr lang="tr-TR" sz="1350" dirty="0"/>
          </a:p>
        </p:txBody>
      </p:sp>
      <p:sp>
        <p:nvSpPr>
          <p:cNvPr id="15" name="Rectangle 14"/>
          <p:cNvSpPr/>
          <p:nvPr/>
        </p:nvSpPr>
        <p:spPr>
          <a:xfrm>
            <a:off x="2579751" y="4966195"/>
            <a:ext cx="1344168" cy="6766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err="1"/>
              <a:t>Gonadotropina</a:t>
            </a:r>
            <a:r>
              <a:rPr lang="en-US" sz="1350" dirty="0"/>
              <a:t> </a:t>
            </a:r>
            <a:r>
              <a:rPr lang="en-US" sz="1350" dirty="0" err="1"/>
              <a:t>dosis</a:t>
            </a:r>
            <a:r>
              <a:rPr lang="en-US" sz="1350" dirty="0"/>
              <a:t> 225 IU/</a:t>
            </a:r>
            <a:r>
              <a:rPr lang="en-US" sz="1350" dirty="0" err="1"/>
              <a:t>dia</a:t>
            </a:r>
            <a:endParaRPr lang="tr-TR" sz="1350" dirty="0"/>
          </a:p>
        </p:txBody>
      </p:sp>
      <p:sp>
        <p:nvSpPr>
          <p:cNvPr id="16" name="Rectangle 15"/>
          <p:cNvSpPr/>
          <p:nvPr/>
        </p:nvSpPr>
        <p:spPr>
          <a:xfrm>
            <a:off x="2579751" y="5880595"/>
            <a:ext cx="1344168" cy="6766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err="1"/>
              <a:t>Gonadotropina</a:t>
            </a:r>
            <a:r>
              <a:rPr lang="en-US" sz="1350" dirty="0"/>
              <a:t> </a:t>
            </a:r>
            <a:r>
              <a:rPr lang="en-US" sz="1350" dirty="0" err="1"/>
              <a:t>dosis</a:t>
            </a:r>
            <a:r>
              <a:rPr lang="en-US" sz="1350" dirty="0"/>
              <a:t> 300 IU/</a:t>
            </a:r>
            <a:r>
              <a:rPr lang="en-US" sz="1350" dirty="0" err="1"/>
              <a:t>dia</a:t>
            </a:r>
            <a:endParaRPr lang="tr-TR" sz="1350" dirty="0"/>
          </a:p>
        </p:txBody>
      </p:sp>
      <p:graphicFrame>
        <p:nvGraphicFramePr>
          <p:cNvPr id="17" name="Content Placeholder 5"/>
          <p:cNvGraphicFramePr>
            <a:graphicFrameLocks/>
          </p:cNvGraphicFramePr>
          <p:nvPr>
            <p:extLst>
              <p:ext uri="{D42A27DB-BD31-4B8C-83A1-F6EECF244321}">
                <p14:modId xmlns:p14="http://schemas.microsoft.com/office/powerpoint/2010/main" val="3642617920"/>
              </p:ext>
            </p:extLst>
          </p:nvPr>
        </p:nvGraphicFramePr>
        <p:xfrm>
          <a:off x="4582287" y="2729023"/>
          <a:ext cx="1364742" cy="3937778"/>
        </p:xfrm>
        <a:graphic>
          <a:graphicData uri="http://schemas.openxmlformats.org/drawingml/2006/chart">
            <c:chart xmlns:c="http://schemas.openxmlformats.org/drawingml/2006/chart" xmlns:r="http://schemas.openxmlformats.org/officeDocument/2006/relationships" r:id="rId3"/>
          </a:graphicData>
        </a:graphic>
      </p:graphicFrame>
      <p:sp>
        <p:nvSpPr>
          <p:cNvPr id="18" name="Right Brace 17"/>
          <p:cNvSpPr/>
          <p:nvPr/>
        </p:nvSpPr>
        <p:spPr>
          <a:xfrm rot="10800000">
            <a:off x="4106799" y="2895434"/>
            <a:ext cx="832104" cy="1920419"/>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tr-TR" sz="1350"/>
          </a:p>
        </p:txBody>
      </p:sp>
      <p:sp>
        <p:nvSpPr>
          <p:cNvPr id="19" name="Right Brace 18"/>
          <p:cNvSpPr/>
          <p:nvPr/>
        </p:nvSpPr>
        <p:spPr>
          <a:xfrm rot="10800000">
            <a:off x="4097084" y="4843463"/>
            <a:ext cx="832104" cy="1155073"/>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tr-TR" sz="1350"/>
          </a:p>
        </p:txBody>
      </p:sp>
      <p:sp>
        <p:nvSpPr>
          <p:cNvPr id="20" name="Right Brace 19"/>
          <p:cNvSpPr/>
          <p:nvPr/>
        </p:nvSpPr>
        <p:spPr>
          <a:xfrm rot="10800000">
            <a:off x="4106799" y="5998537"/>
            <a:ext cx="832104" cy="532747"/>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tr-TR" sz="1350"/>
          </a:p>
        </p:txBody>
      </p:sp>
      <p:sp>
        <p:nvSpPr>
          <p:cNvPr id="24" name="Title 1"/>
          <p:cNvSpPr txBox="1">
            <a:spLocks/>
          </p:cNvSpPr>
          <p:nvPr/>
        </p:nvSpPr>
        <p:spPr>
          <a:xfrm>
            <a:off x="4862799" y="2126577"/>
            <a:ext cx="803719" cy="994172"/>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dirty="0">
                <a:latin typeface="Arial" panose="020B0604020202020204" pitchFamily="34" charset="0"/>
                <a:cs typeface="Arial" panose="020B0604020202020204" pitchFamily="34" charset="0"/>
              </a:rPr>
              <a:t>AMH</a:t>
            </a:r>
            <a:endParaRPr lang="tr-TR" sz="1800" dirty="0">
              <a:latin typeface="Arial" panose="020B0604020202020204" pitchFamily="34" charset="0"/>
              <a:cs typeface="Arial" panose="020B0604020202020204" pitchFamily="34" charset="0"/>
            </a:endParaRPr>
          </a:p>
        </p:txBody>
      </p:sp>
      <p:sp>
        <p:nvSpPr>
          <p:cNvPr id="25" name="Title 1"/>
          <p:cNvSpPr txBox="1">
            <a:spLocks/>
          </p:cNvSpPr>
          <p:nvPr/>
        </p:nvSpPr>
        <p:spPr>
          <a:xfrm>
            <a:off x="270319" y="2034642"/>
            <a:ext cx="8602748" cy="456936"/>
          </a:xfrm>
          <a:prstGeom prst="rect">
            <a:avLst/>
          </a:prstGeom>
        </p:spPr>
        <p:txBody>
          <a:bodyPr vert="horz" lIns="68580" tIns="34290" rIns="68580" bIns="34290" rtlCol="0" anchor="ctr">
            <a:normAutofit fontScale="4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000" b="1" dirty="0">
              <a:latin typeface="Arial" panose="020B0604020202020204" pitchFamily="34" charset="0"/>
              <a:cs typeface="Arial" panose="020B0604020202020204" pitchFamily="34" charset="0"/>
            </a:endParaRPr>
          </a:p>
          <a:p>
            <a:r>
              <a:rPr lang="es-HN" sz="3400" dirty="0">
                <a:latin typeface="Arial" panose="020B0604020202020204" pitchFamily="34" charset="0"/>
                <a:cs typeface="Arial" panose="020B0604020202020204" pitchFamily="34" charset="0"/>
              </a:rPr>
              <a:t>Pacientes fueron aleatorizados a protocolo AFC o AMH para decidir que dosis de gonadotropina inicial:</a:t>
            </a:r>
          </a:p>
        </p:txBody>
      </p:sp>
      <p:sp>
        <p:nvSpPr>
          <p:cNvPr id="26" name="Title 1"/>
          <p:cNvSpPr txBox="1">
            <a:spLocks/>
          </p:cNvSpPr>
          <p:nvPr/>
        </p:nvSpPr>
        <p:spPr>
          <a:xfrm>
            <a:off x="2420397" y="3019280"/>
            <a:ext cx="2438019" cy="390264"/>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dirty="0" err="1">
                <a:latin typeface="Arial" panose="020B0604020202020204" pitchFamily="34" charset="0"/>
                <a:cs typeface="Arial" panose="020B0604020202020204" pitchFamily="34" charset="0"/>
              </a:rPr>
              <a:t>Dosis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inicial</a:t>
            </a:r>
            <a:endParaRPr lang="tr-TR" sz="2400" dirty="0">
              <a:latin typeface="Arial" panose="020B0604020202020204" pitchFamily="34" charset="0"/>
              <a:cs typeface="Arial" panose="020B0604020202020204" pitchFamily="34" charset="0"/>
            </a:endParaRPr>
          </a:p>
        </p:txBody>
      </p:sp>
      <p:sp>
        <p:nvSpPr>
          <p:cNvPr id="27" name="Right Arrow 26"/>
          <p:cNvSpPr/>
          <p:nvPr/>
        </p:nvSpPr>
        <p:spPr>
          <a:xfrm>
            <a:off x="6373197" y="3693510"/>
            <a:ext cx="412774" cy="1454863"/>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p>
        </p:txBody>
      </p:sp>
      <p:sp>
        <p:nvSpPr>
          <p:cNvPr id="28" name="Rectangle 27"/>
          <p:cNvSpPr/>
          <p:nvPr/>
        </p:nvSpPr>
        <p:spPr>
          <a:xfrm>
            <a:off x="7151751" y="3670827"/>
            <a:ext cx="1344168" cy="16638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err="1"/>
              <a:t>Dosis</a:t>
            </a:r>
            <a:r>
              <a:rPr lang="en-US" sz="1350" dirty="0"/>
              <a:t> </a:t>
            </a:r>
            <a:r>
              <a:rPr lang="en-US" sz="1350" dirty="0" err="1"/>
              <a:t>fueron</a:t>
            </a:r>
            <a:r>
              <a:rPr lang="en-US" sz="1350" dirty="0"/>
              <a:t> </a:t>
            </a:r>
            <a:r>
              <a:rPr lang="en-US" sz="1350" dirty="0" err="1"/>
              <a:t>tituladas</a:t>
            </a:r>
            <a:r>
              <a:rPr lang="en-US" sz="1350" dirty="0"/>
              <a:t> solo 1 </a:t>
            </a:r>
            <a:r>
              <a:rPr lang="en-US" sz="1350" dirty="0" err="1"/>
              <a:t>vez</a:t>
            </a:r>
            <a:r>
              <a:rPr lang="en-US" sz="1350" dirty="0"/>
              <a:t>, </a:t>
            </a:r>
            <a:r>
              <a:rPr lang="en-US" sz="1350" dirty="0" err="1"/>
              <a:t>dependiendo</a:t>
            </a:r>
            <a:r>
              <a:rPr lang="en-US" sz="1350" dirty="0"/>
              <a:t> de la </a:t>
            </a:r>
            <a:r>
              <a:rPr lang="en-US" sz="1350" dirty="0" err="1"/>
              <a:t>respuesta</a:t>
            </a:r>
            <a:r>
              <a:rPr lang="en-US" sz="1350" dirty="0"/>
              <a:t> al </a:t>
            </a:r>
            <a:r>
              <a:rPr lang="en-US" sz="1350" dirty="0" err="1"/>
              <a:t>tratamiento</a:t>
            </a:r>
            <a:endParaRPr lang="tr-TR" sz="1350" dirty="0"/>
          </a:p>
        </p:txBody>
      </p:sp>
      <p:grpSp>
        <p:nvGrpSpPr>
          <p:cNvPr id="22" name="Group 2"/>
          <p:cNvGrpSpPr>
            <a:grpSpLocks/>
          </p:cNvGrpSpPr>
          <p:nvPr/>
        </p:nvGrpSpPr>
        <p:grpSpPr bwMode="auto">
          <a:xfrm>
            <a:off x="0" y="0"/>
            <a:ext cx="9144000" cy="923925"/>
            <a:chOff x="0" y="3755"/>
            <a:chExt cx="5760" cy="582"/>
          </a:xfrm>
        </p:grpSpPr>
        <p:pic>
          <p:nvPicPr>
            <p:cNvPr id="23" name="Picture 3" descr="ISUOG-red-bann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a:extLst>
              <a:ext uri="{FF2B5EF4-FFF2-40B4-BE49-F238E27FC236}">
                <a16:creationId xmlns:a16="http://schemas.microsoft.com/office/drawing/2014/main" id="{A2E74208-935A-DC41-AE2D-307C7FC3D8F6}"/>
              </a:ext>
            </a:extLst>
          </p:cNvPr>
          <p:cNvSpPr txBox="1">
            <a:spLocks noChangeArrowheads="1"/>
          </p:cNvSpPr>
          <p:nvPr/>
        </p:nvSpPr>
        <p:spPr bwMode="auto">
          <a:xfrm>
            <a:off x="0" y="946005"/>
            <a:ext cx="9144000" cy="600164"/>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None/>
            </a:pPr>
            <a:r>
              <a:rPr lang="es-ES" sz="1100" b="1" dirty="0">
                <a:solidFill>
                  <a:schemeClr val="bg1"/>
                </a:solidFill>
              </a:rPr>
              <a:t>Comparación de conteo folicular antral y niveles de hormona anti-</a:t>
            </a:r>
            <a:r>
              <a:rPr lang="es-ES" sz="1100" b="1" dirty="0" err="1">
                <a:solidFill>
                  <a:schemeClr val="bg1"/>
                </a:solidFill>
              </a:rPr>
              <a:t>Mülleriana</a:t>
            </a:r>
            <a:r>
              <a:rPr lang="es-ES" sz="1100" b="1" dirty="0">
                <a:solidFill>
                  <a:schemeClr val="bg1"/>
                </a:solidFill>
              </a:rPr>
              <a:t> sérica para la determinación de la dosis de gonadotropina en la fertilización in-vitro: ensayo aleatorizado</a:t>
            </a:r>
          </a:p>
          <a:p>
            <a:pPr algn="ctr">
              <a:spcBef>
                <a:spcPct val="0"/>
              </a:spcBef>
              <a:buNone/>
            </a:pPr>
            <a:r>
              <a:rPr lang="en-US" sz="1100" i="1" dirty="0">
                <a:solidFill>
                  <a:schemeClr val="bg1"/>
                </a:solidFill>
              </a:rPr>
              <a:t>Li </a:t>
            </a:r>
            <a:r>
              <a:rPr lang="it-IT" altLang="en-US" sz="1100" i="1" dirty="0">
                <a:solidFill>
                  <a:schemeClr val="bg1"/>
                </a:solidFill>
              </a:rPr>
              <a:t>et al., UOG 2020</a:t>
            </a:r>
            <a:endParaRPr lang="en-GB" altLang="it-IT" sz="1100" i="1" dirty="0">
              <a:solidFill>
                <a:schemeClr val="bg1"/>
              </a:solidFill>
            </a:endParaRPr>
          </a:p>
        </p:txBody>
      </p:sp>
      <p:sp>
        <p:nvSpPr>
          <p:cNvPr id="35" name="Rectangle 8"/>
          <p:cNvSpPr>
            <a:spLocks noChangeArrowheads="1"/>
          </p:cNvSpPr>
          <p:nvPr/>
        </p:nvSpPr>
        <p:spPr bwMode="auto">
          <a:xfrm>
            <a:off x="2264840" y="1586762"/>
            <a:ext cx="43147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spcBef>
                <a:spcPct val="0"/>
              </a:spcBef>
              <a:buNone/>
            </a:pPr>
            <a:r>
              <a:rPr lang="es-HN" altLang="en-US" sz="2800" b="1" dirty="0">
                <a:solidFill>
                  <a:srgbClr val="000000"/>
                </a:solidFill>
                <a:effectLst>
                  <a:outerShdw blurRad="50800" dist="38100" dir="2700000" algn="tl" rotWithShape="0">
                    <a:prstClr val="black">
                      <a:alpha val="40000"/>
                    </a:prstClr>
                  </a:outerShdw>
                </a:effectLst>
              </a:rPr>
              <a:t>Métodos</a:t>
            </a:r>
            <a:endParaRPr lang="es-HN" altLang="en-US" sz="2800" dirty="0">
              <a:solidFill>
                <a:srgbClr val="000000"/>
              </a:solidFill>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1785074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idx="1"/>
            <p:extLst>
              <p:ext uri="{D42A27DB-BD31-4B8C-83A1-F6EECF244321}">
                <p14:modId xmlns:p14="http://schemas.microsoft.com/office/powerpoint/2010/main" val="3697683839"/>
              </p:ext>
            </p:extLst>
          </p:nvPr>
        </p:nvGraphicFramePr>
        <p:xfrm>
          <a:off x="-47625" y="1642994"/>
          <a:ext cx="9144000" cy="4058647"/>
        </p:xfrm>
        <a:graphic>
          <a:graphicData uri="http://schemas.openxmlformats.org/drawingml/2006/chart">
            <c:chart xmlns:c="http://schemas.openxmlformats.org/drawingml/2006/chart" xmlns:r="http://schemas.openxmlformats.org/officeDocument/2006/relationships" r:id="rId2"/>
          </a:graphicData>
        </a:graphic>
      </p:graphicFrame>
      <p:sp>
        <p:nvSpPr>
          <p:cNvPr id="11" name="Rectangle 10"/>
          <p:cNvSpPr/>
          <p:nvPr/>
        </p:nvSpPr>
        <p:spPr>
          <a:xfrm>
            <a:off x="2052992" y="2049746"/>
            <a:ext cx="740664" cy="341235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100" b="1" dirty="0">
                <a:latin typeface="Arial" panose="020B0604020202020204" pitchFamily="34" charset="0"/>
                <a:cs typeface="Arial" panose="020B0604020202020204" pitchFamily="34" charset="0"/>
              </a:rPr>
              <a:t>1 </a:t>
            </a:r>
            <a:r>
              <a:rPr lang="en-US" sz="1100" b="1" dirty="0" err="1">
                <a:latin typeface="Arial" panose="020B0604020202020204" pitchFamily="34" charset="0"/>
                <a:cs typeface="Arial" panose="020B0604020202020204" pitchFamily="34" charset="0"/>
              </a:rPr>
              <a:t>ciclo</a:t>
            </a:r>
            <a:r>
              <a:rPr lang="en-US" sz="1100" b="1" dirty="0">
                <a:latin typeface="Arial" panose="020B0604020202020204" pitchFamily="34" charset="0"/>
                <a:cs typeface="Arial" panose="020B0604020202020204" pitchFamily="34" charset="0"/>
              </a:rPr>
              <a:t> de COC</a:t>
            </a:r>
          </a:p>
          <a:p>
            <a:pPr algn="ctr"/>
            <a:r>
              <a:rPr lang="en-US" sz="1100" b="1" dirty="0" err="1">
                <a:latin typeface="Arial" panose="020B0604020202020204" pitchFamily="34" charset="0"/>
                <a:cs typeface="Arial" panose="020B0604020202020204" pitchFamily="34" charset="0"/>
              </a:rPr>
              <a:t>mes</a:t>
            </a:r>
            <a:r>
              <a:rPr lang="en-US" sz="1100" b="1" dirty="0">
                <a:latin typeface="Arial" panose="020B0604020202020204" pitchFamily="34" charset="0"/>
                <a:cs typeface="Arial" panose="020B0604020202020204" pitchFamily="34" charset="0"/>
              </a:rPr>
              <a:t> </a:t>
            </a:r>
            <a:r>
              <a:rPr lang="en-US" sz="1100" b="1" dirty="0" err="1">
                <a:latin typeface="Arial" panose="020B0604020202020204" pitchFamily="34" charset="0"/>
                <a:cs typeface="Arial" panose="020B0604020202020204" pitchFamily="34" charset="0"/>
              </a:rPr>
              <a:t>previo</a:t>
            </a:r>
            <a:endParaRPr lang="tr-TR" sz="1100" b="1" dirty="0">
              <a:latin typeface="Arial" panose="020B0604020202020204" pitchFamily="34" charset="0"/>
              <a:cs typeface="Arial" panose="020B0604020202020204" pitchFamily="34" charset="0"/>
            </a:endParaRPr>
          </a:p>
        </p:txBody>
      </p:sp>
      <p:sp>
        <p:nvSpPr>
          <p:cNvPr id="12" name="Title 1"/>
          <p:cNvSpPr txBox="1">
            <a:spLocks/>
          </p:cNvSpPr>
          <p:nvPr/>
        </p:nvSpPr>
        <p:spPr>
          <a:xfrm>
            <a:off x="356616" y="5701641"/>
            <a:ext cx="8292084" cy="594384"/>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HN" sz="2000" dirty="0">
                <a:latin typeface="Arial" panose="020B0604020202020204" pitchFamily="34" charset="0"/>
                <a:cs typeface="Arial" panose="020B0604020202020204" pitchFamily="34" charset="0"/>
              </a:rPr>
              <a:t>Todas las pacientes fueron estimuladas de acuerdo al protocolo COH estandarizado</a:t>
            </a:r>
          </a:p>
        </p:txBody>
      </p:sp>
      <p:grpSp>
        <p:nvGrpSpPr>
          <p:cNvPr id="8" name="Group 2"/>
          <p:cNvGrpSpPr>
            <a:grpSpLocks/>
          </p:cNvGrpSpPr>
          <p:nvPr/>
        </p:nvGrpSpPr>
        <p:grpSpPr bwMode="auto">
          <a:xfrm>
            <a:off x="0" y="0"/>
            <a:ext cx="9144000" cy="923925"/>
            <a:chOff x="0" y="3755"/>
            <a:chExt cx="5760" cy="582"/>
          </a:xfrm>
        </p:grpSpPr>
        <p:pic>
          <p:nvPicPr>
            <p:cNvPr id="15"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Text Box 5">
            <a:extLst>
              <a:ext uri="{FF2B5EF4-FFF2-40B4-BE49-F238E27FC236}">
                <a16:creationId xmlns:a16="http://schemas.microsoft.com/office/drawing/2014/main" id="{A2E74208-935A-DC41-AE2D-307C7FC3D8F6}"/>
              </a:ext>
            </a:extLst>
          </p:cNvPr>
          <p:cNvSpPr txBox="1">
            <a:spLocks noChangeArrowheads="1"/>
          </p:cNvSpPr>
          <p:nvPr/>
        </p:nvSpPr>
        <p:spPr bwMode="auto">
          <a:xfrm>
            <a:off x="0" y="946005"/>
            <a:ext cx="9144000" cy="630942"/>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s-ES" sz="1200" b="1" dirty="0">
                <a:solidFill>
                  <a:schemeClr val="bg1"/>
                </a:solidFill>
              </a:rPr>
              <a:t>Comparación de conteo folicular antral y niveles de hormona anti-</a:t>
            </a:r>
            <a:r>
              <a:rPr lang="es-ES" sz="1200" b="1" dirty="0" err="1">
                <a:solidFill>
                  <a:schemeClr val="bg1"/>
                </a:solidFill>
              </a:rPr>
              <a:t>Mülleriana</a:t>
            </a:r>
            <a:r>
              <a:rPr lang="es-ES" sz="1200" b="1" dirty="0">
                <a:solidFill>
                  <a:schemeClr val="bg1"/>
                </a:solidFill>
              </a:rPr>
              <a:t> sérica para la determinación de la dosis de gonadotropina en la fertilización in-vitro: ensayo aleatorizado</a:t>
            </a:r>
          </a:p>
          <a:p>
            <a:pPr algn="ctr">
              <a:spcBef>
                <a:spcPct val="0"/>
              </a:spcBef>
              <a:buNone/>
            </a:pPr>
            <a:r>
              <a:rPr lang="en-US" sz="1100" i="1" dirty="0">
                <a:solidFill>
                  <a:schemeClr val="bg1"/>
                </a:solidFill>
              </a:rPr>
              <a:t>Li </a:t>
            </a:r>
            <a:r>
              <a:rPr lang="it-IT" altLang="en-US" sz="1100" i="1" dirty="0">
                <a:solidFill>
                  <a:schemeClr val="bg1"/>
                </a:solidFill>
              </a:rPr>
              <a:t>et al., UOG 2020</a:t>
            </a:r>
            <a:endParaRPr lang="en-GB" altLang="it-IT" sz="1100" i="1" dirty="0">
              <a:solidFill>
                <a:schemeClr val="bg1"/>
              </a:solidFill>
            </a:endParaRPr>
          </a:p>
        </p:txBody>
      </p:sp>
    </p:spTree>
    <p:extLst>
      <p:ext uri="{BB962C8B-B14F-4D97-AF65-F5344CB8AC3E}">
        <p14:creationId xmlns:p14="http://schemas.microsoft.com/office/powerpoint/2010/main" val="3171184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4594" y="2213320"/>
            <a:ext cx="3147822" cy="635178"/>
          </a:xfrm>
        </p:spPr>
        <p:txBody>
          <a:bodyPr>
            <a:normAutofit/>
          </a:bodyPr>
          <a:lstStyle/>
          <a:p>
            <a:r>
              <a:rPr lang="es-HN" sz="2400" b="1" dirty="0">
                <a:solidFill>
                  <a:srgbClr val="C00000"/>
                </a:solidFill>
                <a:latin typeface="Arial" panose="020B0604020202020204" pitchFamily="34" charset="0"/>
                <a:cs typeface="Arial" panose="020B0604020202020204" pitchFamily="34" charset="0"/>
              </a:rPr>
              <a:t>Resultado primario</a:t>
            </a:r>
          </a:p>
        </p:txBody>
      </p:sp>
      <p:sp>
        <p:nvSpPr>
          <p:cNvPr id="3" name="Content Placeholder 2"/>
          <p:cNvSpPr>
            <a:spLocks noGrp="1"/>
          </p:cNvSpPr>
          <p:nvPr>
            <p:ph idx="1"/>
          </p:nvPr>
        </p:nvSpPr>
        <p:spPr>
          <a:xfrm>
            <a:off x="628648" y="3020994"/>
            <a:ext cx="3438947" cy="1526009"/>
          </a:xfrm>
        </p:spPr>
        <p:txBody>
          <a:bodyPr>
            <a:normAutofit/>
          </a:bodyPr>
          <a:lstStyle/>
          <a:p>
            <a:pPr marL="0" indent="0">
              <a:buNone/>
            </a:pPr>
            <a:r>
              <a:rPr lang="es-HN" sz="2000" dirty="0">
                <a:latin typeface="Arial" panose="020B0604020202020204" pitchFamily="34" charset="0"/>
                <a:cs typeface="Arial" panose="020B0604020202020204" pitchFamily="34" charset="0"/>
              </a:rPr>
              <a:t>La proporción de mujeres teniendo una respuesta ovárica deseada.</a:t>
            </a:r>
          </a:p>
        </p:txBody>
      </p:sp>
      <p:grpSp>
        <p:nvGrpSpPr>
          <p:cNvPr id="31" name="Group 30"/>
          <p:cNvGrpSpPr/>
          <p:nvPr/>
        </p:nvGrpSpPr>
        <p:grpSpPr>
          <a:xfrm>
            <a:off x="1616742" y="4199229"/>
            <a:ext cx="988675" cy="1037462"/>
            <a:chOff x="1151249" y="2572095"/>
            <a:chExt cx="1346729" cy="1383282"/>
          </a:xfrm>
        </p:grpSpPr>
        <p:grpSp>
          <p:nvGrpSpPr>
            <p:cNvPr id="6" name="Group 5"/>
            <p:cNvGrpSpPr/>
            <p:nvPr/>
          </p:nvGrpSpPr>
          <p:grpSpPr>
            <a:xfrm>
              <a:off x="1375420" y="2572095"/>
              <a:ext cx="536448" cy="524256"/>
              <a:chOff x="1353312" y="2474976"/>
              <a:chExt cx="914400" cy="963168"/>
            </a:xfrm>
          </p:grpSpPr>
          <p:sp>
            <p:nvSpPr>
              <p:cNvPr id="4" name="Oval 3"/>
              <p:cNvSpPr/>
              <p:nvPr/>
            </p:nvSpPr>
            <p:spPr>
              <a:xfrm>
                <a:off x="1353312" y="2474976"/>
                <a:ext cx="914400" cy="963168"/>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sp>
            <p:nvSpPr>
              <p:cNvPr id="5" name="Oval 4"/>
              <p:cNvSpPr/>
              <p:nvPr/>
            </p:nvSpPr>
            <p:spPr>
              <a:xfrm>
                <a:off x="1450848" y="2663857"/>
                <a:ext cx="359664" cy="39624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grpSp>
        <p:grpSp>
          <p:nvGrpSpPr>
            <p:cNvPr id="7" name="Group 6"/>
            <p:cNvGrpSpPr/>
            <p:nvPr/>
          </p:nvGrpSpPr>
          <p:grpSpPr>
            <a:xfrm>
              <a:off x="1772554" y="2709879"/>
              <a:ext cx="536448" cy="524256"/>
              <a:chOff x="1353312" y="2474976"/>
              <a:chExt cx="914400" cy="963168"/>
            </a:xfrm>
          </p:grpSpPr>
          <p:sp>
            <p:nvSpPr>
              <p:cNvPr id="8" name="Oval 7"/>
              <p:cNvSpPr/>
              <p:nvPr/>
            </p:nvSpPr>
            <p:spPr>
              <a:xfrm>
                <a:off x="1353312" y="2474976"/>
                <a:ext cx="914400" cy="963168"/>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sp>
            <p:nvSpPr>
              <p:cNvPr id="9" name="Oval 8"/>
              <p:cNvSpPr/>
              <p:nvPr/>
            </p:nvSpPr>
            <p:spPr>
              <a:xfrm>
                <a:off x="1450848" y="2663857"/>
                <a:ext cx="359664" cy="39624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grpSp>
        <p:grpSp>
          <p:nvGrpSpPr>
            <p:cNvPr id="10" name="Group 9"/>
            <p:cNvGrpSpPr/>
            <p:nvPr/>
          </p:nvGrpSpPr>
          <p:grpSpPr>
            <a:xfrm>
              <a:off x="1366479" y="2962975"/>
              <a:ext cx="536448" cy="524256"/>
              <a:chOff x="1353312" y="2474976"/>
              <a:chExt cx="914400" cy="963168"/>
            </a:xfrm>
          </p:grpSpPr>
          <p:sp>
            <p:nvSpPr>
              <p:cNvPr id="11" name="Oval 10"/>
              <p:cNvSpPr/>
              <p:nvPr/>
            </p:nvSpPr>
            <p:spPr>
              <a:xfrm>
                <a:off x="1353312" y="2474976"/>
                <a:ext cx="914400" cy="963168"/>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sp>
            <p:nvSpPr>
              <p:cNvPr id="12" name="Oval 11"/>
              <p:cNvSpPr/>
              <p:nvPr/>
            </p:nvSpPr>
            <p:spPr>
              <a:xfrm>
                <a:off x="1450848" y="2663857"/>
                <a:ext cx="359664" cy="39624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grpSp>
        <p:grpSp>
          <p:nvGrpSpPr>
            <p:cNvPr id="19" name="Group 18"/>
            <p:cNvGrpSpPr/>
            <p:nvPr/>
          </p:nvGrpSpPr>
          <p:grpSpPr>
            <a:xfrm>
              <a:off x="1809130" y="3060038"/>
              <a:ext cx="536448" cy="524256"/>
              <a:chOff x="1353312" y="2474976"/>
              <a:chExt cx="914400" cy="963168"/>
            </a:xfrm>
          </p:grpSpPr>
          <p:sp>
            <p:nvSpPr>
              <p:cNvPr id="20" name="Oval 19"/>
              <p:cNvSpPr/>
              <p:nvPr/>
            </p:nvSpPr>
            <p:spPr>
              <a:xfrm>
                <a:off x="1353312" y="2474976"/>
                <a:ext cx="914400" cy="963168"/>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sp>
            <p:nvSpPr>
              <p:cNvPr id="21" name="Oval 20"/>
              <p:cNvSpPr/>
              <p:nvPr/>
            </p:nvSpPr>
            <p:spPr>
              <a:xfrm>
                <a:off x="1450848" y="2663857"/>
                <a:ext cx="359664" cy="39624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grpSp>
        <p:grpSp>
          <p:nvGrpSpPr>
            <p:cNvPr id="22" name="Group 21"/>
            <p:cNvGrpSpPr/>
            <p:nvPr/>
          </p:nvGrpSpPr>
          <p:grpSpPr>
            <a:xfrm>
              <a:off x="1961530" y="3212438"/>
              <a:ext cx="536448" cy="524256"/>
              <a:chOff x="1353312" y="2474976"/>
              <a:chExt cx="914400" cy="963168"/>
            </a:xfrm>
          </p:grpSpPr>
          <p:sp>
            <p:nvSpPr>
              <p:cNvPr id="23" name="Oval 22"/>
              <p:cNvSpPr/>
              <p:nvPr/>
            </p:nvSpPr>
            <p:spPr>
              <a:xfrm>
                <a:off x="1353312" y="2474976"/>
                <a:ext cx="914400" cy="963168"/>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sp>
            <p:nvSpPr>
              <p:cNvPr id="24" name="Oval 23"/>
              <p:cNvSpPr/>
              <p:nvPr/>
            </p:nvSpPr>
            <p:spPr>
              <a:xfrm>
                <a:off x="1450848" y="2663857"/>
                <a:ext cx="359664" cy="39624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grpSp>
        <p:grpSp>
          <p:nvGrpSpPr>
            <p:cNvPr id="25" name="Group 24"/>
            <p:cNvGrpSpPr/>
            <p:nvPr/>
          </p:nvGrpSpPr>
          <p:grpSpPr>
            <a:xfrm>
              <a:off x="1151249" y="3315034"/>
              <a:ext cx="536448" cy="524256"/>
              <a:chOff x="1353312" y="2474976"/>
              <a:chExt cx="914400" cy="963168"/>
            </a:xfrm>
          </p:grpSpPr>
          <p:sp>
            <p:nvSpPr>
              <p:cNvPr id="26" name="Oval 25"/>
              <p:cNvSpPr/>
              <p:nvPr/>
            </p:nvSpPr>
            <p:spPr>
              <a:xfrm>
                <a:off x="1353312" y="2474976"/>
                <a:ext cx="914400" cy="963168"/>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sp>
            <p:nvSpPr>
              <p:cNvPr id="27" name="Oval 26"/>
              <p:cNvSpPr/>
              <p:nvPr/>
            </p:nvSpPr>
            <p:spPr>
              <a:xfrm>
                <a:off x="1450848" y="2663857"/>
                <a:ext cx="359664" cy="39624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grpSp>
        <p:grpSp>
          <p:nvGrpSpPr>
            <p:cNvPr id="28" name="Group 27"/>
            <p:cNvGrpSpPr/>
            <p:nvPr/>
          </p:nvGrpSpPr>
          <p:grpSpPr>
            <a:xfrm>
              <a:off x="1542368" y="3431121"/>
              <a:ext cx="536448" cy="524256"/>
              <a:chOff x="1353312" y="2474976"/>
              <a:chExt cx="914400" cy="963168"/>
            </a:xfrm>
          </p:grpSpPr>
          <p:sp>
            <p:nvSpPr>
              <p:cNvPr id="29" name="Oval 28"/>
              <p:cNvSpPr/>
              <p:nvPr/>
            </p:nvSpPr>
            <p:spPr>
              <a:xfrm>
                <a:off x="1353312" y="2474976"/>
                <a:ext cx="914400" cy="963168"/>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sp>
            <p:nvSpPr>
              <p:cNvPr id="30" name="Oval 29"/>
              <p:cNvSpPr/>
              <p:nvPr/>
            </p:nvSpPr>
            <p:spPr>
              <a:xfrm>
                <a:off x="1450848" y="2663857"/>
                <a:ext cx="359664" cy="39624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grpSp>
      </p:grpSp>
      <p:sp>
        <p:nvSpPr>
          <p:cNvPr id="32" name="TextBox 31"/>
          <p:cNvSpPr txBox="1"/>
          <p:nvPr/>
        </p:nvSpPr>
        <p:spPr>
          <a:xfrm>
            <a:off x="879635" y="5451573"/>
            <a:ext cx="2484206" cy="1131079"/>
          </a:xfrm>
          <a:prstGeom prst="rect">
            <a:avLst/>
          </a:prstGeom>
          <a:noFill/>
        </p:spPr>
        <p:txBody>
          <a:bodyPr wrap="square" rtlCol="0">
            <a:spAutoFit/>
          </a:bodyPr>
          <a:lstStyle/>
          <a:p>
            <a:pPr algn="ctr"/>
            <a:r>
              <a:rPr lang="es-HN" sz="1350" b="1" dirty="0">
                <a:latin typeface="Arial" panose="020B0604020202020204" pitchFamily="34" charset="0"/>
                <a:cs typeface="Arial" panose="020B0604020202020204" pitchFamily="34" charset="0"/>
              </a:rPr>
              <a:t>Respuesta ovárica deseada:  </a:t>
            </a:r>
          </a:p>
          <a:p>
            <a:pPr algn="ctr"/>
            <a:r>
              <a:rPr lang="es-HN" sz="1350" b="1" dirty="0">
                <a:latin typeface="Arial" panose="020B0604020202020204" pitchFamily="34" charset="0"/>
                <a:cs typeface="Arial" panose="020B0604020202020204" pitchFamily="34" charset="0"/>
              </a:rPr>
              <a:t>Conteo de oocitos recuperados = </a:t>
            </a:r>
          </a:p>
          <a:p>
            <a:pPr algn="ctr"/>
            <a:r>
              <a:rPr lang="es-HN" sz="1350" b="1" dirty="0">
                <a:latin typeface="Arial" panose="020B0604020202020204" pitchFamily="34" charset="0"/>
                <a:cs typeface="Arial" panose="020B0604020202020204" pitchFamily="34" charset="0"/>
              </a:rPr>
              <a:t>≥6  y  ≤14.</a:t>
            </a:r>
          </a:p>
        </p:txBody>
      </p:sp>
      <p:sp>
        <p:nvSpPr>
          <p:cNvPr id="33" name="Title 1"/>
          <p:cNvSpPr txBox="1">
            <a:spLocks/>
          </p:cNvSpPr>
          <p:nvPr/>
        </p:nvSpPr>
        <p:spPr>
          <a:xfrm>
            <a:off x="5034994" y="2030337"/>
            <a:ext cx="3710178" cy="994172"/>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HN" sz="2400" b="1" dirty="0">
                <a:solidFill>
                  <a:srgbClr val="C00000"/>
                </a:solidFill>
                <a:latin typeface="Arial" panose="020B0604020202020204" pitchFamily="34" charset="0"/>
                <a:cs typeface="Arial" panose="020B0604020202020204" pitchFamily="34" charset="0"/>
              </a:rPr>
              <a:t>Resultados secundarios</a:t>
            </a:r>
          </a:p>
        </p:txBody>
      </p:sp>
      <p:sp>
        <p:nvSpPr>
          <p:cNvPr id="34" name="Content Placeholder 2"/>
          <p:cNvSpPr txBox="1">
            <a:spLocks/>
          </p:cNvSpPr>
          <p:nvPr/>
        </p:nvSpPr>
        <p:spPr>
          <a:xfrm>
            <a:off x="5034994" y="2968282"/>
            <a:ext cx="3563874" cy="1546177"/>
          </a:xfrm>
          <a:prstGeom prst="rect">
            <a:avLst/>
          </a:prstGeom>
        </p:spPr>
        <p:txBody>
          <a:bodyPr vert="horz" lIns="68580" tIns="34290" rIns="68580" bIns="3429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HN" sz="2900" dirty="0">
                <a:latin typeface="Arial" panose="020B0604020202020204" pitchFamily="34" charset="0"/>
                <a:cs typeface="Arial" panose="020B0604020202020204" pitchFamily="34" charset="0"/>
              </a:rPr>
              <a:t>Necesidad para cambio de dosis de gonadotropina.</a:t>
            </a:r>
          </a:p>
          <a:p>
            <a:r>
              <a:rPr lang="es-HN" sz="2900" dirty="0">
                <a:latin typeface="Arial" panose="020B0604020202020204" pitchFamily="34" charset="0"/>
                <a:cs typeface="Arial" panose="020B0604020202020204" pitchFamily="34" charset="0"/>
              </a:rPr>
              <a:t>Numero total de oocitos recuperados.</a:t>
            </a:r>
          </a:p>
          <a:p>
            <a:r>
              <a:rPr lang="es-HN" sz="2900" dirty="0">
                <a:latin typeface="Arial" panose="020B0604020202020204" pitchFamily="34" charset="0"/>
                <a:cs typeface="Arial" panose="020B0604020202020204" pitchFamily="34" charset="0"/>
              </a:rPr>
              <a:t>Tasa de salida folicular (Conteo de folículos dominantes &gt;16 / AFC).</a:t>
            </a:r>
          </a:p>
          <a:p>
            <a:pPr marL="0" indent="0">
              <a:buNone/>
            </a:pPr>
            <a:endParaRPr lang="tr-TR" sz="2100" dirty="0">
              <a:latin typeface="Arial" panose="020B0604020202020204" pitchFamily="34" charset="0"/>
              <a:cs typeface="Arial" panose="020B0604020202020204" pitchFamily="34" charset="0"/>
            </a:endParaRPr>
          </a:p>
        </p:txBody>
      </p:sp>
      <p:sp>
        <p:nvSpPr>
          <p:cNvPr id="58" name="Title 1"/>
          <p:cNvSpPr txBox="1">
            <a:spLocks/>
          </p:cNvSpPr>
          <p:nvPr/>
        </p:nvSpPr>
        <p:spPr>
          <a:xfrm>
            <a:off x="5034994" y="4774244"/>
            <a:ext cx="3710178" cy="594841"/>
          </a:xfrm>
          <a:prstGeom prst="rect">
            <a:avLst/>
          </a:prstGeom>
        </p:spPr>
        <p:txBody>
          <a:bodyPr vert="horz" lIns="68580" tIns="34290" rIns="68580" bIns="3429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HN" sz="2000" b="1" dirty="0">
                <a:solidFill>
                  <a:srgbClr val="C00000"/>
                </a:solidFill>
                <a:latin typeface="Arial" panose="020B0604020202020204" pitchFamily="34" charset="0"/>
                <a:cs typeface="Arial" panose="020B0604020202020204" pitchFamily="34" charset="0"/>
              </a:rPr>
              <a:t>Análisis de subgrupos planeados</a:t>
            </a:r>
          </a:p>
        </p:txBody>
      </p:sp>
      <p:sp>
        <p:nvSpPr>
          <p:cNvPr id="59" name="Content Placeholder 2"/>
          <p:cNvSpPr txBox="1">
            <a:spLocks/>
          </p:cNvSpPr>
          <p:nvPr/>
        </p:nvSpPr>
        <p:spPr>
          <a:xfrm>
            <a:off x="5034994" y="5387751"/>
            <a:ext cx="3563874" cy="398417"/>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a:latin typeface="Arial" panose="020B0604020202020204" pitchFamily="34" charset="0"/>
                <a:cs typeface="Arial" panose="020B0604020202020204" pitchFamily="34" charset="0"/>
              </a:rPr>
              <a:t>AFC &gt;5 y </a:t>
            </a:r>
            <a:r>
              <a:rPr lang="en-US" sz="1800" b="1" dirty="0">
                <a:latin typeface="Arial" panose="020B0604020202020204" pitchFamily="34" charset="0"/>
                <a:cs typeface="Arial" panose="020B0604020202020204" pitchFamily="34" charset="0"/>
              </a:rPr>
              <a:t>≤ 5.</a:t>
            </a:r>
            <a:r>
              <a:rPr lang="en-US" sz="1800" dirty="0">
                <a:latin typeface="Arial" panose="020B0604020202020204" pitchFamily="34" charset="0"/>
                <a:cs typeface="Arial" panose="020B0604020202020204" pitchFamily="34" charset="0"/>
              </a:rPr>
              <a:t> </a:t>
            </a:r>
            <a:endParaRPr lang="tr-TR" sz="1800" dirty="0">
              <a:latin typeface="Arial" panose="020B0604020202020204" pitchFamily="34" charset="0"/>
              <a:cs typeface="Arial" panose="020B0604020202020204" pitchFamily="34" charset="0"/>
            </a:endParaRPr>
          </a:p>
        </p:txBody>
      </p:sp>
      <p:sp>
        <p:nvSpPr>
          <p:cNvPr id="60" name="Rectangle 59"/>
          <p:cNvSpPr/>
          <p:nvPr/>
        </p:nvSpPr>
        <p:spPr>
          <a:xfrm>
            <a:off x="4377159" y="2343150"/>
            <a:ext cx="45719" cy="404869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sp>
        <p:nvSpPr>
          <p:cNvPr id="61" name="Rectangle 60"/>
          <p:cNvSpPr/>
          <p:nvPr/>
        </p:nvSpPr>
        <p:spPr>
          <a:xfrm rot="16200000">
            <a:off x="6828443" y="2487718"/>
            <a:ext cx="34289" cy="422629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grpSp>
        <p:nvGrpSpPr>
          <p:cNvPr id="36" name="Group 2"/>
          <p:cNvGrpSpPr>
            <a:grpSpLocks/>
          </p:cNvGrpSpPr>
          <p:nvPr/>
        </p:nvGrpSpPr>
        <p:grpSpPr bwMode="auto">
          <a:xfrm>
            <a:off x="0" y="0"/>
            <a:ext cx="9144000" cy="923925"/>
            <a:chOff x="0" y="3755"/>
            <a:chExt cx="5760" cy="582"/>
          </a:xfrm>
        </p:grpSpPr>
        <p:pic>
          <p:nvPicPr>
            <p:cNvPr id="37"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2" name="Text Box 5">
            <a:extLst>
              <a:ext uri="{FF2B5EF4-FFF2-40B4-BE49-F238E27FC236}">
                <a16:creationId xmlns:a16="http://schemas.microsoft.com/office/drawing/2014/main" id="{A2E74208-935A-DC41-AE2D-307C7FC3D8F6}"/>
              </a:ext>
            </a:extLst>
          </p:cNvPr>
          <p:cNvSpPr txBox="1">
            <a:spLocks noChangeArrowheads="1"/>
          </p:cNvSpPr>
          <p:nvPr/>
        </p:nvSpPr>
        <p:spPr bwMode="auto">
          <a:xfrm>
            <a:off x="0" y="946005"/>
            <a:ext cx="9144000" cy="600164"/>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None/>
            </a:pPr>
            <a:r>
              <a:rPr lang="es-ES" sz="1100" b="1" dirty="0">
                <a:solidFill>
                  <a:schemeClr val="bg1"/>
                </a:solidFill>
              </a:rPr>
              <a:t>Comparación de conteo folicular antral y niveles de hormona anti-</a:t>
            </a:r>
            <a:r>
              <a:rPr lang="es-ES" sz="1100" b="1" dirty="0" err="1">
                <a:solidFill>
                  <a:schemeClr val="bg1"/>
                </a:solidFill>
              </a:rPr>
              <a:t>Mülleriana</a:t>
            </a:r>
            <a:r>
              <a:rPr lang="es-ES" sz="1100" b="1" dirty="0">
                <a:solidFill>
                  <a:schemeClr val="bg1"/>
                </a:solidFill>
              </a:rPr>
              <a:t> sérica para la determinación de la dosis de gonadotropina en la fertilización in-vitro: ensayo aleatorizado</a:t>
            </a:r>
          </a:p>
          <a:p>
            <a:pPr algn="ctr">
              <a:spcBef>
                <a:spcPct val="0"/>
              </a:spcBef>
              <a:buNone/>
            </a:pPr>
            <a:r>
              <a:rPr lang="en-US" sz="1100" i="1" dirty="0">
                <a:solidFill>
                  <a:schemeClr val="bg1"/>
                </a:solidFill>
              </a:rPr>
              <a:t>Li </a:t>
            </a:r>
            <a:r>
              <a:rPr lang="it-IT" altLang="en-US" sz="1100" i="1" dirty="0">
                <a:solidFill>
                  <a:schemeClr val="bg1"/>
                </a:solidFill>
              </a:rPr>
              <a:t>et al., UOG 2020</a:t>
            </a:r>
            <a:endParaRPr lang="en-GB" altLang="it-IT" sz="1100" i="1" dirty="0">
              <a:solidFill>
                <a:schemeClr val="bg1"/>
              </a:solidFill>
            </a:endParaRPr>
          </a:p>
        </p:txBody>
      </p:sp>
      <p:sp>
        <p:nvSpPr>
          <p:cNvPr id="38" name="Rectangle 8"/>
          <p:cNvSpPr>
            <a:spLocks noChangeArrowheads="1"/>
          </p:cNvSpPr>
          <p:nvPr/>
        </p:nvSpPr>
        <p:spPr bwMode="auto">
          <a:xfrm>
            <a:off x="2264840" y="1586762"/>
            <a:ext cx="43147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spcBef>
                <a:spcPct val="0"/>
              </a:spcBef>
              <a:buNone/>
            </a:pPr>
            <a:r>
              <a:rPr lang="es-HN" altLang="en-US" sz="2800" b="1" dirty="0">
                <a:solidFill>
                  <a:srgbClr val="000000"/>
                </a:solidFill>
                <a:effectLst>
                  <a:outerShdw blurRad="50800" dist="38100" dir="2700000" algn="tl" rotWithShape="0">
                    <a:prstClr val="black">
                      <a:alpha val="40000"/>
                    </a:prstClr>
                  </a:outerShdw>
                </a:effectLst>
              </a:rPr>
              <a:t>Métodos</a:t>
            </a:r>
            <a:endParaRPr lang="es-HN" altLang="en-US" sz="2800" dirty="0">
              <a:solidFill>
                <a:srgbClr val="000000"/>
              </a:solidFill>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1201799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2"/>
          <p:cNvGrpSpPr>
            <a:grpSpLocks/>
          </p:cNvGrpSpPr>
          <p:nvPr/>
        </p:nvGrpSpPr>
        <p:grpSpPr bwMode="auto">
          <a:xfrm>
            <a:off x="0" y="0"/>
            <a:ext cx="9144000" cy="923925"/>
            <a:chOff x="0" y="3755"/>
            <a:chExt cx="5760" cy="582"/>
          </a:xfrm>
        </p:grpSpPr>
        <p:pic>
          <p:nvPicPr>
            <p:cNvPr id="8"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 name="Text Box 5">
            <a:extLst>
              <a:ext uri="{FF2B5EF4-FFF2-40B4-BE49-F238E27FC236}">
                <a16:creationId xmlns:a16="http://schemas.microsoft.com/office/drawing/2014/main" id="{A2E74208-935A-DC41-AE2D-307C7FC3D8F6}"/>
              </a:ext>
            </a:extLst>
          </p:cNvPr>
          <p:cNvSpPr txBox="1">
            <a:spLocks noChangeArrowheads="1"/>
          </p:cNvSpPr>
          <p:nvPr/>
        </p:nvSpPr>
        <p:spPr bwMode="auto">
          <a:xfrm>
            <a:off x="0" y="946005"/>
            <a:ext cx="9144000" cy="630942"/>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s-ES" sz="1200" b="1" dirty="0">
                <a:solidFill>
                  <a:schemeClr val="bg1"/>
                </a:solidFill>
              </a:rPr>
              <a:t>Comparación de conteo folicular antral y niveles de hormona anti-</a:t>
            </a:r>
            <a:r>
              <a:rPr lang="es-ES" sz="1200" b="1" dirty="0" err="1">
                <a:solidFill>
                  <a:schemeClr val="bg1"/>
                </a:solidFill>
              </a:rPr>
              <a:t>Mülleriana</a:t>
            </a:r>
            <a:r>
              <a:rPr lang="es-ES" sz="1200" b="1" dirty="0">
                <a:solidFill>
                  <a:schemeClr val="bg1"/>
                </a:solidFill>
              </a:rPr>
              <a:t> sérica para la determinación de la dosis de gonadotropina en la fertilización in-vitro: ensayo aleatorizado</a:t>
            </a:r>
          </a:p>
          <a:p>
            <a:pPr algn="ctr">
              <a:spcBef>
                <a:spcPct val="0"/>
              </a:spcBef>
              <a:buNone/>
            </a:pPr>
            <a:r>
              <a:rPr lang="en-US" sz="1100" i="1" dirty="0">
                <a:solidFill>
                  <a:schemeClr val="bg1"/>
                </a:solidFill>
              </a:rPr>
              <a:t>Li </a:t>
            </a:r>
            <a:r>
              <a:rPr lang="it-IT" altLang="en-US" sz="1100" i="1" dirty="0">
                <a:solidFill>
                  <a:schemeClr val="bg1"/>
                </a:solidFill>
              </a:rPr>
              <a:t>et al., UOG 2020</a:t>
            </a:r>
            <a:endParaRPr lang="en-GB" altLang="it-IT" sz="1100" i="1" dirty="0">
              <a:solidFill>
                <a:schemeClr val="bg1"/>
              </a:solidFill>
            </a:endParaRPr>
          </a:p>
        </p:txBody>
      </p:sp>
      <p:pic>
        <p:nvPicPr>
          <p:cNvPr id="3" name="Picture 2"/>
          <p:cNvPicPr>
            <a:picLocks noChangeAspect="1"/>
          </p:cNvPicPr>
          <p:nvPr/>
        </p:nvPicPr>
        <p:blipFill>
          <a:blip r:embed="rId4"/>
          <a:stretch>
            <a:fillRect/>
          </a:stretch>
        </p:blipFill>
        <p:spPr>
          <a:xfrm>
            <a:off x="962950" y="2230591"/>
            <a:ext cx="5390225" cy="4255934"/>
          </a:xfrm>
          <a:prstGeom prst="rect">
            <a:avLst/>
          </a:prstGeom>
        </p:spPr>
      </p:pic>
      <p:sp>
        <p:nvSpPr>
          <p:cNvPr id="13" name="Rectangle 8"/>
          <p:cNvSpPr>
            <a:spLocks noChangeArrowheads="1"/>
          </p:cNvSpPr>
          <p:nvPr/>
        </p:nvSpPr>
        <p:spPr bwMode="auto">
          <a:xfrm>
            <a:off x="0" y="1607389"/>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spcBef>
                <a:spcPct val="0"/>
              </a:spcBef>
              <a:buNone/>
            </a:pPr>
            <a:r>
              <a:rPr lang="es-HN" altLang="en-US" sz="2800" b="1" dirty="0">
                <a:solidFill>
                  <a:srgbClr val="000000"/>
                </a:solidFill>
                <a:effectLst>
                  <a:outerShdw blurRad="50800" dist="38100" dir="2700000" algn="tl" rotWithShape="0">
                    <a:prstClr val="black">
                      <a:alpha val="40000"/>
                    </a:prstClr>
                  </a:outerShdw>
                </a:effectLst>
              </a:rPr>
              <a:t>Resultados</a:t>
            </a:r>
            <a:r>
              <a:rPr lang="en-GB" altLang="en-US" sz="2800" b="1" dirty="0">
                <a:solidFill>
                  <a:srgbClr val="000000"/>
                </a:solidFill>
                <a:effectLst>
                  <a:outerShdw blurRad="50800" dist="38100" dir="2700000" algn="tl" rotWithShape="0">
                    <a:prstClr val="black">
                      <a:alpha val="40000"/>
                    </a:prstClr>
                  </a:outerShdw>
                </a:effectLst>
              </a:rPr>
              <a:t> </a:t>
            </a:r>
            <a:endParaRPr lang="en-US" sz="2800" b="1" dirty="0">
              <a:solidFill>
                <a:srgbClr val="000000"/>
              </a:solidFill>
              <a:effectLst>
                <a:outerShdw blurRad="50800" dist="38100" dir="2700000" algn="tl" rotWithShape="0">
                  <a:prstClr val="black">
                    <a:alpha val="40000"/>
                  </a:prstClr>
                </a:outerShdw>
              </a:effectLst>
            </a:endParaRPr>
          </a:p>
        </p:txBody>
      </p:sp>
      <p:sp>
        <p:nvSpPr>
          <p:cNvPr id="4" name="Rectangle 3"/>
          <p:cNvSpPr/>
          <p:nvPr/>
        </p:nvSpPr>
        <p:spPr>
          <a:xfrm>
            <a:off x="6777037" y="3065896"/>
            <a:ext cx="2195513" cy="2031325"/>
          </a:xfrm>
          <a:prstGeom prst="rect">
            <a:avLst/>
          </a:prstGeom>
        </p:spPr>
        <p:txBody>
          <a:bodyPr wrap="square">
            <a:spAutoFit/>
          </a:bodyPr>
          <a:lstStyle/>
          <a:p>
            <a:r>
              <a:rPr lang="es-HN" dirty="0">
                <a:latin typeface="Arial" panose="020B0604020202020204" pitchFamily="34" charset="0"/>
                <a:cs typeface="Arial" panose="020B0604020202020204" pitchFamily="34" charset="0"/>
              </a:rPr>
              <a:t>No se encontraron diferencias en las características clínicas o demográficas entre los grupos AFC y</a:t>
            </a:r>
          </a:p>
          <a:p>
            <a:r>
              <a:rPr lang="es-HN" dirty="0">
                <a:latin typeface="Arial" panose="020B0604020202020204" pitchFamily="34" charset="0"/>
                <a:cs typeface="Arial" panose="020B0604020202020204" pitchFamily="34" charset="0"/>
              </a:rPr>
              <a:t>AMH.</a:t>
            </a:r>
          </a:p>
        </p:txBody>
      </p:sp>
    </p:spTree>
    <p:extLst>
      <p:ext uri="{BB962C8B-B14F-4D97-AF65-F5344CB8AC3E}">
        <p14:creationId xmlns:p14="http://schemas.microsoft.com/office/powerpoint/2010/main" val="3759446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84086" y="2379998"/>
            <a:ext cx="6162227" cy="3999639"/>
          </a:xfrm>
          <a:prstGeom prst="rect">
            <a:avLst/>
          </a:prstGeom>
        </p:spPr>
      </p:pic>
      <p:sp>
        <p:nvSpPr>
          <p:cNvPr id="15" name="Right Arrow 14">
            <a:extLst>
              <a:ext uri="{FF2B5EF4-FFF2-40B4-BE49-F238E27FC236}">
                <a16:creationId xmlns:a16="http://schemas.microsoft.com/office/drawing/2014/main" id="{BAA74A57-D9DA-F74E-85BA-BC5DF1218255}"/>
              </a:ext>
            </a:extLst>
          </p:cNvPr>
          <p:cNvSpPr/>
          <p:nvPr/>
        </p:nvSpPr>
        <p:spPr>
          <a:xfrm>
            <a:off x="6311223" y="3261693"/>
            <a:ext cx="582775" cy="266831"/>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sp>
        <p:nvSpPr>
          <p:cNvPr id="16" name="Rectangle 15">
            <a:extLst>
              <a:ext uri="{FF2B5EF4-FFF2-40B4-BE49-F238E27FC236}">
                <a16:creationId xmlns:a16="http://schemas.microsoft.com/office/drawing/2014/main" id="{C769EB5D-9EAA-C74D-BAE6-88F2E12C55B2}"/>
              </a:ext>
            </a:extLst>
          </p:cNvPr>
          <p:cNvSpPr/>
          <p:nvPr/>
        </p:nvSpPr>
        <p:spPr>
          <a:xfrm>
            <a:off x="84085" y="3334910"/>
            <a:ext cx="6162229" cy="13082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Arial" panose="020B0604020202020204" pitchFamily="34" charset="0"/>
              <a:cs typeface="Arial" panose="020B0604020202020204" pitchFamily="34" charset="0"/>
            </a:endParaRPr>
          </a:p>
        </p:txBody>
      </p:sp>
      <p:sp>
        <p:nvSpPr>
          <p:cNvPr id="17" name="Right Arrow 16">
            <a:extLst>
              <a:ext uri="{FF2B5EF4-FFF2-40B4-BE49-F238E27FC236}">
                <a16:creationId xmlns:a16="http://schemas.microsoft.com/office/drawing/2014/main" id="{51AB0C58-36E0-1F4D-9E64-724CB195EA7B}"/>
              </a:ext>
            </a:extLst>
          </p:cNvPr>
          <p:cNvSpPr/>
          <p:nvPr/>
        </p:nvSpPr>
        <p:spPr>
          <a:xfrm>
            <a:off x="6324649" y="3625127"/>
            <a:ext cx="582775" cy="266831"/>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sp>
        <p:nvSpPr>
          <p:cNvPr id="19" name="Right Arrow 18">
            <a:extLst>
              <a:ext uri="{FF2B5EF4-FFF2-40B4-BE49-F238E27FC236}">
                <a16:creationId xmlns:a16="http://schemas.microsoft.com/office/drawing/2014/main" id="{6B0E0468-3C1E-7C49-84AA-D63BB39E060B}"/>
              </a:ext>
            </a:extLst>
          </p:cNvPr>
          <p:cNvSpPr/>
          <p:nvPr/>
        </p:nvSpPr>
        <p:spPr>
          <a:xfrm>
            <a:off x="6318650" y="4028820"/>
            <a:ext cx="582775" cy="266831"/>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2126E5DD-4ECC-0040-898E-B1547F2FB5CF}"/>
              </a:ext>
            </a:extLst>
          </p:cNvPr>
          <p:cNvSpPr txBox="1"/>
          <p:nvPr/>
        </p:nvSpPr>
        <p:spPr>
          <a:xfrm>
            <a:off x="6961351" y="3105109"/>
            <a:ext cx="1795684" cy="461665"/>
          </a:xfrm>
          <a:prstGeom prst="rect">
            <a:avLst/>
          </a:prstGeom>
          <a:noFill/>
        </p:spPr>
        <p:txBody>
          <a:bodyPr wrap="none" rtlCol="0">
            <a:spAutoFit/>
          </a:bodyPr>
          <a:lstStyle/>
          <a:p>
            <a:r>
              <a:rPr lang="es-HN" sz="1200" dirty="0">
                <a:latin typeface="Arial" panose="020B0604020202020204" pitchFamily="34" charset="0"/>
                <a:cs typeface="Arial" panose="020B0604020202020204" pitchFamily="34" charset="0"/>
              </a:rPr>
              <a:t>No hay diferencia en el </a:t>
            </a:r>
          </a:p>
          <a:p>
            <a:r>
              <a:rPr lang="es-HN" sz="1200" dirty="0">
                <a:latin typeface="Arial" panose="020B0604020202020204" pitchFamily="34" charset="0"/>
                <a:cs typeface="Arial" panose="020B0604020202020204" pitchFamily="34" charset="0"/>
              </a:rPr>
              <a:t>resultado primario.</a:t>
            </a:r>
          </a:p>
        </p:txBody>
      </p:sp>
      <p:sp>
        <p:nvSpPr>
          <p:cNvPr id="21" name="TextBox 20">
            <a:extLst>
              <a:ext uri="{FF2B5EF4-FFF2-40B4-BE49-F238E27FC236}">
                <a16:creationId xmlns:a16="http://schemas.microsoft.com/office/drawing/2014/main" id="{8A5010E7-DD2D-0249-9C5B-69FC4106AA74}"/>
              </a:ext>
            </a:extLst>
          </p:cNvPr>
          <p:cNvSpPr txBox="1"/>
          <p:nvPr/>
        </p:nvSpPr>
        <p:spPr>
          <a:xfrm>
            <a:off x="6812597" y="3522569"/>
            <a:ext cx="2436436" cy="461665"/>
          </a:xfrm>
          <a:prstGeom prst="rect">
            <a:avLst/>
          </a:prstGeom>
          <a:noFill/>
        </p:spPr>
        <p:txBody>
          <a:bodyPr wrap="none" rtlCol="0">
            <a:spAutoFit/>
          </a:bodyPr>
          <a:lstStyle/>
          <a:p>
            <a:r>
              <a:rPr lang="es-HN" sz="1200" dirty="0">
                <a:latin typeface="Arial" panose="020B0604020202020204" pitchFamily="34" charset="0"/>
                <a:cs typeface="Arial" panose="020B0604020202020204" pitchFamily="34" charset="0"/>
              </a:rPr>
              <a:t>Necesidad de aumento para </a:t>
            </a:r>
          </a:p>
          <a:p>
            <a:r>
              <a:rPr lang="es-HN" sz="1200" dirty="0">
                <a:latin typeface="Arial" panose="020B0604020202020204" pitchFamily="34" charset="0"/>
                <a:cs typeface="Arial" panose="020B0604020202020204" pitchFamily="34" charset="0"/>
              </a:rPr>
              <a:t>ajuste de dosis en el grupo AMH</a:t>
            </a:r>
            <a:r>
              <a:rPr lang="en-US" sz="1200" dirty="0">
                <a:latin typeface="Arial" panose="020B0604020202020204" pitchFamily="34" charset="0"/>
                <a:cs typeface="Arial" panose="020B0604020202020204" pitchFamily="34" charset="0"/>
              </a:rPr>
              <a:t>.</a:t>
            </a:r>
          </a:p>
        </p:txBody>
      </p:sp>
      <p:sp>
        <p:nvSpPr>
          <p:cNvPr id="22" name="TextBox 21">
            <a:extLst>
              <a:ext uri="{FF2B5EF4-FFF2-40B4-BE49-F238E27FC236}">
                <a16:creationId xmlns:a16="http://schemas.microsoft.com/office/drawing/2014/main" id="{3C51338E-9BC1-074C-B27B-2D854AAC99CF}"/>
              </a:ext>
            </a:extLst>
          </p:cNvPr>
          <p:cNvSpPr txBox="1"/>
          <p:nvPr/>
        </p:nvSpPr>
        <p:spPr>
          <a:xfrm>
            <a:off x="6862140" y="3973793"/>
            <a:ext cx="2391552" cy="461665"/>
          </a:xfrm>
          <a:prstGeom prst="rect">
            <a:avLst/>
          </a:prstGeom>
          <a:noFill/>
        </p:spPr>
        <p:txBody>
          <a:bodyPr wrap="none" rtlCol="0">
            <a:spAutoFit/>
          </a:bodyPr>
          <a:lstStyle/>
          <a:p>
            <a:r>
              <a:rPr lang="es-HN" sz="1200" dirty="0">
                <a:latin typeface="Arial" panose="020B0604020202020204" pitchFamily="34" charset="0"/>
                <a:cs typeface="Arial" panose="020B0604020202020204" pitchFamily="34" charset="0"/>
              </a:rPr>
              <a:t>Aumento en las dosis de </a:t>
            </a:r>
          </a:p>
          <a:p>
            <a:r>
              <a:rPr lang="es-HN" sz="1200" dirty="0">
                <a:latin typeface="Arial" panose="020B0604020202020204" pitchFamily="34" charset="0"/>
                <a:cs typeface="Arial" panose="020B0604020202020204" pitchFamily="34" charset="0"/>
              </a:rPr>
              <a:t>gonadotropina en el grupo AMH</a:t>
            </a:r>
            <a:r>
              <a:rPr lang="en-US" sz="1200" dirty="0">
                <a:latin typeface="Arial" panose="020B0604020202020204" pitchFamily="34" charset="0"/>
                <a:cs typeface="Arial" panose="020B0604020202020204" pitchFamily="34" charset="0"/>
              </a:rPr>
              <a:t>.</a:t>
            </a:r>
          </a:p>
        </p:txBody>
      </p:sp>
      <p:sp>
        <p:nvSpPr>
          <p:cNvPr id="24" name="Right Arrow 23">
            <a:extLst>
              <a:ext uri="{FF2B5EF4-FFF2-40B4-BE49-F238E27FC236}">
                <a16:creationId xmlns:a16="http://schemas.microsoft.com/office/drawing/2014/main" id="{F1F9640C-3D04-0D44-909D-48AA89F383E3}"/>
              </a:ext>
            </a:extLst>
          </p:cNvPr>
          <p:cNvSpPr/>
          <p:nvPr/>
        </p:nvSpPr>
        <p:spPr>
          <a:xfrm>
            <a:off x="6296721" y="4417711"/>
            <a:ext cx="582775" cy="266831"/>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sp>
        <p:nvSpPr>
          <p:cNvPr id="25" name="TextBox 24">
            <a:extLst>
              <a:ext uri="{FF2B5EF4-FFF2-40B4-BE49-F238E27FC236}">
                <a16:creationId xmlns:a16="http://schemas.microsoft.com/office/drawing/2014/main" id="{A971E685-0DE3-7A43-87C0-69DF308E6650}"/>
              </a:ext>
            </a:extLst>
          </p:cNvPr>
          <p:cNvSpPr txBox="1"/>
          <p:nvPr/>
        </p:nvSpPr>
        <p:spPr>
          <a:xfrm>
            <a:off x="6894800" y="4403257"/>
            <a:ext cx="2614370" cy="461665"/>
          </a:xfrm>
          <a:prstGeom prst="rect">
            <a:avLst/>
          </a:prstGeom>
          <a:noFill/>
        </p:spPr>
        <p:txBody>
          <a:bodyPr wrap="none" rtlCol="0">
            <a:spAutoFit/>
          </a:bodyPr>
          <a:lstStyle/>
          <a:p>
            <a:r>
              <a:rPr lang="es-HN" sz="1200" dirty="0">
                <a:latin typeface="Arial" panose="020B0604020202020204" pitchFamily="34" charset="0"/>
                <a:cs typeface="Arial" panose="020B0604020202020204" pitchFamily="34" charset="0"/>
              </a:rPr>
              <a:t>Pico de concentración de estradiol</a:t>
            </a:r>
          </a:p>
          <a:p>
            <a:r>
              <a:rPr lang="es-HN" sz="1200" dirty="0">
                <a:latin typeface="Arial" panose="020B0604020202020204" pitchFamily="34" charset="0"/>
                <a:cs typeface="Arial" panose="020B0604020202020204" pitchFamily="34" charset="0"/>
              </a:rPr>
              <a:t>sérica baja en grupo AMH .</a:t>
            </a:r>
          </a:p>
        </p:txBody>
      </p:sp>
      <p:sp>
        <p:nvSpPr>
          <p:cNvPr id="26" name="Rectangle 25">
            <a:extLst>
              <a:ext uri="{FF2B5EF4-FFF2-40B4-BE49-F238E27FC236}">
                <a16:creationId xmlns:a16="http://schemas.microsoft.com/office/drawing/2014/main" id="{C6CC12F4-3329-6749-BD68-C669526C2802}"/>
              </a:ext>
            </a:extLst>
          </p:cNvPr>
          <p:cNvSpPr/>
          <p:nvPr/>
        </p:nvSpPr>
        <p:spPr>
          <a:xfrm>
            <a:off x="84086" y="5005313"/>
            <a:ext cx="6162228" cy="12690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Arial" panose="020B0604020202020204" pitchFamily="34" charset="0"/>
              <a:cs typeface="Arial" panose="020B0604020202020204" pitchFamily="34" charset="0"/>
            </a:endParaRPr>
          </a:p>
        </p:txBody>
      </p:sp>
      <p:sp>
        <p:nvSpPr>
          <p:cNvPr id="27" name="Right Arrow 26">
            <a:extLst>
              <a:ext uri="{FF2B5EF4-FFF2-40B4-BE49-F238E27FC236}">
                <a16:creationId xmlns:a16="http://schemas.microsoft.com/office/drawing/2014/main" id="{240911D1-7EB7-9C48-92B8-EA03689144F2}"/>
              </a:ext>
            </a:extLst>
          </p:cNvPr>
          <p:cNvSpPr/>
          <p:nvPr/>
        </p:nvSpPr>
        <p:spPr>
          <a:xfrm>
            <a:off x="6279365" y="5605619"/>
            <a:ext cx="582775" cy="266831"/>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sz="1350">
              <a:latin typeface="Arial" panose="020B0604020202020204" pitchFamily="34" charset="0"/>
              <a:cs typeface="Arial" panose="020B0604020202020204" pitchFamily="34" charset="0"/>
            </a:endParaRPr>
          </a:p>
        </p:txBody>
      </p:sp>
      <p:sp>
        <p:nvSpPr>
          <p:cNvPr id="28" name="TextBox 27">
            <a:extLst>
              <a:ext uri="{FF2B5EF4-FFF2-40B4-BE49-F238E27FC236}">
                <a16:creationId xmlns:a16="http://schemas.microsoft.com/office/drawing/2014/main" id="{1E65F358-ED84-5244-8553-C5BBDF5F635F}"/>
              </a:ext>
            </a:extLst>
          </p:cNvPr>
          <p:cNvSpPr txBox="1"/>
          <p:nvPr/>
        </p:nvSpPr>
        <p:spPr>
          <a:xfrm>
            <a:off x="6831458" y="5457815"/>
            <a:ext cx="2452916" cy="646331"/>
          </a:xfrm>
          <a:prstGeom prst="rect">
            <a:avLst/>
          </a:prstGeom>
          <a:noFill/>
        </p:spPr>
        <p:txBody>
          <a:bodyPr wrap="none" rtlCol="0">
            <a:spAutoFit/>
          </a:bodyPr>
          <a:lstStyle/>
          <a:p>
            <a:r>
              <a:rPr lang="es-HN" sz="1200" dirty="0">
                <a:latin typeface="Arial" panose="020B0604020202020204" pitchFamily="34" charset="0"/>
                <a:cs typeface="Arial" panose="020B0604020202020204" pitchFamily="34" charset="0"/>
              </a:rPr>
              <a:t>Numero similar de embriones </a:t>
            </a:r>
          </a:p>
          <a:p>
            <a:r>
              <a:rPr lang="es-HN" sz="1200" dirty="0">
                <a:latin typeface="Arial" panose="020B0604020202020204" pitchFamily="34" charset="0"/>
                <a:cs typeface="Arial" panose="020B0604020202020204" pitchFamily="34" charset="0"/>
              </a:rPr>
              <a:t>transferidos, casos OHSS, tasa </a:t>
            </a:r>
          </a:p>
          <a:p>
            <a:r>
              <a:rPr lang="es-HN" sz="1200" dirty="0">
                <a:latin typeface="Arial" panose="020B0604020202020204" pitchFamily="34" charset="0"/>
                <a:cs typeface="Arial" panose="020B0604020202020204" pitchFamily="34" charset="0"/>
              </a:rPr>
              <a:t>de embarazos en curso y clínicos</a:t>
            </a:r>
          </a:p>
        </p:txBody>
      </p:sp>
      <p:sp>
        <p:nvSpPr>
          <p:cNvPr id="30" name="Rectangle 29">
            <a:extLst>
              <a:ext uri="{FF2B5EF4-FFF2-40B4-BE49-F238E27FC236}">
                <a16:creationId xmlns:a16="http://schemas.microsoft.com/office/drawing/2014/main" id="{2565E91A-A0EA-2640-91C3-FD6A56B4D30A}"/>
              </a:ext>
            </a:extLst>
          </p:cNvPr>
          <p:cNvSpPr/>
          <p:nvPr/>
        </p:nvSpPr>
        <p:spPr>
          <a:xfrm>
            <a:off x="84085" y="3484232"/>
            <a:ext cx="6162229" cy="49423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Arial" panose="020B0604020202020204" pitchFamily="34" charset="0"/>
              <a:cs typeface="Arial" panose="020B0604020202020204" pitchFamily="34" charset="0"/>
            </a:endParaRPr>
          </a:p>
        </p:txBody>
      </p:sp>
      <p:sp>
        <p:nvSpPr>
          <p:cNvPr id="31" name="Rectangle 30">
            <a:extLst>
              <a:ext uri="{FF2B5EF4-FFF2-40B4-BE49-F238E27FC236}">
                <a16:creationId xmlns:a16="http://schemas.microsoft.com/office/drawing/2014/main" id="{26B9A2BF-71AD-BE4F-85F1-6378CE66FDA6}"/>
              </a:ext>
            </a:extLst>
          </p:cNvPr>
          <p:cNvSpPr/>
          <p:nvPr/>
        </p:nvSpPr>
        <p:spPr>
          <a:xfrm>
            <a:off x="84086" y="4093317"/>
            <a:ext cx="6162227" cy="163152"/>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Arial" panose="020B0604020202020204" pitchFamily="34" charset="0"/>
              <a:cs typeface="Arial" panose="020B0604020202020204" pitchFamily="34" charset="0"/>
            </a:endParaRPr>
          </a:p>
        </p:txBody>
      </p:sp>
      <p:sp>
        <p:nvSpPr>
          <p:cNvPr id="32" name="Rectangle 31">
            <a:extLst>
              <a:ext uri="{FF2B5EF4-FFF2-40B4-BE49-F238E27FC236}">
                <a16:creationId xmlns:a16="http://schemas.microsoft.com/office/drawing/2014/main" id="{4008778E-5290-9044-9C7E-5927E400A34B}"/>
              </a:ext>
            </a:extLst>
          </p:cNvPr>
          <p:cNvSpPr/>
          <p:nvPr/>
        </p:nvSpPr>
        <p:spPr>
          <a:xfrm>
            <a:off x="84085" y="4489108"/>
            <a:ext cx="6162228" cy="116983"/>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atin typeface="Arial" panose="020B0604020202020204" pitchFamily="34" charset="0"/>
              <a:cs typeface="Arial" panose="020B0604020202020204" pitchFamily="34" charset="0"/>
            </a:endParaRPr>
          </a:p>
        </p:txBody>
      </p:sp>
      <p:grpSp>
        <p:nvGrpSpPr>
          <p:cNvPr id="23" name="Group 2"/>
          <p:cNvGrpSpPr>
            <a:grpSpLocks/>
          </p:cNvGrpSpPr>
          <p:nvPr/>
        </p:nvGrpSpPr>
        <p:grpSpPr bwMode="auto">
          <a:xfrm>
            <a:off x="0" y="0"/>
            <a:ext cx="9144000" cy="923925"/>
            <a:chOff x="0" y="3755"/>
            <a:chExt cx="5760" cy="582"/>
          </a:xfrm>
        </p:grpSpPr>
        <p:pic>
          <p:nvPicPr>
            <p:cNvPr id="33"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5" name="Text Box 5">
            <a:extLst>
              <a:ext uri="{FF2B5EF4-FFF2-40B4-BE49-F238E27FC236}">
                <a16:creationId xmlns:a16="http://schemas.microsoft.com/office/drawing/2014/main" id="{A2E74208-935A-DC41-AE2D-307C7FC3D8F6}"/>
              </a:ext>
            </a:extLst>
          </p:cNvPr>
          <p:cNvSpPr txBox="1">
            <a:spLocks noChangeArrowheads="1"/>
          </p:cNvSpPr>
          <p:nvPr/>
        </p:nvSpPr>
        <p:spPr bwMode="auto">
          <a:xfrm>
            <a:off x="0" y="946005"/>
            <a:ext cx="9144000" cy="630942"/>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s-ES" sz="1200" b="1" dirty="0">
                <a:solidFill>
                  <a:schemeClr val="bg1"/>
                </a:solidFill>
              </a:rPr>
              <a:t>Comparación de conteo folicular antral y niveles de hormona anti-</a:t>
            </a:r>
            <a:r>
              <a:rPr lang="es-ES" sz="1200" b="1" dirty="0" err="1">
                <a:solidFill>
                  <a:schemeClr val="bg1"/>
                </a:solidFill>
              </a:rPr>
              <a:t>Mülleriana</a:t>
            </a:r>
            <a:r>
              <a:rPr lang="es-ES" sz="1200" b="1" dirty="0">
                <a:solidFill>
                  <a:schemeClr val="bg1"/>
                </a:solidFill>
              </a:rPr>
              <a:t> sérica para la determinación de la dosis de gonadotropina en la fertilización in-vitro: ensayo aleatorizado</a:t>
            </a:r>
          </a:p>
          <a:p>
            <a:pPr algn="ctr">
              <a:spcBef>
                <a:spcPct val="0"/>
              </a:spcBef>
              <a:buNone/>
            </a:pPr>
            <a:r>
              <a:rPr lang="en-US" sz="1100" i="1" dirty="0">
                <a:solidFill>
                  <a:schemeClr val="bg1"/>
                </a:solidFill>
              </a:rPr>
              <a:t>Li </a:t>
            </a:r>
            <a:r>
              <a:rPr lang="it-IT" altLang="en-US" sz="1100" i="1" dirty="0">
                <a:solidFill>
                  <a:schemeClr val="bg1"/>
                </a:solidFill>
              </a:rPr>
              <a:t>et al., UOG 2020</a:t>
            </a:r>
            <a:endParaRPr lang="en-GB" altLang="it-IT" sz="1100" i="1" dirty="0">
              <a:solidFill>
                <a:schemeClr val="bg1"/>
              </a:solidFill>
            </a:endParaRPr>
          </a:p>
        </p:txBody>
      </p:sp>
      <p:sp>
        <p:nvSpPr>
          <p:cNvPr id="36" name="Rectangle 8"/>
          <p:cNvSpPr>
            <a:spLocks noChangeArrowheads="1"/>
          </p:cNvSpPr>
          <p:nvPr/>
        </p:nvSpPr>
        <p:spPr bwMode="auto">
          <a:xfrm>
            <a:off x="0" y="1674064"/>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spcBef>
                <a:spcPct val="0"/>
              </a:spcBef>
              <a:buNone/>
            </a:pPr>
            <a:r>
              <a:rPr lang="es-HN" altLang="en-US" sz="2800" b="1" dirty="0">
                <a:solidFill>
                  <a:srgbClr val="000000"/>
                </a:solidFill>
                <a:effectLst>
                  <a:outerShdw blurRad="50800" dist="38100" dir="2700000" algn="tl" rotWithShape="0">
                    <a:prstClr val="black">
                      <a:alpha val="40000"/>
                    </a:prstClr>
                  </a:outerShdw>
                </a:effectLst>
              </a:rPr>
              <a:t>Resultados</a:t>
            </a:r>
            <a:r>
              <a:rPr lang="en-GB" altLang="en-US" sz="2800" b="1" dirty="0">
                <a:solidFill>
                  <a:srgbClr val="000000"/>
                </a:solidFill>
                <a:effectLst>
                  <a:outerShdw blurRad="50800" dist="38100" dir="2700000" algn="tl" rotWithShape="0">
                    <a:prstClr val="black">
                      <a:alpha val="40000"/>
                    </a:prstClr>
                  </a:outerShdw>
                </a:effectLst>
              </a:rPr>
              <a:t> </a:t>
            </a:r>
            <a:endParaRPr lang="en-US" sz="2800" b="1" dirty="0">
              <a:solidFill>
                <a:srgbClr val="000000"/>
              </a:solidFill>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346590845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4316</TotalTime>
  <Words>1340</Words>
  <Application>Microsoft Office PowerPoint</Application>
  <PresentationFormat>On-screen Show (4:3)</PresentationFormat>
  <Paragraphs>129</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ＭＳ Ｐゴシック</vt: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AFC</vt:lpstr>
      <vt:lpstr>PowerPoint Presentation</vt:lpstr>
      <vt:lpstr>Resultado primario</vt:lpstr>
      <vt:lpstr>PowerPoint Presentation</vt:lpstr>
      <vt:lpstr>PowerPoint Presentation</vt:lpstr>
      <vt:lpstr>Al clasificar los valores AFC en bajo (≤ 5), normal (6–15) o alto (&gt; 15), hubo una concordancia moderada entre la categorización AFC medida en el pretratamiento vrs en el ciclo de estimulación.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Renata Kotsia</cp:lastModifiedBy>
  <cp:revision>299</cp:revision>
  <dcterms:created xsi:type="dcterms:W3CDTF">2018-05-11T23:46:17Z</dcterms:created>
  <dcterms:modified xsi:type="dcterms:W3CDTF">2020-03-19T13:59:22Z</dcterms:modified>
</cp:coreProperties>
</file>