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812" r:id="rId2"/>
  </p:sldMasterIdLst>
  <p:notesMasterIdLst>
    <p:notesMasterId r:id="rId25"/>
  </p:notesMasterIdLst>
  <p:sldIdLst>
    <p:sldId id="329" r:id="rId3"/>
    <p:sldId id="350" r:id="rId4"/>
    <p:sldId id="349" r:id="rId5"/>
    <p:sldId id="384" r:id="rId6"/>
    <p:sldId id="391" r:id="rId7"/>
    <p:sldId id="361" r:id="rId8"/>
    <p:sldId id="390" r:id="rId9"/>
    <p:sldId id="352" r:id="rId10"/>
    <p:sldId id="377" r:id="rId11"/>
    <p:sldId id="379" r:id="rId12"/>
    <p:sldId id="370" r:id="rId13"/>
    <p:sldId id="386" r:id="rId14"/>
    <p:sldId id="392" r:id="rId15"/>
    <p:sldId id="387" r:id="rId16"/>
    <p:sldId id="380" r:id="rId17"/>
    <p:sldId id="388" r:id="rId18"/>
    <p:sldId id="353" r:id="rId19"/>
    <p:sldId id="381" r:id="rId20"/>
    <p:sldId id="382" r:id="rId21"/>
    <p:sldId id="383" r:id="rId22"/>
    <p:sldId id="389" r:id="rId23"/>
    <p:sldId id="371" r:id="rId24"/>
  </p:sldIdLst>
  <p:sldSz cx="9144000" cy="6858000" type="screen4x3"/>
  <p:notesSz cx="6761163" cy="9942513"/>
  <p:defaultTextStyle>
    <a:defPPr>
      <a:defRPr lang="en-GB"/>
    </a:defPPr>
    <a:lvl1pPr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5pPr>
    <a:lvl6pPr marL="2286000" algn="l" defTabSz="914400" rtl="0" eaLnBrk="1" latinLnBrk="0" hangingPunct="1">
      <a:defRPr i="1" kern="1200">
        <a:solidFill>
          <a:schemeClr val="tx1"/>
        </a:solidFill>
        <a:latin typeface="Arial" panose="020B0604020202020204" pitchFamily="34" charset="0"/>
        <a:ea typeface="+mn-ea"/>
        <a:cs typeface="+mn-cs"/>
      </a:defRPr>
    </a:lvl6pPr>
    <a:lvl7pPr marL="2743200" algn="l" defTabSz="914400" rtl="0" eaLnBrk="1" latinLnBrk="0" hangingPunct="1">
      <a:defRPr i="1" kern="1200">
        <a:solidFill>
          <a:schemeClr val="tx1"/>
        </a:solidFill>
        <a:latin typeface="Arial" panose="020B0604020202020204" pitchFamily="34" charset="0"/>
        <a:ea typeface="+mn-ea"/>
        <a:cs typeface="+mn-cs"/>
      </a:defRPr>
    </a:lvl7pPr>
    <a:lvl8pPr marL="3200400" algn="l" defTabSz="914400" rtl="0" eaLnBrk="1" latinLnBrk="0" hangingPunct="1">
      <a:defRPr i="1" kern="1200">
        <a:solidFill>
          <a:schemeClr val="tx1"/>
        </a:solidFill>
        <a:latin typeface="Arial" panose="020B0604020202020204" pitchFamily="34" charset="0"/>
        <a:ea typeface="+mn-ea"/>
        <a:cs typeface="+mn-cs"/>
      </a:defRPr>
    </a:lvl8pPr>
    <a:lvl9pPr marL="3657600" algn="l" defTabSz="914400" rtl="0" eaLnBrk="1" latinLnBrk="0" hangingPunct="1">
      <a:defRPr i="1" kern="1200">
        <a:solidFill>
          <a:schemeClr val="tx1"/>
        </a:solidFill>
        <a:latin typeface="Arial" panose="020B0604020202020204" pitchFamily="34" charset="0"/>
        <a:ea typeface="+mn-ea"/>
        <a:cs typeface="+mn-cs"/>
      </a:defRPr>
    </a:lvl9pPr>
  </p:defaultTextStyle>
  <p:extLst>
    <p:ext uri="{EFAFB233-063F-42B5-8137-9DF3F51BA10A}">
      <p15:sldGuideLst xmlns:mc="http://schemas.openxmlformats.org/markup-compatibility/2006" xmlns:mv="urn:schemas-microsoft-com:mac:vml"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D6E4"/>
    <a:srgbClr val="EADEE7"/>
    <a:srgbClr val="ED1D24"/>
    <a:srgbClr val="445895"/>
    <a:srgbClr val="CDDEFF"/>
    <a:srgbClr val="002060"/>
    <a:srgbClr val="F0F3FB"/>
    <a:srgbClr val="E2E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mc="http://schemas.openxmlformats.org/markup-compatibility/2006" xmlns:mv="urn:schemas-microsoft-com:mac:vml"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Stile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1390" autoAdjust="0"/>
    <p:restoredTop sz="98566" autoAdjust="0"/>
  </p:normalViewPr>
  <p:slideViewPr>
    <p:cSldViewPr>
      <p:cViewPr>
        <p:scale>
          <a:sx n="110" d="100"/>
          <a:sy n="110" d="100"/>
        </p:scale>
        <p:origin x="-1560" y="-1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30525" cy="496888"/>
          </a:xfrm>
          <a:prstGeom prst="rect">
            <a:avLst/>
          </a:prstGeom>
        </p:spPr>
        <p:txBody>
          <a:bodyPr vert="horz" lIns="91440" tIns="45720" rIns="91440" bIns="45720" rtlCol="0"/>
          <a:lstStyle>
            <a:lvl1pPr algn="l" eaLnBrk="1" hangingPunct="1">
              <a:defRPr sz="1200" i="0">
                <a:latin typeface="Arial" charset="0"/>
              </a:defRPr>
            </a:lvl1pPr>
          </a:lstStyle>
          <a:p>
            <a:pPr>
              <a:defRPr/>
            </a:pPr>
            <a:endParaRPr lang="it-IT" dirty="0"/>
          </a:p>
        </p:txBody>
      </p:sp>
      <p:sp>
        <p:nvSpPr>
          <p:cNvPr id="3" name="Segnaposto data 2"/>
          <p:cNvSpPr>
            <a:spLocks noGrp="1"/>
          </p:cNvSpPr>
          <p:nvPr>
            <p:ph type="dt" idx="1"/>
          </p:nvPr>
        </p:nvSpPr>
        <p:spPr>
          <a:xfrm>
            <a:off x="3829050" y="0"/>
            <a:ext cx="2930525" cy="496888"/>
          </a:xfrm>
          <a:prstGeom prst="rect">
            <a:avLst/>
          </a:prstGeom>
        </p:spPr>
        <p:txBody>
          <a:bodyPr vert="horz" lIns="91440" tIns="45720" rIns="91440" bIns="45720" rtlCol="0"/>
          <a:lstStyle>
            <a:lvl1pPr algn="r" eaLnBrk="1" hangingPunct="1">
              <a:defRPr sz="1200" i="0">
                <a:latin typeface="Arial" charset="0"/>
              </a:defRPr>
            </a:lvl1pPr>
          </a:lstStyle>
          <a:p>
            <a:pPr>
              <a:defRPr/>
            </a:pPr>
            <a:fld id="{E85DC6F2-61F7-47F7-BDDB-8773C9C1B552}" type="datetimeFigureOut">
              <a:rPr lang="it-IT"/>
              <a:pPr>
                <a:defRPr/>
              </a:pPr>
              <a:t>21/02/2017</a:t>
            </a:fld>
            <a:endParaRPr lang="it-IT" dirty="0"/>
          </a:p>
        </p:txBody>
      </p:sp>
      <p:sp>
        <p:nvSpPr>
          <p:cNvPr id="4" name="Segnaposto immagine diapositiva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pPr lvl="0"/>
            <a:endParaRPr lang="it-IT" noProof="0" dirty="0" smtClean="0"/>
          </a:p>
        </p:txBody>
      </p:sp>
      <p:sp>
        <p:nvSpPr>
          <p:cNvPr id="5" name="Segnaposto note 4"/>
          <p:cNvSpPr>
            <a:spLocks noGrp="1"/>
          </p:cNvSpPr>
          <p:nvPr>
            <p:ph type="body" sz="quarter" idx="3"/>
          </p:nvPr>
        </p:nvSpPr>
        <p:spPr>
          <a:xfrm>
            <a:off x="676275" y="4722813"/>
            <a:ext cx="5408613" cy="4473575"/>
          </a:xfrm>
          <a:prstGeom prst="rect">
            <a:avLst/>
          </a:prstGeom>
        </p:spPr>
        <p:txBody>
          <a:bodyPr vert="horz" lIns="91440" tIns="45720" rIns="91440" bIns="45720" rtlCol="0"/>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9444038"/>
            <a:ext cx="2930525" cy="496887"/>
          </a:xfrm>
          <a:prstGeom prst="rect">
            <a:avLst/>
          </a:prstGeom>
        </p:spPr>
        <p:txBody>
          <a:bodyPr vert="horz" lIns="91440" tIns="45720" rIns="91440" bIns="45720" rtlCol="0" anchor="b"/>
          <a:lstStyle>
            <a:lvl1pPr algn="l" eaLnBrk="1" hangingPunct="1">
              <a:defRPr sz="1200" i="0">
                <a:latin typeface="Arial" charset="0"/>
              </a:defRPr>
            </a:lvl1pPr>
          </a:lstStyle>
          <a:p>
            <a:pPr>
              <a:defRPr/>
            </a:pPr>
            <a:endParaRPr lang="it-IT" dirty="0"/>
          </a:p>
        </p:txBody>
      </p:sp>
      <p:sp>
        <p:nvSpPr>
          <p:cNvPr id="7" name="Segnaposto numero diapositiva 6"/>
          <p:cNvSpPr>
            <a:spLocks noGrp="1"/>
          </p:cNvSpPr>
          <p:nvPr>
            <p:ph type="sldNum" sz="quarter" idx="5"/>
          </p:nvPr>
        </p:nvSpPr>
        <p:spPr>
          <a:xfrm>
            <a:off x="3829050" y="9444038"/>
            <a:ext cx="293052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i="0">
                <a:cs typeface="Arial" panose="020B0604020202020204" pitchFamily="34" charset="0"/>
              </a:defRPr>
            </a:lvl1pPr>
          </a:lstStyle>
          <a:p>
            <a:pPr>
              <a:defRPr/>
            </a:pPr>
            <a:fld id="{7A07579C-B849-46E4-81D5-095676F8793D}" type="slidenum">
              <a:rPr lang="en-US"/>
              <a:pPr>
                <a:defRPr/>
              </a:pPr>
              <a:t>‹#›</a:t>
            </a:fld>
            <a:endParaRPr lang="it-IT" dirty="0">
              <a:cs typeface="+mn-cs"/>
            </a:endParaRPr>
          </a:p>
        </p:txBody>
      </p:sp>
    </p:spTree>
    <p:extLst>
      <p:ext uri="{BB962C8B-B14F-4D97-AF65-F5344CB8AC3E}">
        <p14:creationId xmlns:p14="http://schemas.microsoft.com/office/powerpoint/2010/main" val="23629690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D345E7-095D-4628-A017-2AA883E147ED}" type="slidenum">
              <a:rPr lang="en-GB" altLang="it-IT" smtClean="0">
                <a:solidFill>
                  <a:srgbClr val="000000"/>
                </a:solidFill>
                <a:latin typeface="Arial" panose="020B0604020202020204" pitchFamily="34" charset="0"/>
              </a:rPr>
              <a:pPr>
                <a:spcBef>
                  <a:spcPct val="0"/>
                </a:spcBef>
              </a:pPr>
              <a:t>1</a:t>
            </a:fld>
            <a:endParaRPr lang="en-GB" altLang="it-IT" dirty="0" smtClean="0">
              <a:solidFill>
                <a:srgbClr val="000000"/>
              </a:solidFill>
              <a:latin typeface="Arial" panose="020B0604020202020204" pitchFamily="34" charset="0"/>
            </a:endParaRPr>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it-IT" dirty="0" smtClean="0"/>
          </a:p>
        </p:txBody>
      </p:sp>
    </p:spTree>
    <p:extLst>
      <p:ext uri="{BB962C8B-B14F-4D97-AF65-F5344CB8AC3E}">
        <p14:creationId xmlns:p14="http://schemas.microsoft.com/office/powerpoint/2010/main" val="254650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smtClean="0"/>
          </a:p>
        </p:txBody>
      </p:sp>
      <p:sp>
        <p:nvSpPr>
          <p:cNvPr id="22532"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EC641F3-085E-404A-B442-0231AFD4B84A}" type="slidenum">
              <a:rPr lang="x-none" altLang="it-IT" i="0">
                <a:solidFill>
                  <a:srgbClr val="000000"/>
                </a:solidFill>
                <a:latin typeface="Arial" panose="020B0604020202020204" pitchFamily="34" charset="0"/>
              </a:rPr>
              <a:pPr algn="r" eaLnBrk="1" hangingPunct="1">
                <a:spcBef>
                  <a:spcPct val="0"/>
                </a:spcBef>
              </a:pPr>
              <a:t>2</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9471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smtClean="0"/>
          </a:p>
        </p:txBody>
      </p:sp>
      <p:sp>
        <p:nvSpPr>
          <p:cNvPr id="24580"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CE584FA-CD33-4012-8C28-E8FE9CE9CBC9}" type="slidenum">
              <a:rPr lang="x-none" altLang="it-IT" i="0">
                <a:solidFill>
                  <a:srgbClr val="000000"/>
                </a:solidFill>
                <a:latin typeface="Arial" panose="020B0604020202020204" pitchFamily="34" charset="0"/>
              </a:rPr>
              <a:pPr algn="r" eaLnBrk="1" hangingPunct="1">
                <a:spcBef>
                  <a:spcPct val="0"/>
                </a:spcBef>
              </a:pPr>
              <a:t>3</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3555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smtClean="0"/>
          </a:p>
        </p:txBody>
      </p:sp>
      <p:sp>
        <p:nvSpPr>
          <p:cNvPr id="2867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fld id="{A11BDE67-22A4-453D-8F1D-E9555A3F8F59}" type="slidenum">
              <a:rPr lang="it-IT" altLang="it-IT" i="0" smtClean="0">
                <a:solidFill>
                  <a:srgbClr val="000000"/>
                </a:solidFill>
              </a:rPr>
              <a:pPr/>
              <a:t>6</a:t>
            </a:fld>
            <a:endParaRPr lang="it-IT" altLang="it-IT" i="0" dirty="0" smtClean="0">
              <a:solidFill>
                <a:srgbClr val="000000"/>
              </a:solidFill>
            </a:endParaRPr>
          </a:p>
        </p:txBody>
      </p:sp>
    </p:spTree>
    <p:extLst>
      <p:ext uri="{BB962C8B-B14F-4D97-AF65-F5344CB8AC3E}">
        <p14:creationId xmlns:p14="http://schemas.microsoft.com/office/powerpoint/2010/main" val="2975822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smtClean="0"/>
          </a:p>
        </p:txBody>
      </p:sp>
      <p:sp>
        <p:nvSpPr>
          <p:cNvPr id="30724"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1EB534B-8D8E-4508-AEC5-73920049AD32}" type="slidenum">
              <a:rPr lang="x-none" altLang="it-IT" i="0">
                <a:solidFill>
                  <a:srgbClr val="000000"/>
                </a:solidFill>
                <a:latin typeface="Arial" panose="020B0604020202020204" pitchFamily="34" charset="0"/>
              </a:rPr>
              <a:pPr algn="r" eaLnBrk="1" hangingPunct="1">
                <a:spcBef>
                  <a:spcPct val="0"/>
                </a:spcBef>
              </a:pPr>
              <a:t>8</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0489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smtClean="0"/>
          </a:p>
        </p:txBody>
      </p:sp>
      <p:sp>
        <p:nvSpPr>
          <p:cNvPr id="30724"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1EB534B-8D8E-4508-AEC5-73920049AD32}" type="slidenum">
              <a:rPr lang="x-none" altLang="it-IT" i="0">
                <a:solidFill>
                  <a:srgbClr val="000000"/>
                </a:solidFill>
                <a:latin typeface="Arial" panose="020B0604020202020204" pitchFamily="34" charset="0"/>
              </a:rPr>
              <a:pPr algn="r" eaLnBrk="1" hangingPunct="1">
                <a:spcBef>
                  <a:spcPct val="0"/>
                </a:spcBef>
              </a:pPr>
              <a:t>11</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2249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smtClean="0"/>
          </a:p>
        </p:txBody>
      </p:sp>
      <p:sp>
        <p:nvSpPr>
          <p:cNvPr id="34820"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A44F31C-2D1F-4EC9-B3F1-334B594AA577}" type="slidenum">
              <a:rPr lang="x-none" altLang="it-IT" i="0">
                <a:solidFill>
                  <a:srgbClr val="000000"/>
                </a:solidFill>
                <a:latin typeface="Arial" panose="020B0604020202020204" pitchFamily="34" charset="0"/>
              </a:rPr>
              <a:pPr algn="r" eaLnBrk="1" hangingPunct="1">
                <a:spcBef>
                  <a:spcPct val="0"/>
                </a:spcBef>
              </a:pPr>
              <a:t>17</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8868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smtClean="0"/>
          </a:p>
        </p:txBody>
      </p:sp>
      <p:sp>
        <p:nvSpPr>
          <p:cNvPr id="59396"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D62B56D-1B15-44DE-B517-41FD56C48F94}" type="slidenum">
              <a:rPr lang="x-none" altLang="it-IT" i="0">
                <a:solidFill>
                  <a:srgbClr val="000000"/>
                </a:solidFill>
                <a:latin typeface="Arial" panose="020B0604020202020204" pitchFamily="34" charset="0"/>
              </a:rPr>
              <a:pPr algn="r" eaLnBrk="1" hangingPunct="1">
                <a:spcBef>
                  <a:spcPct val="0"/>
                </a:spcBef>
              </a:pPr>
              <a:t>22</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4301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CDE3EC82-1B01-4E61-8144-D6203CB61C62}" type="slidenum">
              <a:rPr lang="en-US"/>
              <a:pPr>
                <a:defRPr/>
              </a:pPr>
              <a:t>‹#›</a:t>
            </a:fld>
            <a:endParaRPr lang="en-GB" dirty="0"/>
          </a:p>
        </p:txBody>
      </p:sp>
    </p:spTree>
    <p:extLst>
      <p:ext uri="{BB962C8B-B14F-4D97-AF65-F5344CB8AC3E}">
        <p14:creationId xmlns:p14="http://schemas.microsoft.com/office/powerpoint/2010/main" val="4240175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140D8DF2-7700-485C-A24B-6C4C21AB59CF}" type="slidenum">
              <a:rPr lang="en-US"/>
              <a:pPr>
                <a:defRPr/>
              </a:pPr>
              <a:t>‹#›</a:t>
            </a:fld>
            <a:endParaRPr lang="en-GB" dirty="0"/>
          </a:p>
        </p:txBody>
      </p:sp>
    </p:spTree>
    <p:extLst>
      <p:ext uri="{BB962C8B-B14F-4D97-AF65-F5344CB8AC3E}">
        <p14:creationId xmlns:p14="http://schemas.microsoft.com/office/powerpoint/2010/main" val="387803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107C36B0-32BF-4C1D-8B14-A851CC5C51F3}" type="slidenum">
              <a:rPr lang="en-US"/>
              <a:pPr>
                <a:defRPr/>
              </a:pPr>
              <a:t>‹#›</a:t>
            </a:fld>
            <a:endParaRPr lang="en-GB" dirty="0"/>
          </a:p>
        </p:txBody>
      </p:sp>
    </p:spTree>
    <p:extLst>
      <p:ext uri="{BB962C8B-B14F-4D97-AF65-F5344CB8AC3E}">
        <p14:creationId xmlns:p14="http://schemas.microsoft.com/office/powerpoint/2010/main" val="1603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3093B851-8467-4832-92CA-ED9F07BADCA2}" type="slidenum">
              <a:rPr lang="en-GB"/>
              <a:pPr>
                <a:defRPr/>
              </a:pPr>
              <a:t>‹#›</a:t>
            </a:fld>
            <a:endParaRPr lang="en-GB" dirty="0"/>
          </a:p>
        </p:txBody>
      </p:sp>
    </p:spTree>
    <p:extLst>
      <p:ext uri="{BB962C8B-B14F-4D97-AF65-F5344CB8AC3E}">
        <p14:creationId xmlns:p14="http://schemas.microsoft.com/office/powerpoint/2010/main" val="644433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2054CE0B-E619-4A04-AFDC-98E880E5E2AC}" type="slidenum">
              <a:rPr lang="en-GB"/>
              <a:pPr>
                <a:defRPr/>
              </a:pPr>
              <a:t>‹#›</a:t>
            </a:fld>
            <a:endParaRPr lang="en-GB" dirty="0"/>
          </a:p>
        </p:txBody>
      </p:sp>
    </p:spTree>
    <p:extLst>
      <p:ext uri="{BB962C8B-B14F-4D97-AF65-F5344CB8AC3E}">
        <p14:creationId xmlns:p14="http://schemas.microsoft.com/office/powerpoint/2010/main" val="271767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A4AD40B0-C877-4B88-B941-F24B4AD5AAE9}" type="slidenum">
              <a:rPr lang="en-GB"/>
              <a:pPr>
                <a:defRPr/>
              </a:pPr>
              <a:t>‹#›</a:t>
            </a:fld>
            <a:endParaRPr lang="en-GB" dirty="0"/>
          </a:p>
        </p:txBody>
      </p:sp>
    </p:spTree>
    <p:extLst>
      <p:ext uri="{BB962C8B-B14F-4D97-AF65-F5344CB8AC3E}">
        <p14:creationId xmlns:p14="http://schemas.microsoft.com/office/powerpoint/2010/main" val="2110194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6"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82DC06DB-2521-444A-8DBE-D0AA6A95A11A}" type="slidenum">
              <a:rPr lang="en-GB"/>
              <a:pPr>
                <a:defRPr/>
              </a:pPr>
              <a:t>‹#›</a:t>
            </a:fld>
            <a:endParaRPr lang="en-GB" dirty="0"/>
          </a:p>
        </p:txBody>
      </p:sp>
    </p:spTree>
    <p:extLst>
      <p:ext uri="{BB962C8B-B14F-4D97-AF65-F5344CB8AC3E}">
        <p14:creationId xmlns:p14="http://schemas.microsoft.com/office/powerpoint/2010/main" val="1042767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8"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a:lvl1pPr>
          </a:lstStyle>
          <a:p>
            <a:pPr>
              <a:defRPr/>
            </a:pPr>
            <a:fld id="{963F55CC-90EC-4ED1-B27D-C5BB50F5A40C}" type="slidenum">
              <a:rPr lang="en-GB"/>
              <a:pPr>
                <a:defRPr/>
              </a:pPr>
              <a:t>‹#›</a:t>
            </a:fld>
            <a:endParaRPr lang="en-GB" dirty="0"/>
          </a:p>
        </p:txBody>
      </p:sp>
    </p:spTree>
    <p:extLst>
      <p:ext uri="{BB962C8B-B14F-4D97-AF65-F5344CB8AC3E}">
        <p14:creationId xmlns:p14="http://schemas.microsoft.com/office/powerpoint/2010/main" val="734762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4"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5" name="Rectangle 6"/>
          <p:cNvSpPr>
            <a:spLocks noGrp="1" noChangeArrowheads="1"/>
          </p:cNvSpPr>
          <p:nvPr>
            <p:ph type="sldNum" sz="quarter" idx="12"/>
          </p:nvPr>
        </p:nvSpPr>
        <p:spPr/>
        <p:txBody>
          <a:bodyPr/>
          <a:lstStyle>
            <a:lvl1pPr>
              <a:defRPr/>
            </a:lvl1pPr>
          </a:lstStyle>
          <a:p>
            <a:pPr>
              <a:defRPr/>
            </a:pPr>
            <a:fld id="{E6D1B118-3A41-4160-BC46-15821FE16282}" type="slidenum">
              <a:rPr lang="en-GB"/>
              <a:pPr>
                <a:defRPr/>
              </a:pPr>
              <a:t>‹#›</a:t>
            </a:fld>
            <a:endParaRPr lang="en-GB" dirty="0"/>
          </a:p>
        </p:txBody>
      </p:sp>
    </p:spTree>
    <p:extLst>
      <p:ext uri="{BB962C8B-B14F-4D97-AF65-F5344CB8AC3E}">
        <p14:creationId xmlns:p14="http://schemas.microsoft.com/office/powerpoint/2010/main" val="503824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3"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4" name="Rectangle 6"/>
          <p:cNvSpPr>
            <a:spLocks noGrp="1" noChangeArrowheads="1"/>
          </p:cNvSpPr>
          <p:nvPr>
            <p:ph type="sldNum" sz="quarter" idx="12"/>
          </p:nvPr>
        </p:nvSpPr>
        <p:spPr/>
        <p:txBody>
          <a:bodyPr/>
          <a:lstStyle>
            <a:lvl1pPr>
              <a:defRPr/>
            </a:lvl1pPr>
          </a:lstStyle>
          <a:p>
            <a:pPr>
              <a:defRPr/>
            </a:pPr>
            <a:fld id="{4335A405-2C77-4A47-9402-95622389C786}" type="slidenum">
              <a:rPr lang="en-GB"/>
              <a:pPr>
                <a:defRPr/>
              </a:pPr>
              <a:t>‹#›</a:t>
            </a:fld>
            <a:endParaRPr lang="en-GB" dirty="0"/>
          </a:p>
        </p:txBody>
      </p:sp>
    </p:spTree>
    <p:extLst>
      <p:ext uri="{BB962C8B-B14F-4D97-AF65-F5344CB8AC3E}">
        <p14:creationId xmlns:p14="http://schemas.microsoft.com/office/powerpoint/2010/main" val="2175782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6"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37066658-6B9B-46F2-8D64-99C8FA404B39}" type="slidenum">
              <a:rPr lang="en-GB"/>
              <a:pPr>
                <a:defRPr/>
              </a:pPr>
              <a:t>‹#›</a:t>
            </a:fld>
            <a:endParaRPr lang="en-GB" dirty="0"/>
          </a:p>
        </p:txBody>
      </p:sp>
    </p:spTree>
    <p:extLst>
      <p:ext uri="{BB962C8B-B14F-4D97-AF65-F5344CB8AC3E}">
        <p14:creationId xmlns:p14="http://schemas.microsoft.com/office/powerpoint/2010/main" val="1027852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7C909CB6-6D70-440F-BE29-455026851B21}" type="slidenum">
              <a:rPr lang="en-US"/>
              <a:pPr>
                <a:defRPr/>
              </a:pPr>
              <a:t>‹#›</a:t>
            </a:fld>
            <a:endParaRPr lang="en-GB" dirty="0"/>
          </a:p>
        </p:txBody>
      </p:sp>
    </p:spTree>
    <p:extLst>
      <p:ext uri="{BB962C8B-B14F-4D97-AF65-F5344CB8AC3E}">
        <p14:creationId xmlns:p14="http://schemas.microsoft.com/office/powerpoint/2010/main" val="1092686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6"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2E61DCDB-A505-4D00-A47A-42AB4F4F12DF}" type="slidenum">
              <a:rPr lang="en-GB"/>
              <a:pPr>
                <a:defRPr/>
              </a:pPr>
              <a:t>‹#›</a:t>
            </a:fld>
            <a:endParaRPr lang="en-GB" dirty="0"/>
          </a:p>
        </p:txBody>
      </p:sp>
    </p:spTree>
    <p:extLst>
      <p:ext uri="{BB962C8B-B14F-4D97-AF65-F5344CB8AC3E}">
        <p14:creationId xmlns:p14="http://schemas.microsoft.com/office/powerpoint/2010/main" val="4096172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79A8D181-7187-4539-95BF-29D4AC90ABA5}" type="slidenum">
              <a:rPr lang="en-GB"/>
              <a:pPr>
                <a:defRPr/>
              </a:pPr>
              <a:t>‹#›</a:t>
            </a:fld>
            <a:endParaRPr lang="en-GB" dirty="0"/>
          </a:p>
        </p:txBody>
      </p:sp>
    </p:spTree>
    <p:extLst>
      <p:ext uri="{BB962C8B-B14F-4D97-AF65-F5344CB8AC3E}">
        <p14:creationId xmlns:p14="http://schemas.microsoft.com/office/powerpoint/2010/main" val="1388947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2AA5E476-6F4A-42B8-8255-3D7FB57E1F99}" type="slidenum">
              <a:rPr lang="en-GB"/>
              <a:pPr>
                <a:defRPr/>
              </a:pPr>
              <a:t>‹#›</a:t>
            </a:fld>
            <a:endParaRPr lang="en-GB" dirty="0"/>
          </a:p>
        </p:txBody>
      </p:sp>
    </p:spTree>
    <p:extLst>
      <p:ext uri="{BB962C8B-B14F-4D97-AF65-F5344CB8AC3E}">
        <p14:creationId xmlns:p14="http://schemas.microsoft.com/office/powerpoint/2010/main" val="2751626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C7007470-8E3A-4B11-89EA-065FF43B9312}" type="slidenum">
              <a:rPr lang="en-US"/>
              <a:pPr>
                <a:defRPr/>
              </a:pPr>
              <a:t>‹#›</a:t>
            </a:fld>
            <a:endParaRPr lang="en-GB" dirty="0"/>
          </a:p>
        </p:txBody>
      </p:sp>
    </p:spTree>
    <p:extLst>
      <p:ext uri="{BB962C8B-B14F-4D97-AF65-F5344CB8AC3E}">
        <p14:creationId xmlns:p14="http://schemas.microsoft.com/office/powerpoint/2010/main" val="2797632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7803EB94-954C-42B7-BC7B-F6998BFAAE35}" type="slidenum">
              <a:rPr lang="en-US"/>
              <a:pPr>
                <a:defRPr/>
              </a:pPr>
              <a:t>‹#›</a:t>
            </a:fld>
            <a:endParaRPr lang="en-GB" dirty="0"/>
          </a:p>
        </p:txBody>
      </p:sp>
    </p:spTree>
    <p:extLst>
      <p:ext uri="{BB962C8B-B14F-4D97-AF65-F5344CB8AC3E}">
        <p14:creationId xmlns:p14="http://schemas.microsoft.com/office/powerpoint/2010/main" val="1345884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43178C1A-D1D9-4F7B-859A-60F116829842}" type="slidenum">
              <a:rPr lang="en-US"/>
              <a:pPr>
                <a:defRPr/>
              </a:pPr>
              <a:t>‹#›</a:t>
            </a:fld>
            <a:endParaRPr lang="en-GB" dirty="0"/>
          </a:p>
        </p:txBody>
      </p:sp>
    </p:spTree>
    <p:extLst>
      <p:ext uri="{BB962C8B-B14F-4D97-AF65-F5344CB8AC3E}">
        <p14:creationId xmlns:p14="http://schemas.microsoft.com/office/powerpoint/2010/main" val="3660489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E389177E-B0CC-4BAA-86B1-C7EC57F86527}" type="slidenum">
              <a:rPr lang="en-US"/>
              <a:pPr>
                <a:defRPr/>
              </a:pPr>
              <a:t>‹#›</a:t>
            </a:fld>
            <a:endParaRPr lang="en-GB" dirty="0"/>
          </a:p>
        </p:txBody>
      </p:sp>
    </p:spTree>
    <p:extLst>
      <p:ext uri="{BB962C8B-B14F-4D97-AF65-F5344CB8AC3E}">
        <p14:creationId xmlns:p14="http://schemas.microsoft.com/office/powerpoint/2010/main" val="989769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7C3A35F0-57CA-4226-B22C-AEDC13518215}" type="slidenum">
              <a:rPr lang="en-US"/>
              <a:pPr>
                <a:defRPr/>
              </a:pPr>
              <a:t>‹#›</a:t>
            </a:fld>
            <a:endParaRPr lang="en-GB" dirty="0"/>
          </a:p>
        </p:txBody>
      </p:sp>
    </p:spTree>
    <p:extLst>
      <p:ext uri="{BB962C8B-B14F-4D97-AF65-F5344CB8AC3E}">
        <p14:creationId xmlns:p14="http://schemas.microsoft.com/office/powerpoint/2010/main" val="406844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D0913055-48F1-4760-A228-BF2BB82244EF}" type="slidenum">
              <a:rPr lang="en-US"/>
              <a:pPr>
                <a:defRPr/>
              </a:pPr>
              <a:t>‹#›</a:t>
            </a:fld>
            <a:endParaRPr lang="en-GB" dirty="0"/>
          </a:p>
        </p:txBody>
      </p:sp>
    </p:spTree>
    <p:extLst>
      <p:ext uri="{BB962C8B-B14F-4D97-AF65-F5344CB8AC3E}">
        <p14:creationId xmlns:p14="http://schemas.microsoft.com/office/powerpoint/2010/main" val="741009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6695BB04-7A9D-4F2A-9B1F-9B9D5AF2E16F}" type="slidenum">
              <a:rPr lang="en-US"/>
              <a:pPr>
                <a:defRPr/>
              </a:pPr>
              <a:t>‹#›</a:t>
            </a:fld>
            <a:endParaRPr lang="en-GB" dirty="0"/>
          </a:p>
        </p:txBody>
      </p:sp>
    </p:spTree>
    <p:extLst>
      <p:ext uri="{BB962C8B-B14F-4D97-AF65-F5344CB8AC3E}">
        <p14:creationId xmlns:p14="http://schemas.microsoft.com/office/powerpoint/2010/main" val="212987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it-IT"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it-IT" smtClean="0"/>
              <a:t>Click to edit Master text styles</a:t>
            </a:r>
          </a:p>
          <a:p>
            <a:pPr lvl="1"/>
            <a:r>
              <a:rPr lang="en-GB" altLang="it-IT" smtClean="0"/>
              <a:t>Second level</a:t>
            </a:r>
          </a:p>
          <a:p>
            <a:pPr lvl="2"/>
            <a:r>
              <a:rPr lang="en-GB" altLang="it-IT" smtClean="0"/>
              <a:t>Third level</a:t>
            </a:r>
          </a:p>
          <a:p>
            <a:pPr lvl="3"/>
            <a:r>
              <a:rPr lang="en-GB" altLang="it-IT" smtClean="0"/>
              <a:t>Fourth level</a:t>
            </a:r>
          </a:p>
          <a:p>
            <a:pPr lvl="4"/>
            <a:r>
              <a:rPr lang="en-GB" altLang="it-IT"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i="0">
                <a:latin typeface="Arial" charset="0"/>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defRPr>
            </a:lvl1pPr>
          </a:lstStyle>
          <a:p>
            <a:pPr>
              <a:defRPr/>
            </a:pPr>
            <a:endParaRPr lang="en-GB"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i="0">
                <a:cs typeface="Arial" panose="020B0604020202020204" pitchFamily="34" charset="0"/>
              </a:defRPr>
            </a:lvl1pPr>
          </a:lstStyle>
          <a:p>
            <a:pPr>
              <a:defRPr/>
            </a:pPr>
            <a:fld id="{E13D8571-8C07-428E-A66A-16124D03FB04}" type="slidenum">
              <a:rPr lang="en-US"/>
              <a:pPr>
                <a:defRPr/>
              </a:pPr>
              <a:t>‹#›</a:t>
            </a:fld>
            <a:endParaRPr lang="en-GB" dirty="0"/>
          </a:p>
        </p:txBody>
      </p:sp>
    </p:spTree>
  </p:cSld>
  <p:clrMap bg1="lt1" tx1="dk1" bg2="lt2" tx2="dk2" accent1="accent1" accent2="accent2" accent3="accent3" accent4="accent4" accent5="accent5" accent6="accent6" hlink="hlink" folHlink="folHlink"/>
  <p:sldLayoutIdLst>
    <p:sldLayoutId id="2147487585" r:id="rId1"/>
    <p:sldLayoutId id="2147487586" r:id="rId2"/>
    <p:sldLayoutId id="2147487587" r:id="rId3"/>
    <p:sldLayoutId id="2147487588" r:id="rId4"/>
    <p:sldLayoutId id="2147487589" r:id="rId5"/>
    <p:sldLayoutId id="2147487590" r:id="rId6"/>
    <p:sldLayoutId id="2147487591" r:id="rId7"/>
    <p:sldLayoutId id="2147487592" r:id="rId8"/>
    <p:sldLayoutId id="2147487593" r:id="rId9"/>
    <p:sldLayoutId id="2147487594" r:id="rId10"/>
    <p:sldLayoutId id="21474875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it-IT"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it-IT" smtClean="0"/>
              <a:t>Click to edit Master text styles</a:t>
            </a:r>
          </a:p>
          <a:p>
            <a:pPr lvl="1"/>
            <a:r>
              <a:rPr lang="en-GB" altLang="it-IT" smtClean="0"/>
              <a:t>Second level</a:t>
            </a:r>
          </a:p>
          <a:p>
            <a:pPr lvl="2"/>
            <a:r>
              <a:rPr lang="en-GB" altLang="it-IT" smtClean="0"/>
              <a:t>Third level</a:t>
            </a:r>
          </a:p>
          <a:p>
            <a:pPr lvl="3"/>
            <a:r>
              <a:rPr lang="en-GB" altLang="it-IT" smtClean="0"/>
              <a:t>Fourth level</a:t>
            </a:r>
          </a:p>
          <a:p>
            <a:pPr lvl="4"/>
            <a:r>
              <a:rPr lang="en-GB" altLang="it-IT" smtClean="0"/>
              <a:t>Fifth level</a:t>
            </a:r>
          </a:p>
        </p:txBody>
      </p:sp>
      <p:sp>
        <p:nvSpPr>
          <p:cNvPr id="675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i="0">
                <a:solidFill>
                  <a:srgbClr val="000000"/>
                </a:solidFill>
                <a:latin typeface="Arial" charset="0"/>
                <a:cs typeface="Arial" charset="0"/>
              </a:defRPr>
            </a:lvl1pPr>
          </a:lstStyle>
          <a:p>
            <a:pPr>
              <a:defRPr/>
            </a:pPr>
            <a:endParaRPr lang="en-GB" dirty="0"/>
          </a:p>
        </p:txBody>
      </p:sp>
      <p:sp>
        <p:nvSpPr>
          <p:cNvPr id="675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cs typeface="Arial" charset="0"/>
              </a:defRPr>
            </a:lvl1pPr>
          </a:lstStyle>
          <a:p>
            <a:pPr>
              <a:defRPr/>
            </a:pPr>
            <a:endParaRPr lang="en-GB" dirty="0"/>
          </a:p>
        </p:txBody>
      </p:sp>
      <p:sp>
        <p:nvSpPr>
          <p:cNvPr id="675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a:solidFill>
                  <a:srgbClr val="000000"/>
                </a:solidFill>
                <a:cs typeface="Arial" panose="020B0604020202020204" pitchFamily="34" charset="0"/>
              </a:defRPr>
            </a:lvl1pPr>
          </a:lstStyle>
          <a:p>
            <a:pPr>
              <a:defRPr/>
            </a:pPr>
            <a:fld id="{D62B089E-E7A4-431C-A446-EF849B64A322}"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7618" r:id="rId1"/>
    <p:sldLayoutId id="2147487619" r:id="rId2"/>
    <p:sldLayoutId id="2147487620" r:id="rId3"/>
    <p:sldLayoutId id="2147487621" r:id="rId4"/>
    <p:sldLayoutId id="2147487622" r:id="rId5"/>
    <p:sldLayoutId id="2147487623" r:id="rId6"/>
    <p:sldLayoutId id="2147487624" r:id="rId7"/>
    <p:sldLayoutId id="2147487625" r:id="rId8"/>
    <p:sldLayoutId id="2147487626" r:id="rId9"/>
    <p:sldLayoutId id="2147487627" r:id="rId10"/>
    <p:sldLayoutId id="214748762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12.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6.wdp"/><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7.wdp"/><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8.wdp"/><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2.wdp"/><Relationship Id="rId7"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png"/><Relationship Id="rId5" Type="http://schemas.microsoft.com/office/2007/relationships/hdphoto" Target="../media/hdphoto3.wdp"/><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
          <p:cNvGrpSpPr>
            <a:grpSpLocks/>
          </p:cNvGrpSpPr>
          <p:nvPr/>
        </p:nvGrpSpPr>
        <p:grpSpPr bwMode="auto">
          <a:xfrm>
            <a:off x="0" y="-15875"/>
            <a:ext cx="9144000" cy="923925"/>
            <a:chOff x="0" y="3755"/>
            <a:chExt cx="5760" cy="582"/>
          </a:xfrm>
        </p:grpSpPr>
        <p:pic>
          <p:nvPicPr>
            <p:cNvPr id="17415"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1" name="Text Box 5"/>
          <p:cNvSpPr txBox="1">
            <a:spLocks noChangeArrowheads="1"/>
          </p:cNvSpPr>
          <p:nvPr/>
        </p:nvSpPr>
        <p:spPr bwMode="auto">
          <a:xfrm>
            <a:off x="228600" y="1295400"/>
            <a:ext cx="87487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it-IT" b="1" i="0" dirty="0">
                <a:solidFill>
                  <a:srgbClr val="000000"/>
                </a:solidFill>
                <a:cs typeface="Arial" panose="020B0604020202020204" pitchFamily="34" charset="0"/>
              </a:rPr>
              <a:t>UOG Journal Club:</a:t>
            </a:r>
            <a:r>
              <a:rPr lang="en-GB" altLang="it-IT" b="1" i="0" dirty="0" smtClean="0">
                <a:solidFill>
                  <a:srgbClr val="000000"/>
                </a:solidFill>
                <a:cs typeface="Arial" panose="020B0604020202020204" pitchFamily="34" charset="0"/>
              </a:rPr>
              <a:t> March 2017</a:t>
            </a:r>
            <a:endParaRPr lang="en-GB" altLang="it-IT" b="1" i="0" dirty="0">
              <a:solidFill>
                <a:srgbClr val="000000"/>
              </a:solidFill>
              <a:cs typeface="Arial" panose="020B0604020202020204" pitchFamily="34" charset="0"/>
            </a:endParaRPr>
          </a:p>
        </p:txBody>
      </p:sp>
      <p:sp>
        <p:nvSpPr>
          <p:cNvPr id="17412" name="TextBox 1"/>
          <p:cNvSpPr txBox="1">
            <a:spLocks noChangeArrowheads="1"/>
          </p:cNvSpPr>
          <p:nvPr/>
        </p:nvSpPr>
        <p:spPr bwMode="auto">
          <a:xfrm>
            <a:off x="457200" y="2133600"/>
            <a:ext cx="8305800" cy="328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US" sz="2000" b="1" i="0" dirty="0" smtClean="0"/>
              <a:t>Cervical length screening for prevention of preterm birth in singleton pregnancy with threatened preterm labor: systematic review and meta-analysis of randomized controlled trials using individual patient-level data</a:t>
            </a:r>
          </a:p>
          <a:p>
            <a:pPr>
              <a:buNone/>
            </a:pPr>
            <a:endParaRPr lang="en-US" sz="1800" b="1" i="0" dirty="0" smtClean="0"/>
          </a:p>
          <a:p>
            <a:pPr>
              <a:buNone/>
            </a:pPr>
            <a:r>
              <a:rPr lang="en-US" sz="1800" i="0" dirty="0" smtClean="0"/>
              <a:t>V. Berghella, M. Palacio, A. Ness, Z. Alfirevic, K. H. Nicolaides</a:t>
            </a:r>
            <a:r>
              <a:rPr lang="en-US" sz="1800" i="0" dirty="0"/>
              <a:t> </a:t>
            </a:r>
            <a:r>
              <a:rPr lang="en-US" sz="1800" i="0" dirty="0" smtClean="0"/>
              <a:t>and G. Saccone</a:t>
            </a:r>
          </a:p>
          <a:p>
            <a:pPr>
              <a:buNone/>
            </a:pPr>
            <a:endParaRPr lang="en-US" sz="1800" i="0" dirty="0" smtClean="0"/>
          </a:p>
          <a:p>
            <a:pPr>
              <a:buNone/>
            </a:pPr>
            <a:endParaRPr lang="sv-SE" sz="1800" i="0" dirty="0" smtClean="0"/>
          </a:p>
          <a:p>
            <a:pPr algn="ctr" eaLnBrk="1" hangingPunct="1">
              <a:spcBef>
                <a:spcPct val="0"/>
              </a:spcBef>
              <a:spcAft>
                <a:spcPts val="600"/>
              </a:spcAft>
              <a:buNone/>
              <a:defRPr/>
            </a:pPr>
            <a:r>
              <a:rPr lang="it-IT" sz="1800" i="0" dirty="0" smtClean="0"/>
              <a:t>Volume 49, Issue 3, Date: March </a:t>
            </a:r>
            <a:r>
              <a:rPr lang="it-IT" sz="1800" i="0" dirty="0"/>
              <a:t>(pages</a:t>
            </a:r>
            <a:r>
              <a:rPr lang="it-IT" sz="1800" i="0" dirty="0" smtClean="0"/>
              <a:t> 322–329)</a:t>
            </a:r>
          </a:p>
          <a:p>
            <a:pPr algn="ctr" eaLnBrk="1" hangingPunct="1">
              <a:spcBef>
                <a:spcPct val="0"/>
              </a:spcBef>
              <a:spcAft>
                <a:spcPts val="600"/>
              </a:spcAft>
              <a:buFontTx/>
              <a:buNone/>
              <a:defRPr/>
            </a:pPr>
            <a:endParaRPr lang="en-GB" sz="1800" b="1" i="0" dirty="0" smtClean="0"/>
          </a:p>
        </p:txBody>
      </p:sp>
      <p:sp>
        <p:nvSpPr>
          <p:cNvPr id="17413" name="TextBox 2"/>
          <p:cNvSpPr txBox="1">
            <a:spLocks noChangeArrowheads="1"/>
          </p:cNvSpPr>
          <p:nvPr/>
        </p:nvSpPr>
        <p:spPr bwMode="auto">
          <a:xfrm>
            <a:off x="1981200" y="5715000"/>
            <a:ext cx="56896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it-IT" sz="1900" i="0" dirty="0">
                <a:solidFill>
                  <a:srgbClr val="000000"/>
                </a:solidFill>
                <a:cs typeface="Arial" panose="020B0604020202020204" pitchFamily="34" charset="0"/>
              </a:rPr>
              <a:t>Journal Club slides prepared by </a:t>
            </a:r>
            <a:r>
              <a:rPr lang="en-GB" altLang="it-IT" sz="1900" i="0" dirty="0" smtClean="0">
                <a:solidFill>
                  <a:srgbClr val="000000"/>
                </a:solidFill>
                <a:cs typeface="Arial" panose="020B0604020202020204" pitchFamily="34" charset="0"/>
              </a:rPr>
              <a:t>Dr Shireen Meher</a:t>
            </a:r>
          </a:p>
          <a:p>
            <a:pPr algn="ctr" eaLnBrk="1" hangingPunct="1">
              <a:spcBef>
                <a:spcPct val="0"/>
              </a:spcBef>
              <a:buFontTx/>
              <a:buNone/>
            </a:pPr>
            <a:r>
              <a:rPr lang="en-GB" altLang="it-IT" sz="1900" i="0" dirty="0">
                <a:solidFill>
                  <a:srgbClr val="000000"/>
                </a:solidFill>
                <a:cs typeface="Arial" panose="020B0604020202020204" pitchFamily="34" charset="0"/>
              </a:rPr>
              <a:t>(UOG Editor for Trainees)</a:t>
            </a:r>
          </a:p>
        </p:txBody>
      </p:sp>
      <p:pic>
        <p:nvPicPr>
          <p:cNvPr id="17414" name="Picture 51" descr="\\ISUOG-DC01\users\ostirrup\Desktop\Journal Club logo.tif"/>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520" y="5080443"/>
            <a:ext cx="1575693" cy="130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500"/>
                                        <p:tgtEl>
                                          <p:spTgt spid="174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412"/>
                                        </p:tgtEl>
                                        <p:attrNameLst>
                                          <p:attrName>style.visibility</p:attrName>
                                        </p:attrNameLst>
                                      </p:cBhvr>
                                      <p:to>
                                        <p:strVal val="visible"/>
                                      </p:to>
                                    </p:set>
                                    <p:animEffect transition="in" filter="fade">
                                      <p:cBhvr>
                                        <p:cTn id="10" dur="500"/>
                                        <p:tgtEl>
                                          <p:spTgt spid="174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413"/>
                                        </p:tgtEl>
                                        <p:attrNameLst>
                                          <p:attrName>style.visibility</p:attrName>
                                        </p:attrNameLst>
                                      </p:cBhvr>
                                      <p:to>
                                        <p:strVal val="visible"/>
                                      </p:to>
                                    </p:set>
                                    <p:animEffect transition="in" filter="fade">
                                      <p:cBhvr>
                                        <p:cTn id="13" dur="500"/>
                                        <p:tgtEl>
                                          <p:spTgt spid="17413"/>
                                        </p:tgtEl>
                                      </p:cBhvr>
                                    </p:animEffect>
                                  </p:childTnLst>
                                </p:cTn>
                              </p:par>
                              <p:par>
                                <p:cTn id="14" presetID="10" presetClass="entr" presetSubtype="0" fill="hold" nodeType="withEffect">
                                  <p:stCondLst>
                                    <p:cond delay="0"/>
                                  </p:stCondLst>
                                  <p:childTnLst>
                                    <p:set>
                                      <p:cBhvr>
                                        <p:cTn id="15" dur="1" fill="hold">
                                          <p:stCondLst>
                                            <p:cond delay="0"/>
                                          </p:stCondLst>
                                        </p:cTn>
                                        <p:tgtEl>
                                          <p:spTgt spid="17414"/>
                                        </p:tgtEl>
                                        <p:attrNameLst>
                                          <p:attrName>style.visibility</p:attrName>
                                        </p:attrNameLst>
                                      </p:cBhvr>
                                      <p:to>
                                        <p:strVal val="visible"/>
                                      </p:to>
                                    </p:set>
                                    <p:animEffect transition="in" filter="fade">
                                      <p:cBhvr>
                                        <p:cTn id="16"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2" grpId="0"/>
      <p:bldP spid="174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228600" y="1752600"/>
            <a:ext cx="864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smtClean="0"/>
              <a:t>Results: study characteristics</a:t>
            </a:r>
          </a:p>
        </p:txBody>
      </p:sp>
      <p:sp>
        <p:nvSpPr>
          <p:cNvPr id="6" name="Text Box 5"/>
          <p:cNvSpPr txBox="1">
            <a:spLocks noChangeArrowheads="1"/>
          </p:cNvSpPr>
          <p:nvPr/>
        </p:nvSpPr>
        <p:spPr bwMode="auto">
          <a:xfrm>
            <a:off x="0" y="1052513"/>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600" b="1" i="0" dirty="0" smtClean="0">
                <a:solidFill>
                  <a:schemeClr val="bg1"/>
                </a:solidFill>
              </a:rPr>
              <a:t>Cervical length and preterm labor</a:t>
            </a:r>
          </a:p>
          <a:p>
            <a:pPr algn="ctr" eaLnBrk="1" hangingPunct="1">
              <a:spcBef>
                <a:spcPct val="0"/>
              </a:spcBef>
              <a:buFontTx/>
              <a:buNone/>
            </a:pPr>
            <a:r>
              <a:rPr lang="de-DE" altLang="it-IT" sz="1400" dirty="0" smtClean="0">
                <a:solidFill>
                  <a:schemeClr val="bg1"/>
                </a:solidFill>
              </a:rPr>
              <a:t>V Berghella et al.</a:t>
            </a:r>
            <a:r>
              <a:rPr lang="en-GB" altLang="it-IT" sz="1400" dirty="0" smtClean="0">
                <a:solidFill>
                  <a:schemeClr val="bg1"/>
                </a:solidFill>
              </a:rPr>
              <a:t>, UOG 2017</a:t>
            </a:r>
            <a:endParaRPr lang="en-GB" altLang="it-IT" sz="1400" dirty="0">
              <a:solidFill>
                <a:schemeClr val="bg1"/>
              </a:solidFill>
            </a:endParaRPr>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pic>
        <p:nvPicPr>
          <p:cNvPr id="3074"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t="1341" b="858"/>
          <a:stretch/>
        </p:blipFill>
        <p:spPr bwMode="auto">
          <a:xfrm rot="5400000">
            <a:off x="3140467" y="-328030"/>
            <a:ext cx="2880322" cy="8954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15875"/>
            <a:ext cx="9144000" cy="923925"/>
            <a:chOff x="0" y="3755"/>
            <a:chExt cx="5760" cy="582"/>
          </a:xfrm>
        </p:grpSpPr>
        <p:pic>
          <p:nvPicPr>
            <p:cNvPr id="29734"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5"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31" name="TextBox 1"/>
          <p:cNvSpPr txBox="1">
            <a:spLocks noChangeArrowheads="1"/>
          </p:cNvSpPr>
          <p:nvPr/>
        </p:nvSpPr>
        <p:spPr bwMode="auto">
          <a:xfrm>
            <a:off x="228600" y="1600200"/>
            <a:ext cx="864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smtClean="0"/>
              <a:t>Results: study protocols</a:t>
            </a:r>
            <a:endParaRPr lang="en-GB" altLang="it-IT" sz="2400" b="1" i="0" dirty="0"/>
          </a:p>
        </p:txBody>
      </p:sp>
      <p:sp>
        <p:nvSpPr>
          <p:cNvPr id="9" name="Text Box 5"/>
          <p:cNvSpPr txBox="1">
            <a:spLocks noChangeArrowheads="1"/>
          </p:cNvSpPr>
          <p:nvPr/>
        </p:nvSpPr>
        <p:spPr bwMode="auto">
          <a:xfrm>
            <a:off x="0" y="990600"/>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600" b="1" i="0" dirty="0" smtClean="0">
                <a:solidFill>
                  <a:schemeClr val="bg1"/>
                </a:solidFill>
              </a:rPr>
              <a:t>Cervical length and preterm labor</a:t>
            </a:r>
          </a:p>
          <a:p>
            <a:pPr algn="ctr" eaLnBrk="1" hangingPunct="1">
              <a:spcBef>
                <a:spcPct val="0"/>
              </a:spcBef>
              <a:buFontTx/>
              <a:buNone/>
            </a:pPr>
            <a:r>
              <a:rPr lang="de-DE" altLang="it-IT" sz="1400" dirty="0" smtClean="0">
                <a:solidFill>
                  <a:schemeClr val="bg1"/>
                </a:solidFill>
              </a:rPr>
              <a:t>V Berghella et al.</a:t>
            </a:r>
            <a:r>
              <a:rPr lang="en-GB" altLang="it-IT" sz="1400" dirty="0" smtClean="0">
                <a:solidFill>
                  <a:schemeClr val="bg1"/>
                </a:solidFill>
              </a:rPr>
              <a:t>, UOG 2017</a:t>
            </a:r>
            <a:endParaRPr lang="en-GB" altLang="it-IT" sz="1400" dirty="0">
              <a:solidFill>
                <a:schemeClr val="bg1"/>
              </a:solidFill>
            </a:endParaRPr>
          </a:p>
        </p:txBody>
      </p:sp>
      <p:pic>
        <p:nvPicPr>
          <p:cNvPr id="4099"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18839" y="2348880"/>
            <a:ext cx="8429625"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69127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77787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152400" y="1524000"/>
            <a:ext cx="8642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000" b="1" i="0" dirty="0" smtClean="0"/>
              <a:t>Results: characteristics of women in the trials</a:t>
            </a:r>
            <a:endParaRPr lang="en-GB" altLang="it-IT" sz="2000" b="1" i="0" dirty="0"/>
          </a:p>
        </p:txBody>
      </p:sp>
      <p:sp>
        <p:nvSpPr>
          <p:cNvPr id="7" name="Text Box 5"/>
          <p:cNvSpPr txBox="1">
            <a:spLocks noChangeArrowheads="1"/>
          </p:cNvSpPr>
          <p:nvPr/>
        </p:nvSpPr>
        <p:spPr bwMode="auto">
          <a:xfrm>
            <a:off x="0" y="838200"/>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600" b="1" i="0" dirty="0" smtClean="0">
                <a:solidFill>
                  <a:schemeClr val="bg1"/>
                </a:solidFill>
              </a:rPr>
              <a:t>Cervical length and preterm labor</a:t>
            </a:r>
          </a:p>
          <a:p>
            <a:pPr algn="ctr" eaLnBrk="1" hangingPunct="1">
              <a:spcBef>
                <a:spcPct val="0"/>
              </a:spcBef>
              <a:buFontTx/>
              <a:buNone/>
            </a:pPr>
            <a:r>
              <a:rPr lang="de-DE" altLang="it-IT" sz="1400" dirty="0" smtClean="0">
                <a:solidFill>
                  <a:schemeClr val="bg1"/>
                </a:solidFill>
              </a:rPr>
              <a:t>V Berghella et al.</a:t>
            </a:r>
            <a:r>
              <a:rPr lang="en-GB" altLang="it-IT" sz="1400" dirty="0" smtClean="0">
                <a:solidFill>
                  <a:schemeClr val="bg1"/>
                </a:solidFill>
              </a:rPr>
              <a:t>, UOG 2017</a:t>
            </a:r>
            <a:endParaRPr lang="en-GB" altLang="it-IT" sz="1400" dirty="0">
              <a:solidFill>
                <a:schemeClr val="bg1"/>
              </a:solidFill>
            </a:endParaRPr>
          </a:p>
        </p:txBody>
      </p:sp>
      <p:pic>
        <p:nvPicPr>
          <p:cNvPr id="5122"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881286" y="1901574"/>
            <a:ext cx="5283001" cy="4684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228600" y="1676400"/>
            <a:ext cx="8642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800" b="1" i="0" dirty="0" smtClean="0"/>
              <a:t>Results</a:t>
            </a:r>
          </a:p>
        </p:txBody>
      </p:sp>
      <p:sp>
        <p:nvSpPr>
          <p:cNvPr id="6" name="Text Box 5"/>
          <p:cNvSpPr txBox="1">
            <a:spLocks noChangeArrowheads="1"/>
          </p:cNvSpPr>
          <p:nvPr/>
        </p:nvSpPr>
        <p:spPr bwMode="auto">
          <a:xfrm>
            <a:off x="0" y="990600"/>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600" b="1" i="0" dirty="0" smtClean="0">
                <a:solidFill>
                  <a:schemeClr val="bg1"/>
                </a:solidFill>
              </a:rPr>
              <a:t>Cervical length and preterm labor</a:t>
            </a:r>
          </a:p>
          <a:p>
            <a:pPr algn="ctr" eaLnBrk="1" hangingPunct="1">
              <a:spcBef>
                <a:spcPct val="0"/>
              </a:spcBef>
              <a:buFontTx/>
              <a:buNone/>
            </a:pPr>
            <a:r>
              <a:rPr lang="de-DE" altLang="it-IT" sz="1400" dirty="0" smtClean="0">
                <a:solidFill>
                  <a:schemeClr val="bg1"/>
                </a:solidFill>
              </a:rPr>
              <a:t>V Berghella et al.</a:t>
            </a:r>
            <a:r>
              <a:rPr lang="en-GB" altLang="it-IT" sz="1400" dirty="0" smtClean="0">
                <a:solidFill>
                  <a:schemeClr val="bg1"/>
                </a:solidFill>
              </a:rPr>
              <a:t>, UOG 2017</a:t>
            </a:r>
            <a:endParaRPr lang="en-GB" altLang="it-IT" sz="1400" dirty="0">
              <a:solidFill>
                <a:schemeClr val="bg1"/>
              </a:solidFill>
            </a:endParaRPr>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12" name="Content Placeholder 11"/>
          <p:cNvSpPr>
            <a:spLocks noGrp="1"/>
          </p:cNvSpPr>
          <p:nvPr>
            <p:ph idx="1"/>
          </p:nvPr>
        </p:nvSpPr>
        <p:spPr>
          <a:xfrm>
            <a:off x="304800" y="2362200"/>
            <a:ext cx="8686800" cy="4191000"/>
          </a:xfrm>
        </p:spPr>
        <p:txBody>
          <a:bodyPr/>
          <a:lstStyle/>
          <a:p>
            <a:r>
              <a:rPr lang="en-US" sz="2000" dirty="0" smtClean="0"/>
              <a:t>Authors from all three trials provided entire database from their study.</a:t>
            </a:r>
          </a:p>
          <a:p>
            <a:r>
              <a:rPr lang="en-US" sz="2000" dirty="0" smtClean="0"/>
              <a:t>There was no significant publication bias.</a:t>
            </a:r>
          </a:p>
          <a:p>
            <a:r>
              <a:rPr lang="en-US" sz="2000" dirty="0" smtClean="0"/>
              <a:t>Study protocols for intervention/control groups differed among studies.</a:t>
            </a:r>
          </a:p>
          <a:p>
            <a:r>
              <a:rPr lang="en-US" sz="2000" dirty="0" smtClean="0"/>
              <a:t>Important outcomes capturing neonatal morbidity were not reported.</a:t>
            </a:r>
          </a:p>
          <a:p>
            <a:r>
              <a:rPr lang="en-US" sz="2000" dirty="0" smtClean="0"/>
              <a:t>Method for obtaining CL measurement was clearly described.</a:t>
            </a:r>
          </a:p>
          <a:p>
            <a:r>
              <a:rPr lang="en-US" sz="2000" dirty="0" smtClean="0"/>
              <a:t>Statistical heterogeneity was low for primary and secondary outcomes.</a:t>
            </a:r>
          </a:p>
          <a:p>
            <a:r>
              <a:rPr lang="en-US" sz="2000" dirty="0" smtClean="0"/>
              <a:t>For the primary and main secondary outcomes, the quality of evidence using the GRADE approach was graded as low (confidence in effect estimate is limited) due to serious imprecision (small numbers and low event rates with wide CI) and indirectness (different interventions). </a:t>
            </a:r>
          </a:p>
          <a:p>
            <a:pPr>
              <a:buNone/>
            </a:pPr>
            <a:endParaRPr lang="en-US" sz="20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381000" y="1524000"/>
            <a:ext cx="864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smtClean="0"/>
              <a:t>Results</a:t>
            </a:r>
          </a:p>
        </p:txBody>
      </p:sp>
      <p:sp>
        <p:nvSpPr>
          <p:cNvPr id="6" name="Text Box 5"/>
          <p:cNvSpPr txBox="1">
            <a:spLocks noChangeArrowheads="1"/>
          </p:cNvSpPr>
          <p:nvPr/>
        </p:nvSpPr>
        <p:spPr bwMode="auto">
          <a:xfrm>
            <a:off x="0" y="990600"/>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600" b="1" i="0" dirty="0" smtClean="0">
                <a:solidFill>
                  <a:schemeClr val="bg1"/>
                </a:solidFill>
              </a:rPr>
              <a:t>Cervical length and preterm labor</a:t>
            </a:r>
          </a:p>
          <a:p>
            <a:pPr algn="ctr" eaLnBrk="1" hangingPunct="1">
              <a:spcBef>
                <a:spcPct val="0"/>
              </a:spcBef>
              <a:buFontTx/>
              <a:buNone/>
            </a:pPr>
            <a:r>
              <a:rPr lang="de-DE" altLang="it-IT" sz="1400" dirty="0" smtClean="0">
                <a:solidFill>
                  <a:schemeClr val="bg1"/>
                </a:solidFill>
              </a:rPr>
              <a:t>V Berghella et al.</a:t>
            </a:r>
            <a:r>
              <a:rPr lang="en-GB" altLang="it-IT" sz="1400" dirty="0" smtClean="0">
                <a:solidFill>
                  <a:schemeClr val="bg1"/>
                </a:solidFill>
              </a:rPr>
              <a:t>, UOG 2017</a:t>
            </a:r>
            <a:endParaRPr lang="en-GB" altLang="it-IT" sz="1400" dirty="0">
              <a:solidFill>
                <a:schemeClr val="bg1"/>
              </a:solidFill>
            </a:endParaRPr>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pic>
        <p:nvPicPr>
          <p:cNvPr id="13" name="Picture 12"/>
          <p:cNvPicPr>
            <a:picLocks noChangeAspect="1"/>
          </p:cNvPicPr>
          <p:nvPr/>
        </p:nvPicPr>
        <p:blipFill>
          <a:blip r:embed="rId4"/>
          <a:stretch>
            <a:fillRect/>
          </a:stretch>
        </p:blipFill>
        <p:spPr>
          <a:xfrm>
            <a:off x="30460" y="1905000"/>
            <a:ext cx="7696200" cy="4953000"/>
          </a:xfrm>
          <a:prstGeom prst="rect">
            <a:avLst/>
          </a:prstGeom>
        </p:spPr>
      </p:pic>
      <p:sp>
        <p:nvSpPr>
          <p:cNvPr id="14" name="Rectangle 13"/>
          <p:cNvSpPr/>
          <p:nvPr/>
        </p:nvSpPr>
        <p:spPr>
          <a:xfrm>
            <a:off x="228600" y="2743200"/>
            <a:ext cx="7467600" cy="1524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228600" y="3810000"/>
            <a:ext cx="7467600" cy="1524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7666806" y="2780883"/>
            <a:ext cx="1477194" cy="2123658"/>
          </a:xfrm>
          <a:prstGeom prst="rect">
            <a:avLst/>
          </a:prstGeom>
          <a:noFill/>
          <a:ln>
            <a:noFill/>
          </a:ln>
        </p:spPr>
        <p:txBody>
          <a:bodyPr wrap="square" rtlCol="0">
            <a:spAutoFit/>
          </a:bodyPr>
          <a:lstStyle/>
          <a:p>
            <a:pPr algn="ctr"/>
            <a:r>
              <a:rPr lang="en-US" sz="1100" i="0" dirty="0" smtClean="0">
                <a:solidFill>
                  <a:srgbClr val="FF0000"/>
                </a:solidFill>
              </a:rPr>
              <a:t>Significant reduction in CL group for PTB &lt;37weeks;    </a:t>
            </a:r>
          </a:p>
          <a:p>
            <a:pPr algn="ctr"/>
            <a:r>
              <a:rPr lang="en-US" sz="1100" i="0" dirty="0" smtClean="0">
                <a:solidFill>
                  <a:srgbClr val="FF0000"/>
                </a:solidFill>
              </a:rPr>
              <a:t>RR, 0.64    </a:t>
            </a:r>
          </a:p>
          <a:p>
            <a:pPr algn="ctr"/>
            <a:r>
              <a:rPr lang="en-US" sz="1100" i="0" dirty="0" smtClean="0">
                <a:solidFill>
                  <a:srgbClr val="FF0000"/>
                </a:solidFill>
              </a:rPr>
              <a:t>(95% CI, 0.44-0.94)</a:t>
            </a:r>
          </a:p>
          <a:p>
            <a:pPr algn="ctr"/>
            <a:endParaRPr lang="en-US" sz="1100" i="0" dirty="0" smtClean="0"/>
          </a:p>
          <a:p>
            <a:pPr algn="ctr"/>
            <a:r>
              <a:rPr lang="en-US" sz="1100" i="0" dirty="0" smtClean="0">
                <a:solidFill>
                  <a:srgbClr val="FF0000"/>
                </a:solidFill>
              </a:rPr>
              <a:t>Significant increase in CL group for </a:t>
            </a:r>
          </a:p>
          <a:p>
            <a:pPr algn="ctr"/>
            <a:r>
              <a:rPr lang="en-US" sz="1100" i="0" dirty="0" smtClean="0">
                <a:solidFill>
                  <a:srgbClr val="FF0000"/>
                </a:solidFill>
              </a:rPr>
              <a:t>GA at delivery;</a:t>
            </a:r>
          </a:p>
          <a:p>
            <a:pPr algn="ctr"/>
            <a:r>
              <a:rPr lang="en-US" sz="1100" i="0" dirty="0" smtClean="0">
                <a:solidFill>
                  <a:srgbClr val="FF0000"/>
                </a:solidFill>
              </a:rPr>
              <a:t>MD, 4.48</a:t>
            </a:r>
          </a:p>
          <a:p>
            <a:pPr algn="ctr"/>
            <a:r>
              <a:rPr lang="en-US" sz="1100" i="0" dirty="0" smtClean="0">
                <a:solidFill>
                  <a:srgbClr val="FF0000"/>
                </a:solidFill>
              </a:rPr>
              <a:t>(95% CI,1.18–8.98</a:t>
            </a:r>
            <a:r>
              <a:rPr lang="en-US" sz="1100" i="0" dirty="0">
                <a:solidFill>
                  <a:srgbClr val="FF0000"/>
                </a:solidFill>
              </a:rPr>
              <a:t>) days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304800" y="1676400"/>
            <a:ext cx="864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smtClean="0"/>
              <a:t>Results: primary outcome preterm birth &lt;37 weeks</a:t>
            </a:r>
          </a:p>
        </p:txBody>
      </p:sp>
      <p:sp>
        <p:nvSpPr>
          <p:cNvPr id="6" name="Text Box 5"/>
          <p:cNvSpPr txBox="1">
            <a:spLocks noChangeArrowheads="1"/>
          </p:cNvSpPr>
          <p:nvPr/>
        </p:nvSpPr>
        <p:spPr bwMode="auto">
          <a:xfrm>
            <a:off x="0" y="990600"/>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600" b="1" i="0" dirty="0" smtClean="0">
                <a:solidFill>
                  <a:schemeClr val="bg1"/>
                </a:solidFill>
              </a:rPr>
              <a:t>Cervical length and preterm labor</a:t>
            </a:r>
          </a:p>
          <a:p>
            <a:pPr algn="ctr" eaLnBrk="1" hangingPunct="1">
              <a:spcBef>
                <a:spcPct val="0"/>
              </a:spcBef>
              <a:buFontTx/>
              <a:buNone/>
            </a:pPr>
            <a:r>
              <a:rPr lang="de-DE" altLang="it-IT" sz="1400" dirty="0" smtClean="0">
                <a:solidFill>
                  <a:schemeClr val="bg1"/>
                </a:solidFill>
              </a:rPr>
              <a:t>V Berghella et al.</a:t>
            </a:r>
            <a:r>
              <a:rPr lang="en-GB" altLang="it-IT" sz="1400" dirty="0" smtClean="0">
                <a:solidFill>
                  <a:schemeClr val="bg1"/>
                </a:solidFill>
              </a:rPr>
              <a:t>, UOG 2017</a:t>
            </a:r>
            <a:endParaRPr lang="en-GB" altLang="it-IT" sz="1400" dirty="0">
              <a:solidFill>
                <a:schemeClr val="bg1"/>
              </a:solidFill>
            </a:endParaRPr>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10" name="TextBox 9"/>
          <p:cNvSpPr txBox="1"/>
          <p:nvPr/>
        </p:nvSpPr>
        <p:spPr>
          <a:xfrm>
            <a:off x="381000" y="5805264"/>
            <a:ext cx="8229600" cy="646331"/>
          </a:xfrm>
          <a:prstGeom prst="rect">
            <a:avLst/>
          </a:prstGeom>
          <a:noFill/>
          <a:ln>
            <a:solidFill>
              <a:schemeClr val="tx1"/>
            </a:solidFill>
          </a:ln>
        </p:spPr>
        <p:txBody>
          <a:bodyPr wrap="square" rtlCol="0">
            <a:spAutoFit/>
          </a:bodyPr>
          <a:lstStyle/>
          <a:p>
            <a:r>
              <a:rPr lang="en-US" i="0" dirty="0" smtClean="0"/>
              <a:t>36% reduction in risk of PTB &lt;37 weeks with management based on knowledge of CL (event rate 22.1% </a:t>
            </a:r>
            <a:r>
              <a:rPr lang="en-US" dirty="0" smtClean="0"/>
              <a:t>vs</a:t>
            </a:r>
            <a:r>
              <a:rPr lang="en-US" i="0" dirty="0" smtClean="0"/>
              <a:t> 34.5%)</a:t>
            </a:r>
            <a:endParaRPr lang="en-US" i="0" dirty="0"/>
          </a:p>
        </p:txBody>
      </p:sp>
      <p:pic>
        <p:nvPicPr>
          <p:cNvPr id="6146"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5496" y="2317352"/>
            <a:ext cx="8986166" cy="3217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 Box 5"/>
          <p:cNvSpPr txBox="1">
            <a:spLocks noChangeArrowheads="1"/>
          </p:cNvSpPr>
          <p:nvPr/>
        </p:nvSpPr>
        <p:spPr bwMode="auto">
          <a:xfrm>
            <a:off x="0" y="990600"/>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600" b="1" i="0" dirty="0" smtClean="0">
                <a:solidFill>
                  <a:schemeClr val="bg1"/>
                </a:solidFill>
              </a:rPr>
              <a:t>Cervical length and preterm labor</a:t>
            </a:r>
          </a:p>
          <a:p>
            <a:pPr algn="ctr" eaLnBrk="1" hangingPunct="1">
              <a:spcBef>
                <a:spcPct val="0"/>
              </a:spcBef>
              <a:buFontTx/>
              <a:buNone/>
            </a:pPr>
            <a:r>
              <a:rPr lang="de-DE" altLang="it-IT" sz="1400" dirty="0" smtClean="0">
                <a:solidFill>
                  <a:schemeClr val="bg1"/>
                </a:solidFill>
              </a:rPr>
              <a:t>V Berghella et al.</a:t>
            </a:r>
            <a:r>
              <a:rPr lang="en-GB" altLang="it-IT" sz="1400" dirty="0" smtClean="0">
                <a:solidFill>
                  <a:schemeClr val="bg1"/>
                </a:solidFill>
              </a:rPr>
              <a:t>, UOG 2017</a:t>
            </a:r>
            <a:endParaRPr lang="en-GB" altLang="it-IT" sz="1400" dirty="0">
              <a:solidFill>
                <a:schemeClr val="bg1"/>
              </a:solidFill>
            </a:endParaRPr>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10" name="TextBox 9"/>
          <p:cNvSpPr txBox="1"/>
          <p:nvPr/>
        </p:nvSpPr>
        <p:spPr>
          <a:xfrm>
            <a:off x="228600" y="5638800"/>
            <a:ext cx="8915400" cy="830997"/>
          </a:xfrm>
          <a:prstGeom prst="rect">
            <a:avLst/>
          </a:prstGeom>
          <a:noFill/>
          <a:ln>
            <a:solidFill>
              <a:schemeClr val="tx1"/>
            </a:solidFill>
          </a:ln>
        </p:spPr>
        <p:txBody>
          <a:bodyPr wrap="square" rtlCol="0">
            <a:spAutoFit/>
          </a:bodyPr>
          <a:lstStyle/>
          <a:p>
            <a:r>
              <a:rPr lang="en-US" sz="1600" i="0" dirty="0" smtClean="0"/>
              <a:t>No significant difference in subgroup of women with prior spontaneous PTB but there were significantly lower rates of PTB &lt;37 weeks in CL group in those randomized at &lt;30 weeks </a:t>
            </a:r>
            <a:br>
              <a:rPr lang="en-US" sz="1600" i="0" dirty="0" smtClean="0"/>
            </a:br>
            <a:r>
              <a:rPr lang="en-US" sz="1600" i="0" dirty="0" smtClean="0"/>
              <a:t>(RR, 0.59 (95%CI</a:t>
            </a:r>
            <a:r>
              <a:rPr lang="en-US" sz="1600" i="0" dirty="0"/>
              <a:t>, 0.21–0.98</a:t>
            </a:r>
            <a:r>
              <a:rPr lang="en-US" sz="1600" i="0" dirty="0" smtClean="0"/>
              <a:t>) and at ≥ 30 weeks (RR, 0.61 (95% CI, 0.32–0.97); 221 women).</a:t>
            </a:r>
            <a:endParaRPr lang="en-US" sz="1600" i="0" dirty="0"/>
          </a:p>
        </p:txBody>
      </p:sp>
      <p:sp>
        <p:nvSpPr>
          <p:cNvPr id="5" name="TextBox 1"/>
          <p:cNvSpPr txBox="1">
            <a:spLocks noChangeArrowheads="1"/>
          </p:cNvSpPr>
          <p:nvPr/>
        </p:nvSpPr>
        <p:spPr bwMode="auto">
          <a:xfrm>
            <a:off x="-228600" y="1752600"/>
            <a:ext cx="937260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1900" b="1" i="0" dirty="0" smtClean="0"/>
              <a:t>Subgroup analysis: PTB &lt;37 weeks in women with prior spontaneous PTB</a:t>
            </a:r>
          </a:p>
        </p:txBody>
      </p:sp>
      <p:pic>
        <p:nvPicPr>
          <p:cNvPr id="7170"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83565" y="2213265"/>
            <a:ext cx="8780923" cy="3159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2"/>
          <p:cNvGrpSpPr>
            <a:grpSpLocks/>
          </p:cNvGrpSpPr>
          <p:nvPr/>
        </p:nvGrpSpPr>
        <p:grpSpPr bwMode="auto">
          <a:xfrm>
            <a:off x="0" y="-15875"/>
            <a:ext cx="9144000" cy="923925"/>
            <a:chOff x="0" y="3755"/>
            <a:chExt cx="5760" cy="582"/>
          </a:xfrm>
        </p:grpSpPr>
        <p:pic>
          <p:nvPicPr>
            <p:cNvPr id="33798"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47" name="TextBox 1"/>
          <p:cNvSpPr txBox="1">
            <a:spLocks noChangeArrowheads="1"/>
          </p:cNvSpPr>
          <p:nvPr/>
        </p:nvSpPr>
        <p:spPr bwMode="auto">
          <a:xfrm>
            <a:off x="304800" y="2590800"/>
            <a:ext cx="8610600"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eaLnBrk="1" hangingPunct="1">
              <a:spcBef>
                <a:spcPct val="0"/>
              </a:spcBef>
              <a:spcAft>
                <a:spcPts val="1200"/>
              </a:spcAft>
              <a:defRPr/>
            </a:pPr>
            <a:r>
              <a:rPr lang="en-US" sz="2000" i="0" dirty="0" smtClean="0"/>
              <a:t>This IPD meta-analysis of three RCTs including 287 women showed that knowledge of CL in singleton gestations with threatened PTL between 24 and 35 weeks: </a:t>
            </a:r>
          </a:p>
          <a:p>
            <a:pPr marL="1028700" lvl="1" eaLnBrk="1" hangingPunct="1">
              <a:spcBef>
                <a:spcPct val="0"/>
              </a:spcBef>
              <a:spcAft>
                <a:spcPts val="1200"/>
              </a:spcAft>
              <a:defRPr/>
            </a:pPr>
            <a:r>
              <a:rPr lang="en-US" sz="2000" i="0" dirty="0" smtClean="0"/>
              <a:t>significantly reduced rate of PTB &lt;37 weeks by 36%  </a:t>
            </a:r>
          </a:p>
          <a:p>
            <a:pPr marL="1028700" lvl="1" eaLnBrk="1" hangingPunct="1">
              <a:spcBef>
                <a:spcPct val="0"/>
              </a:spcBef>
              <a:spcAft>
                <a:spcPts val="1200"/>
              </a:spcAft>
              <a:defRPr/>
            </a:pPr>
            <a:r>
              <a:rPr lang="en-US" sz="2000" i="0" dirty="0" smtClean="0"/>
              <a:t>resulted in a later gestational age at delivery</a:t>
            </a:r>
          </a:p>
          <a:p>
            <a:pPr marL="1028700" lvl="1" eaLnBrk="1" hangingPunct="1">
              <a:spcBef>
                <a:spcPct val="0"/>
              </a:spcBef>
              <a:spcAft>
                <a:spcPts val="1200"/>
              </a:spcAft>
              <a:defRPr/>
            </a:pPr>
            <a:r>
              <a:rPr lang="en-US" sz="2000" i="0" dirty="0" smtClean="0"/>
              <a:t>there were no significant differences for any other outcomes</a:t>
            </a:r>
          </a:p>
          <a:p>
            <a:pPr marL="1028700" lvl="1" eaLnBrk="1" hangingPunct="1">
              <a:spcBef>
                <a:spcPct val="0"/>
              </a:spcBef>
              <a:spcAft>
                <a:spcPts val="1200"/>
              </a:spcAft>
              <a:defRPr/>
            </a:pPr>
            <a:endParaRPr lang="en-US" sz="2000" i="0" dirty="0" smtClean="0"/>
          </a:p>
          <a:p>
            <a:pPr marL="285750" indent="-285750" eaLnBrk="1" hangingPunct="1">
              <a:spcBef>
                <a:spcPct val="0"/>
              </a:spcBef>
              <a:spcAft>
                <a:spcPts val="1200"/>
              </a:spcAft>
              <a:defRPr/>
            </a:pPr>
            <a:r>
              <a:rPr lang="en-US" sz="2000" i="0" dirty="0" smtClean="0"/>
              <a:t>The quality level of summary estimates, as assessed by GRADE, was low, indicating that the true effect may be substantially different from the estimate of effect. </a:t>
            </a:r>
          </a:p>
        </p:txBody>
      </p:sp>
      <p:sp>
        <p:nvSpPr>
          <p:cNvPr id="33796" name="Rectangle 1"/>
          <p:cNvSpPr>
            <a:spLocks noChangeArrowheads="1"/>
          </p:cNvSpPr>
          <p:nvPr/>
        </p:nvSpPr>
        <p:spPr bwMode="auto">
          <a:xfrm>
            <a:off x="3505200" y="1828800"/>
            <a:ext cx="21034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it-IT" sz="2800" b="1" i="0" dirty="0"/>
              <a:t>Discussion</a:t>
            </a:r>
            <a:endParaRPr lang="en-GB" altLang="it-IT" sz="2400" dirty="0"/>
          </a:p>
        </p:txBody>
      </p:sp>
      <p:sp>
        <p:nvSpPr>
          <p:cNvPr id="8" name="Text Box 5"/>
          <p:cNvSpPr txBox="1">
            <a:spLocks noChangeArrowheads="1"/>
          </p:cNvSpPr>
          <p:nvPr/>
        </p:nvSpPr>
        <p:spPr bwMode="auto">
          <a:xfrm>
            <a:off x="0" y="1052513"/>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600" b="1" i="0" dirty="0" smtClean="0">
                <a:solidFill>
                  <a:schemeClr val="bg1"/>
                </a:solidFill>
              </a:rPr>
              <a:t>Cervical length and preterm labor</a:t>
            </a:r>
          </a:p>
          <a:p>
            <a:pPr algn="ctr" eaLnBrk="1" hangingPunct="1">
              <a:spcBef>
                <a:spcPct val="0"/>
              </a:spcBef>
              <a:buFontTx/>
              <a:buNone/>
            </a:pPr>
            <a:r>
              <a:rPr lang="de-DE" altLang="it-IT" sz="1400" dirty="0" smtClean="0">
                <a:solidFill>
                  <a:schemeClr val="bg1"/>
                </a:solidFill>
              </a:rPr>
              <a:t>V Berghella et al.</a:t>
            </a:r>
            <a:r>
              <a:rPr lang="en-GB" altLang="it-IT" sz="1400" dirty="0" smtClean="0">
                <a:solidFill>
                  <a:schemeClr val="bg1"/>
                </a:solidFill>
              </a:rPr>
              <a:t>, UOG 2017</a:t>
            </a:r>
            <a:endParaRPr lang="en-GB" altLang="it-IT" sz="1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fade">
                                      <p:cBhvr>
                                        <p:cTn id="7" dur="5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304800" y="2514600"/>
            <a:ext cx="8458200" cy="401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eaLnBrk="1" hangingPunct="1">
              <a:spcBef>
                <a:spcPct val="0"/>
              </a:spcBef>
              <a:spcAft>
                <a:spcPts val="600"/>
              </a:spcAft>
              <a:defRPr/>
            </a:pPr>
            <a:r>
              <a:rPr lang="en-US" sz="2000" i="0" dirty="0" smtClean="0"/>
              <a:t>Findings of this systematic review differ from findings in other reviews:</a:t>
            </a:r>
          </a:p>
          <a:p>
            <a:pPr marL="285750" indent="-285750" eaLnBrk="1" hangingPunct="1">
              <a:spcBef>
                <a:spcPct val="0"/>
              </a:spcBef>
              <a:spcAft>
                <a:spcPts val="600"/>
              </a:spcAft>
              <a:defRPr/>
            </a:pPr>
            <a:endParaRPr lang="en-US" sz="2000" i="0" dirty="0" smtClean="0"/>
          </a:p>
          <a:p>
            <a:pPr marL="1028700" lvl="1" eaLnBrk="1" hangingPunct="1">
              <a:spcBef>
                <a:spcPct val="0"/>
              </a:spcBef>
              <a:spcAft>
                <a:spcPts val="600"/>
              </a:spcAft>
              <a:defRPr/>
            </a:pPr>
            <a:r>
              <a:rPr lang="en-US" sz="2000" i="0" dirty="0" smtClean="0"/>
              <a:t>A Cochrane review (5 RCTs) found that there was insufficient evidence to recommend routine screening with TVS CL in asymptomatic or symptomatic pregnant women. The review also included women with PROM and multiple pregnancy (</a:t>
            </a:r>
            <a:r>
              <a:rPr lang="en-US" sz="2000" dirty="0" smtClean="0"/>
              <a:t>Berghella et al., CDSR 2013).</a:t>
            </a:r>
            <a:endParaRPr lang="en-US" sz="1800" dirty="0" smtClean="0"/>
          </a:p>
          <a:p>
            <a:pPr marL="1028700" lvl="1" eaLnBrk="1" hangingPunct="1">
              <a:spcBef>
                <a:spcPct val="0"/>
              </a:spcBef>
              <a:spcAft>
                <a:spcPts val="600"/>
              </a:spcAft>
              <a:defRPr/>
            </a:pPr>
            <a:r>
              <a:rPr lang="en-US" sz="2000" i="0" dirty="0" smtClean="0"/>
              <a:t>Another meta-analysis (6 RCTs, 546 women) in singleton pregnancies with threatened PTL showed that FFN testing alone was not associated with prevention of spontaneous PTB or improvement in perinatal outcome but was associated with higher cost (</a:t>
            </a:r>
            <a:r>
              <a:rPr lang="en-US" sz="2000" dirty="0" smtClean="0"/>
              <a:t>Berghella et al., AJOG 2013</a:t>
            </a:r>
            <a:r>
              <a:rPr lang="en-US" sz="2000" i="0" dirty="0" smtClean="0"/>
              <a:t>).</a:t>
            </a:r>
          </a:p>
        </p:txBody>
      </p:sp>
      <p:sp>
        <p:nvSpPr>
          <p:cNvPr id="6" name="Rectangle 1"/>
          <p:cNvSpPr>
            <a:spLocks noChangeArrowheads="1"/>
          </p:cNvSpPr>
          <p:nvPr/>
        </p:nvSpPr>
        <p:spPr bwMode="auto">
          <a:xfrm>
            <a:off x="762000" y="1752600"/>
            <a:ext cx="7694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it-IT" sz="2800" b="1" i="0" dirty="0" smtClean="0"/>
              <a:t>Discussion: comparison with other studies</a:t>
            </a:r>
            <a:endParaRPr lang="en-GB" altLang="it-IT" sz="2400" dirty="0"/>
          </a:p>
        </p:txBody>
      </p:sp>
      <p:sp>
        <p:nvSpPr>
          <p:cNvPr id="7" name="Text Box 5"/>
          <p:cNvSpPr txBox="1">
            <a:spLocks noChangeArrowheads="1"/>
          </p:cNvSpPr>
          <p:nvPr/>
        </p:nvSpPr>
        <p:spPr bwMode="auto">
          <a:xfrm>
            <a:off x="0" y="990600"/>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600" b="1" i="0" dirty="0" smtClean="0">
                <a:solidFill>
                  <a:schemeClr val="bg1"/>
                </a:solidFill>
              </a:rPr>
              <a:t>Cervical length and preterm labor</a:t>
            </a:r>
          </a:p>
          <a:p>
            <a:pPr algn="ctr" eaLnBrk="1" hangingPunct="1">
              <a:spcBef>
                <a:spcPct val="0"/>
              </a:spcBef>
              <a:buFontTx/>
              <a:buNone/>
            </a:pPr>
            <a:r>
              <a:rPr lang="de-DE" altLang="it-IT" sz="1400" dirty="0" smtClean="0">
                <a:solidFill>
                  <a:schemeClr val="bg1"/>
                </a:solidFill>
              </a:rPr>
              <a:t>V Berghella et al.</a:t>
            </a:r>
            <a:r>
              <a:rPr lang="en-GB" altLang="it-IT" sz="1400" dirty="0" smtClean="0">
                <a:solidFill>
                  <a:schemeClr val="bg1"/>
                </a:solidFill>
              </a:rPr>
              <a:t>, UOG 2017</a:t>
            </a:r>
            <a:endParaRPr lang="en-GB" altLang="it-IT" sz="1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228600" y="1676400"/>
            <a:ext cx="864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smtClean="0"/>
              <a:t>Discussion: strengths and limitations</a:t>
            </a:r>
          </a:p>
        </p:txBody>
      </p:sp>
      <p:sp>
        <p:nvSpPr>
          <p:cNvPr id="6" name="Text Box 5"/>
          <p:cNvSpPr txBox="1">
            <a:spLocks noChangeArrowheads="1"/>
          </p:cNvSpPr>
          <p:nvPr/>
        </p:nvSpPr>
        <p:spPr bwMode="auto">
          <a:xfrm>
            <a:off x="0" y="990600"/>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600" b="1" i="0" dirty="0" smtClean="0">
                <a:solidFill>
                  <a:schemeClr val="bg1"/>
                </a:solidFill>
              </a:rPr>
              <a:t>Cervical length and preterm labor</a:t>
            </a:r>
          </a:p>
          <a:p>
            <a:pPr algn="ctr" eaLnBrk="1" hangingPunct="1">
              <a:spcBef>
                <a:spcPct val="0"/>
              </a:spcBef>
              <a:buFontTx/>
              <a:buNone/>
            </a:pPr>
            <a:r>
              <a:rPr lang="de-DE" altLang="it-IT" sz="1400" dirty="0" smtClean="0">
                <a:solidFill>
                  <a:schemeClr val="bg1"/>
                </a:solidFill>
              </a:rPr>
              <a:t>V Berghella et al.</a:t>
            </a:r>
            <a:r>
              <a:rPr lang="en-GB" altLang="it-IT" sz="1400" dirty="0" smtClean="0">
                <a:solidFill>
                  <a:schemeClr val="bg1"/>
                </a:solidFill>
              </a:rPr>
              <a:t>, UOG 2017</a:t>
            </a:r>
            <a:endParaRPr lang="en-GB" altLang="it-IT" sz="1400" dirty="0">
              <a:solidFill>
                <a:schemeClr val="bg1"/>
              </a:solidFill>
            </a:endParaRPr>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8" name="Content Placeholder 9"/>
          <p:cNvSpPr txBox="1">
            <a:spLocks/>
          </p:cNvSpPr>
          <p:nvPr/>
        </p:nvSpPr>
        <p:spPr bwMode="auto">
          <a:xfrm>
            <a:off x="152400" y="2133600"/>
            <a:ext cx="8991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mn-cs"/>
              </a:rPr>
              <a:t>Strengths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lang="en-US" i="0" kern="0" dirty="0" smtClean="0">
                <a:latin typeface="+mn-lt"/>
              </a:rPr>
              <a:t>Individual level data from each trial allows for verification of published results, and more flexibility about inclusion and exclusion of individuals, choice of endpoints and subgroups. </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b="0" i="0" u="none" strike="noStrike" kern="0" cap="none" spc="0" normalizeH="0" baseline="0" noProof="0" dirty="0" smtClean="0">
                <a:ln>
                  <a:noFill/>
                </a:ln>
                <a:solidFill>
                  <a:schemeClr val="tx1"/>
                </a:solidFill>
                <a:effectLst/>
                <a:uLnTx/>
                <a:uFillTx/>
                <a:latin typeface="+mn-lt"/>
              </a:rPr>
              <a:t>Largest meta-analysis</a:t>
            </a:r>
            <a:r>
              <a:rPr kumimoji="0" lang="en-US" b="0" i="0" u="none" strike="noStrike" kern="0" cap="none" spc="0" normalizeH="0" noProof="0" dirty="0" smtClean="0">
                <a:ln>
                  <a:noFill/>
                </a:ln>
                <a:solidFill>
                  <a:schemeClr val="tx1"/>
                </a:solidFill>
                <a:effectLst/>
                <a:uLnTx/>
                <a:uFillTx/>
                <a:latin typeface="+mn-lt"/>
              </a:rPr>
              <a:t> so far on this topi</a:t>
            </a:r>
            <a:r>
              <a:rPr lang="en-US" i="0" kern="0" dirty="0" smtClean="0">
                <a:latin typeface="+mn-lt"/>
              </a:rPr>
              <a:t>c</a:t>
            </a:r>
            <a:r>
              <a:rPr kumimoji="0" lang="en-US" b="0" i="0" u="none" strike="noStrike" kern="0" cap="none" spc="0" normalizeH="0" noProof="0" dirty="0" smtClean="0">
                <a:ln>
                  <a:noFill/>
                </a:ln>
                <a:solidFill>
                  <a:schemeClr val="tx1"/>
                </a:solidFill>
                <a:effectLst/>
                <a:uLnTx/>
                <a:uFillTx/>
                <a:latin typeface="+mn-lt"/>
              </a:rPr>
              <a:t> including all currently </a:t>
            </a:r>
            <a:r>
              <a:rPr lang="en-US" i="0" kern="0" noProof="0" dirty="0" smtClean="0">
                <a:latin typeface="+mn-lt"/>
              </a:rPr>
              <a:t>published</a:t>
            </a:r>
            <a:r>
              <a:rPr lang="en-US" i="0" kern="0" dirty="0" smtClean="0">
                <a:latin typeface="+mn-lt"/>
              </a:rPr>
              <a:t> trials.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b="0" i="0" u="none" strike="noStrike" kern="0" cap="none" spc="0" normalizeH="0" baseline="0" noProof="0" dirty="0" smtClean="0">
                <a:ln>
                  <a:noFill/>
                </a:ln>
                <a:solidFill>
                  <a:schemeClr val="tx1"/>
                </a:solidFill>
                <a:effectLst/>
                <a:uLnTx/>
                <a:uFillTx/>
                <a:latin typeface="+mn-lt"/>
              </a:rPr>
              <a:t>Low influence of publication bias.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mn-cs"/>
              </a:rPr>
              <a:t>Limitations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b="0" i="0" u="none" strike="noStrike" kern="0" cap="none" spc="0" normalizeH="0" baseline="0" noProof="0" dirty="0" smtClean="0">
                <a:ln>
                  <a:noFill/>
                </a:ln>
                <a:solidFill>
                  <a:schemeClr val="tx1"/>
                </a:solidFill>
                <a:effectLst/>
                <a:uLnTx/>
                <a:uFillTx/>
                <a:latin typeface="+mn-lt"/>
              </a:rPr>
              <a:t>Small number of trials, one trial published only as an abstract.</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b="0" i="0" u="none" strike="noStrike" kern="0" cap="none" spc="0" normalizeH="0" baseline="0" noProof="0" dirty="0" smtClean="0">
                <a:ln>
                  <a:noFill/>
                </a:ln>
                <a:solidFill>
                  <a:schemeClr val="tx1"/>
                </a:solidFill>
                <a:effectLst/>
                <a:uLnTx/>
                <a:uFillTx/>
                <a:latin typeface="+mn-lt"/>
              </a:rPr>
              <a:t>S</a:t>
            </a:r>
            <a:r>
              <a:rPr kumimoji="0" lang="en-US" b="0" i="0" u="none" strike="noStrike" kern="0" cap="none" spc="0" normalizeH="0" noProof="0" dirty="0" smtClean="0">
                <a:ln>
                  <a:noFill/>
                </a:ln>
                <a:solidFill>
                  <a:schemeClr val="tx1"/>
                </a:solidFill>
                <a:effectLst/>
                <a:uLnTx/>
                <a:uFillTx/>
                <a:latin typeface="+mn-lt"/>
              </a:rPr>
              <a:t>mall numbers of included women so </a:t>
            </a:r>
            <a:r>
              <a:rPr lang="en-US" i="0" kern="0" noProof="0" dirty="0" smtClean="0">
                <a:latin typeface="+mn-lt"/>
              </a:rPr>
              <a:t>u</a:t>
            </a:r>
            <a:r>
              <a:rPr lang="en-US" i="0" kern="0" baseline="0" dirty="0" smtClean="0">
                <a:latin typeface="+mn-lt"/>
              </a:rPr>
              <a:t>nable</a:t>
            </a:r>
            <a:r>
              <a:rPr lang="en-US" i="0" kern="0" dirty="0" smtClean="0">
                <a:latin typeface="+mn-lt"/>
              </a:rPr>
              <a:t> to perform meaningful stratified meta-analysis in subgroups.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lang="en-US" i="0" kern="0" dirty="0" smtClean="0">
                <a:latin typeface="+mn-lt"/>
              </a:rPr>
              <a:t>Difference in protocols among trials, e.g. cut-offs for CL for decision making.</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b="0" i="0" u="none" strike="noStrike" kern="0" cap="none" spc="0" normalizeH="0" baseline="0" noProof="0" dirty="0" smtClean="0">
                <a:ln>
                  <a:noFill/>
                </a:ln>
                <a:solidFill>
                  <a:schemeClr val="tx1"/>
                </a:solidFill>
                <a:effectLst/>
                <a:uLnTx/>
                <a:uFillTx/>
                <a:latin typeface="+mn-lt"/>
              </a:rPr>
              <a:t>Limited</a:t>
            </a:r>
            <a:r>
              <a:rPr kumimoji="0" lang="en-US" b="0" i="0" u="none" strike="noStrike" kern="0" cap="none" spc="0" normalizeH="0" noProof="0" dirty="0" smtClean="0">
                <a:ln>
                  <a:noFill/>
                </a:ln>
                <a:solidFill>
                  <a:schemeClr val="tx1"/>
                </a:solidFill>
                <a:effectLst/>
                <a:uLnTx/>
                <a:uFillTx/>
                <a:latin typeface="+mn-lt"/>
              </a:rPr>
              <a:t> neonatal </a:t>
            </a:r>
            <a:r>
              <a:rPr lang="en-US" i="0" kern="0" dirty="0" smtClean="0">
                <a:latin typeface="+mn-lt"/>
              </a:rPr>
              <a:t>outcome data.</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b="0" i="0" u="none" strike="noStrike" kern="0" cap="none" spc="0" normalizeH="0" baseline="0" noProof="0" dirty="0" smtClean="0">
                <a:ln>
                  <a:noFill/>
                </a:ln>
                <a:solidFill>
                  <a:schemeClr val="tx1"/>
                </a:solidFill>
                <a:effectLst/>
                <a:uLnTx/>
                <a:uFillTx/>
                <a:latin typeface="+mn-lt"/>
              </a:rPr>
              <a:t>Differences</a:t>
            </a:r>
            <a:r>
              <a:rPr kumimoji="0" lang="en-US" b="0" i="0" u="none" strike="noStrike" kern="0" cap="none" spc="0" normalizeH="0" noProof="0" dirty="0" smtClean="0">
                <a:ln>
                  <a:noFill/>
                </a:ln>
                <a:solidFill>
                  <a:schemeClr val="tx1"/>
                </a:solidFill>
                <a:effectLst/>
                <a:uLnTx/>
                <a:uFillTx/>
                <a:latin typeface="+mn-lt"/>
              </a:rPr>
              <a:t> in primary outcomes among studies.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lang="en-US" i="0" kern="0" baseline="0" dirty="0" smtClean="0">
                <a:latin typeface="+mn-lt"/>
              </a:rPr>
              <a:t>Differences</a:t>
            </a:r>
            <a:r>
              <a:rPr lang="en-US" i="0" kern="0" dirty="0" smtClean="0">
                <a:latin typeface="+mn-lt"/>
              </a:rPr>
              <a:t> in/lack of definition of threatened PTL.</a:t>
            </a:r>
            <a:endParaRPr kumimoji="0" lang="en-US" b="0" i="0" u="none" strike="noStrike" kern="0" cap="none" spc="0" normalizeH="0" baseline="0" noProof="0" dirty="0" smtClean="0">
              <a:ln>
                <a:noFill/>
              </a:ln>
              <a:solidFill>
                <a:schemeClr val="tx1"/>
              </a:solidFill>
              <a:effectLst/>
              <a:uLnTx/>
              <a:uFillTx/>
              <a:latin typeface="+mn-lt"/>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US" b="0" i="0" u="none" strike="noStrike" kern="0" cap="none" spc="0" normalizeH="0" baseline="0" noProof="0" dirty="0">
              <a:ln>
                <a:noFill/>
              </a:ln>
              <a:solidFill>
                <a:schemeClr val="tx1"/>
              </a:solidFill>
              <a:effectLst/>
              <a:uLnTx/>
              <a:uFillTx/>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
          <p:cNvGrpSpPr>
            <a:grpSpLocks/>
          </p:cNvGrpSpPr>
          <p:nvPr/>
        </p:nvGrpSpPr>
        <p:grpSpPr bwMode="auto">
          <a:xfrm>
            <a:off x="0" y="-15875"/>
            <a:ext cx="9144000" cy="923925"/>
            <a:chOff x="0" y="3755"/>
            <a:chExt cx="5760" cy="582"/>
          </a:xfrm>
        </p:grpSpPr>
        <p:pic>
          <p:nvPicPr>
            <p:cNvPr id="21512"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07"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i="0" dirty="0">
              <a:solidFill>
                <a:srgbClr val="000000"/>
              </a:solidFill>
            </a:endParaRPr>
          </a:p>
        </p:txBody>
      </p:sp>
      <p:sp>
        <p:nvSpPr>
          <p:cNvPr id="21508" name="Titolo 1"/>
          <p:cNvSpPr txBox="1">
            <a:spLocks/>
          </p:cNvSpPr>
          <p:nvPr/>
        </p:nvSpPr>
        <p:spPr bwMode="auto">
          <a:xfrm>
            <a:off x="287337" y="1752600"/>
            <a:ext cx="885666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2000" b="1" i="0" dirty="0">
              <a:solidFill>
                <a:schemeClr val="tx2"/>
              </a:solidFill>
            </a:endParaRPr>
          </a:p>
        </p:txBody>
      </p:sp>
      <p:sp>
        <p:nvSpPr>
          <p:cNvPr id="21509" name="TextBox 1"/>
          <p:cNvSpPr txBox="1">
            <a:spLocks noChangeArrowheads="1"/>
          </p:cNvSpPr>
          <p:nvPr/>
        </p:nvSpPr>
        <p:spPr bwMode="auto">
          <a:xfrm>
            <a:off x="228600" y="1524000"/>
            <a:ext cx="86423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500" b="1" i="0" dirty="0"/>
              <a:t>Introduction</a:t>
            </a:r>
          </a:p>
        </p:txBody>
      </p:sp>
      <p:sp>
        <p:nvSpPr>
          <p:cNvPr id="12" name="Segnaposto contenuto 2"/>
          <p:cNvSpPr txBox="1">
            <a:spLocks/>
          </p:cNvSpPr>
          <p:nvPr/>
        </p:nvSpPr>
        <p:spPr bwMode="auto">
          <a:xfrm>
            <a:off x="152400" y="2057400"/>
            <a:ext cx="8763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1800" i="0" dirty="0" smtClean="0"/>
              <a:t>One of the challenges in the management of women who present with preterm labor (PTL) is the distinction between true and false PTL.</a:t>
            </a:r>
          </a:p>
          <a:p>
            <a:pPr>
              <a:buNone/>
            </a:pPr>
            <a:endParaRPr lang="en-US" sz="1400" i="0" dirty="0" smtClean="0"/>
          </a:p>
          <a:p>
            <a:r>
              <a:rPr lang="en-US" sz="1800" i="0" dirty="0" smtClean="0"/>
              <a:t>Most women with threatened PTL have minimal cervical dilation (≤2 cm) on digital examination and about 75% do not deliver preterm. </a:t>
            </a:r>
          </a:p>
          <a:p>
            <a:endParaRPr lang="en-US" sz="1400" i="0" dirty="0" smtClean="0"/>
          </a:p>
          <a:p>
            <a:r>
              <a:rPr lang="en-US" sz="1800" i="0" dirty="0" smtClean="0"/>
              <a:t>Cervical length (CL) measured by transvaginal sonography (TVS) has been shown to be an effective predictor for spontaneous preterm birth (PTB).</a:t>
            </a:r>
          </a:p>
          <a:p>
            <a:endParaRPr lang="en-US" sz="1400" i="0" dirty="0" smtClean="0"/>
          </a:p>
          <a:p>
            <a:r>
              <a:rPr lang="en-US" sz="1800" i="0" dirty="0" smtClean="0"/>
              <a:t>It has been suggested that CL on TVS is a better screening tool to determine the need for intervention as it leads to treatment of women truly at risk for PTB, and avoids intervention in women not at risk.</a:t>
            </a:r>
          </a:p>
          <a:p>
            <a:endParaRPr lang="en-US" sz="1400" i="0" dirty="0" smtClean="0"/>
          </a:p>
          <a:p>
            <a:r>
              <a:rPr lang="en-US" sz="1800" i="0" dirty="0" smtClean="0"/>
              <a:t>It remains controversial whether management of women based on TVS CL results would reduce the incidence of PTB.</a:t>
            </a:r>
          </a:p>
          <a:p>
            <a:pPr eaLnBrk="1" hangingPunct="1">
              <a:spcBef>
                <a:spcPct val="0"/>
              </a:spcBef>
              <a:defRPr/>
            </a:pPr>
            <a:endParaRPr lang="en-US" sz="1800" i="0" dirty="0" smtClean="0"/>
          </a:p>
          <a:p>
            <a:pPr eaLnBrk="1" hangingPunct="1">
              <a:spcBef>
                <a:spcPct val="0"/>
              </a:spcBef>
              <a:defRPr/>
            </a:pPr>
            <a:endParaRPr lang="en-US" sz="1800" i="0" dirty="0" smtClean="0"/>
          </a:p>
        </p:txBody>
      </p:sp>
      <p:sp>
        <p:nvSpPr>
          <p:cNvPr id="21511" name="Text Box 5"/>
          <p:cNvSpPr txBox="1">
            <a:spLocks noChangeArrowheads="1"/>
          </p:cNvSpPr>
          <p:nvPr/>
        </p:nvSpPr>
        <p:spPr bwMode="auto">
          <a:xfrm>
            <a:off x="0" y="990600"/>
            <a:ext cx="9143999"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600" b="1" i="0" dirty="0" smtClean="0">
                <a:solidFill>
                  <a:schemeClr val="bg1"/>
                </a:solidFill>
              </a:rPr>
              <a:t>Cervical length and preterm labor</a:t>
            </a:r>
          </a:p>
          <a:p>
            <a:pPr algn="ctr" eaLnBrk="1" hangingPunct="1">
              <a:spcBef>
                <a:spcPct val="0"/>
              </a:spcBef>
              <a:buFontTx/>
              <a:buNone/>
            </a:pPr>
            <a:r>
              <a:rPr lang="de-DE" altLang="it-IT" sz="1400" dirty="0" smtClean="0">
                <a:solidFill>
                  <a:schemeClr val="bg1"/>
                </a:solidFill>
              </a:rPr>
              <a:t>V Berghella et </a:t>
            </a:r>
            <a:r>
              <a:rPr lang="de-DE" altLang="it-IT" sz="1400" dirty="0">
                <a:solidFill>
                  <a:schemeClr val="bg1"/>
                </a:solidFill>
              </a:rPr>
              <a:t>al.</a:t>
            </a:r>
            <a:r>
              <a:rPr lang="en-GB" altLang="it-IT" sz="1400" dirty="0">
                <a:solidFill>
                  <a:schemeClr val="bg1"/>
                </a:solidFill>
              </a:rPr>
              <a:t>, UOG </a:t>
            </a:r>
            <a:r>
              <a:rPr lang="en-GB" altLang="it-IT" sz="1400" dirty="0" smtClean="0">
                <a:solidFill>
                  <a:schemeClr val="bg1"/>
                </a:solidFill>
              </a:rPr>
              <a:t>2017</a:t>
            </a:r>
            <a:endParaRPr lang="en-GB" altLang="it-IT" sz="14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228600" y="1676400"/>
            <a:ext cx="8642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800" b="1" i="0" dirty="0" smtClean="0"/>
              <a:t>Conclusions</a:t>
            </a:r>
          </a:p>
        </p:txBody>
      </p:sp>
      <p:sp>
        <p:nvSpPr>
          <p:cNvPr id="6" name="Text Box 5"/>
          <p:cNvSpPr txBox="1">
            <a:spLocks noChangeArrowheads="1"/>
          </p:cNvSpPr>
          <p:nvPr/>
        </p:nvSpPr>
        <p:spPr bwMode="auto">
          <a:xfrm>
            <a:off x="0" y="1052513"/>
            <a:ext cx="9143999"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600" b="1" i="0" dirty="0" smtClean="0">
                <a:solidFill>
                  <a:schemeClr val="bg1"/>
                </a:solidFill>
              </a:rPr>
              <a:t>Cervical length and preterm labor</a:t>
            </a:r>
          </a:p>
          <a:p>
            <a:pPr algn="ctr" eaLnBrk="1" hangingPunct="1">
              <a:spcBef>
                <a:spcPct val="0"/>
              </a:spcBef>
              <a:buFontTx/>
              <a:buNone/>
            </a:pPr>
            <a:r>
              <a:rPr lang="de-DE" altLang="it-IT" sz="1400" dirty="0" smtClean="0">
                <a:solidFill>
                  <a:schemeClr val="bg1"/>
                </a:solidFill>
              </a:rPr>
              <a:t>V Berghella et al.</a:t>
            </a:r>
            <a:r>
              <a:rPr lang="en-GB" altLang="it-IT" sz="1400" dirty="0" smtClean="0">
                <a:solidFill>
                  <a:schemeClr val="bg1"/>
                </a:solidFill>
              </a:rPr>
              <a:t>, UOG 2017</a:t>
            </a:r>
            <a:endParaRPr lang="en-GB" altLang="it-IT" sz="1400" dirty="0">
              <a:solidFill>
                <a:schemeClr val="bg1"/>
              </a:solidFill>
            </a:endParaRPr>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8" name="Content Placeholder 9"/>
          <p:cNvSpPr txBox="1">
            <a:spLocks/>
          </p:cNvSpPr>
          <p:nvPr/>
        </p:nvSpPr>
        <p:spPr bwMode="auto">
          <a:xfrm>
            <a:off x="533400" y="2667000"/>
            <a:ext cx="8229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000" i="0" dirty="0" smtClean="0"/>
              <a:t>There is significant association between knowledge of CL and lower incidence PTB &lt;37 weeks and later gestational age at delivery in symptomatic singleton gestations with threatened PTL.</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lang="en-US" sz="2000" i="0" dirty="0" smtClean="0"/>
          </a:p>
          <a:p>
            <a:pPr marL="342900" lvl="0" indent="-342900">
              <a:spcBef>
                <a:spcPct val="20000"/>
              </a:spcBef>
              <a:buFontTx/>
              <a:buChar char="•"/>
              <a:defRPr/>
            </a:pPr>
            <a:r>
              <a:rPr lang="en-US" sz="2000" i="0" dirty="0" smtClean="0"/>
              <a:t>The one trial that was by itself associated with a significant reduction in PTB &lt;37 weeks used a management protocol that recommended intervention (admission, tocolysis, steroids) for women with TVS CL &lt;20 mm and for those with a CL of </a:t>
            </a:r>
            <a:r>
              <a:rPr lang="en-US" sz="2000" i="0" dirty="0"/>
              <a:t>20–29 </a:t>
            </a:r>
            <a:r>
              <a:rPr lang="en-US" sz="2000" i="0" dirty="0" smtClean="0"/>
              <a:t>mm with a positive FFN test, and recommended discharge for those with CL ≥ 30 mm.  The authors suggest the use of this management protocol for women with threatened PTL between 23+7 and 33+6 weeks.</a:t>
            </a:r>
          </a:p>
          <a:p>
            <a:pPr marL="342900" marR="0" lvl="0" indent="-342900" algn="l" defTabSz="914400" rtl="0" eaLnBrk="0" fontAlgn="base" latinLnBrk="0" hangingPunct="0">
              <a:lnSpc>
                <a:spcPct val="100000"/>
              </a:lnSpc>
              <a:spcBef>
                <a:spcPct val="20000"/>
              </a:spcBef>
              <a:spcAft>
                <a:spcPct val="0"/>
              </a:spcAft>
              <a:buClrTx/>
              <a:buSzTx/>
              <a:tabLst/>
              <a:defRPr/>
            </a:pPr>
            <a:endParaRPr lang="en-US" sz="2000" i="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228600" y="1676400"/>
            <a:ext cx="8642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800" b="1" i="0" dirty="0" smtClean="0"/>
              <a:t>Conclusions</a:t>
            </a:r>
          </a:p>
        </p:txBody>
      </p:sp>
      <p:sp>
        <p:nvSpPr>
          <p:cNvPr id="6" name="Text Box 5"/>
          <p:cNvSpPr txBox="1">
            <a:spLocks noChangeArrowheads="1"/>
          </p:cNvSpPr>
          <p:nvPr/>
        </p:nvSpPr>
        <p:spPr bwMode="auto">
          <a:xfrm>
            <a:off x="0" y="1052513"/>
            <a:ext cx="9143999"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600" b="1" i="0" dirty="0" smtClean="0">
                <a:solidFill>
                  <a:schemeClr val="bg1"/>
                </a:solidFill>
              </a:rPr>
              <a:t>Cervical length and preterm labor</a:t>
            </a:r>
          </a:p>
          <a:p>
            <a:pPr algn="ctr" eaLnBrk="1" hangingPunct="1">
              <a:spcBef>
                <a:spcPct val="0"/>
              </a:spcBef>
              <a:buFontTx/>
              <a:buNone/>
            </a:pPr>
            <a:r>
              <a:rPr lang="de-DE" altLang="it-IT" sz="1400" dirty="0" smtClean="0">
                <a:solidFill>
                  <a:schemeClr val="bg1"/>
                </a:solidFill>
              </a:rPr>
              <a:t>V Berghella et al.</a:t>
            </a:r>
            <a:r>
              <a:rPr lang="en-GB" altLang="it-IT" sz="1400" dirty="0" smtClean="0">
                <a:solidFill>
                  <a:schemeClr val="bg1"/>
                </a:solidFill>
              </a:rPr>
              <a:t>, UOG 2017</a:t>
            </a:r>
            <a:endParaRPr lang="en-GB" altLang="it-IT" sz="1400" dirty="0">
              <a:solidFill>
                <a:schemeClr val="bg1"/>
              </a:solidFill>
            </a:endParaRPr>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8" name="Content Placeholder 9"/>
          <p:cNvSpPr txBox="1">
            <a:spLocks/>
          </p:cNvSpPr>
          <p:nvPr/>
        </p:nvSpPr>
        <p:spPr bwMode="auto">
          <a:xfrm>
            <a:off x="0" y="2362200"/>
            <a:ext cx="9144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000" i="0" dirty="0" smtClean="0"/>
              <a:t>The biological plausibility of reduction in PTB &lt;37 weeks in the CL group is not completely clear, and may be due to</a:t>
            </a:r>
          </a:p>
          <a:p>
            <a:pPr marL="800100" lvl="1" indent="-342900">
              <a:spcBef>
                <a:spcPct val="20000"/>
              </a:spcBef>
              <a:buFontTx/>
              <a:buChar char="-"/>
              <a:defRPr/>
            </a:pPr>
            <a:r>
              <a:rPr lang="en-US" sz="2000" i="0" dirty="0" smtClean="0"/>
              <a:t>better use of interventions (admission, tocolysis, steroids) aimed at women with true PTL. </a:t>
            </a:r>
          </a:p>
          <a:p>
            <a:pPr marL="800100" lvl="1" indent="-342900">
              <a:spcBef>
                <a:spcPct val="20000"/>
              </a:spcBef>
              <a:buFontTx/>
              <a:buChar char="-"/>
              <a:defRPr/>
            </a:pPr>
            <a:r>
              <a:rPr lang="en-US" sz="2000" i="0" dirty="0" smtClean="0"/>
              <a:t>avoiding unnecessary intervention in those with CL ≥30 mm.</a:t>
            </a:r>
          </a:p>
          <a:p>
            <a:pPr marL="800100" lvl="1" indent="-342900">
              <a:spcBef>
                <a:spcPct val="20000"/>
              </a:spcBef>
              <a:buFontTx/>
              <a:buChar char="-"/>
              <a:defRPr/>
            </a:pPr>
            <a:r>
              <a:rPr lang="en-US" sz="2000" i="0" dirty="0" smtClean="0"/>
              <a:t>Tocolytics being more effective in those with contractions and short CL.</a:t>
            </a:r>
          </a:p>
          <a:p>
            <a:pPr marL="800100" lvl="1" indent="-342900">
              <a:spcBef>
                <a:spcPct val="20000"/>
              </a:spcBef>
              <a:buFontTx/>
              <a:buChar char="-"/>
              <a:defRPr/>
            </a:pPr>
            <a:r>
              <a:rPr lang="en-US" sz="2000" i="0" kern="0" dirty="0" smtClean="0">
                <a:latin typeface="+mn-lt"/>
              </a:rPr>
              <a:t>Avoiding serial</a:t>
            </a:r>
            <a:r>
              <a:rPr kumimoji="0" lang="en-US" sz="2000" b="0" i="0" u="none" strike="noStrike" kern="0" cap="none" spc="0" normalizeH="0" baseline="0" noProof="0" dirty="0" smtClean="0">
                <a:ln>
                  <a:noFill/>
                </a:ln>
                <a:solidFill>
                  <a:schemeClr val="tx1"/>
                </a:solidFill>
                <a:effectLst/>
                <a:uLnTx/>
                <a:uFillTx/>
                <a:latin typeface="+mn-lt"/>
              </a:rPr>
              <a:t> digital examinations.</a:t>
            </a:r>
          </a:p>
          <a:p>
            <a:pPr marL="800100" lvl="1" indent="-342900">
              <a:spcBef>
                <a:spcPct val="20000"/>
              </a:spcBef>
              <a:buFontTx/>
              <a:buChar char="-"/>
              <a:defRPr/>
            </a:pPr>
            <a:endParaRPr kumimoji="0" lang="en-US" sz="2000" b="0" i="0" u="none" strike="noStrike" kern="0" cap="none" spc="0" normalizeH="0" baseline="0" noProof="0" dirty="0" smtClean="0">
              <a:ln>
                <a:noFill/>
              </a:ln>
              <a:solidFill>
                <a:schemeClr val="tx1"/>
              </a:solidFill>
              <a:effectLst/>
              <a:uLnTx/>
              <a:uFillTx/>
              <a:latin typeface="+mn-lt"/>
            </a:endParaRPr>
          </a:p>
          <a:p>
            <a:pPr marL="342900" indent="-342900">
              <a:spcBef>
                <a:spcPct val="20000"/>
              </a:spcBef>
              <a:buFontTx/>
              <a:buChar char="•"/>
              <a:defRPr/>
            </a:pPr>
            <a:r>
              <a:rPr lang="en-US" sz="2000" i="0" dirty="0" smtClean="0"/>
              <a:t>Further studies are needed to understand better whether and under what circumstances the predictive characteristics of TVS CL screening can be translated into better clinical management and better outcomes. </a:t>
            </a:r>
          </a:p>
          <a:p>
            <a:pPr marL="342900" indent="-342900">
              <a:spcBef>
                <a:spcPct val="20000"/>
              </a:spcBef>
              <a:buFontTx/>
              <a:buChar char="•"/>
              <a:defRPr/>
            </a:pPr>
            <a:endParaRPr kumimoji="0" lang="en-US" sz="4800" b="0" i="0" u="none" strike="noStrike" kern="0" cap="none" spc="0" normalizeH="0" baseline="0" noProof="0" dirty="0" smtClean="0">
              <a:ln>
                <a:noFill/>
              </a:ln>
              <a:solidFill>
                <a:schemeClr val="tx1"/>
              </a:solidFill>
              <a:effectLst/>
              <a:uLnTx/>
              <a:uFillTx/>
              <a:latin typeface="+mn-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Group 2"/>
          <p:cNvGrpSpPr>
            <a:grpSpLocks/>
          </p:cNvGrpSpPr>
          <p:nvPr/>
        </p:nvGrpSpPr>
        <p:grpSpPr bwMode="auto">
          <a:xfrm>
            <a:off x="0" y="-15875"/>
            <a:ext cx="9144000" cy="923925"/>
            <a:chOff x="0" y="3755"/>
            <a:chExt cx="5760" cy="582"/>
          </a:xfrm>
        </p:grpSpPr>
        <p:pic>
          <p:nvPicPr>
            <p:cNvPr id="58376"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7"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3" name="TextBox 1"/>
          <p:cNvSpPr txBox="1">
            <a:spLocks noChangeArrowheads="1"/>
          </p:cNvSpPr>
          <p:nvPr/>
        </p:nvSpPr>
        <p:spPr bwMode="auto">
          <a:xfrm>
            <a:off x="1295400" y="4114800"/>
            <a:ext cx="6480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a:solidFill>
                  <a:srgbClr val="000000"/>
                </a:solidFill>
              </a:rPr>
              <a:t>Discussion points</a:t>
            </a:r>
          </a:p>
        </p:txBody>
      </p:sp>
      <p:sp>
        <p:nvSpPr>
          <p:cNvPr id="9" name="Segnaposto contenuto 2"/>
          <p:cNvSpPr txBox="1">
            <a:spLocks/>
          </p:cNvSpPr>
          <p:nvPr/>
        </p:nvSpPr>
        <p:spPr bwMode="auto">
          <a:xfrm>
            <a:off x="304800" y="4724400"/>
            <a:ext cx="86391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GB" altLang="it-IT" sz="1800" i="0" dirty="0" smtClean="0"/>
              <a:t>How can a good test for prediction of PTB reduce the risk in the absence of effective interventions to prevent PTB?</a:t>
            </a:r>
          </a:p>
          <a:p>
            <a:pPr eaLnBrk="1" hangingPunct="1">
              <a:spcBef>
                <a:spcPct val="0"/>
              </a:spcBef>
            </a:pPr>
            <a:endParaRPr lang="en-GB" altLang="it-IT" sz="1800" i="0" dirty="0" smtClean="0"/>
          </a:p>
          <a:p>
            <a:pPr eaLnBrk="1" hangingPunct="1">
              <a:spcBef>
                <a:spcPct val="0"/>
              </a:spcBef>
            </a:pPr>
            <a:r>
              <a:rPr lang="en-US" altLang="it-IT" sz="1800" i="0" dirty="0" smtClean="0"/>
              <a:t>Based on these findings, should CL screening be part of routine clinical care of women who present with threatened PTL?</a:t>
            </a:r>
          </a:p>
          <a:p>
            <a:pPr eaLnBrk="1" hangingPunct="1">
              <a:spcBef>
                <a:spcPct val="0"/>
              </a:spcBef>
            </a:pPr>
            <a:endParaRPr lang="en-US" altLang="it-IT" sz="1800" i="0" dirty="0" smtClean="0"/>
          </a:p>
          <a:p>
            <a:pPr eaLnBrk="1" hangingPunct="1">
              <a:spcBef>
                <a:spcPct val="0"/>
              </a:spcBef>
            </a:pPr>
            <a:endParaRPr lang="en-GB" altLang="it-IT" sz="1800" i="0" dirty="0" smtClean="0"/>
          </a:p>
          <a:p>
            <a:pPr eaLnBrk="1" hangingPunct="1">
              <a:spcBef>
                <a:spcPct val="0"/>
              </a:spcBef>
            </a:pPr>
            <a:endParaRPr lang="en-GB" altLang="it-IT" sz="1800" i="0" dirty="0" smtClean="0"/>
          </a:p>
          <a:p>
            <a:pPr eaLnBrk="1" hangingPunct="1">
              <a:spcBef>
                <a:spcPct val="0"/>
              </a:spcBef>
            </a:pPr>
            <a:endParaRPr lang="en-GB" altLang="it-IT" sz="1800" i="0" dirty="0" smtClean="0"/>
          </a:p>
        </p:txBody>
      </p:sp>
      <p:sp>
        <p:nvSpPr>
          <p:cNvPr id="10" name="Rectangle 9"/>
          <p:cNvSpPr>
            <a:spLocks noChangeArrowheads="1"/>
          </p:cNvSpPr>
          <p:nvPr/>
        </p:nvSpPr>
        <p:spPr bwMode="auto">
          <a:xfrm>
            <a:off x="457200" y="2209800"/>
            <a:ext cx="84582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eaLnBrk="1" hangingPunct="1">
              <a:spcBef>
                <a:spcPct val="0"/>
              </a:spcBef>
              <a:spcAft>
                <a:spcPts val="1200"/>
              </a:spcAft>
              <a:defRPr/>
            </a:pPr>
            <a:r>
              <a:rPr lang="en-US" sz="1800" i="0" dirty="0" smtClean="0"/>
              <a:t>Future trials need to report important maternal and perinatal outcomes and cost-effectiveness.</a:t>
            </a:r>
          </a:p>
          <a:p>
            <a:pPr marL="285750" indent="-285750" eaLnBrk="1" hangingPunct="1">
              <a:spcBef>
                <a:spcPct val="0"/>
              </a:spcBef>
              <a:spcAft>
                <a:spcPts val="1200"/>
              </a:spcAft>
              <a:defRPr/>
            </a:pPr>
            <a:r>
              <a:rPr lang="en-US" sz="1800" i="0" dirty="0" smtClean="0"/>
              <a:t>Future trials should also report clear protocols for management based on CL results so that they can be evaluated and replicated.</a:t>
            </a:r>
          </a:p>
        </p:txBody>
      </p:sp>
      <p:sp>
        <p:nvSpPr>
          <p:cNvPr id="11" name="TextBox 1"/>
          <p:cNvSpPr txBox="1">
            <a:spLocks noChangeArrowheads="1"/>
          </p:cNvSpPr>
          <p:nvPr/>
        </p:nvSpPr>
        <p:spPr bwMode="auto">
          <a:xfrm>
            <a:off x="1447800" y="1600200"/>
            <a:ext cx="6480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a:solidFill>
                  <a:srgbClr val="000000"/>
                </a:solidFill>
              </a:rPr>
              <a:t>Future perspectives</a:t>
            </a:r>
          </a:p>
        </p:txBody>
      </p:sp>
      <p:sp>
        <p:nvSpPr>
          <p:cNvPr id="13" name="Text Box 5"/>
          <p:cNvSpPr txBox="1">
            <a:spLocks noChangeArrowheads="1"/>
          </p:cNvSpPr>
          <p:nvPr/>
        </p:nvSpPr>
        <p:spPr bwMode="auto">
          <a:xfrm>
            <a:off x="0" y="990600"/>
            <a:ext cx="9143999"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600" b="1" i="0" dirty="0" smtClean="0">
                <a:solidFill>
                  <a:schemeClr val="bg1"/>
                </a:solidFill>
              </a:rPr>
              <a:t>Cervical length and preterm labor</a:t>
            </a:r>
          </a:p>
          <a:p>
            <a:pPr algn="ctr" eaLnBrk="1" hangingPunct="1">
              <a:spcBef>
                <a:spcPct val="0"/>
              </a:spcBef>
              <a:buFontTx/>
              <a:buNone/>
            </a:pPr>
            <a:r>
              <a:rPr lang="de-DE" altLang="it-IT" sz="1400" dirty="0" smtClean="0">
                <a:solidFill>
                  <a:schemeClr val="bg1"/>
                </a:solidFill>
              </a:rPr>
              <a:t>V Berghella et al.</a:t>
            </a:r>
            <a:r>
              <a:rPr lang="en-GB" altLang="it-IT" sz="1400" dirty="0" smtClean="0">
                <a:solidFill>
                  <a:schemeClr val="bg1"/>
                </a:solidFill>
              </a:rPr>
              <a:t>, UOG 2017</a:t>
            </a:r>
            <a:endParaRPr lang="en-GB" altLang="it-IT" sz="1400" dirty="0">
              <a:solidFill>
                <a:schemeClr val="bg1"/>
              </a:solidFill>
            </a:endParaRPr>
          </a:p>
        </p:txBody>
      </p:sp>
    </p:spTree>
    <p:extLst>
      <p:ext uri="{BB962C8B-B14F-4D97-AF65-F5344CB8AC3E}">
        <p14:creationId xmlns:p14="http://schemas.microsoft.com/office/powerpoint/2010/main" val="41074610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653"/>
                                        </p:tgtEl>
                                        <p:attrNameLst>
                                          <p:attrName>style.visibility</p:attrName>
                                        </p:attrNameLst>
                                      </p:cBhvr>
                                      <p:to>
                                        <p:strVal val="visible"/>
                                      </p:to>
                                    </p:set>
                                    <p:animEffect transition="in" filter="fade">
                                      <p:cBhvr>
                                        <p:cTn id="15" dur="500"/>
                                        <p:tgtEl>
                                          <p:spTgt spid="2765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2"/>
          <p:cNvGrpSpPr>
            <a:grpSpLocks/>
          </p:cNvGrpSpPr>
          <p:nvPr/>
        </p:nvGrpSpPr>
        <p:grpSpPr bwMode="auto">
          <a:xfrm>
            <a:off x="0" y="-15875"/>
            <a:ext cx="9144000" cy="923925"/>
            <a:chOff x="0" y="3755"/>
            <a:chExt cx="5760" cy="582"/>
          </a:xfrm>
        </p:grpSpPr>
        <p:pic>
          <p:nvPicPr>
            <p:cNvPr id="23558"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57" name="Rectangle 8"/>
          <p:cNvSpPr>
            <a:spLocks noChangeArrowheads="1"/>
          </p:cNvSpPr>
          <p:nvPr/>
        </p:nvSpPr>
        <p:spPr bwMode="auto">
          <a:xfrm>
            <a:off x="4117063" y="2057400"/>
            <a:ext cx="8630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it-IT" sz="2800" b="1" i="0" dirty="0" smtClean="0">
                <a:solidFill>
                  <a:srgbClr val="000000"/>
                </a:solidFill>
              </a:rPr>
              <a:t>Aim </a:t>
            </a:r>
            <a:endParaRPr lang="en-GB" altLang="it-IT" sz="2800" b="1" i="0" dirty="0">
              <a:solidFill>
                <a:srgbClr val="000000"/>
              </a:solidFill>
            </a:endParaRPr>
          </a:p>
        </p:txBody>
      </p:sp>
      <p:sp>
        <p:nvSpPr>
          <p:cNvPr id="8" name="Text Box 5"/>
          <p:cNvSpPr txBox="1">
            <a:spLocks noChangeArrowheads="1"/>
          </p:cNvSpPr>
          <p:nvPr/>
        </p:nvSpPr>
        <p:spPr bwMode="auto">
          <a:xfrm>
            <a:off x="0" y="1052513"/>
            <a:ext cx="9143999" cy="492443"/>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400" b="1" i="0" dirty="0" smtClean="0">
                <a:solidFill>
                  <a:schemeClr val="bg1"/>
                </a:solidFill>
              </a:rPr>
              <a:t>Cervical length and preterm labor</a:t>
            </a:r>
          </a:p>
          <a:p>
            <a:pPr algn="ctr" eaLnBrk="1" hangingPunct="1">
              <a:spcBef>
                <a:spcPct val="0"/>
              </a:spcBef>
              <a:buFontTx/>
              <a:buNone/>
            </a:pPr>
            <a:r>
              <a:rPr lang="de-DE" altLang="it-IT" sz="1200" dirty="0" smtClean="0">
                <a:solidFill>
                  <a:schemeClr val="bg1"/>
                </a:solidFill>
              </a:rPr>
              <a:t>V Berghella et al.</a:t>
            </a:r>
            <a:r>
              <a:rPr lang="en-GB" altLang="it-IT" sz="1200" dirty="0" smtClean="0">
                <a:solidFill>
                  <a:schemeClr val="bg1"/>
                </a:solidFill>
              </a:rPr>
              <a:t>, UOG 2017</a:t>
            </a:r>
            <a:endParaRPr lang="en-GB" altLang="it-IT" sz="1200" dirty="0">
              <a:solidFill>
                <a:schemeClr val="bg1"/>
              </a:solidFill>
            </a:endParaRPr>
          </a:p>
        </p:txBody>
      </p:sp>
      <p:sp>
        <p:nvSpPr>
          <p:cNvPr id="9" name="Segnaposto contenuto 2"/>
          <p:cNvSpPr txBox="1">
            <a:spLocks/>
          </p:cNvSpPr>
          <p:nvPr/>
        </p:nvSpPr>
        <p:spPr bwMode="auto">
          <a:xfrm>
            <a:off x="533400" y="3276600"/>
            <a:ext cx="8382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US" sz="2400" i="0" dirty="0" smtClean="0"/>
              <a:t>    The aim of this systematic review and meta-analysis of individual participant data (IPD) was to evaluate the effectiveness of management of singleton pregnancies with threatened PTL based on knowledge of the CL measurement compared with no knowledge of CL.</a:t>
            </a:r>
            <a:endParaRPr lang="en-US" sz="2200" i="0" dirty="0" smtClean="0"/>
          </a:p>
          <a:p>
            <a:pPr algn="ctr" eaLnBrk="1" hangingPunct="1">
              <a:spcBef>
                <a:spcPct val="0"/>
              </a:spcBef>
              <a:buNone/>
              <a:defRPr/>
            </a:pPr>
            <a:endParaRPr lang="en-US" sz="2200" i="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0" y="-15875"/>
            <a:ext cx="9144000" cy="923925"/>
            <a:chOff x="0" y="3755"/>
            <a:chExt cx="5760" cy="582"/>
          </a:xfrm>
        </p:grpSpPr>
        <p:pic>
          <p:nvPicPr>
            <p:cNvPr id="5"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Rectangle 19"/>
          <p:cNvSpPr>
            <a:spLocks noChangeArrowheads="1"/>
          </p:cNvSpPr>
          <p:nvPr/>
        </p:nvSpPr>
        <p:spPr bwMode="auto">
          <a:xfrm>
            <a:off x="381000" y="2316136"/>
            <a:ext cx="8458200" cy="4241161"/>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2400" b="1" i="0" dirty="0" smtClean="0"/>
              <a:t>Study design</a:t>
            </a:r>
          </a:p>
          <a:p>
            <a:pPr lvl="1"/>
            <a:r>
              <a:rPr lang="en-US" sz="2000" i="0" dirty="0" smtClean="0"/>
              <a:t>Systematic review and meta-analysis of individual participant data</a:t>
            </a:r>
          </a:p>
          <a:p>
            <a:pPr lvl="1"/>
            <a:r>
              <a:rPr lang="en-US" sz="2000" i="0" dirty="0" smtClean="0"/>
              <a:t>Protocol for study was designed </a:t>
            </a:r>
            <a:r>
              <a:rPr lang="en-US" sz="2000" dirty="0" smtClean="0"/>
              <a:t>a priori</a:t>
            </a:r>
            <a:endParaRPr lang="en-US" i="0" dirty="0" smtClean="0"/>
          </a:p>
          <a:p>
            <a:r>
              <a:rPr lang="en-US" sz="2400" b="1" i="0" dirty="0" smtClean="0"/>
              <a:t>Search for studies</a:t>
            </a:r>
            <a:endParaRPr lang="en-US" sz="2000" i="0" dirty="0" smtClean="0"/>
          </a:p>
          <a:p>
            <a:pPr lvl="1"/>
            <a:r>
              <a:rPr lang="en-US" sz="2000" i="0" dirty="0" smtClean="0"/>
              <a:t>Cochrane Pregnancy and Childbirth Group’s Trials Register (from inception to May 2016), maintained by </a:t>
            </a:r>
          </a:p>
          <a:p>
            <a:pPr lvl="2"/>
            <a:r>
              <a:rPr lang="en-US" sz="1600" i="0" dirty="0" smtClean="0"/>
              <a:t>weekly searches of MEDLINE and EMBASE</a:t>
            </a:r>
          </a:p>
          <a:p>
            <a:pPr lvl="2"/>
            <a:r>
              <a:rPr lang="en-US" sz="1600" i="0" dirty="0" smtClean="0"/>
              <a:t>monthly searches of CENTRAL and CINAHL  </a:t>
            </a:r>
          </a:p>
          <a:p>
            <a:pPr lvl="2"/>
            <a:r>
              <a:rPr lang="en-US" sz="1600" i="0" dirty="0" smtClean="0"/>
              <a:t>hand-searching of 30 journals &amp; conference proceedings </a:t>
            </a:r>
          </a:p>
          <a:p>
            <a:pPr lvl="2"/>
            <a:r>
              <a:rPr lang="en-US" sz="1600" i="0" dirty="0" smtClean="0"/>
              <a:t>current awareness alerts for a further 44 journals and BioMed Central</a:t>
            </a:r>
          </a:p>
          <a:p>
            <a:pPr lvl="1"/>
            <a:r>
              <a:rPr lang="en-US" sz="2000" i="0" dirty="0" smtClean="0"/>
              <a:t>Cochrane Complementary Medicine Field’s Trials Register</a:t>
            </a:r>
          </a:p>
          <a:p>
            <a:pPr lvl="1"/>
            <a:r>
              <a:rPr lang="en-US" sz="2000" i="0" dirty="0" smtClean="0"/>
              <a:t>Reference lists of retrieved studies</a:t>
            </a:r>
          </a:p>
        </p:txBody>
      </p:sp>
      <p:sp>
        <p:nvSpPr>
          <p:cNvPr id="8" name="Text Box 5"/>
          <p:cNvSpPr txBox="1">
            <a:spLocks noChangeArrowheads="1"/>
          </p:cNvSpPr>
          <p:nvPr/>
        </p:nvSpPr>
        <p:spPr bwMode="auto">
          <a:xfrm>
            <a:off x="0" y="1052513"/>
            <a:ext cx="9143999"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600" b="1" i="0" dirty="0" smtClean="0">
                <a:solidFill>
                  <a:schemeClr val="bg1"/>
                </a:solidFill>
              </a:rPr>
              <a:t>Cervical length and preterm labor</a:t>
            </a:r>
          </a:p>
          <a:p>
            <a:pPr algn="ctr" eaLnBrk="1" hangingPunct="1">
              <a:spcBef>
                <a:spcPct val="0"/>
              </a:spcBef>
              <a:buFontTx/>
              <a:buNone/>
            </a:pPr>
            <a:r>
              <a:rPr lang="de-DE" altLang="it-IT" sz="1400" dirty="0" smtClean="0">
                <a:solidFill>
                  <a:schemeClr val="bg1"/>
                </a:solidFill>
              </a:rPr>
              <a:t>V Berghella et al.</a:t>
            </a:r>
            <a:r>
              <a:rPr lang="en-GB" altLang="it-IT" sz="1400" dirty="0" smtClean="0">
                <a:solidFill>
                  <a:schemeClr val="bg1"/>
                </a:solidFill>
              </a:rPr>
              <a:t>, UOG 2017</a:t>
            </a:r>
            <a:endParaRPr lang="en-GB" altLang="it-IT" sz="1400" dirty="0">
              <a:solidFill>
                <a:schemeClr val="bg1"/>
              </a:solidFill>
            </a:endParaRPr>
          </a:p>
        </p:txBody>
      </p:sp>
      <p:sp>
        <p:nvSpPr>
          <p:cNvPr id="9" name="TextBox 1"/>
          <p:cNvSpPr txBox="1">
            <a:spLocks noChangeArrowheads="1"/>
          </p:cNvSpPr>
          <p:nvPr/>
        </p:nvSpPr>
        <p:spPr bwMode="auto">
          <a:xfrm>
            <a:off x="2819400" y="1600200"/>
            <a:ext cx="35655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800" b="1" i="0" dirty="0"/>
              <a:t>Methods</a:t>
            </a:r>
            <a:endParaRPr lang="en-GB" altLang="it-IT" sz="2400" b="1" i="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0" y="-15875"/>
            <a:ext cx="9144000" cy="923925"/>
            <a:chOff x="0" y="3755"/>
            <a:chExt cx="5760" cy="582"/>
          </a:xfrm>
        </p:grpSpPr>
        <p:pic>
          <p:nvPicPr>
            <p:cNvPr id="5"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Rectangle 19"/>
          <p:cNvSpPr>
            <a:spLocks noChangeArrowheads="1"/>
          </p:cNvSpPr>
          <p:nvPr/>
        </p:nvSpPr>
        <p:spPr bwMode="auto">
          <a:xfrm>
            <a:off x="457200" y="2650765"/>
            <a:ext cx="8382000" cy="3705630"/>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2000" b="1" i="0" dirty="0" smtClean="0"/>
              <a:t>Type of studies: </a:t>
            </a:r>
            <a:r>
              <a:rPr lang="en-US" sz="2000" i="0" dirty="0" smtClean="0"/>
              <a:t>randomized controlled trials (RCTs).</a:t>
            </a:r>
          </a:p>
          <a:p>
            <a:endParaRPr lang="en-US" sz="2000" i="0" dirty="0" smtClean="0"/>
          </a:p>
          <a:p>
            <a:r>
              <a:rPr lang="en-US" sz="2000" b="1" i="0" dirty="0" smtClean="0"/>
              <a:t>Type of participants</a:t>
            </a:r>
            <a:r>
              <a:rPr lang="en-US" sz="2000" i="0" dirty="0" smtClean="0"/>
              <a:t>: women with singleton gestation at 23+0 to 36+6 weeks with threatened PTL. </a:t>
            </a:r>
          </a:p>
          <a:p>
            <a:endParaRPr lang="en-US" sz="2000" i="0" dirty="0" smtClean="0"/>
          </a:p>
          <a:p>
            <a:pPr>
              <a:spcAft>
                <a:spcPts val="1200"/>
              </a:spcAft>
            </a:pPr>
            <a:r>
              <a:rPr lang="en-US" sz="2000" b="1" i="0" dirty="0" smtClean="0"/>
              <a:t>Type of intervention</a:t>
            </a:r>
            <a:r>
              <a:rPr lang="en-US" sz="2000" i="0" dirty="0" smtClean="0"/>
              <a:t>: management based on knowledge of TVS CL screening results compared with no knowledge of results of CL screening or no CL screening.</a:t>
            </a:r>
          </a:p>
          <a:p>
            <a:pPr>
              <a:spcAft>
                <a:spcPts val="1200"/>
              </a:spcAft>
            </a:pPr>
            <a:r>
              <a:rPr lang="en-US" sz="2000" b="1" i="0" dirty="0" smtClean="0"/>
              <a:t>Exclusions: </a:t>
            </a:r>
            <a:r>
              <a:rPr lang="en-US" sz="2000" i="0" dirty="0" smtClean="0"/>
              <a:t>quasi-RCTs, multiple pregnancy, PROM, management based only on fetal fibronectin (FFN) test.</a:t>
            </a:r>
          </a:p>
        </p:txBody>
      </p:sp>
      <p:sp>
        <p:nvSpPr>
          <p:cNvPr id="8" name="Text Box 5"/>
          <p:cNvSpPr txBox="1">
            <a:spLocks noChangeArrowheads="1"/>
          </p:cNvSpPr>
          <p:nvPr/>
        </p:nvSpPr>
        <p:spPr bwMode="auto">
          <a:xfrm>
            <a:off x="0" y="1052513"/>
            <a:ext cx="9143999"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600" b="1" i="0" dirty="0" smtClean="0">
                <a:solidFill>
                  <a:schemeClr val="bg1"/>
                </a:solidFill>
              </a:rPr>
              <a:t>Cervical length and preterm labor</a:t>
            </a:r>
          </a:p>
          <a:p>
            <a:pPr algn="ctr" eaLnBrk="1" hangingPunct="1">
              <a:spcBef>
                <a:spcPct val="0"/>
              </a:spcBef>
              <a:buFontTx/>
              <a:buNone/>
            </a:pPr>
            <a:r>
              <a:rPr lang="de-DE" altLang="it-IT" sz="1400" dirty="0" smtClean="0">
                <a:solidFill>
                  <a:schemeClr val="bg1"/>
                </a:solidFill>
              </a:rPr>
              <a:t>V Berghella et al.</a:t>
            </a:r>
            <a:r>
              <a:rPr lang="en-GB" altLang="it-IT" sz="1400" dirty="0" smtClean="0">
                <a:solidFill>
                  <a:schemeClr val="bg1"/>
                </a:solidFill>
              </a:rPr>
              <a:t>, UOG 2017</a:t>
            </a:r>
            <a:endParaRPr lang="en-GB" altLang="it-IT" sz="1400" dirty="0">
              <a:solidFill>
                <a:schemeClr val="bg1"/>
              </a:solidFill>
            </a:endParaRPr>
          </a:p>
        </p:txBody>
      </p:sp>
      <p:sp>
        <p:nvSpPr>
          <p:cNvPr id="9" name="TextBox 1"/>
          <p:cNvSpPr txBox="1">
            <a:spLocks noChangeArrowheads="1"/>
          </p:cNvSpPr>
          <p:nvPr/>
        </p:nvSpPr>
        <p:spPr bwMode="auto">
          <a:xfrm>
            <a:off x="1295400" y="1828800"/>
            <a:ext cx="6324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800" b="1" i="0" dirty="0" smtClean="0"/>
              <a:t>Methods: study selection criteria</a:t>
            </a:r>
            <a:endParaRPr lang="en-GB" altLang="it-IT" sz="2400" b="1" i="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15875"/>
            <a:ext cx="9144000" cy="923925"/>
            <a:chOff x="0" y="3755"/>
            <a:chExt cx="5760" cy="582"/>
          </a:xfrm>
        </p:grpSpPr>
        <p:pic>
          <p:nvPicPr>
            <p:cNvPr id="27656"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angle 19"/>
          <p:cNvSpPr>
            <a:spLocks noChangeArrowheads="1"/>
          </p:cNvSpPr>
          <p:nvPr/>
        </p:nvSpPr>
        <p:spPr bwMode="auto">
          <a:xfrm>
            <a:off x="304800" y="2315218"/>
            <a:ext cx="8534400" cy="4475071"/>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2400" b="1" i="0" dirty="0" smtClean="0"/>
              <a:t>Primary outcome: </a:t>
            </a:r>
            <a:r>
              <a:rPr lang="en-US" sz="2000" i="0" dirty="0" smtClean="0"/>
              <a:t>PTB &lt;37 weeks</a:t>
            </a:r>
            <a:r>
              <a:rPr lang="en-US" sz="2800" i="0" dirty="0" smtClean="0"/>
              <a:t> </a:t>
            </a:r>
            <a:endParaRPr lang="en-US" i="0" dirty="0" smtClean="0"/>
          </a:p>
          <a:p>
            <a:r>
              <a:rPr lang="en-US" sz="2400" b="1" i="0" dirty="0" smtClean="0"/>
              <a:t>Secondary outcomes: </a:t>
            </a:r>
          </a:p>
          <a:p>
            <a:pPr lvl="1"/>
            <a:r>
              <a:rPr lang="en-US" sz="2000" i="0" u="sng" dirty="0" smtClean="0"/>
              <a:t>Main secondary outcomes</a:t>
            </a:r>
            <a:r>
              <a:rPr lang="en-US" sz="2000" i="0" dirty="0" smtClean="0"/>
              <a:t>: PTB &lt;34, &lt;32 and &lt;28 weeks, low birth weight (&lt;2500 g), perinatal death, maternal hospitalization &gt;24 hrs.</a:t>
            </a:r>
          </a:p>
          <a:p>
            <a:pPr lvl="1"/>
            <a:r>
              <a:rPr lang="en-US" sz="2000" i="0" u="sng" dirty="0" smtClean="0"/>
              <a:t>Other secondary outcomes</a:t>
            </a:r>
            <a:r>
              <a:rPr lang="en-US" sz="2000" i="0" dirty="0" smtClean="0"/>
              <a:t>: PTB &lt;36 and &lt;30 weeks, latency (time from randomization to delivery), time from evaluation to discharge, composite perinatal outcome (at least one of: perinatal death, respiratory distress syndrome (RDS), intraventricular hemorrhage (IVH) or sepsis), necrotizing enterocolitis (NEC), RDS, IVH, sepsis, fetal death after 20 weeks, neonatal death, admission to NICU, days in NICU, maternal wellbeing (stress), economic analysis, tocolysis, cervical cerclage, steroids, chorioamnionitis and endometritis.</a:t>
            </a:r>
          </a:p>
        </p:txBody>
      </p:sp>
      <p:sp>
        <p:nvSpPr>
          <p:cNvPr id="14" name="Text Box 5"/>
          <p:cNvSpPr txBox="1">
            <a:spLocks noChangeArrowheads="1"/>
          </p:cNvSpPr>
          <p:nvPr/>
        </p:nvSpPr>
        <p:spPr bwMode="auto">
          <a:xfrm>
            <a:off x="0" y="1052513"/>
            <a:ext cx="9143999"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600" b="1" i="0" dirty="0" smtClean="0">
                <a:solidFill>
                  <a:schemeClr val="bg1"/>
                </a:solidFill>
              </a:rPr>
              <a:t>Cervical length and preterm labor</a:t>
            </a:r>
          </a:p>
          <a:p>
            <a:pPr algn="ctr" eaLnBrk="1" hangingPunct="1">
              <a:spcBef>
                <a:spcPct val="0"/>
              </a:spcBef>
              <a:buFontTx/>
              <a:buNone/>
            </a:pPr>
            <a:r>
              <a:rPr lang="de-DE" altLang="it-IT" sz="1400" dirty="0" smtClean="0">
                <a:solidFill>
                  <a:schemeClr val="bg1"/>
                </a:solidFill>
              </a:rPr>
              <a:t>V Berghella et al.</a:t>
            </a:r>
            <a:r>
              <a:rPr lang="en-GB" altLang="it-IT" sz="1400" dirty="0" smtClean="0">
                <a:solidFill>
                  <a:schemeClr val="bg1"/>
                </a:solidFill>
              </a:rPr>
              <a:t>, UOG 2017</a:t>
            </a:r>
            <a:endParaRPr lang="en-GB" altLang="it-IT" sz="1400" dirty="0">
              <a:solidFill>
                <a:schemeClr val="bg1"/>
              </a:solidFill>
            </a:endParaRPr>
          </a:p>
        </p:txBody>
      </p:sp>
      <p:sp>
        <p:nvSpPr>
          <p:cNvPr id="15" name="TextBox 1"/>
          <p:cNvSpPr txBox="1">
            <a:spLocks noChangeArrowheads="1"/>
          </p:cNvSpPr>
          <p:nvPr/>
        </p:nvSpPr>
        <p:spPr bwMode="auto">
          <a:xfrm>
            <a:off x="1752600" y="1828800"/>
            <a:ext cx="5486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800" b="1" i="0" dirty="0" smtClean="0"/>
              <a:t>Methods: outcomes</a:t>
            </a:r>
            <a:endParaRPr lang="en-GB" altLang="it-IT" sz="2400" b="1" i="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0" y="-15875"/>
            <a:ext cx="9144000" cy="923925"/>
            <a:chOff x="0" y="3755"/>
            <a:chExt cx="5760" cy="582"/>
          </a:xfrm>
        </p:grpSpPr>
        <p:pic>
          <p:nvPicPr>
            <p:cNvPr id="5"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Rectangle 19"/>
          <p:cNvSpPr>
            <a:spLocks noChangeArrowheads="1"/>
          </p:cNvSpPr>
          <p:nvPr/>
        </p:nvSpPr>
        <p:spPr bwMode="auto">
          <a:xfrm>
            <a:off x="457200" y="2758386"/>
            <a:ext cx="8359775" cy="3293209"/>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lvl="1" indent="-342900">
              <a:buFontTx/>
              <a:buChar char="•"/>
            </a:pPr>
            <a:r>
              <a:rPr lang="en-US" sz="2000" i="0" dirty="0" smtClean="0"/>
              <a:t>IPD data analyzed on RevMan using a two-stage approach</a:t>
            </a:r>
          </a:p>
          <a:p>
            <a:r>
              <a:rPr lang="en-US" sz="2000" i="0" dirty="0" smtClean="0"/>
              <a:t>Meta-analysis carried out using a random-effects model</a:t>
            </a:r>
          </a:p>
          <a:p>
            <a:r>
              <a:rPr lang="en-US" sz="2000" i="0" dirty="0" smtClean="0"/>
              <a:t>Intention-to-treat analysis used</a:t>
            </a:r>
          </a:p>
          <a:p>
            <a:pPr marL="342900" lvl="1" indent="-342900">
              <a:buFontTx/>
              <a:buChar char="•"/>
            </a:pPr>
            <a:r>
              <a:rPr lang="en-US" sz="2000" i="0" dirty="0" smtClean="0"/>
              <a:t>Summary reported as relative risk (RR) or as mean difference (MD)</a:t>
            </a:r>
            <a:endParaRPr lang="en-US" sz="2000" b="1" i="0" dirty="0" smtClean="0"/>
          </a:p>
          <a:p>
            <a:pPr marL="342900" lvl="1" indent="-342900">
              <a:buFontTx/>
              <a:buChar char="•"/>
            </a:pPr>
            <a:r>
              <a:rPr lang="en-US" sz="2000" i="0" dirty="0" smtClean="0"/>
              <a:t>Planned subgroup analysis for primary outcome in women with spontaneous PTB based on gestational age at randomization.</a:t>
            </a:r>
          </a:p>
          <a:p>
            <a:r>
              <a:rPr lang="en-US" sz="2000" i="0" dirty="0" smtClean="0"/>
              <a:t>Heterogeneity assessed using </a:t>
            </a:r>
            <a:r>
              <a:rPr lang="en-US" sz="2000" dirty="0" smtClean="0"/>
              <a:t>I</a:t>
            </a:r>
            <a:r>
              <a:rPr lang="en-US" sz="2000" i="0" baseline="30000" dirty="0" smtClean="0"/>
              <a:t>2 </a:t>
            </a:r>
            <a:r>
              <a:rPr lang="en-US" sz="2000" i="0" dirty="0" smtClean="0"/>
              <a:t>statistic</a:t>
            </a:r>
          </a:p>
          <a:p>
            <a:r>
              <a:rPr lang="en-US" sz="2000" i="0" dirty="0" smtClean="0"/>
              <a:t>Publication bias assessed using Begg’s and Egger’s test</a:t>
            </a:r>
          </a:p>
          <a:p>
            <a:r>
              <a:rPr lang="en-US" sz="2000" i="0" dirty="0" smtClean="0"/>
              <a:t>PRISMA guidelines used for reporting</a:t>
            </a:r>
          </a:p>
        </p:txBody>
      </p:sp>
      <p:sp>
        <p:nvSpPr>
          <p:cNvPr id="8" name="Text Box 5"/>
          <p:cNvSpPr txBox="1">
            <a:spLocks noChangeArrowheads="1"/>
          </p:cNvSpPr>
          <p:nvPr/>
        </p:nvSpPr>
        <p:spPr bwMode="auto">
          <a:xfrm>
            <a:off x="0" y="990600"/>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600" b="1" i="0" dirty="0" smtClean="0">
                <a:solidFill>
                  <a:schemeClr val="bg1"/>
                </a:solidFill>
              </a:rPr>
              <a:t>Cervical length and preterm labor</a:t>
            </a:r>
          </a:p>
          <a:p>
            <a:pPr algn="ctr" eaLnBrk="1" hangingPunct="1">
              <a:spcBef>
                <a:spcPct val="0"/>
              </a:spcBef>
              <a:buFontTx/>
              <a:buNone/>
            </a:pPr>
            <a:r>
              <a:rPr lang="de-DE" altLang="it-IT" sz="1400" dirty="0" smtClean="0">
                <a:solidFill>
                  <a:schemeClr val="bg1"/>
                </a:solidFill>
              </a:rPr>
              <a:t>V Berghella et al.</a:t>
            </a:r>
            <a:r>
              <a:rPr lang="en-GB" altLang="it-IT" sz="1400" dirty="0" smtClean="0">
                <a:solidFill>
                  <a:schemeClr val="bg1"/>
                </a:solidFill>
              </a:rPr>
              <a:t>, UOG 2017</a:t>
            </a:r>
            <a:endParaRPr lang="en-GB" altLang="it-IT" sz="1400" dirty="0">
              <a:solidFill>
                <a:schemeClr val="bg1"/>
              </a:solidFill>
            </a:endParaRPr>
          </a:p>
        </p:txBody>
      </p:sp>
      <p:sp>
        <p:nvSpPr>
          <p:cNvPr id="9" name="TextBox 1"/>
          <p:cNvSpPr txBox="1">
            <a:spLocks noChangeArrowheads="1"/>
          </p:cNvSpPr>
          <p:nvPr/>
        </p:nvSpPr>
        <p:spPr bwMode="auto">
          <a:xfrm>
            <a:off x="2209800" y="1524000"/>
            <a:ext cx="472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800" b="1" i="0" dirty="0" smtClean="0"/>
              <a:t>Methods: data analysis</a:t>
            </a:r>
            <a:endParaRPr lang="en-GB" altLang="it-IT" sz="2400" b="1" i="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62836" y="1412776"/>
            <a:ext cx="4283981" cy="542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9698" name="Group 2"/>
          <p:cNvGrpSpPr>
            <a:grpSpLocks/>
          </p:cNvGrpSpPr>
          <p:nvPr/>
        </p:nvGrpSpPr>
        <p:grpSpPr bwMode="auto">
          <a:xfrm>
            <a:off x="0" y="-15875"/>
            <a:ext cx="9144000" cy="777875"/>
            <a:chOff x="0" y="3755"/>
            <a:chExt cx="5760" cy="582"/>
          </a:xfrm>
        </p:grpSpPr>
        <p:pic>
          <p:nvPicPr>
            <p:cNvPr id="29734" name="Picture 3" descr="ISUOG-red-bann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5" name="Picture 4" descr="UOG reverse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5"/>
          <p:cNvSpPr txBox="1">
            <a:spLocks noChangeArrowheads="1"/>
          </p:cNvSpPr>
          <p:nvPr/>
        </p:nvSpPr>
        <p:spPr bwMode="auto">
          <a:xfrm>
            <a:off x="0" y="838200"/>
            <a:ext cx="9143999"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600" b="1" i="0" dirty="0" smtClean="0">
                <a:solidFill>
                  <a:schemeClr val="bg1"/>
                </a:solidFill>
              </a:rPr>
              <a:t>Cervical length and preterm labor</a:t>
            </a:r>
          </a:p>
          <a:p>
            <a:pPr algn="ctr" eaLnBrk="1" hangingPunct="1">
              <a:spcBef>
                <a:spcPct val="0"/>
              </a:spcBef>
              <a:buFontTx/>
              <a:buNone/>
            </a:pPr>
            <a:r>
              <a:rPr lang="de-DE" altLang="it-IT" sz="1400" dirty="0" smtClean="0">
                <a:solidFill>
                  <a:schemeClr val="bg1"/>
                </a:solidFill>
              </a:rPr>
              <a:t>V Berghella et al.</a:t>
            </a:r>
            <a:r>
              <a:rPr lang="en-GB" altLang="it-IT" sz="1400" dirty="0" smtClean="0">
                <a:solidFill>
                  <a:schemeClr val="bg1"/>
                </a:solidFill>
              </a:rPr>
              <a:t>, UOG 2017</a:t>
            </a:r>
            <a:endParaRPr lang="en-GB" altLang="it-IT" sz="1400" dirty="0">
              <a:solidFill>
                <a:schemeClr val="bg1"/>
              </a:solidFill>
            </a:endParaRPr>
          </a:p>
        </p:txBody>
      </p:sp>
      <p:sp>
        <p:nvSpPr>
          <p:cNvPr id="16" name="TextBox 15"/>
          <p:cNvSpPr txBox="1"/>
          <p:nvPr/>
        </p:nvSpPr>
        <p:spPr>
          <a:xfrm>
            <a:off x="2743200" y="4876800"/>
            <a:ext cx="6155426" cy="923330"/>
          </a:xfrm>
          <a:prstGeom prst="rect">
            <a:avLst/>
          </a:prstGeom>
          <a:noFill/>
          <a:ln>
            <a:solidFill>
              <a:schemeClr val="tx1"/>
            </a:solidFill>
          </a:ln>
        </p:spPr>
        <p:txBody>
          <a:bodyPr wrap="none" rtlCol="0">
            <a:spAutoFit/>
          </a:bodyPr>
          <a:lstStyle/>
          <a:p>
            <a:r>
              <a:rPr lang="en-US" i="0" dirty="0" smtClean="0"/>
              <a:t>Total 3 trials including 287 women </a:t>
            </a:r>
          </a:p>
          <a:p>
            <a:r>
              <a:rPr lang="en-US" i="0" dirty="0" smtClean="0"/>
              <a:t>145 randomized to CL screening with knowledge of results</a:t>
            </a:r>
          </a:p>
          <a:p>
            <a:r>
              <a:rPr lang="en-US" i="0" dirty="0" smtClean="0"/>
              <a:t>142 randomized to no knowledge of CL</a:t>
            </a:r>
            <a:endParaRPr lang="en-US" i="0" dirty="0"/>
          </a:p>
        </p:txBody>
      </p:sp>
      <p:sp>
        <p:nvSpPr>
          <p:cNvPr id="29731" name="TextBox 1"/>
          <p:cNvSpPr txBox="1">
            <a:spLocks noChangeArrowheads="1"/>
          </p:cNvSpPr>
          <p:nvPr/>
        </p:nvSpPr>
        <p:spPr bwMode="auto">
          <a:xfrm>
            <a:off x="228600" y="1600200"/>
            <a:ext cx="864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smtClean="0"/>
              <a:t>Results: flowchart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283968" y="2740124"/>
            <a:ext cx="4741684" cy="2921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6765" r="2458"/>
          <a:stretch/>
        </p:blipFill>
        <p:spPr bwMode="auto">
          <a:xfrm>
            <a:off x="35496" y="2314087"/>
            <a:ext cx="4563471" cy="2880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228600" y="1676400"/>
            <a:ext cx="8642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000" b="1" i="0" dirty="0" smtClean="0"/>
              <a:t>Results: quality of studies</a:t>
            </a:r>
            <a:endParaRPr lang="en-GB" altLang="it-IT" sz="2000" b="1" i="0" dirty="0"/>
          </a:p>
        </p:txBody>
      </p:sp>
      <p:sp>
        <p:nvSpPr>
          <p:cNvPr id="7" name="Text Box 5"/>
          <p:cNvSpPr txBox="1">
            <a:spLocks noChangeArrowheads="1"/>
          </p:cNvSpPr>
          <p:nvPr/>
        </p:nvSpPr>
        <p:spPr bwMode="auto">
          <a:xfrm>
            <a:off x="0" y="1052513"/>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600" b="1" i="0" dirty="0" smtClean="0">
                <a:solidFill>
                  <a:schemeClr val="bg1"/>
                </a:solidFill>
              </a:rPr>
              <a:t>Cervical length and preterm labor</a:t>
            </a:r>
          </a:p>
          <a:p>
            <a:pPr algn="ctr" eaLnBrk="1" hangingPunct="1">
              <a:spcBef>
                <a:spcPct val="0"/>
              </a:spcBef>
              <a:buFontTx/>
              <a:buNone/>
            </a:pPr>
            <a:r>
              <a:rPr lang="de-DE" altLang="it-IT" sz="1400" dirty="0" smtClean="0">
                <a:solidFill>
                  <a:schemeClr val="bg1"/>
                </a:solidFill>
              </a:rPr>
              <a:t>V Berghella et al.</a:t>
            </a:r>
            <a:r>
              <a:rPr lang="en-GB" altLang="it-IT" sz="1400" dirty="0" smtClean="0">
                <a:solidFill>
                  <a:schemeClr val="bg1"/>
                </a:solidFill>
              </a:rPr>
              <a:t>, UOG 2017</a:t>
            </a:r>
            <a:endParaRPr lang="en-GB" altLang="it-IT" sz="1400" dirty="0">
              <a:solidFill>
                <a:schemeClr val="bg1"/>
              </a:solidFill>
            </a:endParaRPr>
          </a:p>
        </p:txBody>
      </p:sp>
      <p:pic>
        <p:nvPicPr>
          <p:cNvPr id="13" name="Picture 12"/>
          <p:cNvPicPr>
            <a:picLocks noChangeAspect="1"/>
          </p:cNvPicPr>
          <p:nvPr/>
        </p:nvPicPr>
        <p:blipFill>
          <a:blip r:embed="rId8"/>
          <a:stretch>
            <a:fillRect/>
          </a:stretch>
        </p:blipFill>
        <p:spPr>
          <a:xfrm>
            <a:off x="228600" y="5445224"/>
            <a:ext cx="6019800" cy="1109451"/>
          </a:xfrm>
          <a:prstGeom prst="rect">
            <a:avLst/>
          </a:prstGeom>
        </p:spPr>
      </p:pic>
      <p:sp>
        <p:nvSpPr>
          <p:cNvPr id="14" name="TextBox 13"/>
          <p:cNvSpPr txBox="1"/>
          <p:nvPr/>
        </p:nvSpPr>
        <p:spPr>
          <a:xfrm>
            <a:off x="3429000" y="2286000"/>
            <a:ext cx="1775471" cy="369332"/>
          </a:xfrm>
          <a:prstGeom prst="rect">
            <a:avLst/>
          </a:prstGeom>
          <a:noFill/>
          <a:ln>
            <a:solidFill>
              <a:schemeClr val="tx1"/>
            </a:solidFill>
          </a:ln>
        </p:spPr>
        <p:txBody>
          <a:bodyPr wrap="none" rtlCol="0">
            <a:spAutoFit/>
          </a:bodyPr>
          <a:lstStyle/>
          <a:p>
            <a:r>
              <a:rPr lang="en-US" i="0" dirty="0" smtClean="0"/>
              <a:t>Low risk of bias</a:t>
            </a:r>
            <a:endParaRPr lang="en-US" i="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42626</TotalTime>
  <Words>1812</Words>
  <Application>Microsoft Office PowerPoint</Application>
  <PresentationFormat>On-screen Show (4:3)</PresentationFormat>
  <Paragraphs>179</Paragraphs>
  <Slides>22</Slides>
  <Notes>8</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Default Design</vt:lpstr>
      <vt:lpstr>5_Default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ISUOGUSR</dc:creator>
  <cp:lastModifiedBy>Alice Garrett</cp:lastModifiedBy>
  <cp:revision>683</cp:revision>
  <cp:lastPrinted>2011-09-13T15:07:48Z</cp:lastPrinted>
  <dcterms:created xsi:type="dcterms:W3CDTF">2017-02-09T19:58:46Z</dcterms:created>
  <dcterms:modified xsi:type="dcterms:W3CDTF">2017-02-21T09:57:56Z</dcterms:modified>
</cp:coreProperties>
</file>