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</p:sldMasterIdLst>
  <p:notesMasterIdLst>
    <p:notesMasterId r:id="rId15"/>
  </p:notesMasterIdLst>
  <p:sldIdLst>
    <p:sldId id="401" r:id="rId3"/>
    <p:sldId id="402" r:id="rId4"/>
    <p:sldId id="395" r:id="rId5"/>
    <p:sldId id="345" r:id="rId6"/>
    <p:sldId id="414" r:id="rId7"/>
    <p:sldId id="413" r:id="rId8"/>
    <p:sldId id="409" r:id="rId9"/>
    <p:sldId id="400" r:id="rId10"/>
    <p:sldId id="415" r:id="rId11"/>
    <p:sldId id="398" r:id="rId12"/>
    <p:sldId id="396" r:id="rId13"/>
    <p:sldId id="397" r:id="rId1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DEE7"/>
    <a:srgbClr val="445895"/>
    <a:srgbClr val="F0F3FB"/>
    <a:srgbClr val="E2E1DE"/>
    <a:srgbClr val="3366CC"/>
    <a:srgbClr val="E2E116"/>
    <a:srgbClr val="DEDDDA"/>
    <a:srgbClr val="DAD8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A488322-F2BA-4B5B-9748-0D474271808F}" styleName="Stile medio 3 - 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Stile medio 4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FD4443E-F989-4FC4-A0C8-D5A2AF1F390B}" styleName="Stile scuro 1 - Colore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le con tema 1 - Color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Stile con tema 1 - Color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Stile con tema 2 - Colore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ile chiaro 1 - Color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E171933-4619-4E11-9A3F-F7608DF75F80}" styleName="Stile medio 1 - Color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Stile medio 1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Stile medio 1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745" autoAdjust="0"/>
  </p:normalViewPr>
  <p:slideViewPr>
    <p:cSldViewPr snapToObjects="1">
      <p:cViewPr varScale="1">
        <p:scale>
          <a:sx n="79" d="100"/>
          <a:sy n="79" d="100"/>
        </p:scale>
        <p:origin x="-131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7036837A-0CEA-BF49-90FB-C3AADCB74D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9920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7448541-69E8-F243-81D4-231B54B48ADF}" type="slidenum">
              <a:rPr lang="en-GB" sz="1200">
                <a:cs typeface="Arial" charset="0"/>
              </a:rPr>
              <a:pPr eaLnBrk="1" hangingPunct="1"/>
              <a:t>1</a:t>
            </a:fld>
            <a:endParaRPr lang="en-GB" sz="1200">
              <a:cs typeface="Arial" charset="0"/>
            </a:endParaRPr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C1A1C1B-309E-244E-B54F-679E7732A783}" type="slidenum">
              <a:rPr lang="en-GB" sz="1200">
                <a:solidFill>
                  <a:srgbClr val="000000"/>
                </a:solidFill>
              </a:rPr>
              <a:pPr eaLnBrk="1" hangingPunct="1"/>
              <a:t>10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EA1BCEF-F878-3F4D-B04E-61A31C7B18A1}" type="slidenum">
              <a:rPr lang="en-GB" sz="1200">
                <a:solidFill>
                  <a:srgbClr val="000000"/>
                </a:solidFill>
              </a:rPr>
              <a:pPr eaLnBrk="1" hangingPunct="1"/>
              <a:t>11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A4CF07A-129D-5F49-AA39-7A0059CEF7D9}" type="slidenum">
              <a:rPr lang="en-GB" sz="1200">
                <a:solidFill>
                  <a:srgbClr val="000000"/>
                </a:solidFill>
              </a:rPr>
              <a:pPr eaLnBrk="1" hangingPunct="1"/>
              <a:t>12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A594BF9-9B3D-6B49-B22F-F8AF70D0848F}" type="slidenum">
              <a:rPr lang="en-GB" sz="1200">
                <a:cs typeface="Arial" charset="0"/>
              </a:rPr>
              <a:pPr eaLnBrk="1" hangingPunct="1"/>
              <a:t>2</a:t>
            </a:fld>
            <a:endParaRPr lang="en-GB" sz="1200">
              <a:cs typeface="Arial" charset="0"/>
            </a:endParaRPr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2A0EB3B-AC57-CB40-BBE5-226490195CB0}" type="slidenum">
              <a:rPr lang="en-GB" sz="1200"/>
              <a:pPr eaLnBrk="1" hangingPunct="1"/>
              <a:t>3</a:t>
            </a:fld>
            <a:endParaRPr lang="en-GB" sz="1200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4A66763-56C2-C949-8C4C-5C0013EDC503}" type="slidenum">
              <a:rPr lang="en-GB" sz="1200">
                <a:solidFill>
                  <a:srgbClr val="000000"/>
                </a:solidFill>
              </a:rPr>
              <a:pPr eaLnBrk="1" hangingPunct="1"/>
              <a:t>4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4A66763-56C2-C949-8C4C-5C0013EDC503}" type="slidenum">
              <a:rPr lang="en-GB" sz="1200">
                <a:solidFill>
                  <a:srgbClr val="000000"/>
                </a:solidFill>
              </a:rPr>
              <a:pPr eaLnBrk="1" hangingPunct="1"/>
              <a:t>5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4A66763-56C2-C949-8C4C-5C0013EDC503}" type="slidenum">
              <a:rPr lang="en-GB" sz="1200">
                <a:solidFill>
                  <a:srgbClr val="000000"/>
                </a:solidFill>
              </a:rPr>
              <a:pPr eaLnBrk="1" hangingPunct="1"/>
              <a:t>6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6F67782-ACF4-0D43-939B-7A59F4A1A26D}" type="slidenum">
              <a:rPr lang="en-GB" sz="1200">
                <a:solidFill>
                  <a:srgbClr val="000000"/>
                </a:solidFill>
              </a:rPr>
              <a:pPr eaLnBrk="1" hangingPunct="1"/>
              <a:t>7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3F99353-CEB3-6243-9B6F-908CF68F3563}" type="slidenum">
              <a:rPr lang="en-GB" sz="1200">
                <a:solidFill>
                  <a:srgbClr val="000000"/>
                </a:solidFill>
              </a:rPr>
              <a:pPr eaLnBrk="1" hangingPunct="1"/>
              <a:t>8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E69E076-8F9D-A840-B237-CA554D08DA82}" type="slidenum">
              <a:rPr lang="en-GB" sz="1200">
                <a:solidFill>
                  <a:srgbClr val="000000"/>
                </a:solidFill>
              </a:rPr>
              <a:pPr eaLnBrk="1" hangingPunct="1"/>
              <a:t>9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76D17-457E-5345-BCED-72745A623D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72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1EB99-890E-6344-A296-E6A3E8EA4E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348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AD302-1AD3-AB4B-968C-789F748EB0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350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4999E-0984-9D40-A562-BE5437086E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313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05335-8EFD-3643-B269-461B1C00FB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756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3A5C4-37FE-194D-B5C7-F14C46D399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3314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2A442-6877-D149-B3A2-CF39318CF7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68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A1990-2256-B043-92EA-89E486C676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065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708560-5A59-B840-9E06-768997CB1E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5157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8E4C3-16A6-1B43-9C5C-5F4025BB14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1587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FF6B5-681D-7844-B6BD-B07FF4A39B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640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65449-2D3D-4A42-8C65-075BA806DEF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6522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97FBC-66BA-324B-9901-877ED8588B6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5631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64B41-AB97-074F-9951-29A739FB62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9496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59720-CDFA-D44D-854E-53C979AEE4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668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D4EC4-0F9C-7641-88EB-40EB9480AA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890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5552B-4CC6-784A-8113-F2C15641E3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090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B1C90-499E-CF4E-ADFA-D845E4863B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014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6B5BD-5470-2646-B656-ABEAAD36AC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639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56BEF-9842-1347-9FB4-437B177C6A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705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9CDE78-FF59-EC45-B978-D540DE6A06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349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F67E8-FCA1-914A-A837-B975953B2F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663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Arial" charset="0"/>
              </a:defRPr>
            </a:lvl1pPr>
          </a:lstStyle>
          <a:p>
            <a:pPr>
              <a:defRPr/>
            </a:pPr>
            <a:fld id="{BDD844F1-3683-E84B-AEBB-B396FAFAF3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Arial" charset="0"/>
              </a:defRPr>
            </a:lvl1pPr>
          </a:lstStyle>
          <a:p>
            <a:pPr>
              <a:defRPr/>
            </a:pPr>
            <a:fld id="{D8CE4DC1-6D95-5141-9922-8CF6089267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6.jpeg"/><Relationship Id="rId6" Type="http://schemas.microsoft.com/office/2007/relationships/hdphoto" Target="../media/hdphoto1.wdp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5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6630" name="Picture 3" descr="ISUOG-red-banner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31" name="Picture 4" descr="UOG revers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395288" y="1412875"/>
            <a:ext cx="8353425" cy="70802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GB" sz="4000" b="1" dirty="0" smtClean="0">
                <a:latin typeface="+mj-lt"/>
                <a:ea typeface="+mn-ea"/>
              </a:rPr>
              <a:t>UOG Journal Club: May 2018</a:t>
            </a:r>
          </a:p>
        </p:txBody>
      </p:sp>
      <p:pic>
        <p:nvPicPr>
          <p:cNvPr id="26627" name="Picture 51" descr="\\ISUOG-DC01\users\ostirrup\Desktop\Journal Club logo.tif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733925"/>
            <a:ext cx="2474913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TextBox 1"/>
          <p:cNvSpPr txBox="1">
            <a:spLocks noChangeArrowheads="1"/>
          </p:cNvSpPr>
          <p:nvPr/>
        </p:nvSpPr>
        <p:spPr bwMode="auto">
          <a:xfrm>
            <a:off x="539750" y="2435225"/>
            <a:ext cx="8280400" cy="1846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GB" sz="2000" b="1" dirty="0" smtClean="0">
                <a:cs typeface="Arial" charset="0"/>
              </a:rPr>
              <a:t>Prevention of preterm birth with </a:t>
            </a:r>
            <a:r>
              <a:rPr lang="en-GB" sz="2000" b="1" dirty="0" err="1" smtClean="0">
                <a:cs typeface="Arial" charset="0"/>
              </a:rPr>
              <a:t>pessary</a:t>
            </a:r>
            <a:r>
              <a:rPr lang="en-GB" sz="2000" b="1" dirty="0" smtClean="0">
                <a:cs typeface="Arial" charset="0"/>
              </a:rPr>
              <a:t> in singletons (</a:t>
            </a:r>
            <a:r>
              <a:rPr lang="en-GB" sz="2000" b="1" dirty="0" err="1" smtClean="0">
                <a:cs typeface="Arial" charset="0"/>
              </a:rPr>
              <a:t>PoPPs</a:t>
            </a:r>
            <a:r>
              <a:rPr lang="en-GB" sz="2000" b="1" dirty="0" smtClean="0">
                <a:cs typeface="Arial" charset="0"/>
              </a:rPr>
              <a:t>): randomized controlled trial</a:t>
            </a:r>
            <a:endParaRPr lang="en-GB" sz="2000" b="1" i="1" dirty="0">
              <a:cs typeface="Arial" charset="0"/>
            </a:endParaRPr>
          </a:p>
          <a:p>
            <a:pPr algn="ctr"/>
            <a:endParaRPr lang="en-GB" sz="2000" b="1" dirty="0">
              <a:cs typeface="Arial" charset="0"/>
            </a:endParaRPr>
          </a:p>
          <a:p>
            <a:pPr algn="ctr"/>
            <a:r>
              <a:rPr lang="en-GB" sz="1800" dirty="0" smtClean="0">
                <a:cs typeface="Arial" charset="0"/>
              </a:rPr>
              <a:t>L. </a:t>
            </a:r>
            <a:r>
              <a:rPr lang="en-GB" sz="1800" dirty="0" err="1" smtClean="0">
                <a:cs typeface="Arial" charset="0"/>
              </a:rPr>
              <a:t>Dugoff</a:t>
            </a:r>
            <a:r>
              <a:rPr lang="en-GB" sz="1800" dirty="0" smtClean="0">
                <a:cs typeface="Arial" charset="0"/>
              </a:rPr>
              <a:t>, V. </a:t>
            </a:r>
            <a:r>
              <a:rPr lang="en-GB" sz="1800" dirty="0" err="1" smtClean="0">
                <a:cs typeface="Arial" charset="0"/>
              </a:rPr>
              <a:t>Berghella</a:t>
            </a:r>
            <a:r>
              <a:rPr lang="en-GB" sz="1800" dirty="0" smtClean="0">
                <a:cs typeface="Arial" charset="0"/>
              </a:rPr>
              <a:t>, H. </a:t>
            </a:r>
            <a:r>
              <a:rPr lang="en-GB" sz="1800" dirty="0" err="1" smtClean="0">
                <a:cs typeface="Arial" charset="0"/>
              </a:rPr>
              <a:t>Sehdev</a:t>
            </a:r>
            <a:r>
              <a:rPr lang="en-GB" sz="1800" dirty="0" smtClean="0">
                <a:cs typeface="Arial" charset="0"/>
              </a:rPr>
              <a:t>, A.D. </a:t>
            </a:r>
            <a:r>
              <a:rPr lang="en-GB" sz="1800" dirty="0" err="1" smtClean="0">
                <a:cs typeface="Arial" charset="0"/>
              </a:rPr>
              <a:t>Mackeen</a:t>
            </a:r>
            <a:r>
              <a:rPr lang="en-GB" sz="1800" dirty="0" smtClean="0">
                <a:cs typeface="Arial" charset="0"/>
              </a:rPr>
              <a:t>, L. </a:t>
            </a:r>
            <a:r>
              <a:rPr lang="en-GB" sz="1800" dirty="0" err="1" smtClean="0">
                <a:cs typeface="Arial" charset="0"/>
              </a:rPr>
              <a:t>Goetzl</a:t>
            </a:r>
            <a:r>
              <a:rPr lang="en-GB" sz="1800" dirty="0" smtClean="0">
                <a:cs typeface="Arial" charset="0"/>
              </a:rPr>
              <a:t> and J. </a:t>
            </a:r>
            <a:r>
              <a:rPr lang="en-GB" sz="1800" dirty="0" err="1" smtClean="0">
                <a:cs typeface="Arial" charset="0"/>
              </a:rPr>
              <a:t>Ludmir</a:t>
            </a:r>
            <a:endParaRPr lang="en-GB" sz="1800" dirty="0">
              <a:cs typeface="Arial" charset="0"/>
            </a:endParaRPr>
          </a:p>
          <a:p>
            <a:pPr algn="ctr"/>
            <a:endParaRPr lang="en-GB" sz="1800" dirty="0" smtClean="0">
              <a:cs typeface="Arial" charset="0"/>
            </a:endParaRPr>
          </a:p>
          <a:p>
            <a:pPr algn="ctr"/>
            <a:r>
              <a:rPr lang="en-GB" sz="1800" i="1" dirty="0" smtClean="0">
                <a:cs typeface="Arial" charset="0"/>
              </a:rPr>
              <a:t>Volume 51, </a:t>
            </a:r>
            <a:r>
              <a:rPr lang="en-GB" sz="1800" i="1" dirty="0">
                <a:cs typeface="Arial" charset="0"/>
              </a:rPr>
              <a:t>Issue </a:t>
            </a:r>
            <a:r>
              <a:rPr lang="en-GB" sz="1800" i="1" dirty="0" smtClean="0">
                <a:cs typeface="Arial" charset="0"/>
              </a:rPr>
              <a:t>5, pages 573–579</a:t>
            </a:r>
            <a:endParaRPr lang="en-GB" sz="1800" i="1" dirty="0">
              <a:cs typeface="Arial" charset="0"/>
            </a:endParaRPr>
          </a:p>
        </p:txBody>
      </p:sp>
      <p:sp>
        <p:nvSpPr>
          <p:cNvPr id="3078" name="TextBox 2"/>
          <p:cNvSpPr txBox="1">
            <a:spLocks noChangeArrowheads="1"/>
          </p:cNvSpPr>
          <p:nvPr/>
        </p:nvSpPr>
        <p:spPr bwMode="auto">
          <a:xfrm>
            <a:off x="2725738" y="5013176"/>
            <a:ext cx="6022975" cy="6477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dirty="0" smtClean="0">
                <a:latin typeface="+mj-lt"/>
                <a:ea typeface="+mn-ea"/>
              </a:rPr>
              <a:t>Journal Club slides prepared by Dr Joel </a:t>
            </a:r>
            <a:r>
              <a:rPr lang="en-GB" dirty="0" err="1" smtClean="0">
                <a:latin typeface="+mj-lt"/>
                <a:ea typeface="+mn-ea"/>
              </a:rPr>
              <a:t>Naftalin</a:t>
            </a:r>
            <a:endParaRPr lang="en-GB" dirty="0" smtClean="0">
              <a:latin typeface="+mj-lt"/>
              <a:ea typeface="+mn-ea"/>
            </a:endParaRPr>
          </a:p>
          <a:p>
            <a:pPr algn="ctr" eaLnBrk="1" hangingPunct="1">
              <a:defRPr/>
            </a:pPr>
            <a:r>
              <a:rPr lang="en-GB" dirty="0" smtClean="0">
                <a:latin typeface="+mj-lt"/>
                <a:ea typeface="+mn-ea"/>
              </a:rPr>
              <a:t>(UOG Editor for Trainees)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49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3253" name="Picture 3" descr="ISUOG-red-banner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3254" name="Picture 4" descr="UOG revers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3250" name="Rectangle 10"/>
          <p:cNvSpPr>
            <a:spLocks noChangeArrowheads="1"/>
          </p:cNvSpPr>
          <p:nvPr/>
        </p:nvSpPr>
        <p:spPr bwMode="auto">
          <a:xfrm>
            <a:off x="3476625" y="1825005"/>
            <a:ext cx="2139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 indent="-342900" algn="ctr" eaLnBrk="0" hangingPunct="0"/>
            <a:r>
              <a:rPr lang="en-GB" sz="2800" b="1" dirty="0">
                <a:solidFill>
                  <a:srgbClr val="000000"/>
                </a:solidFill>
              </a:rPr>
              <a:t>Conclusion</a:t>
            </a:r>
          </a:p>
        </p:txBody>
      </p:sp>
      <p:sp>
        <p:nvSpPr>
          <p:cNvPr id="53251" name="Text Box 5"/>
          <p:cNvSpPr txBox="1">
            <a:spLocks noChangeArrowheads="1"/>
          </p:cNvSpPr>
          <p:nvPr/>
        </p:nvSpPr>
        <p:spPr bwMode="auto">
          <a:xfrm>
            <a:off x="107950" y="981075"/>
            <a:ext cx="8928100" cy="861774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GB" sz="1800" b="1" dirty="0">
                <a:solidFill>
                  <a:schemeClr val="bg1"/>
                </a:solidFill>
                <a:cs typeface="Arial" charset="0"/>
              </a:rPr>
              <a:t>Prevention of preterm birth with </a:t>
            </a:r>
            <a:r>
              <a:rPr lang="en-GB" sz="1800" b="1" dirty="0" err="1">
                <a:solidFill>
                  <a:schemeClr val="bg1"/>
                </a:solidFill>
                <a:cs typeface="Arial" charset="0"/>
              </a:rPr>
              <a:t>pessary</a:t>
            </a:r>
            <a:r>
              <a:rPr lang="en-GB" sz="1800" b="1" dirty="0">
                <a:solidFill>
                  <a:schemeClr val="bg1"/>
                </a:solidFill>
                <a:cs typeface="Arial" charset="0"/>
              </a:rPr>
              <a:t> in singletons (</a:t>
            </a:r>
            <a:r>
              <a:rPr lang="en-GB" sz="1800" b="1" dirty="0" err="1">
                <a:solidFill>
                  <a:schemeClr val="bg1"/>
                </a:solidFill>
                <a:cs typeface="Arial" charset="0"/>
              </a:rPr>
              <a:t>PoPPS</a:t>
            </a:r>
            <a:r>
              <a:rPr lang="en-GB" sz="1800" b="1" dirty="0">
                <a:solidFill>
                  <a:schemeClr val="bg1"/>
                </a:solidFill>
                <a:cs typeface="Arial" charset="0"/>
              </a:rPr>
              <a:t>): randomized controlled trial</a:t>
            </a:r>
          </a:p>
          <a:p>
            <a:pPr algn="ctr" eaLnBrk="1" hangingPunct="1"/>
            <a:r>
              <a:rPr lang="en-GB" sz="1400" i="1" dirty="0" err="1">
                <a:solidFill>
                  <a:srgbClr val="FFFFFF"/>
                </a:solidFill>
                <a:cs typeface="Arial" charset="0"/>
              </a:rPr>
              <a:t>Dugoff</a:t>
            </a:r>
            <a:r>
              <a:rPr lang="en-GB" sz="1400" i="1" dirty="0">
                <a:solidFill>
                  <a:srgbClr val="FFFFFF"/>
                </a:solidFill>
                <a:cs typeface="Arial" charset="0"/>
              </a:rPr>
              <a:t> </a:t>
            </a:r>
            <a:r>
              <a:rPr lang="en-GB" sz="1400" dirty="0">
                <a:solidFill>
                  <a:srgbClr val="FFFFFF"/>
                </a:solidFill>
                <a:cs typeface="Arial" charset="0"/>
              </a:rPr>
              <a:t>et al</a:t>
            </a:r>
            <a:r>
              <a:rPr lang="en-GB" sz="1400" i="1" dirty="0">
                <a:solidFill>
                  <a:srgbClr val="FFFFFF"/>
                </a:solidFill>
                <a:cs typeface="Arial" charset="0"/>
              </a:rPr>
              <a:t>., UOG 2018</a:t>
            </a:r>
          </a:p>
        </p:txBody>
      </p:sp>
      <p:sp>
        <p:nvSpPr>
          <p:cNvPr id="49156" name="Segnaposto contenuto 2"/>
          <p:cNvSpPr txBox="1">
            <a:spLocks/>
          </p:cNvSpPr>
          <p:nvPr/>
        </p:nvSpPr>
        <p:spPr bwMode="auto">
          <a:xfrm>
            <a:off x="395288" y="2493665"/>
            <a:ext cx="8497192" cy="3527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buFont typeface="Arial" charset="0"/>
              <a:buChar char="•"/>
              <a:defRPr/>
            </a:pPr>
            <a:r>
              <a:rPr lang="en-US" sz="2000" dirty="0" smtClean="0"/>
              <a:t>The </a:t>
            </a:r>
            <a:r>
              <a:rPr lang="en-GB" sz="2000" dirty="0" err="1" smtClean="0"/>
              <a:t>Bioteque</a:t>
            </a:r>
            <a:r>
              <a:rPr lang="en-GB" sz="2000" dirty="0" smtClean="0"/>
              <a:t> pessary was found to have no effect on the incidence of preterm birth in singleton pregnancies with </a:t>
            </a:r>
            <a:r>
              <a:rPr lang="en-GB" sz="2000" dirty="0"/>
              <a:t>CL ≤ 25mm on </a:t>
            </a:r>
            <a:r>
              <a:rPr lang="en-GB" sz="2000" dirty="0" smtClean="0"/>
              <a:t>transvaginal ultrasound before 24 weeks’ gestation and where there was no history of spontaneous preterm birth.</a:t>
            </a:r>
            <a:endParaRPr lang="en-US" sz="2000" dirty="0"/>
          </a:p>
          <a:p>
            <a:pPr eaLnBrk="1" hangingPunct="1">
              <a:buFont typeface="Arial" charset="0"/>
              <a:buChar char="•"/>
              <a:defRPr/>
            </a:pPr>
            <a:endParaRPr lang="en-US" sz="2000" dirty="0" smtClean="0"/>
          </a:p>
          <a:p>
            <a:pPr eaLnBrk="1" hangingPunct="1">
              <a:buFont typeface="Arial" charset="0"/>
              <a:buChar char="•"/>
              <a:defRPr/>
            </a:pPr>
            <a:r>
              <a:rPr lang="en-GB" sz="2000" dirty="0" smtClean="0"/>
              <a:t>The </a:t>
            </a:r>
            <a:r>
              <a:rPr lang="en-GB" sz="2000" dirty="0" err="1" smtClean="0"/>
              <a:t>pessary</a:t>
            </a:r>
            <a:r>
              <a:rPr lang="en-GB" sz="2000" dirty="0" smtClean="0"/>
              <a:t> also had </a:t>
            </a:r>
            <a:r>
              <a:rPr lang="en-GB" sz="2000" dirty="0" smtClean="0"/>
              <a:t>no effect on composite adverse neonatal outcome.</a:t>
            </a:r>
          </a:p>
          <a:p>
            <a:pPr eaLnBrk="1" hangingPunct="1">
              <a:buFont typeface="Arial" charset="0"/>
              <a:buChar char="•"/>
              <a:defRPr/>
            </a:pPr>
            <a:endParaRPr lang="en-GB" sz="2000" dirty="0"/>
          </a:p>
          <a:p>
            <a:pPr eaLnBrk="1" hangingPunct="1">
              <a:buFont typeface="Arial" charset="0"/>
              <a:buChar char="•"/>
              <a:defRPr/>
            </a:pPr>
            <a:r>
              <a:rPr lang="en-GB" sz="2000" dirty="0" smtClean="0"/>
              <a:t>Use of the </a:t>
            </a:r>
            <a:r>
              <a:rPr lang="en-GB" sz="2000" dirty="0" err="1" smtClean="0"/>
              <a:t>Bioteque</a:t>
            </a:r>
            <a:r>
              <a:rPr lang="en-GB" sz="2000" dirty="0" smtClean="0"/>
              <a:t> pessary appeared to be safe and was well-tolerated by the majority of women despite the high rate of reported vaginal discharge.</a:t>
            </a:r>
            <a:endParaRPr lang="en-US" dirty="0"/>
          </a:p>
          <a:p>
            <a:pPr eaLnBrk="1" hangingPunct="1">
              <a:buFont typeface="Arial" charset="0"/>
              <a:buChar char="•"/>
              <a:defRPr/>
            </a:pPr>
            <a:endParaRPr lang="en-US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97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5301" name="Picture 3" descr="ISUOG-red-banner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5302" name="Picture 4" descr="UOG revers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5298" name="Rectangle 10"/>
          <p:cNvSpPr>
            <a:spLocks noChangeArrowheads="1"/>
          </p:cNvSpPr>
          <p:nvPr/>
        </p:nvSpPr>
        <p:spPr bwMode="auto">
          <a:xfrm>
            <a:off x="3614738" y="1897013"/>
            <a:ext cx="1863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 indent="-342900" algn="ctr" eaLnBrk="0" hangingPunct="0"/>
            <a:r>
              <a:rPr lang="en-GB" sz="2800" b="1" dirty="0">
                <a:solidFill>
                  <a:srgbClr val="000000"/>
                </a:solidFill>
              </a:rPr>
              <a:t>Strengths</a:t>
            </a:r>
          </a:p>
        </p:txBody>
      </p:sp>
      <p:sp>
        <p:nvSpPr>
          <p:cNvPr id="55299" name="Text Box 5"/>
          <p:cNvSpPr txBox="1">
            <a:spLocks noChangeArrowheads="1"/>
          </p:cNvSpPr>
          <p:nvPr/>
        </p:nvSpPr>
        <p:spPr bwMode="auto">
          <a:xfrm>
            <a:off x="107950" y="981075"/>
            <a:ext cx="8928100" cy="861774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GB" sz="1800" b="1" dirty="0">
                <a:solidFill>
                  <a:schemeClr val="bg1"/>
                </a:solidFill>
                <a:cs typeface="Arial" charset="0"/>
              </a:rPr>
              <a:t>Prevention of preterm birth with </a:t>
            </a:r>
            <a:r>
              <a:rPr lang="en-GB" sz="1800" b="1" dirty="0" err="1">
                <a:solidFill>
                  <a:schemeClr val="bg1"/>
                </a:solidFill>
                <a:cs typeface="Arial" charset="0"/>
              </a:rPr>
              <a:t>pessary</a:t>
            </a:r>
            <a:r>
              <a:rPr lang="en-GB" sz="1800" b="1" dirty="0">
                <a:solidFill>
                  <a:schemeClr val="bg1"/>
                </a:solidFill>
                <a:cs typeface="Arial" charset="0"/>
              </a:rPr>
              <a:t> in singletons (</a:t>
            </a:r>
            <a:r>
              <a:rPr lang="en-GB" sz="1800" b="1" dirty="0" err="1">
                <a:solidFill>
                  <a:schemeClr val="bg1"/>
                </a:solidFill>
                <a:cs typeface="Arial" charset="0"/>
              </a:rPr>
              <a:t>PoPPS</a:t>
            </a:r>
            <a:r>
              <a:rPr lang="en-GB" sz="1800" b="1" dirty="0">
                <a:solidFill>
                  <a:schemeClr val="bg1"/>
                </a:solidFill>
                <a:cs typeface="Arial" charset="0"/>
              </a:rPr>
              <a:t>): randomized controlled trial</a:t>
            </a:r>
          </a:p>
          <a:p>
            <a:pPr algn="ctr" eaLnBrk="1" hangingPunct="1"/>
            <a:r>
              <a:rPr lang="en-GB" sz="1400" i="1" dirty="0" err="1">
                <a:solidFill>
                  <a:srgbClr val="FFFFFF"/>
                </a:solidFill>
                <a:cs typeface="Arial" charset="0"/>
              </a:rPr>
              <a:t>Dugoff</a:t>
            </a:r>
            <a:r>
              <a:rPr lang="en-GB" sz="1400" i="1" dirty="0">
                <a:solidFill>
                  <a:srgbClr val="FFFFFF"/>
                </a:solidFill>
                <a:cs typeface="Arial" charset="0"/>
              </a:rPr>
              <a:t> </a:t>
            </a:r>
            <a:r>
              <a:rPr lang="en-GB" sz="1400" dirty="0">
                <a:solidFill>
                  <a:srgbClr val="FFFFFF"/>
                </a:solidFill>
                <a:cs typeface="Arial" charset="0"/>
              </a:rPr>
              <a:t>et al</a:t>
            </a:r>
            <a:r>
              <a:rPr lang="en-GB" sz="1400" i="1" dirty="0">
                <a:solidFill>
                  <a:srgbClr val="FFFFFF"/>
                </a:solidFill>
                <a:cs typeface="Arial" charset="0"/>
              </a:rPr>
              <a:t>., UOG 2018</a:t>
            </a:r>
          </a:p>
        </p:txBody>
      </p:sp>
      <p:sp>
        <p:nvSpPr>
          <p:cNvPr id="55300" name="Segnaposto contenuto 2"/>
          <p:cNvSpPr txBox="1">
            <a:spLocks/>
          </p:cNvSpPr>
          <p:nvPr/>
        </p:nvSpPr>
        <p:spPr bwMode="auto">
          <a:xfrm>
            <a:off x="403781" y="2420889"/>
            <a:ext cx="8353425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285750" indent="-285750" eaLnBrk="1" hangingPunct="1">
              <a:buFont typeface="Arial"/>
              <a:buChar char="•"/>
              <a:defRPr/>
            </a:pPr>
            <a:r>
              <a:rPr lang="en-US" sz="2000" dirty="0" smtClean="0"/>
              <a:t>The </a:t>
            </a:r>
            <a:r>
              <a:rPr lang="en-US" sz="2000" dirty="0"/>
              <a:t>study </a:t>
            </a:r>
            <a:r>
              <a:rPr lang="en-US" sz="2000" dirty="0" smtClean="0"/>
              <a:t>adhered to well-recognized guidelines for the measurement of CL.</a:t>
            </a:r>
          </a:p>
          <a:p>
            <a:pPr marL="285750" indent="-285750" eaLnBrk="1" hangingPunct="1">
              <a:buFont typeface="Arial"/>
              <a:buChar char="•"/>
              <a:defRPr/>
            </a:pPr>
            <a:endParaRPr lang="en-US" sz="1600" dirty="0"/>
          </a:p>
          <a:p>
            <a:pPr marL="285750" indent="-285750" eaLnBrk="1" hangingPunct="1">
              <a:buFont typeface="Arial"/>
              <a:buChar char="•"/>
              <a:defRPr/>
            </a:pPr>
            <a:r>
              <a:rPr lang="en-US" sz="2000" dirty="0" smtClean="0"/>
              <a:t>The study complied with CONSORT guidelines.</a:t>
            </a:r>
          </a:p>
          <a:p>
            <a:pPr marL="285750" indent="-285750" eaLnBrk="1" hangingPunct="1">
              <a:buFont typeface="Arial"/>
              <a:buChar char="•"/>
              <a:defRPr/>
            </a:pPr>
            <a:endParaRPr lang="en-US" sz="1600" dirty="0" smtClean="0"/>
          </a:p>
          <a:p>
            <a:pPr marL="285750" indent="-285750" eaLnBrk="1" hangingPunct="1">
              <a:buFont typeface="Arial"/>
              <a:buChar char="•"/>
              <a:defRPr/>
            </a:pPr>
            <a:r>
              <a:rPr lang="en-US" sz="2000" dirty="0" smtClean="0"/>
              <a:t>Rigorous training was required by those who would be inserting the pessaries.</a:t>
            </a:r>
          </a:p>
          <a:p>
            <a:pPr eaLnBrk="1" hangingPunct="1">
              <a:buFontTx/>
              <a:buChar char="•"/>
              <a:defRPr/>
            </a:pPr>
            <a:endParaRPr lang="en-US" sz="2000" dirty="0" smtClean="0"/>
          </a:p>
          <a:p>
            <a:pPr eaLnBrk="1" hangingPunct="1">
              <a:defRPr/>
            </a:pPr>
            <a:endParaRPr lang="en-US" sz="2000" dirty="0" smtClean="0"/>
          </a:p>
          <a:p>
            <a:pPr eaLnBrk="1" hangingPunct="1">
              <a:defRPr/>
            </a:pPr>
            <a:endParaRPr lang="en-US" sz="1800" dirty="0" smtClean="0"/>
          </a:p>
          <a:p>
            <a:pPr marL="285750" indent="-285750" eaLnBrk="1" hangingPunct="1">
              <a:buFont typeface="Arial"/>
              <a:buChar char="•"/>
              <a:defRPr/>
            </a:pPr>
            <a:endParaRPr lang="en-US" sz="1800" dirty="0" smtClean="0"/>
          </a:p>
          <a:p>
            <a:pPr eaLnBrk="1" hangingPunct="1">
              <a:defRPr/>
            </a:pPr>
            <a:endParaRPr lang="en-US" sz="1800" dirty="0" smtClean="0"/>
          </a:p>
          <a:p>
            <a:pPr eaLnBrk="1" hangingPunct="1">
              <a:defRPr/>
            </a:pPr>
            <a:endParaRPr lang="en-US" sz="1800" dirty="0" smtClean="0"/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3609657" y="4705980"/>
            <a:ext cx="20997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 indent="-342900" algn="ctr" eaLnBrk="0" hangingPunct="0"/>
            <a:r>
              <a:rPr lang="en-GB" sz="2800" b="1" dirty="0" smtClean="0">
                <a:solidFill>
                  <a:srgbClr val="000000"/>
                </a:solidFill>
              </a:rPr>
              <a:t>Limitations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9" name="Segnaposto contenuto 2"/>
          <p:cNvSpPr txBox="1">
            <a:spLocks/>
          </p:cNvSpPr>
          <p:nvPr/>
        </p:nvSpPr>
        <p:spPr bwMode="auto">
          <a:xfrm>
            <a:off x="482833" y="5301208"/>
            <a:ext cx="8353425" cy="720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285750" indent="-285750" eaLnBrk="1" hangingPunct="1">
              <a:buFont typeface="Arial"/>
              <a:buChar char="•"/>
              <a:defRPr/>
            </a:pPr>
            <a:r>
              <a:rPr lang="en-US" sz="2000" dirty="0" smtClean="0"/>
              <a:t>The study had a small sample size because recruitment stopped before planned enrollment was completed.</a:t>
            </a:r>
          </a:p>
          <a:p>
            <a:pPr marL="285750" indent="-285750" eaLnBrk="1" hangingPunct="1">
              <a:buFont typeface="Arial"/>
              <a:buChar char="•"/>
              <a:defRPr/>
            </a:pPr>
            <a:endParaRPr lang="en-US" sz="2000" dirty="0"/>
          </a:p>
          <a:p>
            <a:pPr eaLnBrk="1" hangingPunct="1">
              <a:buFontTx/>
              <a:buChar char="•"/>
              <a:defRPr/>
            </a:pPr>
            <a:endParaRPr lang="en-US" sz="2000" dirty="0" smtClean="0"/>
          </a:p>
          <a:p>
            <a:pPr eaLnBrk="1" hangingPunct="1">
              <a:defRPr/>
            </a:pPr>
            <a:endParaRPr lang="en-US" sz="2000" dirty="0" smtClean="0"/>
          </a:p>
          <a:p>
            <a:pPr eaLnBrk="1" hangingPunct="1">
              <a:defRPr/>
            </a:pPr>
            <a:endParaRPr lang="en-US" sz="1800" dirty="0" smtClean="0"/>
          </a:p>
          <a:p>
            <a:pPr marL="285750" indent="-285750" eaLnBrk="1" hangingPunct="1">
              <a:buFont typeface="Arial"/>
              <a:buChar char="•"/>
              <a:defRPr/>
            </a:pPr>
            <a:endParaRPr lang="en-US" sz="1800" dirty="0" smtClean="0"/>
          </a:p>
          <a:p>
            <a:pPr eaLnBrk="1" hangingPunct="1">
              <a:defRPr/>
            </a:pPr>
            <a:endParaRPr lang="en-US" sz="1800" dirty="0" smtClean="0"/>
          </a:p>
          <a:p>
            <a:pPr eaLnBrk="1" hangingPunct="1">
              <a:defRPr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3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9397" name="Picture 3" descr="ISUOG-red-banner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9398" name="Picture 4" descr="UOG revers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9394" name="Rectangle 19"/>
          <p:cNvSpPr>
            <a:spLocks noChangeArrowheads="1"/>
          </p:cNvSpPr>
          <p:nvPr/>
        </p:nvSpPr>
        <p:spPr bwMode="auto">
          <a:xfrm>
            <a:off x="252372" y="2780347"/>
            <a:ext cx="8569325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lvl="1" indent="-457200">
              <a:spcAft>
                <a:spcPts val="1200"/>
              </a:spcAft>
              <a:buFontTx/>
              <a:buChar char="•"/>
            </a:pPr>
            <a:r>
              <a:rPr lang="en-GB" dirty="0" smtClean="0">
                <a:cs typeface="Arial" charset="0"/>
              </a:rPr>
              <a:t>Should studies not be comparing cervical pessary to cervical cerclage in the prevention of preterm birth?</a:t>
            </a:r>
            <a:endParaRPr lang="en-GB" dirty="0">
              <a:cs typeface="Arial" charset="0"/>
            </a:endParaRPr>
          </a:p>
          <a:p>
            <a:pPr lvl="1" indent="-457200">
              <a:spcAft>
                <a:spcPts val="1200"/>
              </a:spcAft>
              <a:buFontTx/>
              <a:buChar char="•"/>
            </a:pPr>
            <a:r>
              <a:rPr lang="en-GB" dirty="0" smtClean="0">
                <a:cs typeface="Arial" charset="0"/>
              </a:rPr>
              <a:t>Is the pre-trial training required of those who inserted the </a:t>
            </a:r>
            <a:r>
              <a:rPr lang="en-GB" dirty="0" err="1" smtClean="0">
                <a:cs typeface="Arial" charset="0"/>
              </a:rPr>
              <a:t>pessaries</a:t>
            </a:r>
            <a:r>
              <a:rPr lang="en-GB" dirty="0" smtClean="0">
                <a:cs typeface="Arial" charset="0"/>
              </a:rPr>
              <a:t> an adequate way of ensuring the </a:t>
            </a:r>
            <a:r>
              <a:rPr lang="en-GB" dirty="0" err="1" smtClean="0">
                <a:cs typeface="Arial" charset="0"/>
              </a:rPr>
              <a:t>pessaries</a:t>
            </a:r>
            <a:r>
              <a:rPr lang="en-GB" dirty="0" smtClean="0">
                <a:cs typeface="Arial" charset="0"/>
              </a:rPr>
              <a:t> were correctly inserted? Is this important?</a:t>
            </a:r>
          </a:p>
          <a:p>
            <a:pPr lvl="1" indent="-457200">
              <a:spcAft>
                <a:spcPts val="1200"/>
              </a:spcAft>
              <a:buFontTx/>
              <a:buChar char="•"/>
            </a:pPr>
            <a:r>
              <a:rPr lang="en-GB" dirty="0" smtClean="0">
                <a:cs typeface="Arial" charset="0"/>
              </a:rPr>
              <a:t>Is </a:t>
            </a:r>
            <a:r>
              <a:rPr lang="en-GB" dirty="0">
                <a:cs typeface="Arial" charset="0"/>
              </a:rPr>
              <a:t>it ethical to stop a study before </a:t>
            </a:r>
            <a:r>
              <a:rPr lang="en-GB" dirty="0" err="1">
                <a:cs typeface="Arial" charset="0"/>
              </a:rPr>
              <a:t>enrollment</a:t>
            </a:r>
            <a:r>
              <a:rPr lang="en-GB" dirty="0">
                <a:cs typeface="Arial" charset="0"/>
              </a:rPr>
              <a:t> is complete, on non-clinical grounds, given the number of women who had already been recruited</a:t>
            </a:r>
            <a:r>
              <a:rPr lang="en-GB" dirty="0" smtClean="0">
                <a:cs typeface="Arial" charset="0"/>
              </a:rPr>
              <a:t>?</a:t>
            </a:r>
          </a:p>
          <a:p>
            <a:pPr lvl="1" indent="-457200">
              <a:spcAft>
                <a:spcPts val="1200"/>
              </a:spcAft>
              <a:buFontTx/>
              <a:buChar char="•"/>
            </a:pPr>
            <a:r>
              <a:rPr lang="en-GB" dirty="0" smtClean="0">
                <a:cs typeface="Arial" charset="0"/>
              </a:rPr>
              <a:t>What is the</a:t>
            </a:r>
            <a:r>
              <a:rPr lang="en-GB" dirty="0" smtClean="0">
                <a:cs typeface="Arial" charset="0"/>
              </a:rPr>
              <a:t> </a:t>
            </a:r>
            <a:r>
              <a:rPr lang="en-GB" dirty="0" smtClean="0">
                <a:cs typeface="Arial" charset="0"/>
              </a:rPr>
              <a:t>value </a:t>
            </a:r>
            <a:r>
              <a:rPr lang="en-GB" dirty="0" smtClean="0">
                <a:cs typeface="Arial" charset="0"/>
              </a:rPr>
              <a:t>in </a:t>
            </a:r>
            <a:r>
              <a:rPr lang="en-GB" dirty="0" smtClean="0">
                <a:cs typeface="Arial" charset="0"/>
              </a:rPr>
              <a:t>a study that </a:t>
            </a:r>
            <a:r>
              <a:rPr lang="en-GB" dirty="0" smtClean="0">
                <a:cs typeface="Arial" charset="0"/>
              </a:rPr>
              <a:t>is </a:t>
            </a:r>
            <a:r>
              <a:rPr lang="en-GB" dirty="0" smtClean="0">
                <a:cs typeface="Arial" charset="0"/>
              </a:rPr>
              <a:t>underpowered?</a:t>
            </a:r>
            <a:endParaRPr lang="en-GB" dirty="0">
              <a:cs typeface="Arial" charset="0"/>
            </a:endParaRPr>
          </a:p>
          <a:p>
            <a:pPr marL="457200" indent="-457200">
              <a:spcAft>
                <a:spcPts val="1200"/>
              </a:spcAft>
              <a:buFontTx/>
              <a:buChar char="•"/>
            </a:pPr>
            <a:endParaRPr lang="en-US" sz="1600" dirty="0">
              <a:cs typeface="Arial" charset="0"/>
            </a:endParaRPr>
          </a:p>
        </p:txBody>
      </p:sp>
      <p:sp>
        <p:nvSpPr>
          <p:cNvPr id="59395" name="Rectangle 10"/>
          <p:cNvSpPr>
            <a:spLocks noChangeArrowheads="1"/>
          </p:cNvSpPr>
          <p:nvPr/>
        </p:nvSpPr>
        <p:spPr bwMode="auto">
          <a:xfrm>
            <a:off x="2932113" y="1916113"/>
            <a:ext cx="3282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 indent="-342900" algn="ctr" eaLnBrk="0" hangingPunct="0"/>
            <a:r>
              <a:rPr lang="en-GB" sz="2800" b="1">
                <a:solidFill>
                  <a:srgbClr val="000000"/>
                </a:solidFill>
              </a:rPr>
              <a:t>Discussion points</a:t>
            </a:r>
          </a:p>
        </p:txBody>
      </p:sp>
      <p:sp>
        <p:nvSpPr>
          <p:cNvPr id="59396" name="Text Box 5"/>
          <p:cNvSpPr txBox="1">
            <a:spLocks noChangeArrowheads="1"/>
          </p:cNvSpPr>
          <p:nvPr/>
        </p:nvSpPr>
        <p:spPr bwMode="auto">
          <a:xfrm>
            <a:off x="107950" y="982663"/>
            <a:ext cx="8928100" cy="861774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GB" sz="1800" b="1" dirty="0">
                <a:solidFill>
                  <a:schemeClr val="bg1"/>
                </a:solidFill>
                <a:cs typeface="Arial" charset="0"/>
              </a:rPr>
              <a:t>Prevention of preterm birth with </a:t>
            </a:r>
            <a:r>
              <a:rPr lang="en-GB" sz="1800" b="1" dirty="0" err="1">
                <a:solidFill>
                  <a:schemeClr val="bg1"/>
                </a:solidFill>
                <a:cs typeface="Arial" charset="0"/>
              </a:rPr>
              <a:t>pessary</a:t>
            </a:r>
            <a:r>
              <a:rPr lang="en-GB" sz="1800" b="1" dirty="0">
                <a:solidFill>
                  <a:schemeClr val="bg1"/>
                </a:solidFill>
                <a:cs typeface="Arial" charset="0"/>
              </a:rPr>
              <a:t> in singletons (</a:t>
            </a:r>
            <a:r>
              <a:rPr lang="en-GB" sz="1800" b="1" dirty="0" err="1">
                <a:solidFill>
                  <a:schemeClr val="bg1"/>
                </a:solidFill>
                <a:cs typeface="Arial" charset="0"/>
              </a:rPr>
              <a:t>PoPPS</a:t>
            </a:r>
            <a:r>
              <a:rPr lang="en-GB" sz="1800" b="1" dirty="0">
                <a:solidFill>
                  <a:schemeClr val="bg1"/>
                </a:solidFill>
                <a:cs typeface="Arial" charset="0"/>
              </a:rPr>
              <a:t>): randomized controlled trial</a:t>
            </a:r>
          </a:p>
          <a:p>
            <a:pPr algn="ctr" eaLnBrk="1" hangingPunct="1"/>
            <a:r>
              <a:rPr lang="en-GB" sz="1400" i="1" dirty="0" err="1">
                <a:solidFill>
                  <a:srgbClr val="FFFFFF"/>
                </a:solidFill>
                <a:cs typeface="Arial" charset="0"/>
              </a:rPr>
              <a:t>Dugoff</a:t>
            </a:r>
            <a:r>
              <a:rPr lang="en-GB" sz="1400" i="1" dirty="0">
                <a:solidFill>
                  <a:srgbClr val="FFFFFF"/>
                </a:solidFill>
                <a:cs typeface="Arial" charset="0"/>
              </a:rPr>
              <a:t> </a:t>
            </a:r>
            <a:r>
              <a:rPr lang="en-GB" sz="1400" dirty="0">
                <a:solidFill>
                  <a:srgbClr val="FFFFFF"/>
                </a:solidFill>
                <a:cs typeface="Arial" charset="0"/>
              </a:rPr>
              <a:t>et al</a:t>
            </a:r>
            <a:r>
              <a:rPr lang="en-GB" sz="1400" i="1" dirty="0">
                <a:solidFill>
                  <a:srgbClr val="FFFFFF"/>
                </a:solidFill>
                <a:cs typeface="Arial" charset="0"/>
              </a:rPr>
              <a:t>., UOG 2018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3" name="Group 2"/>
          <p:cNvGrpSpPr>
            <a:grpSpLocks/>
          </p:cNvGrpSpPr>
          <p:nvPr/>
        </p:nvGrpSpPr>
        <p:grpSpPr bwMode="auto">
          <a:xfrm>
            <a:off x="0" y="0"/>
            <a:ext cx="9144000" cy="841375"/>
            <a:chOff x="0" y="3755"/>
            <a:chExt cx="5760" cy="582"/>
          </a:xfrm>
        </p:grpSpPr>
        <p:pic>
          <p:nvPicPr>
            <p:cNvPr id="28677" name="Picture 3" descr="ISUOG-red-banner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678" name="Picture 4" descr="UOG revers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8674" name="Text Box 5"/>
          <p:cNvSpPr txBox="1">
            <a:spLocks noChangeArrowheads="1"/>
          </p:cNvSpPr>
          <p:nvPr/>
        </p:nvSpPr>
        <p:spPr bwMode="auto">
          <a:xfrm>
            <a:off x="107950" y="908050"/>
            <a:ext cx="8928100" cy="892552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GB" sz="1800" b="1" dirty="0" smtClean="0">
                <a:solidFill>
                  <a:schemeClr val="bg1"/>
                </a:solidFill>
                <a:cs typeface="Arial" charset="0"/>
              </a:rPr>
              <a:t>Prevention of preterm birth with </a:t>
            </a:r>
            <a:r>
              <a:rPr lang="en-GB" sz="1800" b="1" dirty="0" err="1" smtClean="0">
                <a:solidFill>
                  <a:schemeClr val="bg1"/>
                </a:solidFill>
                <a:cs typeface="Arial" charset="0"/>
              </a:rPr>
              <a:t>pessary</a:t>
            </a:r>
            <a:r>
              <a:rPr lang="en-GB" sz="1800" b="1" dirty="0" smtClean="0">
                <a:solidFill>
                  <a:schemeClr val="bg1"/>
                </a:solidFill>
                <a:cs typeface="Arial" charset="0"/>
              </a:rPr>
              <a:t> in singletons (</a:t>
            </a:r>
            <a:r>
              <a:rPr lang="en-GB" sz="1800" b="1" dirty="0" err="1" smtClean="0">
                <a:solidFill>
                  <a:schemeClr val="bg1"/>
                </a:solidFill>
                <a:cs typeface="Arial" charset="0"/>
              </a:rPr>
              <a:t>PoPPS</a:t>
            </a:r>
            <a:r>
              <a:rPr lang="en-GB" sz="1800" b="1" dirty="0" smtClean="0">
                <a:solidFill>
                  <a:schemeClr val="bg1"/>
                </a:solidFill>
                <a:cs typeface="Arial" charset="0"/>
              </a:rPr>
              <a:t>): randomized controlled </a:t>
            </a:r>
            <a:r>
              <a:rPr lang="en-GB" sz="1800" b="1" dirty="0">
                <a:solidFill>
                  <a:schemeClr val="bg1"/>
                </a:solidFill>
                <a:cs typeface="Arial" charset="0"/>
              </a:rPr>
              <a:t>trial</a:t>
            </a:r>
          </a:p>
          <a:p>
            <a:pPr algn="ctr" eaLnBrk="1" hangingPunct="1"/>
            <a:r>
              <a:rPr lang="en-GB" sz="1400" i="1" dirty="0" err="1" smtClean="0">
                <a:solidFill>
                  <a:srgbClr val="FFFFFF"/>
                </a:solidFill>
                <a:cs typeface="Arial" charset="0"/>
              </a:rPr>
              <a:t>Dugoff</a:t>
            </a:r>
            <a:r>
              <a:rPr lang="en-GB" sz="1400" i="1" dirty="0" smtClean="0">
                <a:solidFill>
                  <a:srgbClr val="FFFFFF"/>
                </a:solidFill>
                <a:cs typeface="Arial" charset="0"/>
              </a:rPr>
              <a:t> </a:t>
            </a:r>
            <a:r>
              <a:rPr lang="en-GB" sz="1400" dirty="0">
                <a:solidFill>
                  <a:srgbClr val="FFFFFF"/>
                </a:solidFill>
                <a:cs typeface="Arial" charset="0"/>
              </a:rPr>
              <a:t>et al</a:t>
            </a:r>
            <a:r>
              <a:rPr lang="en-GB" sz="1400" i="1" dirty="0">
                <a:solidFill>
                  <a:srgbClr val="FFFFFF"/>
                </a:solidFill>
                <a:cs typeface="Arial" charset="0"/>
              </a:rPr>
              <a:t>., UOG </a:t>
            </a:r>
            <a:r>
              <a:rPr lang="en-GB" sz="1400" i="1" dirty="0" smtClean="0">
                <a:solidFill>
                  <a:srgbClr val="FFFFFF"/>
                </a:solidFill>
                <a:cs typeface="Arial" charset="0"/>
              </a:rPr>
              <a:t>2018</a:t>
            </a:r>
            <a:endParaRPr lang="en-GB" sz="1400" i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8675" name="Rectangle 8"/>
          <p:cNvSpPr>
            <a:spLocks noChangeArrowheads="1"/>
          </p:cNvSpPr>
          <p:nvPr/>
        </p:nvSpPr>
        <p:spPr bwMode="auto">
          <a:xfrm>
            <a:off x="3403091" y="1985962"/>
            <a:ext cx="2282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 indent="-342900" algn="ctr" eaLnBrk="0" hangingPunct="0"/>
            <a:r>
              <a:rPr lang="en-GB" sz="2800" b="1" dirty="0">
                <a:solidFill>
                  <a:srgbClr val="000000"/>
                </a:solidFill>
              </a:rPr>
              <a:t>Background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750" y="2771775"/>
            <a:ext cx="7777163" cy="39703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dirty="0"/>
              <a:t>Preterm birth and its consequences are the biggest cause of neonatal morbidity and </a:t>
            </a:r>
            <a:r>
              <a:rPr lang="en-GB" dirty="0" smtClean="0"/>
              <a:t>mortality.</a:t>
            </a:r>
            <a:endParaRPr lang="en-GB" dirty="0"/>
          </a:p>
          <a:p>
            <a:pPr>
              <a:defRPr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Measurement of cervical length (CL) on transvaginal ultrasound in the second trimester is one of the best predictive tests of spontaneous preterm birth.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A significant proportion of women with a short CL deliver preterm despite treatment with vaginal progesterone and/or cerclage.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dirty="0"/>
              <a:t>Cervical pessaries have been studied as a potential treatment to prevent preterm birth but results from randomized controlled trials have been </a:t>
            </a:r>
            <a:r>
              <a:rPr lang="en-GB" dirty="0" smtClean="0"/>
              <a:t>contradictory.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69" name="Group 2"/>
          <p:cNvGrpSpPr>
            <a:grpSpLocks/>
          </p:cNvGrpSpPr>
          <p:nvPr/>
        </p:nvGrpSpPr>
        <p:grpSpPr bwMode="auto">
          <a:xfrm>
            <a:off x="0" y="0"/>
            <a:ext cx="9144000" cy="841375"/>
            <a:chOff x="0" y="3755"/>
            <a:chExt cx="5760" cy="582"/>
          </a:xfrm>
        </p:grpSpPr>
        <p:pic>
          <p:nvPicPr>
            <p:cNvPr id="32773" name="Picture 3" descr="ISUOG-red-banner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774" name="Picture 4" descr="UOG revers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2770" name="Text Box 5"/>
          <p:cNvSpPr txBox="1">
            <a:spLocks noChangeArrowheads="1"/>
          </p:cNvSpPr>
          <p:nvPr/>
        </p:nvSpPr>
        <p:spPr bwMode="auto">
          <a:xfrm>
            <a:off x="107950" y="908050"/>
            <a:ext cx="8928100" cy="861774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GB" sz="1800" b="1" dirty="0" smtClean="0">
                <a:solidFill>
                  <a:schemeClr val="bg1"/>
                </a:solidFill>
                <a:cs typeface="Arial" charset="0"/>
              </a:rPr>
              <a:t>Prevention of preterm birth with </a:t>
            </a:r>
            <a:r>
              <a:rPr lang="en-GB" sz="1800" b="1" dirty="0" err="1" smtClean="0">
                <a:solidFill>
                  <a:schemeClr val="bg1"/>
                </a:solidFill>
                <a:cs typeface="Arial" charset="0"/>
              </a:rPr>
              <a:t>pessary</a:t>
            </a:r>
            <a:r>
              <a:rPr lang="en-GB" sz="1800" b="1" dirty="0" smtClean="0">
                <a:solidFill>
                  <a:schemeClr val="bg1"/>
                </a:solidFill>
                <a:cs typeface="Arial" charset="0"/>
              </a:rPr>
              <a:t> in singletons (</a:t>
            </a:r>
            <a:r>
              <a:rPr lang="en-GB" sz="1800" b="1" dirty="0" err="1" smtClean="0">
                <a:solidFill>
                  <a:schemeClr val="bg1"/>
                </a:solidFill>
                <a:cs typeface="Arial" charset="0"/>
              </a:rPr>
              <a:t>PoPPS</a:t>
            </a:r>
            <a:r>
              <a:rPr lang="en-GB" sz="1800" b="1" dirty="0" smtClean="0">
                <a:solidFill>
                  <a:schemeClr val="bg1"/>
                </a:solidFill>
                <a:cs typeface="Arial" charset="0"/>
              </a:rPr>
              <a:t>): randomized controlled trial</a:t>
            </a:r>
          </a:p>
          <a:p>
            <a:pPr algn="ctr" eaLnBrk="1" hangingPunct="1"/>
            <a:r>
              <a:rPr lang="en-GB" sz="1400" i="1" dirty="0" err="1" smtClean="0">
                <a:solidFill>
                  <a:srgbClr val="FFFFFF"/>
                </a:solidFill>
                <a:cs typeface="Arial" charset="0"/>
              </a:rPr>
              <a:t>Dugoff</a:t>
            </a:r>
            <a:r>
              <a:rPr lang="en-GB" sz="1400" i="1" dirty="0" smtClean="0">
                <a:solidFill>
                  <a:srgbClr val="FFFFFF"/>
                </a:solidFill>
                <a:cs typeface="Arial" charset="0"/>
              </a:rPr>
              <a:t> </a:t>
            </a:r>
            <a:r>
              <a:rPr lang="en-GB" sz="1400" dirty="0" smtClean="0">
                <a:solidFill>
                  <a:srgbClr val="FFFFFF"/>
                </a:solidFill>
                <a:cs typeface="Arial" charset="0"/>
              </a:rPr>
              <a:t>et al</a:t>
            </a:r>
            <a:r>
              <a:rPr lang="en-GB" sz="1400" i="1" dirty="0" smtClean="0">
                <a:solidFill>
                  <a:srgbClr val="FFFFFF"/>
                </a:solidFill>
                <a:cs typeface="Arial" charset="0"/>
              </a:rPr>
              <a:t>., UOG 2018</a:t>
            </a:r>
            <a:endParaRPr lang="en-GB" sz="1400" i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2771" name="Rectangle 19"/>
          <p:cNvSpPr>
            <a:spLocks noChangeArrowheads="1"/>
          </p:cNvSpPr>
          <p:nvPr/>
        </p:nvSpPr>
        <p:spPr bwMode="auto">
          <a:xfrm>
            <a:off x="323850" y="3255015"/>
            <a:ext cx="8496300" cy="1246495"/>
          </a:xfrm>
          <a:prstGeom prst="rect">
            <a:avLst/>
          </a:prstGeom>
          <a:noFill/>
          <a:ln w="28575">
            <a:solidFill>
              <a:srgbClr val="44589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marL="342900" indent="-342900" algn="ctr" eaLnBrk="0" hangingPunct="0">
              <a:lnSpc>
                <a:spcPct val="125000"/>
              </a:lnSpc>
            </a:pPr>
            <a:r>
              <a:rPr lang="en-GB" sz="2000" b="1" dirty="0">
                <a:solidFill>
                  <a:srgbClr val="000000"/>
                </a:solidFill>
              </a:rPr>
              <a:t>To </a:t>
            </a:r>
            <a:r>
              <a:rPr lang="en-GB" sz="2000" b="1" dirty="0" smtClean="0">
                <a:solidFill>
                  <a:srgbClr val="000000"/>
                </a:solidFill>
              </a:rPr>
              <a:t>determine if pessary use can prevent preterm birth in women with singleton pregnancy, no history of preterm birth and with a short cervical length.</a:t>
            </a:r>
            <a:endParaRPr lang="en-GB" sz="2000" b="1" dirty="0">
              <a:solidFill>
                <a:srgbClr val="000000"/>
              </a:solidFill>
            </a:endParaRPr>
          </a:p>
        </p:txBody>
      </p:sp>
      <p:sp>
        <p:nvSpPr>
          <p:cNvPr id="32772" name="Rectangle 8"/>
          <p:cNvSpPr>
            <a:spLocks noChangeArrowheads="1"/>
          </p:cNvSpPr>
          <p:nvPr/>
        </p:nvSpPr>
        <p:spPr bwMode="auto">
          <a:xfrm>
            <a:off x="3643313" y="2205038"/>
            <a:ext cx="180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 indent="-342900" algn="ctr" eaLnBrk="0" hangingPunct="0"/>
            <a:r>
              <a:rPr lang="en-GB" sz="2800" b="1">
                <a:solidFill>
                  <a:srgbClr val="000000"/>
                </a:solidFill>
              </a:rPr>
              <a:t>Objective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7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4821" name="Picture 3" descr="ISUOG-red-banner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22" name="Picture 4" descr="UOG revers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818" name="TextBox 1"/>
          <p:cNvSpPr txBox="1">
            <a:spLocks noChangeArrowheads="1"/>
          </p:cNvSpPr>
          <p:nvPr/>
        </p:nvSpPr>
        <p:spPr bwMode="auto">
          <a:xfrm>
            <a:off x="250825" y="1916113"/>
            <a:ext cx="864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GB" b="1"/>
              <a:t>Patients and Methods</a:t>
            </a:r>
          </a:p>
        </p:txBody>
      </p:sp>
      <p:sp>
        <p:nvSpPr>
          <p:cNvPr id="6148" name="Segnaposto contenuto 2"/>
          <p:cNvSpPr txBox="1">
            <a:spLocks/>
          </p:cNvSpPr>
          <p:nvPr/>
        </p:nvSpPr>
        <p:spPr bwMode="auto">
          <a:xfrm>
            <a:off x="250825" y="2445608"/>
            <a:ext cx="8642350" cy="4007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342900" indent="-342900">
              <a:buFontTx/>
              <a:buChar char="•"/>
              <a:defRPr/>
            </a:pPr>
            <a:endParaRPr lang="en-US" sz="1800" dirty="0" smtClean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r>
              <a:rPr lang="en-US" sz="1800" dirty="0" smtClean="0">
                <a:cs typeface="Arial" charset="0"/>
              </a:rPr>
              <a:t>This was a open-label, multicenter, randomized, controlled trial carried out between 17 March 2004 and 29 July 2016.</a:t>
            </a:r>
          </a:p>
          <a:p>
            <a:pPr>
              <a:defRPr/>
            </a:pPr>
            <a:endParaRPr lang="en-US" sz="1800" dirty="0" smtClean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r>
              <a:rPr lang="en-US" sz="1800" dirty="0" smtClean="0">
                <a:cs typeface="Arial" charset="0"/>
              </a:rPr>
              <a:t>Women presenting between 18+0 and 23+6 weeks’ gestation for anatomy ultrasound scan underwent CL measurement on transvaginal ultrasound.</a:t>
            </a:r>
          </a:p>
          <a:p>
            <a:pPr>
              <a:defRPr/>
            </a:pPr>
            <a:endParaRPr lang="en-US" sz="1800" dirty="0" smtClean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r>
              <a:rPr lang="en-US" sz="1800" dirty="0" smtClean="0">
                <a:cs typeface="Arial" charset="0"/>
              </a:rPr>
              <a:t>CL was measured using the CLEAR criteria of the Perinatal Quality Foundation.</a:t>
            </a:r>
          </a:p>
          <a:p>
            <a:pPr marL="342900" indent="-342900">
              <a:buFontTx/>
              <a:buChar char="•"/>
              <a:defRPr/>
            </a:pPr>
            <a:endParaRPr lang="en-US" sz="1800" dirty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r>
              <a:rPr lang="en-US" sz="1800" dirty="0">
                <a:cs typeface="Arial" charset="0"/>
              </a:rPr>
              <a:t>A sample size of 121 women in each group was needed to detect a reduction in the primary outcome from 30% in the no-pessary group to 15% in the pessary </a:t>
            </a:r>
            <a:r>
              <a:rPr lang="en-US" sz="1800" dirty="0" smtClean="0">
                <a:cs typeface="Arial" charset="0"/>
              </a:rPr>
              <a:t>group.</a:t>
            </a:r>
            <a:endParaRPr lang="en-US" sz="1800" dirty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endParaRPr lang="en-US" sz="1800" dirty="0" smtClean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endParaRPr lang="en-US" sz="1800" dirty="0" smtClean="0">
              <a:cs typeface="Arial" charset="0"/>
            </a:endParaRPr>
          </a:p>
        </p:txBody>
      </p:sp>
      <p:sp>
        <p:nvSpPr>
          <p:cNvPr id="34820" name="Text Box 5"/>
          <p:cNvSpPr txBox="1">
            <a:spLocks noChangeArrowheads="1"/>
          </p:cNvSpPr>
          <p:nvPr/>
        </p:nvSpPr>
        <p:spPr bwMode="auto">
          <a:xfrm>
            <a:off x="107950" y="981075"/>
            <a:ext cx="8928100" cy="861774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GB" sz="1800" b="1" dirty="0" smtClean="0">
                <a:solidFill>
                  <a:schemeClr val="bg1"/>
                </a:solidFill>
                <a:cs typeface="Arial" charset="0"/>
              </a:rPr>
              <a:t>Prevention of preterm birth with </a:t>
            </a:r>
            <a:r>
              <a:rPr lang="en-GB" sz="1800" b="1" dirty="0" err="1" smtClean="0">
                <a:solidFill>
                  <a:schemeClr val="bg1"/>
                </a:solidFill>
                <a:cs typeface="Arial" charset="0"/>
              </a:rPr>
              <a:t>pessary</a:t>
            </a:r>
            <a:r>
              <a:rPr lang="en-GB" sz="1800" b="1" dirty="0" smtClean="0">
                <a:solidFill>
                  <a:schemeClr val="bg1"/>
                </a:solidFill>
                <a:cs typeface="Arial" charset="0"/>
              </a:rPr>
              <a:t> in singletons (</a:t>
            </a:r>
            <a:r>
              <a:rPr lang="en-GB" sz="1800" b="1" dirty="0" err="1" smtClean="0">
                <a:solidFill>
                  <a:schemeClr val="bg1"/>
                </a:solidFill>
                <a:cs typeface="Arial" charset="0"/>
              </a:rPr>
              <a:t>PoPPS</a:t>
            </a:r>
            <a:r>
              <a:rPr lang="en-GB" sz="1800" b="1" dirty="0" smtClean="0">
                <a:solidFill>
                  <a:schemeClr val="bg1"/>
                </a:solidFill>
                <a:cs typeface="Arial" charset="0"/>
              </a:rPr>
              <a:t>): randomized controlled trial</a:t>
            </a:r>
          </a:p>
          <a:p>
            <a:pPr algn="ctr" eaLnBrk="1" hangingPunct="1"/>
            <a:r>
              <a:rPr lang="en-GB" sz="1400" i="1" dirty="0" err="1" smtClean="0">
                <a:solidFill>
                  <a:srgbClr val="FFFFFF"/>
                </a:solidFill>
                <a:cs typeface="Arial" charset="0"/>
              </a:rPr>
              <a:t>Dugoff</a:t>
            </a:r>
            <a:r>
              <a:rPr lang="en-GB" sz="1400" i="1" dirty="0" smtClean="0">
                <a:solidFill>
                  <a:srgbClr val="FFFFFF"/>
                </a:solidFill>
                <a:cs typeface="Arial" charset="0"/>
              </a:rPr>
              <a:t> </a:t>
            </a:r>
            <a:r>
              <a:rPr lang="en-GB" sz="1400" dirty="0" smtClean="0">
                <a:solidFill>
                  <a:srgbClr val="FFFFFF"/>
                </a:solidFill>
                <a:cs typeface="Arial" charset="0"/>
              </a:rPr>
              <a:t>et al</a:t>
            </a:r>
            <a:r>
              <a:rPr lang="en-GB" sz="1400" i="1" dirty="0" smtClean="0">
                <a:solidFill>
                  <a:srgbClr val="FFFFFF"/>
                </a:solidFill>
                <a:cs typeface="Arial" charset="0"/>
              </a:rPr>
              <a:t>., UOG 2018</a:t>
            </a:r>
            <a:endParaRPr lang="en-GB" sz="1400" i="1" dirty="0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7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4821" name="Picture 3" descr="ISUOG-red-banner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22" name="Picture 4" descr="UOG revers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818" name="TextBox 1"/>
          <p:cNvSpPr txBox="1">
            <a:spLocks noChangeArrowheads="1"/>
          </p:cNvSpPr>
          <p:nvPr/>
        </p:nvSpPr>
        <p:spPr bwMode="auto">
          <a:xfrm>
            <a:off x="250825" y="1916113"/>
            <a:ext cx="864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GB" b="1"/>
              <a:t>Patients and Methods</a:t>
            </a:r>
          </a:p>
        </p:txBody>
      </p:sp>
      <p:sp>
        <p:nvSpPr>
          <p:cNvPr id="6148" name="Segnaposto contenuto 2"/>
          <p:cNvSpPr txBox="1">
            <a:spLocks/>
          </p:cNvSpPr>
          <p:nvPr/>
        </p:nvSpPr>
        <p:spPr bwMode="auto">
          <a:xfrm>
            <a:off x="250825" y="2565400"/>
            <a:ext cx="8569325" cy="4103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342900" indent="-342900">
              <a:buFontTx/>
              <a:buChar char="•"/>
              <a:defRPr/>
            </a:pPr>
            <a:r>
              <a:rPr lang="en-US" sz="1800" dirty="0" smtClean="0">
                <a:cs typeface="Arial" charset="0"/>
              </a:rPr>
              <a:t>The main inclusion criterion was CL ≤ 25mm.</a:t>
            </a:r>
          </a:p>
          <a:p>
            <a:pPr marL="342900" indent="-342900">
              <a:buFontTx/>
              <a:buChar char="•"/>
              <a:defRPr/>
            </a:pPr>
            <a:endParaRPr lang="en-US" sz="1800" dirty="0" smtClean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r>
              <a:rPr lang="en-US" sz="1800" dirty="0" smtClean="0">
                <a:cs typeface="Arial" charset="0"/>
              </a:rPr>
              <a:t>Exclusion criteria included multiple pregnancy, prior spontaneous preterm birth, age &lt;18 or &gt;50 years, ruptured membranes, vaginal bleeding, placenta </a:t>
            </a:r>
            <a:r>
              <a:rPr lang="en-US" sz="1800" dirty="0" err="1" smtClean="0">
                <a:cs typeface="Arial" charset="0"/>
              </a:rPr>
              <a:t>previa</a:t>
            </a:r>
            <a:r>
              <a:rPr lang="en-US" sz="1800" dirty="0" smtClean="0">
                <a:cs typeface="Arial" charset="0"/>
              </a:rPr>
              <a:t>, not understanding the </a:t>
            </a:r>
            <a:r>
              <a:rPr lang="en-US" sz="1800" dirty="0">
                <a:cs typeface="Arial" charset="0"/>
              </a:rPr>
              <a:t>E</a:t>
            </a:r>
            <a:r>
              <a:rPr lang="en-US" sz="1800" dirty="0" smtClean="0">
                <a:cs typeface="Arial" charset="0"/>
              </a:rPr>
              <a:t>nglish language, suspected </a:t>
            </a:r>
            <a:r>
              <a:rPr lang="en-US" sz="1800" dirty="0" err="1" smtClean="0">
                <a:cs typeface="Arial" charset="0"/>
              </a:rPr>
              <a:t>chorioamnionitis</a:t>
            </a:r>
            <a:r>
              <a:rPr lang="en-US" sz="1800" dirty="0" smtClean="0">
                <a:cs typeface="Arial" charset="0"/>
              </a:rPr>
              <a:t>, CL=0mm, regular painful contractions, ballooning of the membranes into the vagina, abnormal Pap test and presence of lethal fetal structural anomaly or fetal chromosomal abnormality.</a:t>
            </a:r>
          </a:p>
          <a:p>
            <a:pPr marL="342900" indent="-342900">
              <a:buFontTx/>
              <a:buChar char="•"/>
              <a:defRPr/>
            </a:pPr>
            <a:endParaRPr lang="en-US" sz="1800" dirty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r>
              <a:rPr lang="en-US" sz="1800" dirty="0">
                <a:cs typeface="Arial" charset="0"/>
              </a:rPr>
              <a:t>Consenting subjects were randomized centrally by a web-based system using random blocks of two, four and six to either receive a </a:t>
            </a:r>
            <a:r>
              <a:rPr lang="en-US" sz="1800" dirty="0" err="1">
                <a:cs typeface="Arial" charset="0"/>
              </a:rPr>
              <a:t>pessary</a:t>
            </a:r>
            <a:r>
              <a:rPr lang="en-US" sz="1800" dirty="0">
                <a:cs typeface="Arial" charset="0"/>
              </a:rPr>
              <a:t> or no </a:t>
            </a:r>
            <a:r>
              <a:rPr lang="en-US" sz="1800" dirty="0" err="1">
                <a:cs typeface="Arial" charset="0"/>
              </a:rPr>
              <a:t>pessary</a:t>
            </a:r>
            <a:r>
              <a:rPr lang="en-US" sz="1800" dirty="0">
                <a:cs typeface="Arial" charset="0"/>
              </a:rPr>
              <a:t>.</a:t>
            </a:r>
          </a:p>
          <a:p>
            <a:pPr marL="342900" indent="-342900">
              <a:buFontTx/>
              <a:buChar char="•"/>
              <a:defRPr/>
            </a:pPr>
            <a:endParaRPr lang="en-US" sz="1800" dirty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r>
              <a:rPr lang="en-US" sz="1800" dirty="0">
                <a:cs typeface="Arial" charset="0"/>
              </a:rPr>
              <a:t>Randomization was stratified by study site and CL (≤ 20mm </a:t>
            </a:r>
            <a:r>
              <a:rPr lang="en-US" sz="1800" dirty="0" smtClean="0">
                <a:cs typeface="Arial" charset="0"/>
              </a:rPr>
              <a:t>and &gt; </a:t>
            </a:r>
            <a:r>
              <a:rPr lang="en-US" sz="1800" dirty="0">
                <a:cs typeface="Arial" charset="0"/>
              </a:rPr>
              <a:t>20-25mm</a:t>
            </a:r>
            <a:r>
              <a:rPr lang="en-US" sz="1800" dirty="0" smtClean="0">
                <a:cs typeface="Arial" charset="0"/>
              </a:rPr>
              <a:t>). </a:t>
            </a:r>
            <a:endParaRPr lang="en-US" sz="1800" dirty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endParaRPr lang="en-US" sz="1800" dirty="0" smtClean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endParaRPr lang="en-US" sz="1800" dirty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endParaRPr lang="en-US" sz="1800" dirty="0" smtClean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endParaRPr lang="en-US" sz="1800" dirty="0" smtClean="0">
              <a:cs typeface="Arial" charset="0"/>
            </a:endParaRPr>
          </a:p>
        </p:txBody>
      </p:sp>
      <p:sp>
        <p:nvSpPr>
          <p:cNvPr id="34820" name="Text Box 5"/>
          <p:cNvSpPr txBox="1">
            <a:spLocks noChangeArrowheads="1"/>
          </p:cNvSpPr>
          <p:nvPr/>
        </p:nvSpPr>
        <p:spPr bwMode="auto">
          <a:xfrm>
            <a:off x="107950" y="981075"/>
            <a:ext cx="8928100" cy="861774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GB" sz="1800" b="1" dirty="0" smtClean="0">
                <a:solidFill>
                  <a:schemeClr val="bg1"/>
                </a:solidFill>
                <a:cs typeface="Arial" charset="0"/>
              </a:rPr>
              <a:t>Prevention of preterm birth with </a:t>
            </a:r>
            <a:r>
              <a:rPr lang="en-GB" sz="1800" b="1" dirty="0" err="1" smtClean="0">
                <a:solidFill>
                  <a:schemeClr val="bg1"/>
                </a:solidFill>
                <a:cs typeface="Arial" charset="0"/>
              </a:rPr>
              <a:t>pessary</a:t>
            </a:r>
            <a:r>
              <a:rPr lang="en-GB" sz="1800" b="1" dirty="0" smtClean="0">
                <a:solidFill>
                  <a:schemeClr val="bg1"/>
                </a:solidFill>
                <a:cs typeface="Arial" charset="0"/>
              </a:rPr>
              <a:t> in singletons (</a:t>
            </a:r>
            <a:r>
              <a:rPr lang="en-GB" sz="1800" b="1" dirty="0" err="1" smtClean="0">
                <a:solidFill>
                  <a:schemeClr val="bg1"/>
                </a:solidFill>
                <a:cs typeface="Arial" charset="0"/>
              </a:rPr>
              <a:t>PoPPS</a:t>
            </a:r>
            <a:r>
              <a:rPr lang="en-GB" sz="1800" b="1" dirty="0" smtClean="0">
                <a:solidFill>
                  <a:schemeClr val="bg1"/>
                </a:solidFill>
                <a:cs typeface="Arial" charset="0"/>
              </a:rPr>
              <a:t>): randomized controlled trial</a:t>
            </a:r>
          </a:p>
          <a:p>
            <a:pPr algn="ctr" eaLnBrk="1" hangingPunct="1"/>
            <a:r>
              <a:rPr lang="en-GB" sz="1400" i="1" dirty="0" err="1" smtClean="0">
                <a:solidFill>
                  <a:srgbClr val="FFFFFF"/>
                </a:solidFill>
                <a:cs typeface="Arial" charset="0"/>
              </a:rPr>
              <a:t>Dugoff</a:t>
            </a:r>
            <a:r>
              <a:rPr lang="en-GB" sz="1400" i="1" dirty="0" smtClean="0">
                <a:solidFill>
                  <a:srgbClr val="FFFFFF"/>
                </a:solidFill>
                <a:cs typeface="Arial" charset="0"/>
              </a:rPr>
              <a:t> </a:t>
            </a:r>
            <a:r>
              <a:rPr lang="en-GB" sz="1400" dirty="0" smtClean="0">
                <a:solidFill>
                  <a:srgbClr val="FFFFFF"/>
                </a:solidFill>
                <a:cs typeface="Arial" charset="0"/>
              </a:rPr>
              <a:t>et al</a:t>
            </a:r>
            <a:r>
              <a:rPr lang="en-GB" sz="1400" i="1" dirty="0" smtClean="0">
                <a:solidFill>
                  <a:srgbClr val="FFFFFF"/>
                </a:solidFill>
                <a:cs typeface="Arial" charset="0"/>
              </a:rPr>
              <a:t>., UOG 2018</a:t>
            </a:r>
            <a:endParaRPr lang="en-GB" sz="1400" i="1" dirty="0">
              <a:solidFill>
                <a:srgbClr val="FFFFF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785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7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4821" name="Picture 3" descr="ISUOG-red-banner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22" name="Picture 4" descr="UOG revers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818" name="TextBox 1"/>
          <p:cNvSpPr txBox="1">
            <a:spLocks noChangeArrowheads="1"/>
          </p:cNvSpPr>
          <p:nvPr/>
        </p:nvSpPr>
        <p:spPr bwMode="auto">
          <a:xfrm>
            <a:off x="250825" y="1916113"/>
            <a:ext cx="864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GB" b="1" dirty="0" smtClean="0"/>
              <a:t>The </a:t>
            </a:r>
            <a:r>
              <a:rPr lang="en-GB" b="1" dirty="0" err="1" smtClean="0"/>
              <a:t>pessary</a:t>
            </a:r>
            <a:endParaRPr lang="en-GB" b="1" dirty="0"/>
          </a:p>
        </p:txBody>
      </p:sp>
      <p:sp>
        <p:nvSpPr>
          <p:cNvPr id="6148" name="Segnaposto contenuto 2"/>
          <p:cNvSpPr txBox="1">
            <a:spLocks/>
          </p:cNvSpPr>
          <p:nvPr/>
        </p:nvSpPr>
        <p:spPr bwMode="auto">
          <a:xfrm>
            <a:off x="250825" y="2565400"/>
            <a:ext cx="8569325" cy="352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342900" indent="-342900">
              <a:buFontTx/>
              <a:buChar char="•"/>
              <a:defRPr/>
            </a:pPr>
            <a:r>
              <a:rPr lang="en-US" sz="1800" dirty="0" smtClean="0">
                <a:cs typeface="Arial" charset="0"/>
              </a:rPr>
              <a:t>Pessaries were inserted by trained maternal-fetal medicine staff.</a:t>
            </a:r>
          </a:p>
          <a:p>
            <a:pPr>
              <a:defRPr/>
            </a:pPr>
            <a:endParaRPr lang="en-US" sz="1800" dirty="0" smtClean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r>
              <a:rPr lang="en-US" sz="1800" dirty="0" smtClean="0">
                <a:cs typeface="Arial" charset="0"/>
              </a:rPr>
              <a:t>Training involved a didactic training session and a hands-on session with all staff having to demonstrate competence in pessary insertion on a live model.</a:t>
            </a:r>
          </a:p>
          <a:p>
            <a:pPr marL="342900" indent="-342900">
              <a:buFontTx/>
              <a:buChar char="•"/>
              <a:defRPr/>
            </a:pPr>
            <a:endParaRPr lang="en-US" sz="1800" dirty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r>
              <a:rPr lang="en-US" sz="1800" dirty="0" smtClean="0">
                <a:cs typeface="Arial" charset="0"/>
              </a:rPr>
              <a:t>Pessary removal was scheduled for 37 weeks’ gestation but would be removed if there was ruptured membranes, vaginal bleeding, labor or at patient request.</a:t>
            </a:r>
          </a:p>
          <a:p>
            <a:pPr marL="342900" indent="-342900">
              <a:buFontTx/>
              <a:buChar char="•"/>
              <a:defRPr/>
            </a:pPr>
            <a:endParaRPr lang="en-US" sz="1800" dirty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endParaRPr lang="en-US" sz="1800" dirty="0" smtClean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endParaRPr lang="en-US" sz="1800" dirty="0" smtClean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endParaRPr lang="en-US" sz="1800" dirty="0" smtClean="0">
              <a:cs typeface="Arial" charset="0"/>
            </a:endParaRPr>
          </a:p>
        </p:txBody>
      </p:sp>
      <p:sp>
        <p:nvSpPr>
          <p:cNvPr id="34820" name="Text Box 5"/>
          <p:cNvSpPr txBox="1">
            <a:spLocks noChangeArrowheads="1"/>
          </p:cNvSpPr>
          <p:nvPr/>
        </p:nvSpPr>
        <p:spPr bwMode="auto">
          <a:xfrm>
            <a:off x="107950" y="981075"/>
            <a:ext cx="8928100" cy="861774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GB" sz="1800" b="1" dirty="0" smtClean="0">
                <a:solidFill>
                  <a:schemeClr val="bg1"/>
                </a:solidFill>
                <a:cs typeface="Arial" charset="0"/>
              </a:rPr>
              <a:t>Prevention of preterm birth with </a:t>
            </a:r>
            <a:r>
              <a:rPr lang="en-GB" sz="1800" b="1" dirty="0" err="1" smtClean="0">
                <a:solidFill>
                  <a:schemeClr val="bg1"/>
                </a:solidFill>
                <a:cs typeface="Arial" charset="0"/>
              </a:rPr>
              <a:t>pessary</a:t>
            </a:r>
            <a:r>
              <a:rPr lang="en-GB" sz="1800" b="1" dirty="0" smtClean="0">
                <a:solidFill>
                  <a:schemeClr val="bg1"/>
                </a:solidFill>
                <a:cs typeface="Arial" charset="0"/>
              </a:rPr>
              <a:t> in singletons (</a:t>
            </a:r>
            <a:r>
              <a:rPr lang="en-GB" sz="1800" b="1" dirty="0" err="1" smtClean="0">
                <a:solidFill>
                  <a:schemeClr val="bg1"/>
                </a:solidFill>
                <a:cs typeface="Arial" charset="0"/>
              </a:rPr>
              <a:t>PoPPS</a:t>
            </a:r>
            <a:r>
              <a:rPr lang="en-GB" sz="1800" b="1" dirty="0" smtClean="0">
                <a:solidFill>
                  <a:schemeClr val="bg1"/>
                </a:solidFill>
                <a:cs typeface="Arial" charset="0"/>
              </a:rPr>
              <a:t>): randomized controlled trial</a:t>
            </a:r>
          </a:p>
          <a:p>
            <a:pPr algn="ctr" eaLnBrk="1" hangingPunct="1"/>
            <a:r>
              <a:rPr lang="en-GB" sz="1400" i="1" dirty="0" err="1" smtClean="0">
                <a:solidFill>
                  <a:srgbClr val="FFFFFF"/>
                </a:solidFill>
                <a:cs typeface="Arial" charset="0"/>
              </a:rPr>
              <a:t>Dugoff</a:t>
            </a:r>
            <a:r>
              <a:rPr lang="en-GB" sz="1400" i="1" dirty="0" smtClean="0">
                <a:solidFill>
                  <a:srgbClr val="FFFFFF"/>
                </a:solidFill>
                <a:cs typeface="Arial" charset="0"/>
              </a:rPr>
              <a:t> </a:t>
            </a:r>
            <a:r>
              <a:rPr lang="en-GB" sz="1400" dirty="0" smtClean="0">
                <a:solidFill>
                  <a:srgbClr val="FFFFFF"/>
                </a:solidFill>
                <a:cs typeface="Arial" charset="0"/>
              </a:rPr>
              <a:t>et al</a:t>
            </a:r>
            <a:r>
              <a:rPr lang="en-GB" sz="1400" i="1" dirty="0" smtClean="0">
                <a:solidFill>
                  <a:srgbClr val="FFFFFF"/>
                </a:solidFill>
                <a:cs typeface="Arial" charset="0"/>
              </a:rPr>
              <a:t>., UOG 2018</a:t>
            </a:r>
            <a:endParaRPr lang="en-GB" sz="1400" i="1" dirty="0">
              <a:solidFill>
                <a:srgbClr val="FFFFF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780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3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8917" name="Picture 3" descr="ISUOG-red-banner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918" name="Picture 4" descr="UOG revers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8914" name="TextBox 1"/>
          <p:cNvSpPr txBox="1">
            <a:spLocks noChangeArrowheads="1"/>
          </p:cNvSpPr>
          <p:nvPr/>
        </p:nvSpPr>
        <p:spPr bwMode="auto">
          <a:xfrm>
            <a:off x="250825" y="1916113"/>
            <a:ext cx="864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GB" b="1"/>
              <a:t>Outcome measures</a:t>
            </a:r>
          </a:p>
        </p:txBody>
      </p:sp>
      <p:sp>
        <p:nvSpPr>
          <p:cNvPr id="6148" name="Segnaposto contenuto 2"/>
          <p:cNvSpPr txBox="1">
            <a:spLocks/>
          </p:cNvSpPr>
          <p:nvPr/>
        </p:nvSpPr>
        <p:spPr bwMode="auto">
          <a:xfrm>
            <a:off x="261938" y="2398713"/>
            <a:ext cx="8631237" cy="427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342900" indent="-342900">
              <a:buFontTx/>
              <a:buChar char="•"/>
              <a:defRPr/>
            </a:pPr>
            <a:r>
              <a:rPr lang="en-US" sz="1800" dirty="0" smtClean="0">
                <a:cs typeface="Arial" charset="0"/>
              </a:rPr>
              <a:t>Primary outcome was preterm birth &lt; 37 weeks’ gestation.</a:t>
            </a:r>
          </a:p>
          <a:p>
            <a:pPr marL="342900" indent="-342900">
              <a:buFontTx/>
              <a:buChar char="•"/>
              <a:defRPr/>
            </a:pPr>
            <a:endParaRPr lang="en-US" sz="1800" dirty="0" smtClean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r>
              <a:rPr lang="en-GB" sz="1800" dirty="0" smtClean="0">
                <a:cs typeface="Arial" charset="0"/>
              </a:rPr>
              <a:t>Secondary </a:t>
            </a:r>
            <a:r>
              <a:rPr lang="en-GB" sz="1800" dirty="0" smtClean="0">
                <a:cs typeface="Arial" charset="0"/>
              </a:rPr>
              <a:t>outcomes </a:t>
            </a:r>
            <a:r>
              <a:rPr lang="en-GB" sz="1800" dirty="0" smtClean="0">
                <a:cs typeface="Arial" charset="0"/>
              </a:rPr>
              <a:t>were preterm birth &lt; 34, 28 and 24 weeks’ gestation</a:t>
            </a:r>
            <a:r>
              <a:rPr lang="en-GB" sz="1800" dirty="0" smtClean="0">
                <a:cs typeface="Arial" charset="0"/>
              </a:rPr>
              <a:t>;; </a:t>
            </a:r>
            <a:r>
              <a:rPr lang="en-GB" sz="1800" dirty="0" smtClean="0">
                <a:cs typeface="Arial" charset="0"/>
              </a:rPr>
              <a:t>gestational age at delivery; birth weight; </a:t>
            </a:r>
            <a:r>
              <a:rPr lang="en-GB" sz="1800" dirty="0" err="1" smtClean="0">
                <a:cs typeface="Arial" charset="0"/>
              </a:rPr>
              <a:t>chorioamnionitis</a:t>
            </a:r>
            <a:r>
              <a:rPr lang="en-GB" sz="1800" dirty="0" smtClean="0">
                <a:cs typeface="Arial" charset="0"/>
              </a:rPr>
              <a:t>; genitourinary infection; intrauterine fetal demise and Cesarean delivery.</a:t>
            </a:r>
            <a:endParaRPr lang="en-US" sz="1800" dirty="0" smtClean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endParaRPr lang="en-US" sz="1800" dirty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r>
              <a:rPr lang="en-US" sz="1800" dirty="0" smtClean="0">
                <a:cs typeface="Arial" charset="0"/>
              </a:rPr>
              <a:t>Neonatal outcomes included neonatal death and composite adverse neonatal outcome which consisted of necrotizing enterocolitis, </a:t>
            </a:r>
            <a:r>
              <a:rPr lang="en-US" sz="1800" dirty="0" err="1" smtClean="0">
                <a:cs typeface="Arial" charset="0"/>
              </a:rPr>
              <a:t>intraventricular</a:t>
            </a:r>
            <a:r>
              <a:rPr lang="en-US" sz="1800" dirty="0">
                <a:cs typeface="Arial" charset="0"/>
              </a:rPr>
              <a:t> </a:t>
            </a:r>
            <a:r>
              <a:rPr lang="en-US" sz="1800" dirty="0" smtClean="0">
                <a:cs typeface="Arial" charset="0"/>
              </a:rPr>
              <a:t>hemorrhage, </a:t>
            </a:r>
            <a:r>
              <a:rPr lang="en-US" sz="1800" dirty="0" smtClean="0">
                <a:cs typeface="Arial" charset="0"/>
              </a:rPr>
              <a:t>respiratory distress syndrome, bronchopulmonary dysplasia, retinopathy, blood culture-proven sepsis and neonatal death.</a:t>
            </a:r>
          </a:p>
          <a:p>
            <a:pPr marL="342900" indent="-342900">
              <a:buFontTx/>
              <a:buChar char="•"/>
              <a:defRPr/>
            </a:pPr>
            <a:endParaRPr lang="en-US" sz="1800" dirty="0" smtClean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r>
              <a:rPr lang="en-GB" sz="1800" dirty="0" smtClean="0">
                <a:cs typeface="Arial" charset="0"/>
              </a:rPr>
              <a:t>Data was also collected regarding  potential significant adverse maternal effects </a:t>
            </a:r>
            <a:r>
              <a:rPr lang="en-GB" sz="1800" dirty="0" smtClean="0">
                <a:cs typeface="Arial" charset="0"/>
              </a:rPr>
              <a:t>including </a:t>
            </a:r>
            <a:r>
              <a:rPr lang="en-GB" sz="1800" dirty="0" smtClean="0">
                <a:cs typeface="Arial" charset="0"/>
              </a:rPr>
              <a:t>vaginal bleeding, injury </a:t>
            </a:r>
            <a:r>
              <a:rPr lang="en-GB" sz="1800" dirty="0" smtClean="0">
                <a:cs typeface="Arial" charset="0"/>
              </a:rPr>
              <a:t>to the genital tract</a:t>
            </a:r>
            <a:r>
              <a:rPr lang="en-GB" sz="1800" dirty="0" smtClean="0">
                <a:cs typeface="Arial" charset="0"/>
              </a:rPr>
              <a:t> </a:t>
            </a:r>
            <a:r>
              <a:rPr lang="en-GB" sz="1800" dirty="0" smtClean="0">
                <a:cs typeface="Arial" charset="0"/>
              </a:rPr>
              <a:t>and </a:t>
            </a:r>
            <a:r>
              <a:rPr lang="en-GB" sz="1800" dirty="0" smtClean="0">
                <a:cs typeface="Arial" charset="0"/>
              </a:rPr>
              <a:t>maternal intolerance of the </a:t>
            </a:r>
            <a:r>
              <a:rPr lang="en-GB" sz="1800" dirty="0" err="1" smtClean="0">
                <a:cs typeface="Arial" charset="0"/>
              </a:rPr>
              <a:t>pessary</a:t>
            </a:r>
            <a:r>
              <a:rPr lang="en-GB" sz="1800" dirty="0" smtClean="0">
                <a:cs typeface="Arial" charset="0"/>
              </a:rPr>
              <a:t>.</a:t>
            </a:r>
            <a:endParaRPr lang="en-US" sz="1800" dirty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endParaRPr lang="en-US" sz="1800" dirty="0" smtClean="0">
              <a:cs typeface="Arial" charset="0"/>
            </a:endParaRPr>
          </a:p>
          <a:p>
            <a:pPr marL="342900" indent="-342900">
              <a:buFontTx/>
              <a:buChar char="•"/>
              <a:defRPr/>
            </a:pPr>
            <a:endParaRPr lang="en-US" sz="1800" dirty="0" smtClean="0">
              <a:cs typeface="Arial" charset="0"/>
            </a:endParaRPr>
          </a:p>
        </p:txBody>
      </p:sp>
      <p:sp>
        <p:nvSpPr>
          <p:cNvPr id="38916" name="Text Box 5"/>
          <p:cNvSpPr txBox="1">
            <a:spLocks noChangeArrowheads="1"/>
          </p:cNvSpPr>
          <p:nvPr/>
        </p:nvSpPr>
        <p:spPr bwMode="auto">
          <a:xfrm>
            <a:off x="107950" y="981075"/>
            <a:ext cx="8928100" cy="861774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GB" sz="1800" b="1" dirty="0" smtClean="0">
                <a:solidFill>
                  <a:schemeClr val="bg1"/>
                </a:solidFill>
                <a:cs typeface="Arial" charset="0"/>
              </a:rPr>
              <a:t>Prevention of preterm birth with </a:t>
            </a:r>
            <a:r>
              <a:rPr lang="en-GB" sz="1800" b="1" dirty="0" err="1" smtClean="0">
                <a:solidFill>
                  <a:schemeClr val="bg1"/>
                </a:solidFill>
                <a:cs typeface="Arial" charset="0"/>
              </a:rPr>
              <a:t>pessary</a:t>
            </a:r>
            <a:r>
              <a:rPr lang="en-GB" sz="1800" b="1" dirty="0" smtClean="0">
                <a:solidFill>
                  <a:schemeClr val="bg1"/>
                </a:solidFill>
                <a:cs typeface="Arial" charset="0"/>
              </a:rPr>
              <a:t> in singletons (</a:t>
            </a:r>
            <a:r>
              <a:rPr lang="en-GB" sz="1800" b="1" dirty="0" err="1" smtClean="0">
                <a:solidFill>
                  <a:schemeClr val="bg1"/>
                </a:solidFill>
                <a:cs typeface="Arial" charset="0"/>
              </a:rPr>
              <a:t>PoPPS</a:t>
            </a:r>
            <a:r>
              <a:rPr lang="en-GB" sz="1800" b="1" dirty="0" smtClean="0">
                <a:solidFill>
                  <a:schemeClr val="bg1"/>
                </a:solidFill>
                <a:cs typeface="Arial" charset="0"/>
              </a:rPr>
              <a:t>): randomized controlled trial</a:t>
            </a:r>
          </a:p>
          <a:p>
            <a:pPr algn="ctr" eaLnBrk="1" hangingPunct="1"/>
            <a:r>
              <a:rPr lang="en-GB" sz="1400" i="1" dirty="0" err="1" smtClean="0">
                <a:solidFill>
                  <a:srgbClr val="FFFFFF"/>
                </a:solidFill>
                <a:cs typeface="Arial" charset="0"/>
              </a:rPr>
              <a:t>Dugoff</a:t>
            </a:r>
            <a:r>
              <a:rPr lang="en-GB" sz="1400" i="1" dirty="0" smtClean="0">
                <a:solidFill>
                  <a:srgbClr val="FFFFFF"/>
                </a:solidFill>
                <a:cs typeface="Arial" charset="0"/>
              </a:rPr>
              <a:t> </a:t>
            </a:r>
            <a:r>
              <a:rPr lang="en-GB" sz="1400" dirty="0" smtClean="0">
                <a:solidFill>
                  <a:srgbClr val="FFFFFF"/>
                </a:solidFill>
                <a:cs typeface="Arial" charset="0"/>
              </a:rPr>
              <a:t>et al</a:t>
            </a:r>
            <a:r>
              <a:rPr lang="en-GB" sz="1400" i="1" dirty="0" smtClean="0">
                <a:solidFill>
                  <a:srgbClr val="FFFFFF"/>
                </a:solidFill>
                <a:cs typeface="Arial" charset="0"/>
              </a:rPr>
              <a:t>., UOG 2018</a:t>
            </a:r>
            <a:endParaRPr lang="en-GB" sz="1400" i="1" dirty="0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09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43013" name="Picture 3" descr="ISUOG-red-banner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014" name="Picture 4" descr="UOG revers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3010" name="TextBox 1"/>
          <p:cNvSpPr txBox="1">
            <a:spLocks noChangeArrowheads="1"/>
          </p:cNvSpPr>
          <p:nvPr/>
        </p:nvSpPr>
        <p:spPr bwMode="auto">
          <a:xfrm>
            <a:off x="250825" y="1916113"/>
            <a:ext cx="864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GB" b="1"/>
              <a:t>Results</a:t>
            </a:r>
          </a:p>
        </p:txBody>
      </p:sp>
      <p:sp>
        <p:nvSpPr>
          <p:cNvPr id="43011" name="Segnaposto contenuto 2"/>
          <p:cNvSpPr txBox="1">
            <a:spLocks/>
          </p:cNvSpPr>
          <p:nvPr/>
        </p:nvSpPr>
        <p:spPr bwMode="auto">
          <a:xfrm>
            <a:off x="323155" y="2589337"/>
            <a:ext cx="8569325" cy="3719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sz="1800" dirty="0">
                <a:cs typeface="Arial" charset="0"/>
              </a:rPr>
              <a:t>A total of </a:t>
            </a:r>
            <a:r>
              <a:rPr lang="en-US" sz="1800" dirty="0" smtClean="0">
                <a:cs typeface="Arial" charset="0"/>
              </a:rPr>
              <a:t>17 383 </a:t>
            </a:r>
            <a:r>
              <a:rPr lang="en-US" sz="1800" dirty="0">
                <a:cs typeface="Arial" charset="0"/>
              </a:rPr>
              <a:t>women </a:t>
            </a:r>
            <a:r>
              <a:rPr lang="en-US" sz="1800" dirty="0" smtClean="0">
                <a:cs typeface="Arial" charset="0"/>
              </a:rPr>
              <a:t>underwent CL measurement on transvaginal ultrasound, of whom 422 (2.4%) had CL ≤ </a:t>
            </a:r>
            <a:r>
              <a:rPr lang="en-US" sz="1800" dirty="0" smtClean="0">
                <a:cs typeface="Arial" charset="0"/>
              </a:rPr>
              <a:t>25mm.</a:t>
            </a:r>
          </a:p>
          <a:p>
            <a:pPr eaLnBrk="1" hangingPunct="1">
              <a:buFontTx/>
              <a:buChar char="•"/>
            </a:pPr>
            <a:endParaRPr lang="en-US" sz="1800" dirty="0">
              <a:cs typeface="Arial" charset="0"/>
            </a:endParaRPr>
          </a:p>
          <a:p>
            <a:pPr eaLnBrk="1" hangingPunct="1">
              <a:buFontTx/>
              <a:buChar char="•"/>
            </a:pPr>
            <a:r>
              <a:rPr lang="en-US" sz="1800" dirty="0" smtClean="0">
                <a:cs typeface="Arial" charset="0"/>
              </a:rPr>
              <a:t>391 women met </a:t>
            </a:r>
            <a:r>
              <a:rPr lang="en-US" sz="1800" dirty="0" smtClean="0">
                <a:cs typeface="Arial" charset="0"/>
              </a:rPr>
              <a:t>the eligibility criteria of which 122 agreed to randomization.</a:t>
            </a:r>
          </a:p>
          <a:p>
            <a:pPr eaLnBrk="1" hangingPunct="1">
              <a:buFontTx/>
              <a:buChar char="•"/>
            </a:pPr>
            <a:endParaRPr lang="en-US" sz="1800" dirty="0">
              <a:cs typeface="Arial" charset="0"/>
            </a:endParaRPr>
          </a:p>
          <a:p>
            <a:pPr eaLnBrk="1" hangingPunct="1">
              <a:buFontTx/>
              <a:buChar char="•"/>
            </a:pPr>
            <a:r>
              <a:rPr lang="en-GB" sz="1800" dirty="0" smtClean="0">
                <a:cs typeface="Arial" charset="0"/>
              </a:rPr>
              <a:t>61 women were randomized to </a:t>
            </a:r>
            <a:r>
              <a:rPr lang="en-GB" sz="1800" dirty="0" smtClean="0">
                <a:cs typeface="Arial" charset="0"/>
              </a:rPr>
              <a:t>each group</a:t>
            </a:r>
            <a:r>
              <a:rPr lang="en-GB" sz="1800" dirty="0" smtClean="0">
                <a:cs typeface="Arial" charset="0"/>
              </a:rPr>
              <a:t>. Baseline characteristics at randomization were similar between the two groups.</a:t>
            </a:r>
            <a:endParaRPr lang="en-US" sz="1800" dirty="0">
              <a:cs typeface="Arial" charset="0"/>
            </a:endParaRPr>
          </a:p>
          <a:p>
            <a:pPr eaLnBrk="1" hangingPunct="1">
              <a:buFontTx/>
              <a:buChar char="•"/>
            </a:pPr>
            <a:endParaRPr lang="en-US" sz="1800" dirty="0">
              <a:cs typeface="Arial" charset="0"/>
            </a:endParaRPr>
          </a:p>
          <a:p>
            <a:pPr eaLnBrk="1" hangingPunct="1">
              <a:buFontTx/>
              <a:buChar char="•"/>
            </a:pPr>
            <a:r>
              <a:rPr lang="en-US" sz="1800" b="1" dirty="0" smtClean="0">
                <a:cs typeface="Arial" charset="0"/>
              </a:rPr>
              <a:t>There was no significant difference in the rate of preterm birth &lt;37 weeks gestation between the two groups.</a:t>
            </a:r>
            <a:endParaRPr lang="en-US" sz="1800" b="1" dirty="0">
              <a:cs typeface="Arial" charset="0"/>
            </a:endParaRPr>
          </a:p>
          <a:p>
            <a:pPr eaLnBrk="1" hangingPunct="1">
              <a:buFontTx/>
              <a:buChar char="•"/>
            </a:pPr>
            <a:endParaRPr lang="en-US" sz="1800" dirty="0">
              <a:cs typeface="Arial" charset="0"/>
            </a:endParaRPr>
          </a:p>
          <a:p>
            <a:pPr eaLnBrk="1" hangingPunct="1">
              <a:buFontTx/>
              <a:buChar char="•"/>
            </a:pPr>
            <a:r>
              <a:rPr lang="en-US" sz="1800" b="1" dirty="0" smtClean="0">
                <a:cs typeface="Arial" charset="0"/>
              </a:rPr>
              <a:t>There was no significant difference in any of the other obstetric or neonatal outcomes between the two groups.</a:t>
            </a:r>
          </a:p>
          <a:p>
            <a:pPr eaLnBrk="1" hangingPunct="1">
              <a:buFontTx/>
              <a:buChar char="•"/>
            </a:pPr>
            <a:endParaRPr lang="en-US" sz="1800" dirty="0">
              <a:cs typeface="Arial" charset="0"/>
            </a:endParaRPr>
          </a:p>
        </p:txBody>
      </p:sp>
      <p:sp>
        <p:nvSpPr>
          <p:cNvPr id="43012" name="Text Box 5"/>
          <p:cNvSpPr txBox="1">
            <a:spLocks noChangeArrowheads="1"/>
          </p:cNvSpPr>
          <p:nvPr/>
        </p:nvSpPr>
        <p:spPr bwMode="auto">
          <a:xfrm>
            <a:off x="107950" y="981075"/>
            <a:ext cx="8928100" cy="861774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GB" sz="1800" b="1" dirty="0">
                <a:solidFill>
                  <a:schemeClr val="bg1"/>
                </a:solidFill>
                <a:cs typeface="Arial" charset="0"/>
              </a:rPr>
              <a:t>Prevention of preterm birth with </a:t>
            </a:r>
            <a:r>
              <a:rPr lang="en-GB" sz="1800" b="1" dirty="0" err="1">
                <a:solidFill>
                  <a:schemeClr val="bg1"/>
                </a:solidFill>
                <a:cs typeface="Arial" charset="0"/>
              </a:rPr>
              <a:t>pessary</a:t>
            </a:r>
            <a:r>
              <a:rPr lang="en-GB" sz="1800" b="1" dirty="0">
                <a:solidFill>
                  <a:schemeClr val="bg1"/>
                </a:solidFill>
                <a:cs typeface="Arial" charset="0"/>
              </a:rPr>
              <a:t> in singletons (</a:t>
            </a:r>
            <a:r>
              <a:rPr lang="en-GB" sz="1800" b="1" dirty="0" err="1">
                <a:solidFill>
                  <a:schemeClr val="bg1"/>
                </a:solidFill>
                <a:cs typeface="Arial" charset="0"/>
              </a:rPr>
              <a:t>PoPPS</a:t>
            </a:r>
            <a:r>
              <a:rPr lang="en-GB" sz="1800" b="1" dirty="0">
                <a:solidFill>
                  <a:schemeClr val="bg1"/>
                </a:solidFill>
                <a:cs typeface="Arial" charset="0"/>
              </a:rPr>
              <a:t>): randomized controlled trial</a:t>
            </a:r>
          </a:p>
          <a:p>
            <a:pPr algn="ctr" eaLnBrk="1" hangingPunct="1"/>
            <a:r>
              <a:rPr lang="en-GB" sz="1400" i="1" dirty="0" err="1">
                <a:solidFill>
                  <a:srgbClr val="FFFFFF"/>
                </a:solidFill>
                <a:cs typeface="Arial" charset="0"/>
              </a:rPr>
              <a:t>Dugoff</a:t>
            </a:r>
            <a:r>
              <a:rPr lang="en-GB" sz="1400" i="1" dirty="0">
                <a:solidFill>
                  <a:srgbClr val="FFFFFF"/>
                </a:solidFill>
                <a:cs typeface="Arial" charset="0"/>
              </a:rPr>
              <a:t> </a:t>
            </a:r>
            <a:r>
              <a:rPr lang="en-GB" sz="1400" dirty="0">
                <a:solidFill>
                  <a:srgbClr val="FFFFFF"/>
                </a:solidFill>
                <a:cs typeface="Arial" charset="0"/>
              </a:rPr>
              <a:t>et al</a:t>
            </a:r>
            <a:r>
              <a:rPr lang="en-GB" sz="1400" i="1" dirty="0">
                <a:solidFill>
                  <a:srgbClr val="FFFFFF"/>
                </a:solidFill>
                <a:cs typeface="Arial" charset="0"/>
              </a:rPr>
              <a:t>., UOG 2018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7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45062" name="Picture 3" descr="ISUOG-red-banner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063" name="Picture 4" descr="UOG revers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5058" name="TextBox 1"/>
          <p:cNvSpPr txBox="1">
            <a:spLocks noChangeArrowheads="1"/>
          </p:cNvSpPr>
          <p:nvPr/>
        </p:nvSpPr>
        <p:spPr bwMode="auto">
          <a:xfrm>
            <a:off x="250825" y="1886918"/>
            <a:ext cx="8642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GB" b="1" dirty="0"/>
              <a:t>Results</a:t>
            </a:r>
          </a:p>
        </p:txBody>
      </p:sp>
      <p:sp>
        <p:nvSpPr>
          <p:cNvPr id="45059" name="Text Box 5"/>
          <p:cNvSpPr txBox="1">
            <a:spLocks noChangeArrowheads="1"/>
          </p:cNvSpPr>
          <p:nvPr/>
        </p:nvSpPr>
        <p:spPr bwMode="auto">
          <a:xfrm>
            <a:off x="107950" y="982663"/>
            <a:ext cx="8928100" cy="861774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GB" sz="1800" b="1" dirty="0">
                <a:solidFill>
                  <a:schemeClr val="bg1"/>
                </a:solidFill>
                <a:cs typeface="Arial" charset="0"/>
              </a:rPr>
              <a:t>Prevention of preterm birth with </a:t>
            </a:r>
            <a:r>
              <a:rPr lang="en-GB" sz="1800" b="1" dirty="0" err="1">
                <a:solidFill>
                  <a:schemeClr val="bg1"/>
                </a:solidFill>
                <a:cs typeface="Arial" charset="0"/>
              </a:rPr>
              <a:t>pessary</a:t>
            </a:r>
            <a:r>
              <a:rPr lang="en-GB" sz="1800" b="1" dirty="0">
                <a:solidFill>
                  <a:schemeClr val="bg1"/>
                </a:solidFill>
                <a:cs typeface="Arial" charset="0"/>
              </a:rPr>
              <a:t> in singletons (</a:t>
            </a:r>
            <a:r>
              <a:rPr lang="en-GB" sz="1800" b="1" dirty="0" err="1">
                <a:solidFill>
                  <a:schemeClr val="bg1"/>
                </a:solidFill>
                <a:cs typeface="Arial" charset="0"/>
              </a:rPr>
              <a:t>PoPPS</a:t>
            </a:r>
            <a:r>
              <a:rPr lang="en-GB" sz="1800" b="1" dirty="0">
                <a:solidFill>
                  <a:schemeClr val="bg1"/>
                </a:solidFill>
                <a:cs typeface="Arial" charset="0"/>
              </a:rPr>
              <a:t>): randomized controlled trial</a:t>
            </a:r>
          </a:p>
          <a:p>
            <a:pPr algn="ctr" eaLnBrk="1" hangingPunct="1"/>
            <a:r>
              <a:rPr lang="en-GB" sz="1400" i="1" dirty="0" err="1">
                <a:solidFill>
                  <a:srgbClr val="FFFFFF"/>
                </a:solidFill>
                <a:cs typeface="Arial" charset="0"/>
              </a:rPr>
              <a:t>Dugoff</a:t>
            </a:r>
            <a:r>
              <a:rPr lang="en-GB" sz="1400" i="1" dirty="0">
                <a:solidFill>
                  <a:srgbClr val="FFFFFF"/>
                </a:solidFill>
                <a:cs typeface="Arial" charset="0"/>
              </a:rPr>
              <a:t> </a:t>
            </a:r>
            <a:r>
              <a:rPr lang="en-GB" sz="1400" dirty="0">
                <a:solidFill>
                  <a:srgbClr val="FFFFFF"/>
                </a:solidFill>
                <a:cs typeface="Arial" charset="0"/>
              </a:rPr>
              <a:t>et al</a:t>
            </a:r>
            <a:r>
              <a:rPr lang="en-GB" sz="1400" i="1" dirty="0">
                <a:solidFill>
                  <a:srgbClr val="FFFFFF"/>
                </a:solidFill>
                <a:cs typeface="Arial" charset="0"/>
              </a:rPr>
              <a:t>., UOG 2018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377" y="2420888"/>
            <a:ext cx="8449095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 bwMode="auto">
          <a:xfrm>
            <a:off x="179388" y="5045326"/>
            <a:ext cx="8856662" cy="21602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306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13453</TotalTime>
  <Words>1070</Words>
  <Application>Microsoft Macintosh PowerPoint</Application>
  <PresentationFormat>On-screen Show (4:3)</PresentationFormat>
  <Paragraphs>126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1_Default Design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Asma Khalil</dc:creator>
  <cp:lastModifiedBy>Basky</cp:lastModifiedBy>
  <cp:revision>931</cp:revision>
  <dcterms:created xsi:type="dcterms:W3CDTF">2013-06-09T15:15:13Z</dcterms:created>
  <dcterms:modified xsi:type="dcterms:W3CDTF">2018-04-17T16:03:25Z</dcterms:modified>
</cp:coreProperties>
</file>