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7"/>
  </p:notesMasterIdLst>
  <p:sldIdLst>
    <p:sldId id="309" r:id="rId3"/>
    <p:sldId id="340" r:id="rId4"/>
    <p:sldId id="344" r:id="rId5"/>
    <p:sldId id="361" r:id="rId6"/>
    <p:sldId id="386" r:id="rId7"/>
    <p:sldId id="387" r:id="rId8"/>
    <p:sldId id="372" r:id="rId9"/>
    <p:sldId id="388" r:id="rId10"/>
    <p:sldId id="389" r:id="rId11"/>
    <p:sldId id="390" r:id="rId12"/>
    <p:sldId id="391" r:id="rId13"/>
    <p:sldId id="355" r:id="rId14"/>
    <p:sldId id="353" r:id="rId15"/>
    <p:sldId id="352" r:id="rId1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B"/>
    <a:srgbClr val="DEDDDA"/>
    <a:srgbClr val="E6B9B8"/>
    <a:srgbClr val="DAD8D4"/>
    <a:srgbClr val="EADEE7"/>
    <a:srgbClr val="E2E1DE"/>
    <a:srgbClr val="445895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64" autoAdjust="0"/>
    <p:restoredTop sz="90681" autoAdjust="0"/>
  </p:normalViewPr>
  <p:slideViewPr>
    <p:cSldViewPr snapToObjects="1">
      <p:cViewPr>
        <p:scale>
          <a:sx n="95" d="100"/>
          <a:sy n="95" d="100"/>
        </p:scale>
        <p:origin x="-10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A4A78E-3EE6-460E-BAE4-6F39EE78D3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848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93330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10351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11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3835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224EAFB-18D1-492B-8C14-0DDA690EFFB9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90568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7882FF21-5D51-4DEB-B08E-3140533DA47B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5243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ADA8858-1CF9-44EF-95D1-D041CE9A40AA}" type="slidenum">
              <a:rPr lang="en-GB" altLang="en-US" smtClean="0"/>
              <a:pPr>
                <a:spcBef>
                  <a:spcPct val="0"/>
                </a:spcBef>
              </a:pPr>
              <a:t>14</a:t>
            </a:fld>
            <a:endParaRPr lang="en-GB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48307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3047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DFBDD5D-4713-4AB2-9D9D-25D516870D1F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87415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12501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0200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87260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7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259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61157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868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8BDF1-9D91-4E9D-A985-AB887679A1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535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0954-41DC-4048-AD49-8681FC5FEB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068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81B3-F320-46FA-959C-EC02D7CB87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633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CADB-A8A0-447A-A8CA-2A8936B284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8208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F774A-B9B1-4BA2-A922-28BA0E80AA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464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B40D9-DAD9-492D-9605-94E1896329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770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4F0F0-431C-4B83-9D5B-1162F885CB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9208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6063-61EA-44BC-A57D-52B47166AD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8577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B6D39-CA73-447B-BEF9-564314A92C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4234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E1C2-7C65-4F6E-929A-D6B2373028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80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7545-909C-4563-B31A-72B464258A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25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07-FBAB-45EA-9EA0-0F846D884E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518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1FDD7-C7F8-42C2-A9F5-92B491B55E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1953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41CF5-4D7D-4029-A2C5-74975157CF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714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1A726-03D4-4D67-AE66-C9A616168D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91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42D02-3FAE-4A94-B744-96C0B90960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30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672DF-3394-4394-872F-F7B9D8F0B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843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C1DFD-8525-4B64-A219-C894CA0970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73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12F23-2806-4EF2-802D-8768E9DA9C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01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8C17-ACF6-4ED4-9A33-6E121EB48A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15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67FF1-7836-416C-83DA-F5E58369D5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736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0225B-4AA4-4B8F-984C-A32A5D582A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9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B6A2C6E-5D53-48DC-9A64-03C2834424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43933FF-08AE-4302-8716-1086D0EB92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07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11187" y="1288363"/>
            <a:ext cx="7921625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3200" b="1" dirty="0" smtClean="0">
                <a:latin typeface="+mj-lt"/>
              </a:rPr>
              <a:t>UOG Journal Club: December 2017</a:t>
            </a:r>
          </a:p>
        </p:txBody>
      </p:sp>
      <p:pic>
        <p:nvPicPr>
          <p:cNvPr id="3076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7583"/>
            <a:ext cx="24765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308997" y="2113937"/>
            <a:ext cx="8511475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 dirty="0" err="1">
                <a:latin typeface="+mj-lt"/>
              </a:rPr>
              <a:t>Fetoscopic</a:t>
            </a:r>
            <a:r>
              <a:rPr lang="en-US" sz="2000" b="1" dirty="0">
                <a:latin typeface="+mj-lt"/>
              </a:rPr>
              <a:t> laser coagulation in 1020 pregnancies with twin–twin transfusion syndrome demonstrates improvement in double-twin survival </a:t>
            </a:r>
            <a:r>
              <a:rPr lang="en-US" sz="2000" b="1" dirty="0" smtClean="0">
                <a:latin typeface="+mj-lt"/>
              </a:rPr>
              <a:t>rate</a:t>
            </a:r>
            <a:endParaRPr lang="en-US" b="1" dirty="0" smtClean="0">
              <a:latin typeface="+mj-lt"/>
            </a:endParaRPr>
          </a:p>
        </p:txBody>
      </p:sp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915816" y="5157192"/>
            <a:ext cx="6048921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dirty="0" smtClean="0">
                <a:latin typeface="+mj-lt"/>
              </a:rPr>
              <a:t>Journal Club slides prepared by Dr </a:t>
            </a:r>
            <a:r>
              <a:rPr lang="en-GB" dirty="0" err="1" smtClean="0">
                <a:latin typeface="+mj-lt"/>
              </a:rPr>
              <a:t>Maddalena</a:t>
            </a:r>
            <a:r>
              <a:rPr lang="en-GB" dirty="0" smtClean="0">
                <a:latin typeface="+mj-lt"/>
              </a:rPr>
              <a:t> Morlando</a:t>
            </a:r>
          </a:p>
          <a:p>
            <a:pPr algn="ctr" eaLnBrk="1" hangingPunct="1">
              <a:defRPr/>
            </a:pPr>
            <a:r>
              <a:rPr lang="en-GB" dirty="0" smtClean="0">
                <a:latin typeface="+mj-lt"/>
              </a:rPr>
              <a:t>(UOG Editor for Trainees)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8997" y="3390546"/>
            <a:ext cx="8655739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dirty="0" smtClean="0">
                <a:latin typeface="+mj-lt"/>
              </a:rPr>
              <a:t>W. Diehl, A. </a:t>
            </a:r>
            <a:r>
              <a:rPr lang="en-US" sz="2000" dirty="0" err="1" smtClean="0">
                <a:latin typeface="+mj-lt"/>
              </a:rPr>
              <a:t>Diemert</a:t>
            </a:r>
            <a:r>
              <a:rPr lang="en-US" sz="2000" dirty="0" smtClean="0">
                <a:latin typeface="+mj-lt"/>
              </a:rPr>
              <a:t>, D. Grasso, S. </a:t>
            </a:r>
            <a:r>
              <a:rPr lang="en-US" sz="2000" dirty="0" err="1" smtClean="0">
                <a:latin typeface="+mj-lt"/>
              </a:rPr>
              <a:t>Sehner</a:t>
            </a:r>
            <a:r>
              <a:rPr lang="en-US" sz="2000" dirty="0" smtClean="0">
                <a:latin typeface="+mj-lt"/>
              </a:rPr>
              <a:t>, K. </a:t>
            </a:r>
            <a:r>
              <a:rPr lang="en-US" sz="2000" dirty="0" err="1" smtClean="0">
                <a:latin typeface="+mj-lt"/>
              </a:rPr>
              <a:t>Wegscheider</a:t>
            </a:r>
            <a:r>
              <a:rPr lang="en-US" sz="2000" dirty="0" smtClean="0">
                <a:latin typeface="+mj-lt"/>
              </a:rPr>
              <a:t> and K. </a:t>
            </a:r>
            <a:r>
              <a:rPr lang="en-US" sz="2000" dirty="0" err="1" smtClean="0">
                <a:latin typeface="+mj-lt"/>
              </a:rPr>
              <a:t>Hecher</a:t>
            </a:r>
            <a:r>
              <a:rPr lang="en-US" sz="2000" dirty="0" smtClean="0">
                <a:latin typeface="+mj-lt"/>
              </a:rPr>
              <a:t> </a:t>
            </a:r>
          </a:p>
          <a:p>
            <a:pPr algn="ctr" eaLnBrk="1" hangingPunct="1">
              <a:defRPr/>
            </a:pPr>
            <a:endParaRPr lang="en-US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en-US" i="1" dirty="0" smtClean="0">
                <a:latin typeface="+mj-lt"/>
              </a:rPr>
              <a:t>Volume 50, Issue 6, pages 728</a:t>
            </a:r>
            <a:r>
              <a:rPr lang="en-GB" dirty="0"/>
              <a:t>–</a:t>
            </a:r>
            <a:r>
              <a:rPr lang="en-US" i="1" smtClean="0">
                <a:latin typeface="+mj-lt"/>
              </a:rPr>
              <a:t>735</a:t>
            </a:r>
            <a:endParaRPr lang="en-US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77542" y="1844824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20" name="Rettangolo 19"/>
          <p:cNvSpPr/>
          <p:nvPr/>
        </p:nvSpPr>
        <p:spPr>
          <a:xfrm>
            <a:off x="107504" y="2537460"/>
            <a:ext cx="8748942" cy="4138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For </a:t>
            </a:r>
            <a:r>
              <a:rPr lang="en-GB" sz="2000" dirty="0"/>
              <a:t>all </a:t>
            </a:r>
            <a:r>
              <a:rPr lang="en-GB" sz="2000" dirty="0" smtClean="0"/>
              <a:t>successfully treated pregnancies, mean </a:t>
            </a:r>
            <a:r>
              <a:rPr lang="en-GB" sz="2000" dirty="0"/>
              <a:t>gestational age at delivery was </a:t>
            </a:r>
            <a:r>
              <a:rPr lang="en-GB" sz="2000" dirty="0" smtClean="0"/>
              <a:t>33.7</a:t>
            </a:r>
            <a:r>
              <a:rPr lang="en-GB" sz="2000" dirty="0"/>
              <a:t> </a:t>
            </a:r>
            <a:r>
              <a:rPr lang="en-GB" sz="2000" dirty="0" smtClean="0"/>
              <a:t>±</a:t>
            </a:r>
            <a:r>
              <a:rPr lang="en-GB" sz="2000" dirty="0"/>
              <a:t> </a:t>
            </a:r>
            <a:r>
              <a:rPr lang="en-GB" sz="2000" dirty="0" smtClean="0"/>
              <a:t>3.2 </a:t>
            </a:r>
            <a:r>
              <a:rPr lang="en-GB" sz="2000" dirty="0"/>
              <a:t>weeks, with a time interval between laser treatment and </a:t>
            </a:r>
            <a:r>
              <a:rPr lang="en-GB" sz="2000" dirty="0" smtClean="0"/>
              <a:t>delivery </a:t>
            </a:r>
            <a:r>
              <a:rPr lang="en-US" sz="2000" dirty="0"/>
              <a:t>of </a:t>
            </a:r>
            <a:r>
              <a:rPr lang="en-US" sz="2000" dirty="0" smtClean="0"/>
              <a:t>12.9</a:t>
            </a:r>
            <a:r>
              <a:rPr lang="en-GB" sz="2000" dirty="0"/>
              <a:t> </a:t>
            </a:r>
            <a:r>
              <a:rPr lang="en-US" sz="2000" dirty="0" smtClean="0"/>
              <a:t>±</a:t>
            </a:r>
            <a:r>
              <a:rPr lang="en-GB" sz="2000" dirty="0"/>
              <a:t> </a:t>
            </a:r>
            <a:r>
              <a:rPr lang="en-US" sz="2000" dirty="0" smtClean="0"/>
              <a:t>4.0 </a:t>
            </a:r>
            <a:r>
              <a:rPr lang="en-US" sz="2000" dirty="0"/>
              <a:t>weeks, and </a:t>
            </a:r>
            <a:r>
              <a:rPr lang="en-US" sz="2000" dirty="0" smtClean="0"/>
              <a:t>an </a:t>
            </a:r>
            <a:r>
              <a:rPr lang="en-GB" sz="2000" dirty="0" smtClean="0"/>
              <a:t>incidence </a:t>
            </a:r>
            <a:r>
              <a:rPr lang="en-GB" sz="2000" dirty="0"/>
              <a:t>of severe prematurity </a:t>
            </a:r>
            <a:r>
              <a:rPr lang="en-GB" sz="2000" dirty="0" smtClean="0"/>
              <a:t>at </a:t>
            </a:r>
            <a:r>
              <a:rPr lang="en-GB" sz="2000" dirty="0"/>
              <a:t>or before </a:t>
            </a:r>
            <a:r>
              <a:rPr lang="en-GB" sz="2000" dirty="0" smtClean="0"/>
              <a:t>32 weeks </a:t>
            </a:r>
            <a:r>
              <a:rPr lang="en-GB" sz="2000" dirty="0"/>
              <a:t>of </a:t>
            </a:r>
            <a:r>
              <a:rPr lang="en-GB" sz="2000" dirty="0" smtClean="0"/>
              <a:t>29% </a:t>
            </a:r>
            <a:r>
              <a:rPr lang="en-GB" sz="2000" dirty="0"/>
              <a:t>(262/905</a:t>
            </a:r>
            <a:r>
              <a:rPr lang="en-GB" sz="2000" dirty="0" smtClean="0"/>
              <a:t>). 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mean birth weight of recipients was </a:t>
            </a:r>
            <a:r>
              <a:rPr lang="en-GB" sz="2000" dirty="0" smtClean="0"/>
              <a:t>2060</a:t>
            </a:r>
            <a:r>
              <a:rPr lang="en-GB" sz="2000" dirty="0"/>
              <a:t> </a:t>
            </a:r>
            <a:r>
              <a:rPr lang="en-GB" sz="2000" dirty="0" smtClean="0"/>
              <a:t>±</a:t>
            </a:r>
            <a:r>
              <a:rPr lang="en-GB" sz="2000" dirty="0"/>
              <a:t> </a:t>
            </a:r>
            <a:r>
              <a:rPr lang="en-GB" sz="2000" dirty="0" smtClean="0"/>
              <a:t>600g </a:t>
            </a:r>
            <a:r>
              <a:rPr lang="en-GB" sz="2000" dirty="0"/>
              <a:t>and for donors it was </a:t>
            </a:r>
            <a:r>
              <a:rPr lang="en-GB" sz="2000" dirty="0" smtClean="0"/>
              <a:t>1770</a:t>
            </a:r>
            <a:r>
              <a:rPr lang="en-GB" sz="2000" dirty="0"/>
              <a:t> </a:t>
            </a:r>
            <a:r>
              <a:rPr lang="en-GB" sz="2000" dirty="0" smtClean="0"/>
              <a:t>±</a:t>
            </a:r>
            <a:r>
              <a:rPr lang="en-GB" sz="2000" dirty="0"/>
              <a:t> </a:t>
            </a:r>
            <a:r>
              <a:rPr lang="en-GB" sz="2000" dirty="0" smtClean="0"/>
              <a:t>580g</a:t>
            </a:r>
            <a:r>
              <a:rPr lang="en-GB" sz="2000" dirty="0"/>
              <a:t>, without any significant differences between groups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There </a:t>
            </a:r>
            <a:r>
              <a:rPr lang="en-GB" sz="2000" dirty="0"/>
              <a:t>was no significant difference in rates of severe neonatal morbidity between Groups 3, 4 and 5. Overall, severe neonatal morbidity occurred in 7% of both surviving recipients and donors for which neonatal follow-up reports were available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/>
              <a:t>Recurrent TTTS or TAPS was reported in 2.7% (17/619) </a:t>
            </a:r>
            <a:r>
              <a:rPr lang="en-GB" sz="2000" dirty="0" smtClean="0"/>
              <a:t>of cases in </a:t>
            </a:r>
            <a:r>
              <a:rPr lang="en-GB" sz="2000" dirty="0"/>
              <a:t>these groups</a:t>
            </a:r>
            <a:r>
              <a:rPr lang="en-GB" sz="2000" dirty="0" smtClean="0"/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013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77542" y="1844824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79388" y="2564904"/>
            <a:ext cx="3744540" cy="3683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smtClean="0"/>
              <a:t>The </a:t>
            </a:r>
            <a:r>
              <a:rPr lang="it-IT" dirty="0"/>
              <a:t>success rate of double-twin </a:t>
            </a:r>
            <a:r>
              <a:rPr lang="it-IT" dirty="0" err="1"/>
              <a:t>survival</a:t>
            </a:r>
            <a:r>
              <a:rPr lang="it-IT" dirty="0"/>
              <a:t> for the </a:t>
            </a:r>
            <a:r>
              <a:rPr lang="it-IT" dirty="0" err="1"/>
              <a:t>lead</a:t>
            </a:r>
            <a:r>
              <a:rPr lang="it-IT" dirty="0"/>
              <a:t> </a:t>
            </a:r>
            <a:r>
              <a:rPr lang="it-IT" dirty="0" err="1" smtClean="0"/>
              <a:t>surgeon</a:t>
            </a:r>
            <a:r>
              <a:rPr lang="it-IT" dirty="0"/>
              <a:t> </a:t>
            </a:r>
            <a:r>
              <a:rPr lang="it-IT" dirty="0" err="1"/>
              <a:t>reached</a:t>
            </a:r>
            <a:r>
              <a:rPr lang="it-IT" dirty="0"/>
              <a:t> a plateau of 69% </a:t>
            </a:r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/>
              <a:t>600 </a:t>
            </a:r>
            <a:r>
              <a:rPr lang="it-IT" dirty="0" err="1" smtClean="0"/>
              <a:t>procedures</a:t>
            </a:r>
            <a:r>
              <a:rPr lang="it-IT" dirty="0" smtClean="0"/>
              <a:t>.</a:t>
            </a:r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endParaRPr lang="it-IT" dirty="0" smtClean="0"/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/>
              <a:t>was</a:t>
            </a:r>
            <a:r>
              <a:rPr lang="it-IT" dirty="0"/>
              <a:t> no </a:t>
            </a:r>
            <a:r>
              <a:rPr lang="it-IT" dirty="0" err="1"/>
              <a:t>difference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success </a:t>
            </a:r>
            <a:r>
              <a:rPr lang="it-IT" dirty="0" err="1"/>
              <a:t>rates</a:t>
            </a:r>
            <a:r>
              <a:rPr lang="it-IT" dirty="0"/>
              <a:t> of the </a:t>
            </a:r>
            <a:r>
              <a:rPr lang="it-IT" dirty="0" err="1"/>
              <a:t>experienced</a:t>
            </a:r>
            <a:r>
              <a:rPr lang="it-IT" dirty="0"/>
              <a:t> </a:t>
            </a:r>
            <a:r>
              <a:rPr lang="it-IT" dirty="0" err="1"/>
              <a:t>surgeon</a:t>
            </a:r>
            <a:r>
              <a:rPr lang="it-IT" dirty="0"/>
              <a:t> and the </a:t>
            </a:r>
            <a:r>
              <a:rPr lang="it-IT" dirty="0" err="1"/>
              <a:t>trainee</a:t>
            </a:r>
            <a:r>
              <a:rPr lang="it-IT" dirty="0"/>
              <a:t>,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trained</a:t>
            </a:r>
            <a:r>
              <a:rPr lang="it-IT" dirty="0"/>
              <a:t> </a:t>
            </a:r>
            <a:r>
              <a:rPr lang="it-IT" dirty="0" err="1"/>
              <a:t>hands-on</a:t>
            </a:r>
            <a:r>
              <a:rPr lang="it-IT" dirty="0"/>
              <a:t> and </a:t>
            </a:r>
            <a:r>
              <a:rPr lang="it-IT" dirty="0" err="1"/>
              <a:t>performed</a:t>
            </a:r>
            <a:r>
              <a:rPr lang="it-IT" dirty="0"/>
              <a:t> 174 </a:t>
            </a:r>
            <a:r>
              <a:rPr lang="it-IT" dirty="0" err="1"/>
              <a:t>procedures</a:t>
            </a:r>
            <a:r>
              <a:rPr lang="it-IT" dirty="0"/>
              <a:t> in the last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 smtClean="0"/>
              <a:t>groups</a:t>
            </a:r>
            <a:r>
              <a:rPr lang="it-IT" dirty="0" smtClean="0"/>
              <a:t>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the case for the operator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performed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33 </a:t>
            </a:r>
            <a:r>
              <a:rPr lang="it-IT" dirty="0" err="1"/>
              <a:t>procedures</a:t>
            </a:r>
            <a:r>
              <a:rPr lang="it-IT" dirty="0" smtClean="0"/>
              <a:t>.</a:t>
            </a:r>
            <a:endParaRPr lang="it-IT" dirty="0"/>
          </a:p>
        </p:txBody>
      </p:sp>
      <p:grpSp>
        <p:nvGrpSpPr>
          <p:cNvPr id="20" name="Gruppo 19"/>
          <p:cNvGrpSpPr/>
          <p:nvPr/>
        </p:nvGrpSpPr>
        <p:grpSpPr>
          <a:xfrm>
            <a:off x="4139952" y="2708920"/>
            <a:ext cx="4913084" cy="4104455"/>
            <a:chOff x="4139952" y="2708920"/>
            <a:chExt cx="4913084" cy="4104455"/>
          </a:xfrm>
        </p:grpSpPr>
        <p:grpSp>
          <p:nvGrpSpPr>
            <p:cNvPr id="7" name="Gruppo 6"/>
            <p:cNvGrpSpPr/>
            <p:nvPr/>
          </p:nvGrpSpPr>
          <p:grpSpPr>
            <a:xfrm>
              <a:off x="4139952" y="2708920"/>
              <a:ext cx="4913084" cy="3107660"/>
              <a:chOff x="4644008" y="2681271"/>
              <a:chExt cx="4126196" cy="2907969"/>
            </a:xfrm>
          </p:grpSpPr>
          <p:pic>
            <p:nvPicPr>
              <p:cNvPr id="6" name="Immagine 5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8418"/>
              <a:stretch/>
            </p:blipFill>
            <p:spPr>
              <a:xfrm>
                <a:off x="4644008" y="2681271"/>
                <a:ext cx="4126196" cy="2907969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3" name="Immagine 12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25" t="93586" r="32143" b="-390"/>
              <a:stretch/>
            </p:blipFill>
            <p:spPr>
              <a:xfrm>
                <a:off x="6372200" y="4930367"/>
                <a:ext cx="1108923" cy="237626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6288" y="6571728"/>
              <a:ext cx="1945560" cy="241647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070233"/>
              <a:ext cx="1920776" cy="247842"/>
            </a:xfrm>
            <a:prstGeom prst="rect">
              <a:avLst/>
            </a:prstGeom>
          </p:spPr>
        </p:pic>
        <p:cxnSp>
          <p:nvCxnSpPr>
            <p:cNvPr id="19" name="Connettore 1 18"/>
            <p:cNvCxnSpPr/>
            <p:nvPr/>
          </p:nvCxnSpPr>
          <p:spPr bwMode="auto">
            <a:xfrm flipV="1">
              <a:off x="7236296" y="3717032"/>
              <a:ext cx="0" cy="188627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65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29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3556262" y="1772816"/>
            <a:ext cx="20314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rgbClr val="000000"/>
                </a:solidFill>
              </a:rPr>
              <a:t>Conclusions</a:t>
            </a:r>
          </a:p>
        </p:txBody>
      </p:sp>
      <p:sp>
        <p:nvSpPr>
          <p:cNvPr id="2" name="Rettangolo 1"/>
          <p:cNvSpPr/>
          <p:nvPr/>
        </p:nvSpPr>
        <p:spPr>
          <a:xfrm>
            <a:off x="179512" y="2289061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/>
              <a:t>The caseload per year doubled over the study period.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There was continuous </a:t>
            </a:r>
            <a:r>
              <a:rPr lang="en-GB" sz="2000" dirty="0"/>
              <a:t>increase in double-twin survival rate </a:t>
            </a:r>
            <a:r>
              <a:rPr lang="en-GB" sz="2000" dirty="0" smtClean="0"/>
              <a:t>possibly due to </a:t>
            </a:r>
            <a:r>
              <a:rPr lang="en-GB" sz="2000" dirty="0"/>
              <a:t>growing experience </a:t>
            </a:r>
            <a:r>
              <a:rPr lang="en-GB" sz="2000" dirty="0" smtClean="0"/>
              <a:t>and </a:t>
            </a:r>
            <a:r>
              <a:rPr lang="en-GB" sz="2000" dirty="0"/>
              <a:t>refinements in </a:t>
            </a:r>
            <a:r>
              <a:rPr lang="en-GB" sz="2000" dirty="0" err="1"/>
              <a:t>fetoscopic</a:t>
            </a:r>
            <a:r>
              <a:rPr lang="en-GB" sz="2000" dirty="0"/>
              <a:t> instruments and </a:t>
            </a:r>
            <a:r>
              <a:rPr lang="en-GB" sz="2000" dirty="0" smtClean="0"/>
              <a:t>techniques.</a:t>
            </a:r>
            <a:endParaRPr lang="en-GB" sz="2000" dirty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After the </a:t>
            </a:r>
            <a:r>
              <a:rPr lang="en-GB" sz="2000" dirty="0"/>
              <a:t>introduction of 30◦ </a:t>
            </a:r>
            <a:r>
              <a:rPr lang="en-GB" sz="2000" dirty="0" err="1" smtClean="0"/>
              <a:t>fetoscope</a:t>
            </a:r>
            <a:r>
              <a:rPr lang="en-GB" sz="2000" dirty="0" smtClean="0"/>
              <a:t> </a:t>
            </a:r>
            <a:r>
              <a:rPr lang="en-GB" sz="2000" dirty="0"/>
              <a:t>for cases with anterior placenta, differences in survival rate according to placental location were </a:t>
            </a:r>
            <a:r>
              <a:rPr lang="en-GB" sz="2000" dirty="0" smtClean="0"/>
              <a:t>eliminated.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With </a:t>
            </a:r>
            <a:r>
              <a:rPr lang="en-GB" sz="2000" dirty="0"/>
              <a:t>an experienced surgeon supervising hands-on training, trainees achieved the same double-twin survival rate from soon after starting to perform the procedure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ts val="2100"/>
              </a:lnSpc>
              <a:buFont typeface="Arial"/>
              <a:buChar char="•"/>
            </a:pPr>
            <a:r>
              <a:rPr lang="en-GB" sz="2000" dirty="0" smtClean="0"/>
              <a:t>These </a:t>
            </a:r>
            <a:r>
              <a:rPr lang="en-GB" sz="2000" dirty="0"/>
              <a:t>data provide strong arguments for the </a:t>
            </a:r>
            <a:r>
              <a:rPr lang="en-GB" sz="2000" dirty="0" smtClean="0"/>
              <a:t>centralization </a:t>
            </a:r>
            <a:r>
              <a:rPr lang="en-GB" sz="2000" dirty="0"/>
              <a:t>of minimally invasive intrauterine surgery in specialized high-volume </a:t>
            </a:r>
            <a:r>
              <a:rPr lang="en-GB" sz="2000" dirty="0" err="1"/>
              <a:t>centers</a:t>
            </a:r>
            <a:r>
              <a:rPr lang="en-GB" sz="2000" dirty="0"/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3320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1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6" name="Text Box 27"/>
          <p:cNvSpPr txBox="1">
            <a:spLocks noChangeArrowheads="1"/>
          </p:cNvSpPr>
          <p:nvPr/>
        </p:nvSpPr>
        <p:spPr bwMode="auto">
          <a:xfrm>
            <a:off x="2322165" y="2031231"/>
            <a:ext cx="4410075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/>
              <a:t>Strengths</a:t>
            </a:r>
          </a:p>
        </p:txBody>
      </p:sp>
      <p:sp>
        <p:nvSpPr>
          <p:cNvPr id="10" name="Rettangolo 9"/>
          <p:cNvSpPr/>
          <p:nvPr/>
        </p:nvSpPr>
        <p:spPr>
          <a:xfrm>
            <a:off x="251520" y="2537609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This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is the largest single-</a:t>
            </a:r>
            <a:r>
              <a:rPr lang="en-GB" sz="2000" kern="0" spc="-10" dirty="0" err="1">
                <a:solidFill>
                  <a:sysClr val="windowText" lastClr="000000"/>
                </a:solidFill>
                <a:latin typeface="Arial"/>
              </a:rPr>
              <a:t>center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 study of perinatal outcome after laser therapy for severe TTTS, with practically 100% (1019/1020) follow-up.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The authors report experience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of almost 20 years, including the learning curve, new technical developments and training.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682440" y="4119463"/>
            <a:ext cx="3779118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/>
              <a:t>Limitations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179511" y="4725144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Follow-up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data of surviving neonates are not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complete, thus,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the incidence of long-term morbidity may be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under-reported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.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In addition,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the authors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were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not able to investigate the influence of different techniques, such as the selective sequential and the Solomon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techniques.</a:t>
            </a:r>
            <a:endParaRPr lang="en-GB" sz="2000" kern="0" spc="-1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2776859" y="1752997"/>
            <a:ext cx="330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 bwMode="auto">
          <a:xfrm>
            <a:off x="179386" y="2276872"/>
            <a:ext cx="8785101" cy="4176464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ts val="2100"/>
              </a:lnSpc>
              <a:defRPr/>
            </a:pPr>
            <a:r>
              <a:rPr lang="en-US" altLang="en-US" sz="2000" dirty="0" smtClean="0"/>
              <a:t>Is it possible that improved survival in later groups was due to the inclusion of more </a:t>
            </a:r>
            <a:r>
              <a:rPr lang="en-US" altLang="en-US" sz="2000" dirty="0" smtClean="0"/>
              <a:t>Stage-I </a:t>
            </a:r>
            <a:r>
              <a:rPr lang="en-US" altLang="en-US" sz="2000" dirty="0" smtClean="0"/>
              <a:t>TTTS cases?</a:t>
            </a:r>
          </a:p>
          <a:p>
            <a:pPr algn="just">
              <a:lnSpc>
                <a:spcPts val="2100"/>
              </a:lnSpc>
              <a:defRPr/>
            </a:pPr>
            <a:endParaRPr lang="en-US" altLang="en-US" sz="800" dirty="0"/>
          </a:p>
          <a:p>
            <a:pPr algn="just">
              <a:lnSpc>
                <a:spcPts val="2100"/>
              </a:lnSpc>
              <a:defRPr/>
            </a:pPr>
            <a:r>
              <a:rPr lang="en-US" altLang="en-US" sz="2000" dirty="0" smtClean="0"/>
              <a:t>Does audit of local TTTS procedures match up to the reported outcomes in this study?</a:t>
            </a:r>
          </a:p>
          <a:p>
            <a:pPr algn="just">
              <a:lnSpc>
                <a:spcPts val="2100"/>
              </a:lnSpc>
              <a:defRPr/>
            </a:pPr>
            <a:endParaRPr lang="en-US" altLang="en-US" sz="800" dirty="0"/>
          </a:p>
          <a:p>
            <a:pPr algn="just">
              <a:lnSpc>
                <a:spcPts val="2100"/>
              </a:lnSpc>
              <a:defRPr/>
            </a:pPr>
            <a:r>
              <a:rPr lang="en-US" altLang="en-US" sz="2000" dirty="0" smtClean="0"/>
              <a:t>How can we improve the </a:t>
            </a:r>
            <a:r>
              <a:rPr lang="en-US" altLang="en-US" sz="2000" dirty="0"/>
              <a:t>centralization </a:t>
            </a:r>
            <a:r>
              <a:rPr lang="en-US" altLang="en-US" sz="2000" dirty="0" smtClean="0"/>
              <a:t>of laser </a:t>
            </a:r>
            <a:r>
              <a:rPr lang="en-US" altLang="en-US" sz="2000" dirty="0"/>
              <a:t>therapy in specialized high-volume </a:t>
            </a:r>
            <a:r>
              <a:rPr lang="en-US" altLang="en-US" sz="2000" dirty="0" smtClean="0"/>
              <a:t>centers?</a:t>
            </a:r>
          </a:p>
          <a:p>
            <a:pPr marL="0" indent="0" algn="just">
              <a:lnSpc>
                <a:spcPts val="2100"/>
              </a:lnSpc>
              <a:buNone/>
              <a:defRPr/>
            </a:pPr>
            <a:endParaRPr lang="en-US" altLang="en-US" sz="800" dirty="0"/>
          </a:p>
          <a:p>
            <a:pPr algn="just">
              <a:lnSpc>
                <a:spcPts val="2100"/>
              </a:lnSpc>
              <a:defRPr/>
            </a:pPr>
            <a:r>
              <a:rPr lang="en-US" altLang="en-US" sz="2000" dirty="0" smtClean="0"/>
              <a:t>How can we standardize the training of operators willing to perform </a:t>
            </a:r>
            <a:r>
              <a:rPr lang="en-US" altLang="en-US" sz="2000" dirty="0"/>
              <a:t>laser </a:t>
            </a:r>
            <a:r>
              <a:rPr lang="en-US" altLang="en-US" sz="2000" dirty="0" smtClean="0"/>
              <a:t>therapy in order to </a:t>
            </a:r>
            <a:r>
              <a:rPr lang="en-US" altLang="en-US" sz="2000" dirty="0"/>
              <a:t>achieve the same </a:t>
            </a:r>
            <a:r>
              <a:rPr lang="en-US" altLang="en-US" sz="2000" dirty="0" smtClean="0"/>
              <a:t>outcomes </a:t>
            </a:r>
            <a:r>
              <a:rPr lang="en-US" altLang="en-US" sz="2000" dirty="0" smtClean="0"/>
              <a:t>reported here?</a:t>
            </a:r>
          </a:p>
          <a:p>
            <a:pPr algn="just">
              <a:lnSpc>
                <a:spcPts val="2100"/>
              </a:lnSpc>
              <a:defRPr/>
            </a:pPr>
            <a:endParaRPr lang="en-US" altLang="en-US" sz="800" dirty="0"/>
          </a:p>
          <a:p>
            <a:pPr algn="just">
              <a:lnSpc>
                <a:spcPts val="2100"/>
              </a:lnSpc>
              <a:defRPr/>
            </a:pPr>
            <a:r>
              <a:rPr lang="en-US" altLang="en-US" sz="2000" dirty="0" smtClean="0"/>
              <a:t>Do we need to develop an </a:t>
            </a:r>
            <a:r>
              <a:rPr lang="en-US" altLang="en-US" sz="2000" dirty="0"/>
              <a:t>evaluation tool to assess the level of competence </a:t>
            </a:r>
            <a:r>
              <a:rPr lang="en-US" altLang="en-US" sz="2000" dirty="0" smtClean="0"/>
              <a:t>of trainees performing laser therapy?</a:t>
            </a:r>
            <a:endParaRPr lang="en-US" altLang="en-US" sz="2000" dirty="0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00" name="Segnaposto contenuto 2"/>
          <p:cNvSpPr txBox="1">
            <a:spLocks/>
          </p:cNvSpPr>
          <p:nvPr/>
        </p:nvSpPr>
        <p:spPr bwMode="auto">
          <a:xfrm>
            <a:off x="467543" y="2060848"/>
            <a:ext cx="8208912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kern="1000" dirty="0" smtClean="0"/>
              <a:t>Since laser coagulation for TTTS was introduced in the early 1990s, most reports of effectiveness have been from single centers including fewer than 200 cases.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kern="1000" dirty="0" smtClean="0"/>
              <a:t>Laser therapy of TTTS leads to improvement in survival rates and long-term neurodevelopmental outcome.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kern="1000" dirty="0" smtClean="0"/>
              <a:t>However</a:t>
            </a:r>
            <a:r>
              <a:rPr lang="en-US" altLang="en-US" sz="2000" kern="1000" dirty="0"/>
              <a:t>, laser therapy may lead to complications such as </a:t>
            </a:r>
            <a:r>
              <a:rPr lang="en-US" altLang="en-US" sz="2000" kern="1000" dirty="0" smtClean="0"/>
              <a:t>preterm </a:t>
            </a:r>
            <a:r>
              <a:rPr lang="en-US" altLang="en-US" sz="2000" kern="1000" dirty="0" err="1"/>
              <a:t>prelabor</a:t>
            </a:r>
            <a:r>
              <a:rPr lang="en-US" altLang="en-US" sz="2000" kern="1000" dirty="0"/>
              <a:t> rupture of </a:t>
            </a:r>
            <a:r>
              <a:rPr lang="en-US" altLang="en-US" sz="2000" kern="1000" dirty="0" smtClean="0"/>
              <a:t>membrane, </a:t>
            </a:r>
            <a:r>
              <a:rPr lang="en-US" altLang="en-US" sz="2000" kern="1000" dirty="0"/>
              <a:t>twin </a:t>
            </a:r>
            <a:r>
              <a:rPr lang="en-US" altLang="en-US" sz="2000" kern="1000" dirty="0" smtClean="0"/>
              <a:t>anemia–polycythemia sequence </a:t>
            </a:r>
            <a:r>
              <a:rPr lang="en-US" altLang="en-US" sz="2000" kern="1000" dirty="0"/>
              <a:t>(</a:t>
            </a:r>
            <a:r>
              <a:rPr lang="en-US" altLang="en-US" sz="2000" kern="1000" dirty="0" smtClean="0"/>
              <a:t>TAPS), reversal/recurrence </a:t>
            </a:r>
            <a:r>
              <a:rPr lang="en-US" altLang="en-US" sz="2000" kern="1000" dirty="0"/>
              <a:t>of </a:t>
            </a:r>
            <a:r>
              <a:rPr lang="en-US" altLang="en-US" sz="2000" kern="1000" dirty="0" smtClean="0"/>
              <a:t>TTTS </a:t>
            </a:r>
            <a:r>
              <a:rPr lang="en-US" altLang="en-US" sz="2000" kern="1000" dirty="0"/>
              <a:t>and </a:t>
            </a:r>
            <a:r>
              <a:rPr lang="en-US" altLang="en-US" sz="2000" kern="1000" dirty="0" smtClean="0"/>
              <a:t>fetal death. </a:t>
            </a:r>
            <a:endParaRPr lang="en-US" altLang="en-US" sz="2000" kern="10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kern="1000" dirty="0" smtClean="0"/>
              <a:t>While </a:t>
            </a:r>
            <a:r>
              <a:rPr lang="en-US" altLang="en-US" sz="2000" kern="1000" dirty="0"/>
              <a:t>overall there is a significant trend of improvement in perinatal survival rates over the last 25 years, the reported outcomes show a large variation between individual centers</a:t>
            </a:r>
            <a:r>
              <a:rPr lang="en-US" altLang="en-US" sz="2000" kern="1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179512" y="3101915"/>
            <a:ext cx="8886004" cy="150810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300" b="1" dirty="0">
                <a:solidFill>
                  <a:srgbClr val="000000"/>
                </a:solidFill>
              </a:rPr>
              <a:t>To investigate the growing experience and learning curve of </a:t>
            </a:r>
            <a:r>
              <a:rPr lang="en-GB" altLang="en-US" sz="2300" b="1" dirty="0" err="1">
                <a:solidFill>
                  <a:srgbClr val="000000"/>
                </a:solidFill>
              </a:rPr>
              <a:t>fetoscopic</a:t>
            </a:r>
            <a:r>
              <a:rPr lang="en-GB" altLang="en-US" sz="2300" b="1" dirty="0">
                <a:solidFill>
                  <a:srgbClr val="000000"/>
                </a:solidFill>
              </a:rPr>
              <a:t> laser coagulation of the placental vascular anastomoses in severe mid-trimester </a:t>
            </a:r>
            <a:r>
              <a:rPr lang="en-GB" altLang="en-US" sz="2300" b="1" dirty="0" smtClean="0">
                <a:solidFill>
                  <a:srgbClr val="000000"/>
                </a:solidFill>
              </a:rPr>
              <a:t>TTTS and </a:t>
            </a:r>
            <a:r>
              <a:rPr lang="en-GB" altLang="en-US" sz="2300" b="1" dirty="0">
                <a:solidFill>
                  <a:srgbClr val="000000"/>
                </a:solidFill>
              </a:rPr>
              <a:t>its influence on perinatal outcome in a single-</a:t>
            </a:r>
            <a:r>
              <a:rPr lang="en-GB" altLang="en-US" sz="2300" b="1" dirty="0" err="1">
                <a:solidFill>
                  <a:srgbClr val="000000"/>
                </a:solidFill>
              </a:rPr>
              <a:t>center</a:t>
            </a:r>
            <a:r>
              <a:rPr lang="en-GB" altLang="en-US" sz="2300" b="1" dirty="0">
                <a:solidFill>
                  <a:srgbClr val="000000"/>
                </a:solidFill>
              </a:rPr>
              <a:t> setting.</a:t>
            </a: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3633788" y="2093913"/>
            <a:ext cx="180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</a:rPr>
              <a:t>Objective</a:t>
            </a: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15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27213" y="1856569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smtClean="0"/>
              <a:t>Methods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-1" y="2420888"/>
            <a:ext cx="9144001" cy="397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Pregnant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women with severe mid-trimester TTTS who were referred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endoscopic laser coagulation of placental vascular anastomoses between January 1995 and March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2013 were included in the study.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All fetal and procedural data were entered prospectively into a fetal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database, as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were follow-up data as soon as they were available from the referral centers,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further care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took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place. </a:t>
            </a:r>
            <a:endParaRPr lang="en-US" sz="20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blockwise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comparison of data, the whole population was divided into five sequential groups, of 200 patients for the first four and 220 for the last one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Diagnosis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of TTTS was made according to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criteria,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with polyhydramnios of the recipient fetus and 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anhydramnios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of the stuck donor fetus, and staging was according to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of Quintero </a:t>
            </a:r>
            <a:r>
              <a:rPr lang="en-US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en-US" sz="2000" i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al.</a:t>
            </a:r>
            <a:endParaRPr lang="en-US" sz="2000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15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27213" y="1856569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smtClean="0"/>
              <a:t>Methods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107504" y="2483018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procedures were performed under local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anesthesia. Before introduction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it-IT" sz="2000" dirty="0" smtClean="0"/>
              <a:t>◦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fetoscope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in June 2001, the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it-IT" sz="2000" dirty="0" smtClean="0"/>
              <a:t>◦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fetoscope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in 124 twin pregnancies with anterior placentae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All laser procedures in the first two groups (</a:t>
            </a:r>
            <a:r>
              <a:rPr lang="en-US" sz="2000" i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000" dirty="0"/>
              <a:t> 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000" dirty="0"/>
              <a:t> 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) were performed by two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operators at </a:t>
            </a:r>
            <a:r>
              <a:rPr lang="en-US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Barmbek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Hospital, Hamburg, Germany, between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1995 and 2003. The vast majority were performed by the same surgeon (K.H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The following three groups (n=620) were treated at the University Medical Center Hamburg-Eppendorf, Hamburg, from 2004. In the third group, another operator was trained and performed 33 procedures, while in Groups 4 and 5 a fourth operator (W.D.) was trained and performed 174 procedures during that period under the supervision of the senior operator.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170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15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27213" y="1856569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smtClean="0"/>
              <a:t>Methods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323528" y="2420888"/>
            <a:ext cx="8328521" cy="397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outcome was survival of two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fetuses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econdary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outcome variables were survival of at least one fetus,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gestation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at delivery, interval between laser treatment and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delivery,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birth weight and neonatal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morbidity.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Survival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was defined as survival of the neonatal period at discharge from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hospital.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Severe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prematurity was defined as delivery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&lt;32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completed weeks’ gestation, and neonatal morbidity as intracerebral hemorrhage (Grades 3 and 4), periventricular leukomalacia, sepsis, bronchopulmonary dysplasia, necrotizing enterocolitis or any other severely debilitating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disease.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-3344449" y="-1014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721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77542" y="1844824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20" name="Rettangolo 19"/>
          <p:cNvSpPr/>
          <p:nvPr/>
        </p:nvSpPr>
        <p:spPr>
          <a:xfrm>
            <a:off x="179388" y="2420888"/>
            <a:ext cx="8641084" cy="3698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1020 consecutive pregnant women with severe mid-trimester </a:t>
            </a:r>
            <a:r>
              <a:rPr lang="en-GB" sz="2000" dirty="0" smtClean="0"/>
              <a:t>TTTS were included.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The yearly caseload more than doubled during the study period, from 43 cases in the first group to 91 in the last </a:t>
            </a:r>
            <a:r>
              <a:rPr lang="en-GB" sz="2000" dirty="0" smtClean="0"/>
              <a:t>year.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Gestational </a:t>
            </a:r>
            <a:r>
              <a:rPr lang="en-GB" sz="2000" dirty="0"/>
              <a:t>age at laser therapy did not show a significant difference between the </a:t>
            </a:r>
            <a:r>
              <a:rPr lang="en-GB" sz="2000" dirty="0" smtClean="0"/>
              <a:t>subgroups (mean </a:t>
            </a:r>
            <a:r>
              <a:rPr lang="en-GB" sz="2000" dirty="0"/>
              <a:t>gestational age </a:t>
            </a:r>
            <a:r>
              <a:rPr lang="en-GB" sz="2000" dirty="0" smtClean="0"/>
              <a:t>20.8 </a:t>
            </a:r>
            <a:r>
              <a:rPr lang="en-GB" sz="2000" dirty="0"/>
              <a:t>± 2.2 </a:t>
            </a:r>
            <a:r>
              <a:rPr lang="en-GB" sz="2000" dirty="0" smtClean="0"/>
              <a:t>weeks).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Significant </a:t>
            </a:r>
            <a:r>
              <a:rPr lang="en-GB" sz="2000" dirty="0"/>
              <a:t>differences between the treatment groups were observed for Quintero stages. More cases with Quintero </a:t>
            </a:r>
            <a:r>
              <a:rPr lang="en-GB" sz="2000" dirty="0" smtClean="0"/>
              <a:t>Stage </a:t>
            </a:r>
            <a:r>
              <a:rPr lang="en-GB" sz="2000" dirty="0"/>
              <a:t>I were treated in the later than in the earlier groups and there was a significant reduction in the time needed for </a:t>
            </a:r>
            <a:r>
              <a:rPr lang="en-GB" sz="2000" dirty="0" err="1" smtClean="0"/>
              <a:t>fetoscopy</a:t>
            </a:r>
            <a:r>
              <a:rPr lang="en-GB" sz="2000" dirty="0" smtClean="0"/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770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77542" y="1844824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8956" y="2378497"/>
            <a:ext cx="4598928" cy="3615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smtClean="0"/>
              <a:t>Double-twin </a:t>
            </a:r>
            <a:r>
              <a:rPr lang="it-IT" dirty="0"/>
              <a:t>survival </a:t>
            </a:r>
            <a:r>
              <a:rPr lang="it-IT" dirty="0" smtClean="0"/>
              <a:t>was 50.0% (100/200) in </a:t>
            </a:r>
            <a:r>
              <a:rPr lang="it-IT" dirty="0"/>
              <a:t>first </a:t>
            </a:r>
            <a:r>
              <a:rPr lang="it-IT" dirty="0" smtClean="0"/>
              <a:t>group and </a:t>
            </a:r>
            <a:r>
              <a:rPr lang="it-IT" dirty="0"/>
              <a:t>increased to 69.5% (153/220) </a:t>
            </a:r>
            <a:r>
              <a:rPr lang="it-IT" dirty="0" smtClean="0"/>
              <a:t>in </a:t>
            </a:r>
            <a:r>
              <a:rPr lang="it-IT" dirty="0"/>
              <a:t>last group, </a:t>
            </a:r>
            <a:r>
              <a:rPr lang="it-IT" dirty="0" smtClean="0"/>
              <a:t>reaching </a:t>
            </a:r>
            <a:r>
              <a:rPr lang="it-IT" dirty="0"/>
              <a:t>a plateau after the third </a:t>
            </a:r>
            <a:r>
              <a:rPr lang="it-IT" dirty="0" smtClean="0"/>
              <a:t>group.</a:t>
            </a:r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endParaRPr lang="it-IT" dirty="0"/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smtClean="0"/>
              <a:t>After </a:t>
            </a:r>
            <a:r>
              <a:rPr lang="it-IT" dirty="0"/>
              <a:t>adjusting for </a:t>
            </a:r>
            <a:r>
              <a:rPr lang="it-IT" dirty="0" smtClean="0"/>
              <a:t>confounders, </a:t>
            </a:r>
            <a:r>
              <a:rPr lang="it-IT" dirty="0"/>
              <a:t>the linear trend was significant (linear </a:t>
            </a:r>
            <a:r>
              <a:rPr lang="it-IT" i="1" dirty="0" smtClean="0"/>
              <a:t>P</a:t>
            </a:r>
            <a:r>
              <a:rPr lang="en-GB" dirty="0"/>
              <a:t> </a:t>
            </a:r>
            <a:r>
              <a:rPr lang="it-IT" dirty="0" smtClean="0"/>
              <a:t>=</a:t>
            </a:r>
            <a:r>
              <a:rPr lang="en-GB" dirty="0"/>
              <a:t> </a:t>
            </a:r>
            <a:r>
              <a:rPr lang="it-IT" dirty="0" smtClean="0"/>
              <a:t>0.018).</a:t>
            </a:r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endParaRPr lang="it-IT" dirty="0"/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smtClean="0"/>
              <a:t>There </a:t>
            </a:r>
            <a:r>
              <a:rPr lang="it-IT" dirty="0"/>
              <a:t>was a significant increase in survival of recipients, from 71.5% to 85.5% (</a:t>
            </a:r>
            <a:r>
              <a:rPr lang="it-IT" i="1" dirty="0" smtClean="0"/>
              <a:t>P</a:t>
            </a:r>
            <a:r>
              <a:rPr lang="en-GB" dirty="0"/>
              <a:t> </a:t>
            </a:r>
            <a:r>
              <a:rPr lang="it-IT" dirty="0" smtClean="0"/>
              <a:t>=</a:t>
            </a:r>
            <a:r>
              <a:rPr lang="en-GB" dirty="0"/>
              <a:t> </a:t>
            </a:r>
            <a:r>
              <a:rPr lang="it-IT" dirty="0" smtClean="0"/>
              <a:t>0.022). </a:t>
            </a:r>
            <a:r>
              <a:rPr lang="it-IT" dirty="0"/>
              <a:t>Survival of donors increased non-significantly, from 59.0% to 75.9% (</a:t>
            </a:r>
            <a:r>
              <a:rPr lang="it-IT" i="1" dirty="0" smtClean="0"/>
              <a:t>P</a:t>
            </a:r>
            <a:r>
              <a:rPr lang="en-GB" dirty="0"/>
              <a:t> </a:t>
            </a:r>
            <a:r>
              <a:rPr lang="it-IT" dirty="0" smtClean="0"/>
              <a:t>=</a:t>
            </a:r>
            <a:r>
              <a:rPr lang="en-GB" dirty="0"/>
              <a:t> </a:t>
            </a:r>
            <a:r>
              <a:rPr lang="it-IT" dirty="0" smtClean="0"/>
              <a:t>0.083</a:t>
            </a:r>
            <a:r>
              <a:rPr lang="it-IT" dirty="0"/>
              <a:t>).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197"/>
          <a:stretch/>
        </p:blipFill>
        <p:spPr>
          <a:xfrm>
            <a:off x="4783133" y="2492896"/>
            <a:ext cx="4149858" cy="4213075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 bwMode="auto">
          <a:xfrm>
            <a:off x="6012160" y="3140968"/>
            <a:ext cx="2088232" cy="360040"/>
          </a:xfrm>
          <a:prstGeom prst="rect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90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77542" y="1844824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83099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 err="1">
                <a:solidFill>
                  <a:srgbClr val="FFFFFF"/>
                </a:solidFill>
                <a:latin typeface="Arial"/>
              </a:rPr>
              <a:t>Fetoscopic</a:t>
            </a: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 laser coagulation in 1020 pregnancies with twin–twin transfusion syndrome demonstrates improvement in double-twin survival rate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Diehl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et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8956" y="2378497"/>
            <a:ext cx="4048988" cy="4452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/>
              <a:t>In the first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groups</a:t>
            </a:r>
            <a:r>
              <a:rPr lang="it-IT" dirty="0"/>
              <a:t>, 124 twin </a:t>
            </a:r>
            <a:r>
              <a:rPr lang="it-IT" dirty="0" err="1"/>
              <a:t>pairs</a:t>
            </a:r>
            <a:r>
              <a:rPr lang="it-IT" dirty="0"/>
              <a:t> </a:t>
            </a:r>
            <a:r>
              <a:rPr lang="it-IT" dirty="0" err="1"/>
              <a:t>had</a:t>
            </a:r>
            <a:r>
              <a:rPr lang="it-IT" dirty="0"/>
              <a:t> </a:t>
            </a:r>
            <a:r>
              <a:rPr lang="it-IT" dirty="0" err="1"/>
              <a:t>anterior</a:t>
            </a:r>
            <a:r>
              <a:rPr lang="it-IT" dirty="0"/>
              <a:t> </a:t>
            </a:r>
            <a:r>
              <a:rPr lang="it-IT" dirty="0" err="1"/>
              <a:t>placentae</a:t>
            </a:r>
            <a:r>
              <a:rPr lang="it-IT" dirty="0"/>
              <a:t> and </a:t>
            </a:r>
            <a:r>
              <a:rPr lang="it-IT" dirty="0" err="1"/>
              <a:t>were</a:t>
            </a:r>
            <a:r>
              <a:rPr lang="it-IT" dirty="0"/>
              <a:t> </a:t>
            </a:r>
            <a:r>
              <a:rPr lang="it-IT" dirty="0" err="1"/>
              <a:t>treated</a:t>
            </a:r>
            <a:r>
              <a:rPr lang="it-IT" dirty="0"/>
              <a:t> </a:t>
            </a:r>
            <a:r>
              <a:rPr lang="it-IT" dirty="0" err="1"/>
              <a:t>using</a:t>
            </a:r>
            <a:r>
              <a:rPr lang="it-IT" dirty="0"/>
              <a:t> 0◦ </a:t>
            </a:r>
            <a:r>
              <a:rPr lang="it-IT" dirty="0" err="1"/>
              <a:t>fetoscopes</a:t>
            </a:r>
            <a:r>
              <a:rPr lang="it-IT" dirty="0"/>
              <a:t>.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showed</a:t>
            </a:r>
            <a:r>
              <a:rPr lang="it-IT" dirty="0"/>
              <a:t> a double-twin </a:t>
            </a:r>
            <a:r>
              <a:rPr lang="it-IT" dirty="0" err="1"/>
              <a:t>survival</a:t>
            </a:r>
            <a:r>
              <a:rPr lang="it-IT" dirty="0"/>
              <a:t> rate of 44.4</a:t>
            </a:r>
            <a:r>
              <a:rPr lang="it-IT" dirty="0" smtClean="0"/>
              <a:t>%.</a:t>
            </a:r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endParaRPr lang="it-IT" dirty="0"/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/>
              <a:t>the 30◦ </a:t>
            </a:r>
            <a:r>
              <a:rPr lang="it-IT" dirty="0" err="1"/>
              <a:t>fetoscope</a:t>
            </a:r>
            <a:r>
              <a:rPr lang="it-IT" dirty="0"/>
              <a:t> </a:t>
            </a:r>
            <a:r>
              <a:rPr lang="it-IT" dirty="0" err="1"/>
              <a:t>became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,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for </a:t>
            </a:r>
            <a:r>
              <a:rPr lang="it-IT" dirty="0" err="1"/>
              <a:t>anterior</a:t>
            </a:r>
            <a:r>
              <a:rPr lang="it-IT" dirty="0"/>
              <a:t> </a:t>
            </a:r>
            <a:r>
              <a:rPr lang="it-IT" dirty="0" err="1"/>
              <a:t>placentae</a:t>
            </a:r>
            <a:r>
              <a:rPr lang="it-IT" dirty="0"/>
              <a:t>. </a:t>
            </a:r>
            <a:r>
              <a:rPr lang="it-IT" dirty="0" err="1"/>
              <a:t>This</a:t>
            </a:r>
            <a:r>
              <a:rPr lang="it-IT" dirty="0"/>
              <a:t> led to a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/>
              <a:t>increase</a:t>
            </a:r>
            <a:r>
              <a:rPr lang="it-IT" dirty="0"/>
              <a:t> in double-twin </a:t>
            </a:r>
            <a:r>
              <a:rPr lang="it-IT" dirty="0" err="1"/>
              <a:t>survival</a:t>
            </a:r>
            <a:r>
              <a:rPr lang="it-IT" dirty="0"/>
              <a:t>, to 65.1% (207/318) (over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groups</a:t>
            </a:r>
            <a:r>
              <a:rPr lang="it-IT" dirty="0"/>
              <a:t> </a:t>
            </a:r>
            <a:r>
              <a:rPr lang="it-IT" dirty="0" err="1"/>
              <a:t>P</a:t>
            </a:r>
            <a:r>
              <a:rPr lang="it-IT" dirty="0"/>
              <a:t> = 0.001</a:t>
            </a:r>
            <a:r>
              <a:rPr lang="it-IT" dirty="0" smtClean="0"/>
              <a:t>).</a:t>
            </a:r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endParaRPr lang="it-IT" dirty="0"/>
          </a:p>
          <a:p>
            <a:pPr marL="342900" indent="-342900" algn="just">
              <a:lnSpc>
                <a:spcPts val="1960"/>
              </a:lnSpc>
              <a:buFont typeface="Arial" charset="0"/>
              <a:buChar char="•"/>
            </a:pP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/>
              <a:t>no </a:t>
            </a:r>
            <a:r>
              <a:rPr lang="it-IT" dirty="0" err="1"/>
              <a:t>longer</a:t>
            </a:r>
            <a:r>
              <a:rPr lang="it-IT" dirty="0"/>
              <a:t> a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/>
              <a:t>difference</a:t>
            </a:r>
            <a:r>
              <a:rPr lang="it-IT" dirty="0"/>
              <a:t> in </a:t>
            </a:r>
            <a:r>
              <a:rPr lang="it-IT" dirty="0" err="1"/>
              <a:t>survival</a:t>
            </a:r>
            <a:r>
              <a:rPr lang="it-IT" dirty="0"/>
              <a:t> </a:t>
            </a:r>
            <a:r>
              <a:rPr lang="it-IT" dirty="0" smtClean="0"/>
              <a:t>rate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anterior</a:t>
            </a:r>
            <a:r>
              <a:rPr lang="it-IT" dirty="0"/>
              <a:t> and </a:t>
            </a:r>
            <a:r>
              <a:rPr lang="it-IT" dirty="0" err="1"/>
              <a:t>posterior</a:t>
            </a:r>
            <a:r>
              <a:rPr lang="it-IT" dirty="0"/>
              <a:t> </a:t>
            </a:r>
            <a:r>
              <a:rPr lang="it-IT" dirty="0" err="1"/>
              <a:t>placental</a:t>
            </a:r>
            <a:r>
              <a:rPr lang="it-IT" dirty="0"/>
              <a:t> location.</a:t>
            </a:r>
          </a:p>
        </p:txBody>
      </p:sp>
      <p:grpSp>
        <p:nvGrpSpPr>
          <p:cNvPr id="15" name="Gruppo 14"/>
          <p:cNvGrpSpPr/>
          <p:nvPr/>
        </p:nvGrpSpPr>
        <p:grpSpPr>
          <a:xfrm>
            <a:off x="5364088" y="6165304"/>
            <a:ext cx="3096344" cy="625030"/>
            <a:chOff x="4580914" y="6215284"/>
            <a:chExt cx="3096344" cy="625030"/>
          </a:xfrm>
        </p:grpSpPr>
        <p:pic>
          <p:nvPicPr>
            <p:cNvPr id="16" name="Immagine 15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53" t="52675" r="16180" b="34876"/>
            <a:stretch/>
          </p:blipFill>
          <p:spPr>
            <a:xfrm>
              <a:off x="4598742" y="6215284"/>
              <a:ext cx="2790484" cy="175739"/>
            </a:xfrm>
            <a:prstGeom prst="rect">
              <a:avLst/>
            </a:prstGeom>
          </p:spPr>
        </p:pic>
        <p:grpSp>
          <p:nvGrpSpPr>
            <p:cNvPr id="13" name="Gruppo 12"/>
            <p:cNvGrpSpPr>
              <a:grpSpLocks noChangeAspect="1"/>
            </p:cNvGrpSpPr>
            <p:nvPr/>
          </p:nvGrpSpPr>
          <p:grpSpPr>
            <a:xfrm>
              <a:off x="4601503" y="6426794"/>
              <a:ext cx="2659091" cy="209328"/>
              <a:chOff x="-2988840" y="2320088"/>
              <a:chExt cx="6768752" cy="532848"/>
            </a:xfrm>
          </p:grpSpPr>
          <p:pic>
            <p:nvPicPr>
              <p:cNvPr id="11" name="Immagine 10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7347" r="62551" b="18920"/>
              <a:stretch/>
            </p:blipFill>
            <p:spPr>
              <a:xfrm>
                <a:off x="-1220792" y="2341416"/>
                <a:ext cx="5000704" cy="487695"/>
              </a:xfrm>
              <a:prstGeom prst="rect">
                <a:avLst/>
              </a:prstGeom>
            </p:spPr>
          </p:pic>
          <p:pic>
            <p:nvPicPr>
              <p:cNvPr id="20" name="Immagine 19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470" t="51494" r="510" b="33501"/>
              <a:stretch/>
            </p:blipFill>
            <p:spPr>
              <a:xfrm>
                <a:off x="-2988840" y="2320088"/>
                <a:ext cx="1872208" cy="532848"/>
              </a:xfrm>
              <a:prstGeom prst="rect">
                <a:avLst/>
              </a:prstGeom>
            </p:spPr>
          </p:pic>
        </p:grpSp>
        <p:grpSp>
          <p:nvGrpSpPr>
            <p:cNvPr id="22" name="Gruppo 21"/>
            <p:cNvGrpSpPr>
              <a:grpSpLocks noChangeAspect="1"/>
            </p:cNvGrpSpPr>
            <p:nvPr/>
          </p:nvGrpSpPr>
          <p:grpSpPr>
            <a:xfrm>
              <a:off x="4580914" y="6662162"/>
              <a:ext cx="3096344" cy="178152"/>
              <a:chOff x="-2916832" y="1733742"/>
              <a:chExt cx="8840833" cy="508665"/>
            </a:xfrm>
          </p:grpSpPr>
          <p:pic>
            <p:nvPicPr>
              <p:cNvPr id="23" name="Immagine 22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0" t="83176" r="86517" b="3121"/>
              <a:stretch/>
            </p:blipFill>
            <p:spPr>
              <a:xfrm>
                <a:off x="4073594" y="1734804"/>
                <a:ext cx="1850407" cy="507603"/>
              </a:xfrm>
              <a:prstGeom prst="rect">
                <a:avLst/>
              </a:prstGeom>
            </p:spPr>
          </p:pic>
          <p:pic>
            <p:nvPicPr>
              <p:cNvPr id="24" name="Immagine 23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825" t="67377" r="11026" b="18891"/>
              <a:stretch/>
            </p:blipFill>
            <p:spPr>
              <a:xfrm>
                <a:off x="-2916832" y="1733742"/>
                <a:ext cx="6985417" cy="508665"/>
              </a:xfrm>
              <a:prstGeom prst="rect">
                <a:avLst/>
              </a:prstGeom>
            </p:spPr>
          </p:pic>
        </p:grpSp>
      </p:grpSp>
      <p:grpSp>
        <p:nvGrpSpPr>
          <p:cNvPr id="19" name="Gruppo 18"/>
          <p:cNvGrpSpPr/>
          <p:nvPr/>
        </p:nvGrpSpPr>
        <p:grpSpPr>
          <a:xfrm>
            <a:off x="4235146" y="2420888"/>
            <a:ext cx="4729342" cy="3567260"/>
            <a:chOff x="4151545" y="2407554"/>
            <a:chExt cx="4729342" cy="3567260"/>
          </a:xfrm>
        </p:grpSpPr>
        <p:pic>
          <p:nvPicPr>
            <p:cNvPr id="3" name="Immagine 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1" r="2674" b="7632"/>
            <a:stretch/>
          </p:blipFill>
          <p:spPr>
            <a:xfrm>
              <a:off x="4151545" y="2407554"/>
              <a:ext cx="4729342" cy="3567260"/>
            </a:xfrm>
            <a:prstGeom prst="rect">
              <a:avLst/>
            </a:prstGeom>
          </p:spPr>
        </p:pic>
        <p:cxnSp>
          <p:nvCxnSpPr>
            <p:cNvPr id="7" name="Connettore 1 6"/>
            <p:cNvCxnSpPr/>
            <p:nvPr/>
          </p:nvCxnSpPr>
          <p:spPr bwMode="auto">
            <a:xfrm>
              <a:off x="5850608" y="4328524"/>
              <a:ext cx="564471" cy="552445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4" name="Connettore 1 13"/>
            <p:cNvCxnSpPr/>
            <p:nvPr/>
          </p:nvCxnSpPr>
          <p:spPr bwMode="auto">
            <a:xfrm>
              <a:off x="5969459" y="3758379"/>
              <a:ext cx="564471" cy="552445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</p:cxnSp>
        <p:pic>
          <p:nvPicPr>
            <p:cNvPr id="25" name="Immagine 2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38" t="92642" r="38443" b="-1168"/>
            <a:stretch/>
          </p:blipFill>
          <p:spPr>
            <a:xfrm>
              <a:off x="6347901" y="5331973"/>
              <a:ext cx="744379" cy="329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493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12484</TotalTime>
  <Words>1366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Renata Kotsia</cp:lastModifiedBy>
  <cp:revision>857</cp:revision>
  <dcterms:created xsi:type="dcterms:W3CDTF">2011-05-07T13:59:23Z</dcterms:created>
  <dcterms:modified xsi:type="dcterms:W3CDTF">2017-11-21T11:06:02Z</dcterms:modified>
</cp:coreProperties>
</file>