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8" r:id="rId2"/>
    <p:sldId id="259" r:id="rId3"/>
    <p:sldId id="260" r:id="rId4"/>
    <p:sldId id="262" r:id="rId5"/>
    <p:sldId id="276" r:id="rId6"/>
    <p:sldId id="278" r:id="rId7"/>
    <p:sldId id="277" r:id="rId8"/>
    <p:sldId id="256" r:id="rId9"/>
    <p:sldId id="279" r:id="rId10"/>
    <p:sldId id="280" r:id="rId11"/>
    <p:sldId id="281" r:id="rId12"/>
    <p:sldId id="264" r:id="rId13"/>
    <p:sldId id="265" r:id="rId14"/>
    <p:sldId id="268" r:id="rId15"/>
    <p:sldId id="274" r:id="rId16"/>
    <p:sldId id="270" r:id="rId17"/>
    <p:sldId id="282" r:id="rId18"/>
    <p:sldId id="283" r:id="rId19"/>
    <p:sldId id="269" r:id="rId20"/>
    <p:sldId id="266"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p:restoredTop sz="96341" autoAdjust="0"/>
  </p:normalViewPr>
  <p:slideViewPr>
    <p:cSldViewPr snapToGrid="0" snapToObjects="1">
      <p:cViewPr varScale="1">
        <p:scale>
          <a:sx n="84" d="100"/>
          <a:sy n="84" d="100"/>
        </p:scale>
        <p:origin x="108" y="48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10/9/2018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4</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30099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6</a:t>
            </a:fld>
            <a:endParaRPr lang="en-US" dirty="0"/>
          </a:p>
        </p:txBody>
      </p:sp>
    </p:spTree>
    <p:extLst>
      <p:ext uri="{BB962C8B-B14F-4D97-AF65-F5344CB8AC3E}">
        <p14:creationId xmlns:p14="http://schemas.microsoft.com/office/powerpoint/2010/main" val="11372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7</a:t>
            </a:fld>
            <a:endParaRPr lang="en-US" dirty="0"/>
          </a:p>
        </p:txBody>
      </p:sp>
    </p:spTree>
    <p:extLst>
      <p:ext uri="{BB962C8B-B14F-4D97-AF65-F5344CB8AC3E}">
        <p14:creationId xmlns:p14="http://schemas.microsoft.com/office/powerpoint/2010/main" val="49280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10/9/2018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954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a:t>
            </a:r>
            <a:r>
              <a:rPr lang="en-GB" altLang="it-IT" b="1" dirty="0" smtClean="0">
                <a:solidFill>
                  <a:srgbClr val="000000"/>
                </a:solidFill>
                <a:ea typeface="Arial" charset="0"/>
                <a:cs typeface="Arial" charset="0"/>
              </a:rPr>
              <a:t>November 2018</a:t>
            </a:r>
            <a:endParaRPr lang="en-GB" altLang="it-IT" b="1" dirty="0">
              <a:solidFill>
                <a:srgbClr val="000000"/>
              </a:solidFill>
              <a:ea typeface="Arial" charset="0"/>
              <a:cs typeface="Arial" charset="0"/>
            </a:endParaRPr>
          </a:p>
        </p:txBody>
      </p:sp>
      <p:sp>
        <p:nvSpPr>
          <p:cNvPr id="13317" name="TextBox 1"/>
          <p:cNvSpPr txBox="1">
            <a:spLocks noChangeArrowheads="1"/>
          </p:cNvSpPr>
          <p:nvPr/>
        </p:nvSpPr>
        <p:spPr bwMode="auto">
          <a:xfrm>
            <a:off x="855406" y="2252663"/>
            <a:ext cx="7748843"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2000" b="1" dirty="0"/>
              <a:t>Birth-weight discordance and neonatal morbidity in twin pregnancy: analysis of STORK multiple pregnancy cohort </a:t>
            </a:r>
            <a:endParaRPr lang="en-US" sz="2000" b="1" dirty="0" smtClean="0"/>
          </a:p>
          <a:p>
            <a:pPr algn="ctr">
              <a:buNone/>
            </a:pPr>
            <a:endParaRPr lang="en-US" sz="1800" b="1" dirty="0"/>
          </a:p>
          <a:p>
            <a:pPr algn="ctr">
              <a:buNone/>
            </a:pPr>
            <a:r>
              <a:rPr lang="en-US" sz="1800" dirty="0"/>
              <a:t>F. </a:t>
            </a:r>
            <a:r>
              <a:rPr lang="en-US" sz="1800" dirty="0" smtClean="0"/>
              <a:t>D’Antonio </a:t>
            </a:r>
            <a:r>
              <a:rPr lang="en-US" sz="1800" dirty="0"/>
              <a:t>, B. </a:t>
            </a:r>
            <a:r>
              <a:rPr lang="en-US" sz="1800" dirty="0" smtClean="0"/>
              <a:t>Thilaganathan, </a:t>
            </a:r>
            <a:r>
              <a:rPr lang="en-US" sz="1800" dirty="0"/>
              <a:t>A. </a:t>
            </a:r>
            <a:r>
              <a:rPr lang="en-US" sz="1800" dirty="0" err="1" smtClean="0"/>
              <a:t>Laoreti</a:t>
            </a:r>
            <a:r>
              <a:rPr lang="en-US" sz="1800" dirty="0" smtClean="0"/>
              <a:t> </a:t>
            </a:r>
            <a:r>
              <a:rPr lang="en-US" sz="1800" dirty="0"/>
              <a:t>and A. </a:t>
            </a:r>
            <a:r>
              <a:rPr lang="en-US" sz="1800" dirty="0" smtClean="0"/>
              <a:t>Khalil,  </a:t>
            </a:r>
            <a:endParaRPr lang="en-US" sz="1800" dirty="0" smtClean="0"/>
          </a:p>
          <a:p>
            <a:pPr algn="ctr">
              <a:buNone/>
            </a:pPr>
            <a:r>
              <a:rPr lang="en-US" sz="1800" dirty="0" smtClean="0"/>
              <a:t>on </a:t>
            </a:r>
            <a:r>
              <a:rPr lang="en-US" sz="1800" dirty="0"/>
              <a:t>behalf of the Southwest Thames Obstetric Research Collaborative (STORK) </a:t>
            </a:r>
          </a:p>
          <a:p>
            <a:pPr eaLnBrk="1" hangingPunct="1">
              <a:buFontTx/>
              <a:buNone/>
            </a:pPr>
            <a:endParaRPr lang="sv-SE" altLang="en-US" sz="1800" dirty="0"/>
          </a:p>
          <a:p>
            <a:pPr algn="ctr">
              <a:spcBef>
                <a:spcPct val="0"/>
              </a:spcBef>
              <a:spcAft>
                <a:spcPts val="600"/>
              </a:spcAft>
              <a:buNone/>
            </a:pPr>
            <a:r>
              <a:rPr lang="it-IT" altLang="en-US" sz="1800" i="1" dirty="0"/>
              <a:t>Volume </a:t>
            </a:r>
            <a:r>
              <a:rPr lang="it-IT" altLang="en-US" sz="1800" i="1" dirty="0" smtClean="0"/>
              <a:t>52, </a:t>
            </a:r>
            <a:r>
              <a:rPr lang="it-IT" altLang="en-US" sz="1800" i="1" dirty="0"/>
              <a:t>Issue </a:t>
            </a:r>
            <a:r>
              <a:rPr lang="it-IT" altLang="en-US" sz="1800" i="1" dirty="0" smtClean="0"/>
              <a:t>5</a:t>
            </a:r>
            <a:endParaRPr lang="en-GB" altLang="en-US" sz="1800" b="1" dirty="0"/>
          </a:p>
        </p:txBody>
      </p:sp>
      <p:sp>
        <p:nvSpPr>
          <p:cNvPr id="13318" name="TextBox 2"/>
          <p:cNvSpPr txBox="1">
            <a:spLocks noChangeArrowheads="1"/>
          </p:cNvSpPr>
          <p:nvPr/>
        </p:nvSpPr>
        <p:spPr bwMode="auto">
          <a:xfrm>
            <a:off x="2848156" y="5238866"/>
            <a:ext cx="5038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Journal Club slides prepared by Dr Yael Raz</a:t>
            </a:r>
          </a:p>
          <a:p>
            <a:pPr algn="ctr" eaLnBrk="1" hangingPunct="1">
              <a:spcBef>
                <a:spcPct val="0"/>
              </a:spcBef>
              <a:buFontTx/>
              <a:buNone/>
            </a:pPr>
            <a:r>
              <a:rPr lang="en-GB" altLang="it-IT" sz="1900" dirty="0">
                <a:solidFill>
                  <a:srgbClr val="000000"/>
                </a:solidFill>
                <a:ea typeface="Arial" charset="0"/>
                <a:cs typeface="Arial" charset="0"/>
              </a:rPr>
              <a:t>(UOG Editor for Trainees)</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4" name="Rectangle 8"/>
          <p:cNvSpPr>
            <a:spLocks noChangeArrowheads="1"/>
          </p:cNvSpPr>
          <p:nvPr/>
        </p:nvSpPr>
        <p:spPr bwMode="auto">
          <a:xfrm>
            <a:off x="1060859" y="1724764"/>
            <a:ext cx="6942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Results – </a:t>
            </a:r>
            <a:r>
              <a:rPr lang="en-GB" altLang="en-US" sz="2800" dirty="0" smtClean="0">
                <a:solidFill>
                  <a:srgbClr val="000000"/>
                </a:solidFill>
              </a:rPr>
              <a:t>Predictors of neonatal morbidity</a:t>
            </a:r>
            <a:endParaRPr lang="en-GB" altLang="en-US" sz="2800" dirty="0">
              <a:solidFill>
                <a:srgbClr val="000000"/>
              </a:solidFill>
            </a:endParaRPr>
          </a:p>
        </p:txBody>
      </p:sp>
      <p:pic>
        <p:nvPicPr>
          <p:cNvPr id="13" name="Picture 12"/>
          <p:cNvPicPr>
            <a:picLocks noChangeAspect="1"/>
          </p:cNvPicPr>
          <p:nvPr/>
        </p:nvPicPr>
        <p:blipFill>
          <a:blip r:embed="rId2"/>
          <a:stretch>
            <a:fillRect/>
          </a:stretch>
        </p:blipFill>
        <p:spPr>
          <a:xfrm>
            <a:off x="1387475" y="2538370"/>
            <a:ext cx="6426200" cy="2006600"/>
          </a:xfrm>
          <a:prstGeom prst="rect">
            <a:avLst/>
          </a:prstGeom>
        </p:spPr>
      </p:pic>
      <p:sp>
        <p:nvSpPr>
          <p:cNvPr id="2" name="TextBox 1"/>
          <p:cNvSpPr txBox="1"/>
          <p:nvPr/>
        </p:nvSpPr>
        <p:spPr>
          <a:xfrm>
            <a:off x="1387475" y="4772296"/>
            <a:ext cx="6616310" cy="1815882"/>
          </a:xfrm>
          <a:prstGeom prst="rect">
            <a:avLst/>
          </a:prstGeom>
          <a:noFill/>
        </p:spPr>
        <p:txBody>
          <a:bodyPr wrap="square" rtlCol="0">
            <a:spAutoFit/>
          </a:bodyPr>
          <a:lstStyle/>
          <a:p>
            <a:pPr marL="171450" indent="-171450">
              <a:buFont typeface="Arial" charset="0"/>
              <a:buChar char="•"/>
            </a:pPr>
            <a:r>
              <a:rPr lang="en-US" sz="1600" dirty="0">
                <a:latin typeface="Arial" charset="0"/>
                <a:ea typeface="Arial" charset="0"/>
                <a:cs typeface="Arial" charset="0"/>
              </a:rPr>
              <a:t>G</a:t>
            </a:r>
            <a:r>
              <a:rPr lang="en-US" sz="1600" dirty="0" smtClean="0">
                <a:latin typeface="Arial" charset="0"/>
                <a:ea typeface="Arial" charset="0"/>
                <a:cs typeface="Arial" charset="0"/>
              </a:rPr>
              <a:t>estational </a:t>
            </a:r>
            <a:r>
              <a:rPr lang="en-US" sz="1600" dirty="0">
                <a:latin typeface="Arial" charset="0"/>
                <a:ea typeface="Arial" charset="0"/>
                <a:cs typeface="Arial" charset="0"/>
              </a:rPr>
              <a:t>age at </a:t>
            </a:r>
            <a:r>
              <a:rPr lang="en-US" sz="1600" dirty="0" smtClean="0">
                <a:latin typeface="Arial" charset="0"/>
                <a:ea typeface="Arial" charset="0"/>
                <a:cs typeface="Arial" charset="0"/>
              </a:rPr>
              <a:t>birth, </a:t>
            </a:r>
            <a:r>
              <a:rPr lang="en-US" sz="1600" dirty="0">
                <a:latin typeface="Arial" charset="0"/>
                <a:ea typeface="Arial" charset="0"/>
                <a:cs typeface="Arial" charset="0"/>
              </a:rPr>
              <a:t>birth-weight decile </a:t>
            </a:r>
            <a:r>
              <a:rPr lang="en-US" sz="1600" dirty="0" smtClean="0">
                <a:latin typeface="Arial" charset="0"/>
                <a:ea typeface="Arial" charset="0"/>
                <a:cs typeface="Arial" charset="0"/>
              </a:rPr>
              <a:t>and </a:t>
            </a:r>
            <a:r>
              <a:rPr lang="en-US" sz="1600" dirty="0" smtClean="0">
                <a:latin typeface="Arial" charset="0"/>
                <a:ea typeface="Arial" charset="0"/>
                <a:cs typeface="Arial" charset="0"/>
              </a:rPr>
              <a:t>birth-weight </a:t>
            </a:r>
            <a:r>
              <a:rPr lang="en-US" sz="1600" dirty="0" smtClean="0">
                <a:latin typeface="Arial" charset="0"/>
                <a:ea typeface="Arial" charset="0"/>
                <a:cs typeface="Arial" charset="0"/>
              </a:rPr>
              <a:t>discordance but </a:t>
            </a:r>
            <a:r>
              <a:rPr lang="en-US" sz="1600" dirty="0">
                <a:latin typeface="Arial" charset="0"/>
                <a:ea typeface="Arial" charset="0"/>
                <a:cs typeface="Arial" charset="0"/>
              </a:rPr>
              <a:t>not chorionicity </a:t>
            </a:r>
            <a:r>
              <a:rPr lang="en-US" sz="1600" dirty="0" smtClean="0">
                <a:latin typeface="Arial" charset="0"/>
                <a:ea typeface="Arial" charset="0"/>
                <a:cs typeface="Arial" charset="0"/>
              </a:rPr>
              <a:t>or </a:t>
            </a:r>
            <a:r>
              <a:rPr lang="en-US" sz="1600" dirty="0">
                <a:latin typeface="Arial" charset="0"/>
                <a:ea typeface="Arial" charset="0"/>
                <a:cs typeface="Arial" charset="0"/>
              </a:rPr>
              <a:t>presence of at least one SGA </a:t>
            </a:r>
            <a:r>
              <a:rPr lang="en-US" sz="1600" dirty="0" smtClean="0">
                <a:latin typeface="Arial" charset="0"/>
                <a:ea typeface="Arial" charset="0"/>
                <a:cs typeface="Arial" charset="0"/>
              </a:rPr>
              <a:t>twin, were associated </a:t>
            </a:r>
            <a:r>
              <a:rPr lang="en-US" sz="1600" dirty="0">
                <a:latin typeface="Arial" charset="0"/>
                <a:ea typeface="Arial" charset="0"/>
                <a:cs typeface="Arial" charset="0"/>
              </a:rPr>
              <a:t>independently with risk of </a:t>
            </a:r>
            <a:r>
              <a:rPr lang="en-US" sz="1600" b="1" dirty="0">
                <a:latin typeface="Arial" charset="0"/>
                <a:ea typeface="Arial" charset="0"/>
                <a:cs typeface="Arial" charset="0"/>
              </a:rPr>
              <a:t>neonatal </a:t>
            </a:r>
            <a:r>
              <a:rPr lang="en-US" sz="1600" b="1" dirty="0" smtClean="0">
                <a:latin typeface="Arial" charset="0"/>
                <a:ea typeface="Arial" charset="0"/>
                <a:cs typeface="Arial" charset="0"/>
              </a:rPr>
              <a:t>morbidity</a:t>
            </a:r>
            <a:r>
              <a:rPr lang="en-US" sz="1600" dirty="0" smtClean="0">
                <a:latin typeface="Arial" charset="0"/>
                <a:ea typeface="Arial" charset="0"/>
                <a:cs typeface="Arial" charset="0"/>
              </a:rPr>
              <a:t>.</a:t>
            </a:r>
          </a:p>
          <a:p>
            <a:pPr marL="171450" indent="-171450">
              <a:buFont typeface="Arial" charset="0"/>
              <a:buChar char="•"/>
            </a:pPr>
            <a:endParaRPr lang="en-US" sz="1600" dirty="0" smtClean="0">
              <a:latin typeface="Arial" charset="0"/>
              <a:ea typeface="Arial" charset="0"/>
              <a:cs typeface="Arial" charset="0"/>
            </a:endParaRPr>
          </a:p>
          <a:p>
            <a:pPr marL="171450" indent="-171450">
              <a:buFont typeface="Arial" charset="0"/>
              <a:buChar char="•"/>
            </a:pPr>
            <a:r>
              <a:rPr lang="en-US" sz="1600" dirty="0" smtClean="0">
                <a:latin typeface="Arial" charset="0"/>
                <a:ea typeface="Arial" charset="0"/>
                <a:cs typeface="Arial" charset="0"/>
              </a:rPr>
              <a:t>Gestational </a:t>
            </a:r>
            <a:r>
              <a:rPr lang="en-US" sz="1600" dirty="0">
                <a:latin typeface="Arial" charset="0"/>
                <a:ea typeface="Arial" charset="0"/>
                <a:cs typeface="Arial" charset="0"/>
              </a:rPr>
              <a:t>age at </a:t>
            </a:r>
            <a:r>
              <a:rPr lang="en-US" sz="1600" dirty="0" smtClean="0">
                <a:latin typeface="Arial" charset="0"/>
                <a:ea typeface="Arial" charset="0"/>
                <a:cs typeface="Arial" charset="0"/>
              </a:rPr>
              <a:t>birth, birth-weight </a:t>
            </a:r>
            <a:r>
              <a:rPr lang="en-US" sz="1600" dirty="0" err="1">
                <a:latin typeface="Arial" charset="0"/>
                <a:ea typeface="Arial" charset="0"/>
                <a:cs typeface="Arial" charset="0"/>
              </a:rPr>
              <a:t>decile</a:t>
            </a:r>
            <a:r>
              <a:rPr lang="en-US" sz="1600" dirty="0">
                <a:latin typeface="Arial" charset="0"/>
                <a:ea typeface="Arial" charset="0"/>
                <a:cs typeface="Arial" charset="0"/>
              </a:rPr>
              <a:t> </a:t>
            </a:r>
            <a:r>
              <a:rPr lang="en-US" sz="1600" dirty="0" smtClean="0">
                <a:latin typeface="Arial" charset="0"/>
                <a:ea typeface="Arial" charset="0"/>
                <a:cs typeface="Arial" charset="0"/>
              </a:rPr>
              <a:t>and </a:t>
            </a:r>
            <a:r>
              <a:rPr lang="en-US" sz="1600" dirty="0">
                <a:latin typeface="Arial" charset="0"/>
                <a:ea typeface="Arial" charset="0"/>
                <a:cs typeface="Arial" charset="0"/>
              </a:rPr>
              <a:t>birth-weight </a:t>
            </a:r>
            <a:r>
              <a:rPr lang="en-US" sz="1600" dirty="0" smtClean="0">
                <a:latin typeface="Arial" charset="0"/>
                <a:ea typeface="Arial" charset="0"/>
                <a:cs typeface="Arial" charset="0"/>
              </a:rPr>
              <a:t>discordance but </a:t>
            </a:r>
            <a:r>
              <a:rPr lang="en-US" sz="1600" dirty="0">
                <a:latin typeface="Arial" charset="0"/>
                <a:ea typeface="Arial" charset="0"/>
                <a:cs typeface="Arial" charset="0"/>
              </a:rPr>
              <a:t>not </a:t>
            </a:r>
            <a:r>
              <a:rPr lang="en-US" sz="1600" dirty="0" smtClean="0">
                <a:latin typeface="Arial" charset="0"/>
                <a:ea typeface="Arial" charset="0"/>
                <a:cs typeface="Arial" charset="0"/>
              </a:rPr>
              <a:t>chorionicity or </a:t>
            </a:r>
            <a:r>
              <a:rPr lang="en-US" sz="1600" dirty="0">
                <a:latin typeface="Arial" charset="0"/>
                <a:ea typeface="Arial" charset="0"/>
                <a:cs typeface="Arial" charset="0"/>
              </a:rPr>
              <a:t>presence of at least one SGA </a:t>
            </a:r>
            <a:r>
              <a:rPr lang="en-US" sz="1600" dirty="0" smtClean="0">
                <a:latin typeface="Arial" charset="0"/>
                <a:ea typeface="Arial" charset="0"/>
                <a:cs typeface="Arial" charset="0"/>
              </a:rPr>
              <a:t>twin, </a:t>
            </a:r>
            <a:r>
              <a:rPr lang="en-US" sz="1600" dirty="0">
                <a:latin typeface="Arial" charset="0"/>
                <a:ea typeface="Arial" charset="0"/>
                <a:cs typeface="Arial" charset="0"/>
              </a:rPr>
              <a:t>were associated independently with risk of </a:t>
            </a:r>
            <a:r>
              <a:rPr lang="en-US" sz="1600" b="1" dirty="0">
                <a:latin typeface="Arial" charset="0"/>
                <a:ea typeface="Arial" charset="0"/>
                <a:cs typeface="Arial" charset="0"/>
              </a:rPr>
              <a:t>admission to </a:t>
            </a:r>
            <a:r>
              <a:rPr lang="en-US" sz="1600" b="1" dirty="0" smtClean="0">
                <a:latin typeface="Arial" charset="0"/>
                <a:ea typeface="Arial" charset="0"/>
                <a:cs typeface="Arial" charset="0"/>
              </a:rPr>
              <a:t>NICU. </a:t>
            </a:r>
            <a:endParaRPr lang="en-US" sz="1600" b="1" dirty="0">
              <a:latin typeface="Arial" charset="0"/>
              <a:ea typeface="Arial" charset="0"/>
              <a:cs typeface="Arial" charset="0"/>
            </a:endParaRPr>
          </a:p>
        </p:txBody>
      </p:sp>
      <p:sp>
        <p:nvSpPr>
          <p:cNvPr id="17" name="Rectangle 16"/>
          <p:cNvSpPr/>
          <p:nvPr/>
        </p:nvSpPr>
        <p:spPr>
          <a:xfrm>
            <a:off x="5030827" y="3437627"/>
            <a:ext cx="368488" cy="75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21335" y="3437627"/>
            <a:ext cx="368488" cy="75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0647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4" name="Rectangle 8"/>
          <p:cNvSpPr>
            <a:spLocks noChangeArrowheads="1"/>
          </p:cNvSpPr>
          <p:nvPr/>
        </p:nvSpPr>
        <p:spPr bwMode="auto">
          <a:xfrm>
            <a:off x="1112957" y="1724764"/>
            <a:ext cx="68387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smtClean="0">
                <a:solidFill>
                  <a:srgbClr val="000000"/>
                </a:solidFill>
              </a:rPr>
              <a:t>Results </a:t>
            </a:r>
            <a:r>
              <a:rPr lang="en-GB" altLang="en-US" sz="2800" b="1" dirty="0">
                <a:solidFill>
                  <a:srgbClr val="000000"/>
                </a:solidFill>
              </a:rPr>
              <a:t>-  </a:t>
            </a:r>
            <a:r>
              <a:rPr lang="en-GB" altLang="en-US" sz="2800" dirty="0">
                <a:solidFill>
                  <a:srgbClr val="000000"/>
                </a:solidFill>
              </a:rPr>
              <a:t>Characteristics of </a:t>
            </a:r>
            <a:r>
              <a:rPr lang="en-GB" altLang="en-US" sz="2800" dirty="0" smtClean="0">
                <a:solidFill>
                  <a:srgbClr val="000000"/>
                </a:solidFill>
              </a:rPr>
              <a:t>study </a:t>
            </a:r>
            <a:r>
              <a:rPr lang="en-GB" altLang="en-US" sz="2800" dirty="0" smtClean="0">
                <a:solidFill>
                  <a:srgbClr val="000000"/>
                </a:solidFill>
              </a:rPr>
              <a:t>cohort </a:t>
            </a:r>
          </a:p>
          <a:p>
            <a:pPr algn="ctr">
              <a:spcBef>
                <a:spcPct val="0"/>
              </a:spcBef>
              <a:buNone/>
            </a:pPr>
            <a:r>
              <a:rPr lang="en-GB" altLang="en-US" sz="2800" dirty="0" smtClean="0">
                <a:solidFill>
                  <a:srgbClr val="000000"/>
                </a:solidFill>
              </a:rPr>
              <a:t>stratified by degree of discordance </a:t>
            </a:r>
            <a:endParaRPr lang="en-GB" altLang="en-US" sz="2800" dirty="0">
              <a:solidFill>
                <a:srgbClr val="000000"/>
              </a:solidFill>
            </a:endParaRPr>
          </a:p>
        </p:txBody>
      </p:sp>
      <p:pic>
        <p:nvPicPr>
          <p:cNvPr id="2" name="Picture 1"/>
          <p:cNvPicPr>
            <a:picLocks noChangeAspect="1"/>
          </p:cNvPicPr>
          <p:nvPr/>
        </p:nvPicPr>
        <p:blipFill>
          <a:blip r:embed="rId2"/>
          <a:stretch>
            <a:fillRect/>
          </a:stretch>
        </p:blipFill>
        <p:spPr>
          <a:xfrm>
            <a:off x="1393825" y="2756997"/>
            <a:ext cx="6413500" cy="2730500"/>
          </a:xfrm>
          <a:prstGeom prst="rect">
            <a:avLst/>
          </a:prstGeom>
        </p:spPr>
      </p:pic>
      <p:sp>
        <p:nvSpPr>
          <p:cNvPr id="16" name="TextBox 15"/>
          <p:cNvSpPr txBox="1"/>
          <p:nvPr/>
        </p:nvSpPr>
        <p:spPr>
          <a:xfrm>
            <a:off x="1358899" y="5586474"/>
            <a:ext cx="6534369" cy="1200329"/>
          </a:xfrm>
          <a:prstGeom prst="rect">
            <a:avLst/>
          </a:prstGeom>
          <a:noFill/>
        </p:spPr>
        <p:txBody>
          <a:bodyPr wrap="square" rtlCol="0">
            <a:spAutoFit/>
          </a:bodyPr>
          <a:lstStyle/>
          <a:p>
            <a:r>
              <a:rPr lang="en-US" dirty="0" smtClean="0"/>
              <a:t>-Rate </a:t>
            </a:r>
            <a:r>
              <a:rPr lang="en-US" dirty="0"/>
              <a:t>of neonatal </a:t>
            </a:r>
            <a:r>
              <a:rPr lang="en-US" dirty="0" smtClean="0"/>
              <a:t>morbidity </a:t>
            </a:r>
            <a:r>
              <a:rPr lang="en-US" dirty="0"/>
              <a:t>was significantly higher in the smaller </a:t>
            </a:r>
            <a:r>
              <a:rPr lang="en-US" dirty="0" smtClean="0"/>
              <a:t>  compared </a:t>
            </a:r>
            <a:r>
              <a:rPr lang="en-US" dirty="0"/>
              <a:t>with in the larger twin, both in the overall population and in DC pregnancies (</a:t>
            </a:r>
            <a:r>
              <a:rPr lang="en-US" i="1" dirty="0"/>
              <a:t>P </a:t>
            </a:r>
            <a:r>
              <a:rPr lang="en-US" dirty="0"/>
              <a:t>&lt; </a:t>
            </a:r>
            <a:r>
              <a:rPr lang="en-US" dirty="0" smtClean="0"/>
              <a:t>0.001)</a:t>
            </a:r>
          </a:p>
          <a:p>
            <a:r>
              <a:rPr lang="en-US" dirty="0" smtClean="0"/>
              <a:t>-There </a:t>
            </a:r>
            <a:r>
              <a:rPr lang="en-US" dirty="0"/>
              <a:t>was no difference in MC pregnancies (</a:t>
            </a:r>
            <a:r>
              <a:rPr lang="en-US" i="1" dirty="0"/>
              <a:t>P </a:t>
            </a:r>
            <a:r>
              <a:rPr lang="en-US" dirty="0"/>
              <a:t>= 0.772).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9787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442910" y="1787824"/>
            <a:ext cx="81788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400" b="1" dirty="0" smtClean="0">
                <a:solidFill>
                  <a:srgbClr val="000000"/>
                </a:solidFill>
              </a:rPr>
              <a:t>Result</a:t>
            </a:r>
            <a:r>
              <a:rPr lang="en-US" altLang="en-US" sz="2400" b="1" dirty="0" smtClean="0">
                <a:solidFill>
                  <a:srgbClr val="000000"/>
                </a:solidFill>
              </a:rPr>
              <a:t>s – </a:t>
            </a:r>
            <a:r>
              <a:rPr lang="en-US" altLang="en-US" sz="2400" dirty="0" smtClean="0">
                <a:solidFill>
                  <a:srgbClr val="000000"/>
                </a:solidFill>
              </a:rPr>
              <a:t>Risk of neonatal morbidity and NICU admission </a:t>
            </a:r>
          </a:p>
          <a:p>
            <a:pPr algn="ctr" eaLnBrk="1" hangingPunct="1">
              <a:spcBef>
                <a:spcPct val="0"/>
              </a:spcBef>
              <a:buFontTx/>
              <a:buNone/>
            </a:pPr>
            <a:r>
              <a:rPr lang="en-US" altLang="en-US" sz="2400" dirty="0" smtClean="0">
                <a:solidFill>
                  <a:srgbClr val="000000"/>
                </a:solidFill>
              </a:rPr>
              <a:t>at different thresholds of discordance</a:t>
            </a:r>
            <a:endParaRPr lang="en-GB" altLang="en-US" sz="2400" dirty="0">
              <a:solidFill>
                <a:srgbClr val="000000"/>
              </a:solidFill>
            </a:endParaRPr>
          </a:p>
        </p:txBody>
      </p:sp>
      <p:sp>
        <p:nvSpPr>
          <p:cNvPr id="15" name="Segnaposto contenuto 2"/>
          <p:cNvSpPr txBox="1">
            <a:spLocks/>
          </p:cNvSpPr>
          <p:nvPr/>
        </p:nvSpPr>
        <p:spPr bwMode="auto">
          <a:xfrm>
            <a:off x="68263" y="2936425"/>
            <a:ext cx="2033806" cy="201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dirty="0"/>
              <a:t>I</a:t>
            </a:r>
            <a:r>
              <a:rPr lang="en-US" sz="1600" dirty="0" smtClean="0"/>
              <a:t>ncrease </a:t>
            </a:r>
            <a:r>
              <a:rPr lang="en-US" sz="1600" dirty="0" smtClean="0"/>
              <a:t>in </a:t>
            </a:r>
            <a:r>
              <a:rPr lang="en-US" sz="1600" dirty="0"/>
              <a:t>risk of neonatal morbidity with increasing birth-weight discordance cut-offs </a:t>
            </a:r>
            <a:r>
              <a:rPr lang="en-US" sz="1600" dirty="0" smtClean="0"/>
              <a:t>(</a:t>
            </a:r>
            <a:r>
              <a:rPr lang="en-US" sz="1600" dirty="0"/>
              <a:t>overall poor predictive </a:t>
            </a:r>
            <a:r>
              <a:rPr lang="en-US" sz="1600" dirty="0" smtClean="0"/>
              <a:t>accuracy)</a:t>
            </a:r>
            <a:endParaRPr lang="en-US" sz="16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pic>
        <p:nvPicPr>
          <p:cNvPr id="2" name="Picture 1"/>
          <p:cNvPicPr>
            <a:picLocks noChangeAspect="1"/>
          </p:cNvPicPr>
          <p:nvPr/>
        </p:nvPicPr>
        <p:blipFill>
          <a:blip r:embed="rId2"/>
          <a:stretch>
            <a:fillRect/>
          </a:stretch>
        </p:blipFill>
        <p:spPr>
          <a:xfrm>
            <a:off x="2468836" y="2715710"/>
            <a:ext cx="6413500" cy="2235200"/>
          </a:xfrm>
          <a:prstGeom prst="rect">
            <a:avLst/>
          </a:prstGeom>
        </p:spPr>
      </p:pic>
      <p:cxnSp>
        <p:nvCxnSpPr>
          <p:cNvPr id="17" name="Straight Arrow Connector 16"/>
          <p:cNvCxnSpPr/>
          <p:nvPr/>
        </p:nvCxnSpPr>
        <p:spPr>
          <a:xfrm>
            <a:off x="2228193" y="3628355"/>
            <a:ext cx="0" cy="851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134526" y="5083325"/>
            <a:ext cx="6874949" cy="1810023"/>
            <a:chOff x="1430880" y="5083325"/>
            <a:chExt cx="6874949" cy="1810023"/>
          </a:xfrm>
        </p:grpSpPr>
        <p:sp>
          <p:nvSpPr>
            <p:cNvPr id="19" name="Segnaposto contenuto 2"/>
            <p:cNvSpPr txBox="1">
              <a:spLocks/>
            </p:cNvSpPr>
            <p:nvPr/>
          </p:nvSpPr>
          <p:spPr bwMode="auto">
            <a:xfrm>
              <a:off x="4415716" y="5136590"/>
              <a:ext cx="3890113" cy="172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dirty="0"/>
                <a:t>I</a:t>
              </a:r>
              <a:r>
                <a:rPr lang="en-US" sz="1600" dirty="0" smtClean="0"/>
                <a:t>ntertwin </a:t>
              </a:r>
              <a:r>
                <a:rPr lang="en-US" sz="1600" dirty="0"/>
                <a:t>birth-weight </a:t>
              </a:r>
              <a:r>
                <a:rPr lang="en-US" sz="1600" dirty="0" smtClean="0"/>
                <a:t>discordance has</a:t>
              </a:r>
              <a:endParaRPr lang="en-US" sz="1600" dirty="0"/>
            </a:p>
            <a:p>
              <a:pPr marL="0" indent="0">
                <a:buNone/>
              </a:pPr>
              <a:r>
                <a:rPr lang="en-US" sz="1600" dirty="0" smtClean="0"/>
                <a:t>overall </a:t>
              </a:r>
              <a:r>
                <a:rPr lang="en-US" sz="1600" dirty="0"/>
                <a:t>poor predictive </a:t>
              </a:r>
              <a:r>
                <a:rPr lang="en-US" sz="1600" dirty="0" smtClean="0"/>
                <a:t>accuracy for neonatal morbidity.</a:t>
              </a:r>
            </a:p>
            <a:p>
              <a:pPr marL="0" indent="0">
                <a:buNone/>
              </a:pPr>
              <a:endParaRPr lang="en-US" sz="1000" dirty="0" smtClean="0"/>
            </a:p>
            <a:p>
              <a:pPr marL="0" indent="0">
                <a:buNone/>
              </a:pPr>
              <a:r>
                <a:rPr lang="en-US" sz="1600" dirty="0"/>
                <a:t>O</a:t>
              </a:r>
              <a:r>
                <a:rPr lang="en-US" sz="1600" dirty="0" smtClean="0"/>
                <a:t>ptimal </a:t>
              </a:r>
              <a:r>
                <a:rPr lang="en-US" sz="1600" dirty="0"/>
                <a:t>cut-off  </a:t>
              </a:r>
              <a:r>
                <a:rPr lang="en-US" sz="1600" dirty="0" smtClean="0"/>
                <a:t>is</a:t>
              </a:r>
              <a:r>
                <a:rPr lang="en-US" sz="1600" dirty="0" smtClean="0"/>
                <a:t> </a:t>
              </a:r>
              <a:r>
                <a:rPr lang="en-US" sz="1600" b="1" dirty="0" smtClean="0"/>
                <a:t>17.6% (</a:t>
              </a:r>
              <a:r>
                <a:rPr lang="en-US" sz="1600" dirty="0" smtClean="0"/>
                <a:t>sensitivity 35.2%, specificity 83.2</a:t>
              </a:r>
              <a:r>
                <a:rPr lang="en-US" sz="1600" dirty="0" smtClean="0"/>
                <a:t>%). </a:t>
              </a:r>
              <a:endParaRPr lang="en-US" sz="1600" dirty="0"/>
            </a:p>
            <a:p>
              <a:pPr marL="0" indent="0">
                <a:buNone/>
              </a:pPr>
              <a:endParaRPr lang="en-US" sz="1600" dirty="0"/>
            </a:p>
          </p:txBody>
        </p:sp>
        <p:cxnSp>
          <p:nvCxnSpPr>
            <p:cNvPr id="20" name="Straight Arrow Connector 19"/>
            <p:cNvCxnSpPr/>
            <p:nvPr/>
          </p:nvCxnSpPr>
          <p:spPr>
            <a:xfrm>
              <a:off x="3569903" y="5945886"/>
              <a:ext cx="7882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1430880" y="5083325"/>
              <a:ext cx="2435830" cy="1810023"/>
            </a:xfrm>
            <a:prstGeom prst="rect">
              <a:avLst/>
            </a:prstGeom>
          </p:spPr>
        </p:pic>
      </p:gr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762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68263" y="1683235"/>
            <a:ext cx="84451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smtClean="0">
                <a:solidFill>
                  <a:srgbClr val="000000"/>
                </a:solidFill>
              </a:rPr>
              <a:t>Result</a:t>
            </a:r>
            <a:r>
              <a:rPr lang="en-US" altLang="en-US" sz="2800" b="1" dirty="0" smtClean="0">
                <a:solidFill>
                  <a:srgbClr val="000000"/>
                </a:solidFill>
              </a:rPr>
              <a:t>s - </a:t>
            </a:r>
            <a:r>
              <a:rPr lang="en-US" altLang="en-US" sz="2800" dirty="0"/>
              <a:t>D</a:t>
            </a:r>
            <a:r>
              <a:rPr lang="en-US" sz="2800" dirty="0" smtClean="0"/>
              <a:t>iagnostic accuracy of different intertwin </a:t>
            </a:r>
            <a:r>
              <a:rPr lang="en-US" sz="2800" dirty="0"/>
              <a:t>birth-weight </a:t>
            </a:r>
            <a:r>
              <a:rPr lang="en-US" sz="2800" dirty="0" smtClean="0"/>
              <a:t>discordance thresholds</a:t>
            </a:r>
            <a:endParaRPr lang="en-GB" altLang="en-US" sz="2800" dirty="0">
              <a:solidFill>
                <a:srgbClr val="000000"/>
              </a:solidFill>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defRPr/>
            </a:pPr>
            <a:r>
              <a:rPr lang="en-US" sz="1600" dirty="0"/>
              <a:t>C</a:t>
            </a:r>
            <a:r>
              <a:rPr lang="en-US" sz="1600" dirty="0" smtClean="0"/>
              <a:t>ommonly </a:t>
            </a:r>
            <a:r>
              <a:rPr lang="en-US" sz="1600" dirty="0" smtClean="0"/>
              <a:t>accepted </a:t>
            </a:r>
            <a:r>
              <a:rPr lang="en-US" sz="1600" dirty="0"/>
              <a:t>weight discordance </a:t>
            </a:r>
            <a:r>
              <a:rPr lang="en-US" sz="1600" dirty="0" smtClean="0"/>
              <a:t>cut-offs. </a:t>
            </a:r>
            <a:endParaRPr lang="en-US" sz="1600" dirty="0"/>
          </a:p>
          <a:p>
            <a:pPr>
              <a:defRPr/>
            </a:pPr>
            <a:endParaRPr lang="en-US" sz="16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pic>
        <p:nvPicPr>
          <p:cNvPr id="2" name="Picture 1"/>
          <p:cNvPicPr>
            <a:picLocks noChangeAspect="1"/>
          </p:cNvPicPr>
          <p:nvPr/>
        </p:nvPicPr>
        <p:blipFill>
          <a:blip r:embed="rId2"/>
          <a:stretch>
            <a:fillRect/>
          </a:stretch>
        </p:blipFill>
        <p:spPr>
          <a:xfrm>
            <a:off x="1442740" y="2812314"/>
            <a:ext cx="7270335" cy="2828146"/>
          </a:xfrm>
          <a:prstGeom prst="rect">
            <a:avLst/>
          </a:prstGeom>
        </p:spPr>
      </p:pic>
      <p:sp>
        <p:nvSpPr>
          <p:cNvPr id="18" name="Rectangle 17"/>
          <p:cNvSpPr/>
          <p:nvPr/>
        </p:nvSpPr>
        <p:spPr>
          <a:xfrm>
            <a:off x="1483373" y="4569976"/>
            <a:ext cx="2538205" cy="323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089235" y="4747706"/>
            <a:ext cx="353505" cy="29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9609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520272" y="1787824"/>
            <a:ext cx="2103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Discussion</a:t>
            </a:r>
            <a:endParaRPr lang="en-GB" altLang="en-US" sz="2800" dirty="0">
              <a:solidFill>
                <a:srgbClr val="000000"/>
              </a:solidFill>
            </a:endParaRPr>
          </a:p>
        </p:txBody>
      </p:sp>
      <p:sp>
        <p:nvSpPr>
          <p:cNvPr id="15" name="Segnaposto contenuto 2"/>
          <p:cNvSpPr txBox="1">
            <a:spLocks/>
          </p:cNvSpPr>
          <p:nvPr/>
        </p:nvSpPr>
        <p:spPr bwMode="auto">
          <a:xfrm>
            <a:off x="79375" y="2321032"/>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2000" dirty="0" smtClean="0"/>
              <a:t>There are </a:t>
            </a:r>
            <a:r>
              <a:rPr lang="en-US" sz="2000" dirty="0"/>
              <a:t>no guidelines on how often ultrasound surveillance should be performed in MC and DC twin pregnancies that are affected by growth </a:t>
            </a:r>
            <a:r>
              <a:rPr lang="en-US" sz="2000" dirty="0" smtClean="0"/>
              <a:t>discordance. </a:t>
            </a:r>
            <a:r>
              <a:rPr lang="en-US" sz="2000" dirty="0"/>
              <a:t>M</a:t>
            </a:r>
            <a:r>
              <a:rPr lang="en-US" sz="2000" dirty="0" smtClean="0"/>
              <a:t>anagement </a:t>
            </a:r>
            <a:r>
              <a:rPr lang="en-US" sz="2000" dirty="0"/>
              <a:t>is usually based on local practice. </a:t>
            </a:r>
            <a:endParaRPr lang="en-US" sz="2000" dirty="0" smtClean="0"/>
          </a:p>
          <a:p>
            <a:pPr>
              <a:defRPr/>
            </a:pPr>
            <a:r>
              <a:rPr lang="en-US" sz="2000" dirty="0" smtClean="0"/>
              <a:t>Several </a:t>
            </a:r>
            <a:r>
              <a:rPr lang="en-US" sz="2000" dirty="0"/>
              <a:t>weight-discordance cut-offs have been reported </a:t>
            </a:r>
            <a:r>
              <a:rPr lang="en-US" sz="2000" dirty="0" smtClean="0"/>
              <a:t>to </a:t>
            </a:r>
            <a:r>
              <a:rPr lang="en-US" sz="2000" dirty="0"/>
              <a:t>be associated with adverse pregnancy </a:t>
            </a:r>
            <a:r>
              <a:rPr lang="en-US" sz="2000" dirty="0" smtClean="0"/>
              <a:t>outcome: </a:t>
            </a:r>
            <a:r>
              <a:rPr lang="en-US" sz="2000" b="1" dirty="0" smtClean="0"/>
              <a:t>NICE</a:t>
            </a:r>
            <a:r>
              <a:rPr lang="en-US" sz="2000" dirty="0" smtClean="0"/>
              <a:t> </a:t>
            </a:r>
            <a:r>
              <a:rPr lang="en-US" sz="2000" dirty="0" smtClean="0"/>
              <a:t>guidance ≥ 25%, </a:t>
            </a:r>
            <a:r>
              <a:rPr lang="en-US" sz="2000" b="1" dirty="0" smtClean="0"/>
              <a:t>ACOG</a:t>
            </a:r>
            <a:r>
              <a:rPr lang="en-US" sz="2000" dirty="0" smtClean="0"/>
              <a:t> </a:t>
            </a:r>
            <a:r>
              <a:rPr lang="en-US" sz="2000" dirty="0" smtClean="0"/>
              <a:t>guidelines </a:t>
            </a:r>
            <a:r>
              <a:rPr lang="en-US" sz="2000" dirty="0" smtClean="0"/>
              <a:t>20%. </a:t>
            </a:r>
          </a:p>
          <a:p>
            <a:pPr>
              <a:defRPr/>
            </a:pPr>
            <a:r>
              <a:rPr lang="en-US" sz="2000" dirty="0" smtClean="0"/>
              <a:t>Such </a:t>
            </a:r>
            <a:r>
              <a:rPr lang="en-US" sz="2000" dirty="0"/>
              <a:t>differences in the definition of significant weight discordance could be explained by the inclusion of cases affected by anomalies or complications such as TTTS, which are more likely to experience adverse perinatal outcome, differences in the definitions of adverse pregnancy outcome, and lack of stratification of the analysis according to chorionicity and gestational age at assessment and at birth. </a:t>
            </a:r>
          </a:p>
          <a:p>
            <a:pPr>
              <a:defRPr/>
            </a:pPr>
            <a:endParaRPr lang="en-US" sz="2000" dirty="0" smtClean="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19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520272" y="1724764"/>
            <a:ext cx="2103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Discussion</a:t>
            </a:r>
            <a:endParaRPr lang="en-GB" altLang="en-US" sz="2800" dirty="0">
              <a:solidFill>
                <a:srgbClr val="000000"/>
              </a:solidFill>
            </a:endParaRPr>
          </a:p>
        </p:txBody>
      </p:sp>
      <p:sp>
        <p:nvSpPr>
          <p:cNvPr id="18" name="Segnaposto contenuto 2"/>
          <p:cNvSpPr txBox="1">
            <a:spLocks/>
          </p:cNvSpPr>
          <p:nvPr/>
        </p:nvSpPr>
        <p:spPr bwMode="auto">
          <a:xfrm>
            <a:off x="6242" y="2190208"/>
            <a:ext cx="8921750" cy="334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err="1" smtClean="0"/>
              <a:t>D’Antonio</a:t>
            </a:r>
            <a:r>
              <a:rPr lang="en-US" sz="2000" dirty="0" smtClean="0"/>
              <a:t> </a:t>
            </a:r>
            <a:r>
              <a:rPr lang="en-US" sz="2000" i="1" dirty="0" smtClean="0"/>
              <a:t>et al.</a:t>
            </a:r>
            <a:r>
              <a:rPr lang="en-US" sz="2000" i="1" dirty="0" smtClean="0">
                <a:solidFill>
                  <a:schemeClr val="bg1"/>
                </a:solidFill>
              </a:rPr>
              <a:t> </a:t>
            </a:r>
            <a:r>
              <a:rPr lang="en-US" sz="2000" dirty="0" smtClean="0"/>
              <a:t>have </a:t>
            </a:r>
            <a:r>
              <a:rPr lang="en-US" sz="2000" dirty="0"/>
              <a:t>reported previously that weight </a:t>
            </a:r>
            <a:r>
              <a:rPr lang="en-US" sz="2000" dirty="0" smtClean="0"/>
              <a:t>discordance </a:t>
            </a:r>
            <a:r>
              <a:rPr lang="en-US" sz="2000" dirty="0"/>
              <a:t>was associated independently with the risk of perinatal mortality in twin pregnancies, irrespective of </a:t>
            </a:r>
            <a:r>
              <a:rPr lang="en-US" sz="2000" dirty="0" smtClean="0"/>
              <a:t>chorionicity. </a:t>
            </a:r>
          </a:p>
          <a:p>
            <a:r>
              <a:rPr lang="en-US" sz="2000" dirty="0" smtClean="0"/>
              <a:t>The current study confirms </a:t>
            </a:r>
            <a:r>
              <a:rPr lang="en-US" sz="2000" dirty="0"/>
              <a:t>that weight discordance is associated with increased risk of neonatal morbidity, irrespective of </a:t>
            </a:r>
            <a:r>
              <a:rPr lang="en-US" sz="2000" dirty="0" smtClean="0"/>
              <a:t>chorionicity</a:t>
            </a:r>
            <a:r>
              <a:rPr lang="en-US" sz="2000" dirty="0"/>
              <a:t>. </a:t>
            </a:r>
            <a:endParaRPr lang="en-US" sz="2000" dirty="0" smtClean="0"/>
          </a:p>
          <a:p>
            <a:r>
              <a:rPr lang="en-US" sz="2000" dirty="0" smtClean="0"/>
              <a:t>This </a:t>
            </a:r>
            <a:r>
              <a:rPr lang="en-US" sz="2000" dirty="0"/>
              <a:t>finding may initially seem surprising in view of the reported association between monochorionicity and perinatal </a:t>
            </a:r>
            <a:r>
              <a:rPr lang="en-US" sz="2000" dirty="0" smtClean="0"/>
              <a:t>morbidity, but the </a:t>
            </a:r>
            <a:r>
              <a:rPr lang="en-US" sz="2000" dirty="0"/>
              <a:t>current analysis included only pregnancies delivering ≥ 34 weeks’ </a:t>
            </a:r>
            <a:r>
              <a:rPr lang="en-US" sz="2000" dirty="0" smtClean="0"/>
              <a:t>  gestation</a:t>
            </a:r>
            <a:r>
              <a:rPr lang="en-US" sz="2000" dirty="0"/>
              <a:t>, when pregnancy loss or preterm birth due </a:t>
            </a:r>
            <a:r>
              <a:rPr lang="en-US" sz="2000" dirty="0" smtClean="0"/>
              <a:t>to </a:t>
            </a:r>
            <a:r>
              <a:rPr lang="en-US" sz="2000" dirty="0"/>
              <a:t>complications associated with monochorionicity, such as TTTS, </a:t>
            </a:r>
            <a:r>
              <a:rPr lang="en-US" sz="2000" dirty="0" smtClean="0"/>
              <a:t>are </a:t>
            </a:r>
            <a:r>
              <a:rPr lang="en-US" sz="2000" dirty="0"/>
              <a:t>unlikely to occur. </a:t>
            </a:r>
            <a:endParaRPr lang="en-US" sz="2000" dirty="0" smtClean="0"/>
          </a:p>
          <a:p>
            <a:pPr marL="0" indent="0">
              <a:buNone/>
            </a:pPr>
            <a:endParaRPr lang="en-US" sz="2000" dirty="0" smtClean="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2" name="TextBox 1"/>
          <p:cNvSpPr txBox="1"/>
          <p:nvPr/>
        </p:nvSpPr>
        <p:spPr>
          <a:xfrm>
            <a:off x="430922" y="5472215"/>
            <a:ext cx="8082455" cy="1323439"/>
          </a:xfrm>
          <a:prstGeom prst="rect">
            <a:avLst/>
          </a:prstGeom>
          <a:noFill/>
          <a:ln w="19050">
            <a:solidFill>
              <a:srgbClr val="FF0000"/>
            </a:solidFill>
          </a:ln>
        </p:spPr>
        <p:txBody>
          <a:bodyPr wrap="square" rtlCol="0">
            <a:spAutoFit/>
          </a:bodyPr>
          <a:lstStyle/>
          <a:p>
            <a:r>
              <a:rPr lang="en-US" sz="2000" dirty="0">
                <a:latin typeface="Arial" panose="020B0604020202020204" pitchFamily="34" charset="0"/>
              </a:rPr>
              <a:t>The management of growth-discordant twins should take into account chorionicity in view of the higher risk of mortality and adverse neurological outcome observed in cases of cotwin demise in MC pregnancies. </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14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402181" y="1839936"/>
            <a:ext cx="4339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Implications for practice</a:t>
            </a:r>
            <a:endParaRPr lang="en-GB" altLang="en-US" sz="2800" dirty="0">
              <a:solidFill>
                <a:srgbClr val="000000"/>
              </a:solidFill>
            </a:endParaRPr>
          </a:p>
        </p:txBody>
      </p:sp>
      <p:sp>
        <p:nvSpPr>
          <p:cNvPr id="15" name="Segnaposto contenuto 2"/>
          <p:cNvSpPr txBox="1">
            <a:spLocks/>
          </p:cNvSpPr>
          <p:nvPr/>
        </p:nvSpPr>
        <p:spPr bwMode="auto">
          <a:xfrm>
            <a:off x="0" y="2778731"/>
            <a:ext cx="9144000" cy="309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A</a:t>
            </a:r>
            <a:r>
              <a:rPr lang="en-US" sz="2000" dirty="0" smtClean="0"/>
              <a:t>ssessment </a:t>
            </a:r>
            <a:r>
              <a:rPr lang="en-US" sz="2000" dirty="0"/>
              <a:t>of the degree of weight discordance during the third trimester is warranted to anticipate the risk of fetal loss and adverse pregnancy outcome, and to ensure that an appropriate follow-up and delivery plan are in place. </a:t>
            </a:r>
            <a:endParaRPr lang="en-US" sz="2000" dirty="0" smtClean="0"/>
          </a:p>
          <a:p>
            <a:endParaRPr lang="en-US" sz="2000" dirty="0" smtClean="0"/>
          </a:p>
          <a:p>
            <a:r>
              <a:rPr lang="en-US" sz="2000" dirty="0" smtClean="0"/>
              <a:t>Weight </a:t>
            </a:r>
            <a:r>
              <a:rPr lang="en-US" sz="2000" dirty="0"/>
              <a:t>discordance </a:t>
            </a:r>
            <a:r>
              <a:rPr lang="en-US" sz="2000" i="1" dirty="0"/>
              <a:t>per se </a:t>
            </a:r>
            <a:r>
              <a:rPr lang="en-US" sz="2000" dirty="0"/>
              <a:t>should not be used </a:t>
            </a:r>
            <a:r>
              <a:rPr lang="en-US" sz="2000" dirty="0" smtClean="0"/>
              <a:t>as </a:t>
            </a:r>
            <a:r>
              <a:rPr lang="en-US" sz="2000" dirty="0"/>
              <a:t>primary indication for </a:t>
            </a:r>
            <a:r>
              <a:rPr lang="en-US" sz="2000" dirty="0" smtClean="0"/>
              <a:t>delivery. </a:t>
            </a:r>
            <a:r>
              <a:rPr lang="en-US" sz="2000" dirty="0" smtClean="0"/>
              <a:t>Early </a:t>
            </a:r>
            <a:r>
              <a:rPr lang="en-US" sz="2000" dirty="0"/>
              <a:t>iatrogenic delivery will reduce the risk of mortality but will increase the risk of morbidity, since gestational age at birth remains the main determinant of perinatal outcome in twin </a:t>
            </a:r>
            <a:r>
              <a:rPr lang="en-US" sz="2000" dirty="0" smtClean="0"/>
              <a:t>pregnancies. </a:t>
            </a:r>
            <a:endParaRPr lang="en-US" sz="20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845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402181" y="1805646"/>
            <a:ext cx="4339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Implications for practice</a:t>
            </a:r>
            <a:endParaRPr lang="en-GB" altLang="en-US" sz="2800" dirty="0">
              <a:solidFill>
                <a:srgbClr val="000000"/>
              </a:solidFill>
            </a:endParaRPr>
          </a:p>
        </p:txBody>
      </p:sp>
      <p:sp>
        <p:nvSpPr>
          <p:cNvPr id="15" name="Segnaposto contenuto 2"/>
          <p:cNvSpPr txBox="1">
            <a:spLocks/>
          </p:cNvSpPr>
          <p:nvPr/>
        </p:nvSpPr>
        <p:spPr bwMode="auto">
          <a:xfrm>
            <a:off x="0" y="2481551"/>
            <a:ext cx="9144000" cy="379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The pathophysiology of discordant growth is different in MC and DC twin pregnancies. D</a:t>
            </a:r>
            <a:r>
              <a:rPr lang="en-US" sz="2000" dirty="0" smtClean="0"/>
              <a:t>iscordant </a:t>
            </a:r>
            <a:r>
              <a:rPr lang="en-US" sz="2000" dirty="0"/>
              <a:t>growth in DC twin pregnancies is caused mainly by discordant placental size and </a:t>
            </a:r>
            <a:r>
              <a:rPr lang="en-US" sz="2000" dirty="0" smtClean="0"/>
              <a:t>function. </a:t>
            </a:r>
            <a:r>
              <a:rPr lang="en-US" sz="2000" dirty="0"/>
              <a:t>I</a:t>
            </a:r>
            <a:r>
              <a:rPr lang="en-US" sz="2000" dirty="0" smtClean="0"/>
              <a:t>n </a:t>
            </a:r>
            <a:r>
              <a:rPr lang="en-US" sz="2000" dirty="0"/>
              <a:t>MC twin pregnancy, </a:t>
            </a:r>
            <a:r>
              <a:rPr lang="en-US" sz="2000" dirty="0" smtClean="0"/>
              <a:t>it </a:t>
            </a:r>
            <a:r>
              <a:rPr lang="en-US" sz="2000" dirty="0"/>
              <a:t>is </a:t>
            </a:r>
            <a:r>
              <a:rPr lang="en-US" sz="2000" dirty="0" smtClean="0"/>
              <a:t>influenced also </a:t>
            </a:r>
            <a:r>
              <a:rPr lang="en-US" sz="2000" dirty="0"/>
              <a:t>by the direction of blood flow interchange through the placental </a:t>
            </a:r>
            <a:r>
              <a:rPr lang="en-US" sz="2000" dirty="0" smtClean="0"/>
              <a:t>anastomoses. </a:t>
            </a:r>
            <a:endParaRPr lang="en-US" sz="2000" dirty="0" smtClean="0"/>
          </a:p>
          <a:p>
            <a:pPr marL="0" indent="0">
              <a:buNone/>
            </a:pPr>
            <a:endParaRPr lang="en-US" sz="1000" dirty="0" smtClean="0"/>
          </a:p>
          <a:p>
            <a:r>
              <a:rPr lang="en-US" sz="2000" dirty="0" smtClean="0"/>
              <a:t>Therefore</a:t>
            </a:r>
            <a:r>
              <a:rPr lang="en-US" sz="2000" dirty="0"/>
              <a:t>, prenatal detection of discordant growth </a:t>
            </a:r>
            <a:r>
              <a:rPr lang="en-US" sz="2000" dirty="0" smtClean="0"/>
              <a:t>in </a:t>
            </a:r>
            <a:r>
              <a:rPr lang="en-US" sz="2000" dirty="0"/>
              <a:t>MC twin pregnancy should prompt careful Doppler evaluation of the umbilical artery flow </a:t>
            </a:r>
            <a:r>
              <a:rPr lang="en-US" sz="2000" dirty="0" smtClean="0"/>
              <a:t>pattern. </a:t>
            </a:r>
          </a:p>
          <a:p>
            <a:pPr marL="0" indent="0">
              <a:buNone/>
            </a:pPr>
            <a:endParaRPr lang="en-US" sz="1000" dirty="0" smtClean="0"/>
          </a:p>
          <a:p>
            <a:r>
              <a:rPr lang="en-US" sz="2000" dirty="0" smtClean="0"/>
              <a:t>Conversely</a:t>
            </a:r>
            <a:r>
              <a:rPr lang="en-US" sz="2000" dirty="0"/>
              <a:t>, </a:t>
            </a:r>
            <a:r>
              <a:rPr lang="en-US" sz="2000" dirty="0" smtClean="0"/>
              <a:t>management </a:t>
            </a:r>
            <a:r>
              <a:rPr lang="en-US" sz="2000" dirty="0"/>
              <a:t>of weight discordance in a DC twin pregnancy should be tailored primarily according to gestational age. </a:t>
            </a:r>
            <a:r>
              <a:rPr lang="en-US" sz="2000" dirty="0" smtClean="0"/>
              <a:t>Early </a:t>
            </a:r>
            <a:r>
              <a:rPr lang="en-US" sz="2000" dirty="0"/>
              <a:t>iatrogenic delivery is likely to increase the risk of perinatal morbidity, given the overall small risk of mortality in twins affected by discordant growth. </a:t>
            </a: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2827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342069" y="1805646"/>
            <a:ext cx="4459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Implications for research</a:t>
            </a:r>
            <a:endParaRPr lang="en-GB" altLang="en-US" sz="2800" dirty="0">
              <a:solidFill>
                <a:srgbClr val="000000"/>
              </a:solidFill>
            </a:endParaRPr>
          </a:p>
        </p:txBody>
      </p:sp>
      <p:sp>
        <p:nvSpPr>
          <p:cNvPr id="15" name="Segnaposto contenuto 2"/>
          <p:cNvSpPr txBox="1">
            <a:spLocks/>
          </p:cNvSpPr>
          <p:nvPr/>
        </p:nvSpPr>
        <p:spPr bwMode="auto">
          <a:xfrm>
            <a:off x="33973" y="2618711"/>
            <a:ext cx="9007157" cy="35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smtClean="0"/>
              <a:t>Low </a:t>
            </a:r>
            <a:r>
              <a:rPr lang="en-US" sz="2000" dirty="0"/>
              <a:t>birth weight is recognized universally as an independent contributor to perinatal mortality and morbidity in </a:t>
            </a:r>
            <a:r>
              <a:rPr lang="en-US" sz="2000" dirty="0" smtClean="0"/>
              <a:t>singletons. </a:t>
            </a:r>
            <a:endParaRPr lang="en-US" sz="2000" dirty="0" smtClean="0"/>
          </a:p>
          <a:p>
            <a:pPr marL="0" indent="0">
              <a:buNone/>
            </a:pPr>
            <a:endParaRPr lang="en-US" sz="1000" dirty="0"/>
          </a:p>
          <a:p>
            <a:r>
              <a:rPr lang="en-US" sz="2000" dirty="0"/>
              <a:t>The pathophysiology of this association has not yet been clearly elucidated, but it is plausible that weight discordance may represent a status of abnormal placental development and sharing between the two twins, leading to an aberrant growth pattern and increased risk of adverse perinatal outcome, irrespective of weight centile. </a:t>
            </a:r>
            <a:endParaRPr lang="en-US" sz="2000" dirty="0" smtClean="0"/>
          </a:p>
          <a:p>
            <a:pPr marL="0" indent="0">
              <a:buNone/>
            </a:pPr>
            <a:endParaRPr lang="en-US" sz="1000" dirty="0" smtClean="0"/>
          </a:p>
          <a:p>
            <a:r>
              <a:rPr lang="en-US" sz="2000" dirty="0" smtClean="0"/>
              <a:t>Further </a:t>
            </a:r>
            <a:r>
              <a:rPr lang="en-US" sz="2000" dirty="0"/>
              <a:t>studies </a:t>
            </a:r>
            <a:r>
              <a:rPr lang="en-US" sz="2000" dirty="0" smtClean="0"/>
              <a:t>are </a:t>
            </a:r>
            <a:r>
              <a:rPr lang="en-US" sz="2000" dirty="0"/>
              <a:t>needed in order to provide a pathophysiological rationale for this finding. </a:t>
            </a:r>
            <a:endParaRPr lang="en-US" sz="2000" dirty="0" smtClean="0"/>
          </a:p>
          <a:p>
            <a:endParaRPr lang="en-US" sz="2000" dirty="0"/>
          </a:p>
          <a:p>
            <a:endParaRPr lang="en-US" sz="20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82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577261" y="1802242"/>
            <a:ext cx="1863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Strengths</a:t>
            </a:r>
            <a:endParaRPr lang="en-GB" altLang="en-US" sz="2800" dirty="0">
              <a:solidFill>
                <a:srgbClr val="000000"/>
              </a:solidFill>
            </a:endParaRPr>
          </a:p>
        </p:txBody>
      </p:sp>
      <p:sp>
        <p:nvSpPr>
          <p:cNvPr id="15" name="Segnaposto contenuto 2"/>
          <p:cNvSpPr txBox="1">
            <a:spLocks/>
          </p:cNvSpPr>
          <p:nvPr/>
        </p:nvSpPr>
        <p:spPr bwMode="auto">
          <a:xfrm>
            <a:off x="62514" y="2449593"/>
            <a:ext cx="4223736" cy="416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L</a:t>
            </a:r>
            <a:r>
              <a:rPr lang="en-US" sz="2000" dirty="0" smtClean="0"/>
              <a:t>arge </a:t>
            </a:r>
            <a:r>
              <a:rPr lang="en-US" sz="2000" dirty="0"/>
              <a:t>sample </a:t>
            </a:r>
            <a:r>
              <a:rPr lang="en-US" sz="2000" dirty="0" smtClean="0"/>
              <a:t>size.</a:t>
            </a:r>
          </a:p>
          <a:p>
            <a:r>
              <a:rPr lang="en-US" sz="2000" dirty="0"/>
              <a:t>E</a:t>
            </a:r>
            <a:r>
              <a:rPr lang="en-US" sz="2000" dirty="0" smtClean="0"/>
              <a:t>xclusion </a:t>
            </a:r>
            <a:r>
              <a:rPr lang="en-US" sz="2000" dirty="0"/>
              <a:t>of cases affected </a:t>
            </a:r>
            <a:r>
              <a:rPr lang="en-US" sz="2000" dirty="0" smtClean="0"/>
              <a:t>by </a:t>
            </a:r>
            <a:r>
              <a:rPr lang="en-US" sz="2000" dirty="0"/>
              <a:t>anomaly or </a:t>
            </a:r>
            <a:r>
              <a:rPr lang="en-US" sz="2000" dirty="0" smtClean="0"/>
              <a:t>TTTS.</a:t>
            </a:r>
          </a:p>
          <a:p>
            <a:r>
              <a:rPr lang="en-US" sz="2000" dirty="0"/>
              <a:t>A</a:t>
            </a:r>
            <a:r>
              <a:rPr lang="en-US" sz="2000" dirty="0" smtClean="0"/>
              <a:t>ssessment </a:t>
            </a:r>
            <a:r>
              <a:rPr lang="en-US" sz="2000" dirty="0" smtClean="0"/>
              <a:t>of </a:t>
            </a:r>
            <a:r>
              <a:rPr lang="en-US" sz="2000" dirty="0"/>
              <a:t>strength of the association of weight discordance with and its predictive accuracy for neonatal </a:t>
            </a:r>
            <a:r>
              <a:rPr lang="en-US" sz="2000" dirty="0" smtClean="0"/>
              <a:t>morbidity. </a:t>
            </a:r>
          </a:p>
          <a:p>
            <a:r>
              <a:rPr lang="en-US" sz="2000" dirty="0"/>
              <a:t>S</a:t>
            </a:r>
            <a:r>
              <a:rPr lang="en-US" sz="2000" dirty="0" smtClean="0"/>
              <a:t>tratification </a:t>
            </a:r>
            <a:r>
              <a:rPr lang="en-US" sz="2000" dirty="0" smtClean="0"/>
              <a:t>including </a:t>
            </a:r>
            <a:r>
              <a:rPr lang="en-US" sz="2000" dirty="0"/>
              <a:t>only twins born after </a:t>
            </a:r>
            <a:r>
              <a:rPr lang="en-US" sz="2000" dirty="0" smtClean="0"/>
              <a:t>34 weeks </a:t>
            </a:r>
            <a:r>
              <a:rPr lang="en-US" sz="2000" dirty="0" smtClean="0"/>
              <a:t>in </a:t>
            </a:r>
            <a:r>
              <a:rPr lang="en-US" sz="2000" dirty="0"/>
              <a:t>order to reduce the contribution of gestational age at birth to determining perinatal outcome. </a:t>
            </a:r>
          </a:p>
        </p:txBody>
      </p:sp>
      <p:sp>
        <p:nvSpPr>
          <p:cNvPr id="18"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a:spLocks noChangeArrowheads="1"/>
          </p:cNvSpPr>
          <p:nvPr/>
        </p:nvSpPr>
        <p:spPr bwMode="auto">
          <a:xfrm>
            <a:off x="6001381" y="1802242"/>
            <a:ext cx="210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Limitations</a:t>
            </a:r>
            <a:endParaRPr lang="en-GB" altLang="en-US" sz="2800" b="1" dirty="0">
              <a:solidFill>
                <a:srgbClr val="000000"/>
              </a:solidFill>
            </a:endParaRPr>
          </a:p>
        </p:txBody>
      </p:sp>
      <p:sp>
        <p:nvSpPr>
          <p:cNvPr id="10" name="Segnaposto contenuto 2"/>
          <p:cNvSpPr txBox="1">
            <a:spLocks/>
          </p:cNvSpPr>
          <p:nvPr/>
        </p:nvSpPr>
        <p:spPr bwMode="auto">
          <a:xfrm>
            <a:off x="4446270" y="2448018"/>
            <a:ext cx="4606290" cy="416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2000" dirty="0" smtClean="0"/>
              <a:t>Retrospective design. </a:t>
            </a:r>
          </a:p>
          <a:p>
            <a:pPr>
              <a:defRPr/>
            </a:pPr>
            <a:r>
              <a:rPr lang="en-US" sz="2000" dirty="0"/>
              <a:t>A</a:t>
            </a:r>
            <a:r>
              <a:rPr lang="en-US" sz="2000" dirty="0" smtClean="0"/>
              <a:t>ssessment </a:t>
            </a:r>
            <a:r>
              <a:rPr lang="en-US" sz="2000" dirty="0"/>
              <a:t>of a composite score for neonatal </a:t>
            </a:r>
            <a:r>
              <a:rPr lang="en-US" sz="2000" dirty="0" smtClean="0"/>
              <a:t>morbidity.</a:t>
            </a:r>
          </a:p>
          <a:p>
            <a:pPr>
              <a:defRPr/>
            </a:pPr>
            <a:r>
              <a:rPr lang="en-US" sz="2000" dirty="0" smtClean="0"/>
              <a:t>Gestational </a:t>
            </a:r>
            <a:r>
              <a:rPr lang="en-US" sz="2000" dirty="0" smtClean="0"/>
              <a:t>age </a:t>
            </a:r>
            <a:r>
              <a:rPr lang="en-US" sz="2000" dirty="0"/>
              <a:t>at birth remained associated independently with risk of neonatal morbidity. </a:t>
            </a:r>
            <a:endParaRPr lang="en-US" sz="2000" dirty="0" smtClean="0"/>
          </a:p>
          <a:p>
            <a:pPr>
              <a:defRPr/>
            </a:pPr>
            <a:r>
              <a:rPr lang="en-US" sz="2000" dirty="0"/>
              <a:t>L</a:t>
            </a:r>
            <a:r>
              <a:rPr lang="en-US" sz="2000" dirty="0" smtClean="0"/>
              <a:t>ack </a:t>
            </a:r>
            <a:r>
              <a:rPr lang="en-US" sz="2000" dirty="0"/>
              <a:t>of stratification according to </a:t>
            </a:r>
            <a:r>
              <a:rPr lang="en-US" sz="2000" dirty="0" smtClean="0"/>
              <a:t>severity </a:t>
            </a:r>
            <a:r>
              <a:rPr lang="en-US" sz="2000" dirty="0"/>
              <a:t>of the different explored </a:t>
            </a:r>
            <a:r>
              <a:rPr lang="en-US" sz="2000" dirty="0" smtClean="0"/>
              <a:t>outcomes and according </a:t>
            </a:r>
            <a:r>
              <a:rPr lang="en-US" sz="2000" dirty="0"/>
              <a:t>to different gestational ages at </a:t>
            </a:r>
            <a:r>
              <a:rPr lang="en-US" sz="2000" dirty="0" smtClean="0"/>
              <a:t>birth.</a:t>
            </a:r>
            <a:endParaRPr lang="en-US" sz="2000" dirty="0" smtClean="0"/>
          </a:p>
          <a:p>
            <a:pPr>
              <a:defRPr/>
            </a:pPr>
            <a:r>
              <a:rPr lang="en-US" sz="2000" dirty="0" smtClean="0"/>
              <a:t>Fetal </a:t>
            </a:r>
            <a:r>
              <a:rPr lang="en-US" sz="2000" dirty="0"/>
              <a:t>Doppler data </a:t>
            </a:r>
            <a:r>
              <a:rPr lang="en-US" sz="2000" dirty="0" smtClean="0"/>
              <a:t>not </a:t>
            </a:r>
            <a:r>
              <a:rPr lang="en-US" sz="2000" dirty="0"/>
              <a:t>available for all </a:t>
            </a:r>
            <a:r>
              <a:rPr lang="en-US" sz="2000" dirty="0" smtClean="0"/>
              <a:t>cases. </a:t>
            </a:r>
          </a:p>
          <a:p>
            <a:pPr>
              <a:defRPr/>
            </a:pPr>
            <a:endParaRPr lang="en-US" sz="2000" dirty="0"/>
          </a:p>
          <a:p>
            <a:pPr>
              <a:defRPr/>
            </a:pPr>
            <a:endParaRPr lang="en-US" sz="2000" dirty="0" smtClean="0"/>
          </a:p>
        </p:txBody>
      </p:sp>
    </p:spTree>
    <p:extLst>
      <p:ext uri="{BB962C8B-B14F-4D97-AF65-F5344CB8AC3E}">
        <p14:creationId xmlns:p14="http://schemas.microsoft.com/office/powerpoint/2010/main" val="154782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4343" name="TextBox 1"/>
          <p:cNvSpPr txBox="1">
            <a:spLocks noChangeArrowheads="1"/>
          </p:cNvSpPr>
          <p:nvPr/>
        </p:nvSpPr>
        <p:spPr bwMode="auto">
          <a:xfrm>
            <a:off x="68263" y="179279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2800" b="1" dirty="0"/>
              <a:t>Introduction</a:t>
            </a:r>
          </a:p>
        </p:txBody>
      </p:sp>
      <p:sp>
        <p:nvSpPr>
          <p:cNvPr id="23" name="Segnaposto contenuto 2"/>
          <p:cNvSpPr txBox="1">
            <a:spLocks/>
          </p:cNvSpPr>
          <p:nvPr/>
        </p:nvSpPr>
        <p:spPr bwMode="auto">
          <a:xfrm>
            <a:off x="179388" y="2402923"/>
            <a:ext cx="8836793" cy="39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Birth-weight discordance is one of the major determinants of perinatal mortality in twin pregnancy, irrespective of </a:t>
            </a:r>
            <a:r>
              <a:rPr lang="en-US" sz="1800" dirty="0" smtClean="0"/>
              <a:t>chorionicity, but </a:t>
            </a:r>
            <a:r>
              <a:rPr lang="en-US" sz="1800" dirty="0" smtClean="0"/>
              <a:t>its </a:t>
            </a:r>
            <a:r>
              <a:rPr lang="en-US" sz="1800" dirty="0" smtClean="0"/>
              <a:t>role in determining </a:t>
            </a:r>
            <a:r>
              <a:rPr lang="en-US" sz="1800" dirty="0"/>
              <a:t>perinatal morbidity is still </a:t>
            </a:r>
            <a:r>
              <a:rPr lang="en-US" sz="1800" dirty="0" smtClean="0"/>
              <a:t>controversial. </a:t>
            </a:r>
          </a:p>
          <a:p>
            <a:pPr marL="0" indent="0">
              <a:buNone/>
              <a:defRPr/>
            </a:pPr>
            <a:endParaRPr lang="en-US" sz="1800" dirty="0"/>
          </a:p>
          <a:p>
            <a:pPr>
              <a:defRPr/>
            </a:pPr>
            <a:r>
              <a:rPr lang="en-US" sz="1800" dirty="0"/>
              <a:t>Birth-weight discordance has </a:t>
            </a:r>
            <a:r>
              <a:rPr lang="en-US" sz="1800" dirty="0" smtClean="0"/>
              <a:t>been associated with a multitude of adverse outcomes including preterm birth, respiratory distress and admission to the neonatal intensive care unit (NICU).</a:t>
            </a:r>
          </a:p>
          <a:p>
            <a:pPr marL="0" indent="0">
              <a:buNone/>
              <a:defRPr/>
            </a:pPr>
            <a:endParaRPr lang="en-US" sz="1800" dirty="0"/>
          </a:p>
          <a:p>
            <a:pPr>
              <a:defRPr/>
            </a:pPr>
            <a:r>
              <a:rPr lang="en-US" sz="1800" dirty="0"/>
              <a:t>A multitude of weight discordance cut-offs have been suggested to be associated with adverse pregnancy outcome, but it is yet to be established which one provides the best combination of sensitivity and specificity. </a:t>
            </a:r>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smtClean="0"/>
              <a:t> </a:t>
            </a:r>
            <a:endParaRPr lang="en-US" sz="1800" dirty="0"/>
          </a:p>
          <a:p>
            <a:pPr>
              <a:defRPr/>
            </a:pPr>
            <a:endParaRPr lang="en-US" sz="1800" dirty="0"/>
          </a:p>
          <a:p>
            <a:pPr marL="0" indent="0">
              <a:buNone/>
              <a:defRPr/>
            </a:pPr>
            <a:r>
              <a:rPr lang="en-US" sz="1800" dirty="0" smtClean="0"/>
              <a:t> </a:t>
            </a:r>
            <a:endParaRPr lang="en-US" sz="1800" dirty="0"/>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621651" y="1724764"/>
            <a:ext cx="1821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Summary</a:t>
            </a:r>
            <a:endParaRPr lang="en-GB" altLang="en-US" sz="2800" dirty="0">
              <a:solidFill>
                <a:srgbClr val="000000"/>
              </a:solidFill>
            </a:endParaRPr>
          </a:p>
        </p:txBody>
      </p:sp>
      <p:sp>
        <p:nvSpPr>
          <p:cNvPr id="15" name="Segnaposto contenuto 2"/>
          <p:cNvSpPr txBox="1">
            <a:spLocks/>
          </p:cNvSpPr>
          <p:nvPr/>
        </p:nvSpPr>
        <p:spPr bwMode="auto">
          <a:xfrm>
            <a:off x="-51840" y="2234055"/>
            <a:ext cx="9104399" cy="42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smtClean="0"/>
              <a:t>Twin pregnancies </a:t>
            </a:r>
            <a:r>
              <a:rPr lang="en-US" sz="2000" dirty="0"/>
              <a:t>affected by neonatal morbidity after 34 weeks have greater intertwin birth-weight discordance compared with those not affected. </a:t>
            </a:r>
            <a:r>
              <a:rPr lang="en-US" sz="2000" dirty="0" smtClean="0"/>
              <a:t>They were </a:t>
            </a:r>
            <a:r>
              <a:rPr lang="en-US" sz="2000" dirty="0"/>
              <a:t>also delivered at an earlier gestational age. </a:t>
            </a:r>
            <a:endParaRPr lang="en-US" sz="2000" dirty="0" smtClean="0"/>
          </a:p>
          <a:p>
            <a:r>
              <a:rPr lang="en-US" sz="2000" dirty="0" smtClean="0"/>
              <a:t>Risk </a:t>
            </a:r>
            <a:r>
              <a:rPr lang="en-US" sz="2000" dirty="0"/>
              <a:t>of neonatal morbidity increased with increasing degree of birth-weight discordance. </a:t>
            </a:r>
            <a:endParaRPr lang="en-US" sz="2000" dirty="0" smtClean="0"/>
          </a:p>
          <a:p>
            <a:r>
              <a:rPr lang="en-US" sz="2000" dirty="0" smtClean="0"/>
              <a:t>Gestational </a:t>
            </a:r>
            <a:r>
              <a:rPr lang="en-US" sz="2000" dirty="0"/>
              <a:t>age at birth and birth-weight discordance, </a:t>
            </a:r>
            <a:r>
              <a:rPr lang="en-US" sz="2000" b="1" dirty="0"/>
              <a:t>but not chorionicity </a:t>
            </a:r>
            <a:r>
              <a:rPr lang="en-US" sz="2000" dirty="0"/>
              <a:t>or diagnosis of SGA in either twin, were associated independently </a:t>
            </a:r>
            <a:r>
              <a:rPr lang="en-US" sz="2000" dirty="0" smtClean="0"/>
              <a:t>with </a:t>
            </a:r>
            <a:r>
              <a:rPr lang="en-US" sz="2000" dirty="0"/>
              <a:t>risk of neonatal morbidity. </a:t>
            </a:r>
            <a:endParaRPr lang="en-US" sz="2000" dirty="0" smtClean="0"/>
          </a:p>
          <a:p>
            <a:r>
              <a:rPr lang="en-US" sz="2000" dirty="0" smtClean="0"/>
              <a:t>Overall </a:t>
            </a:r>
            <a:r>
              <a:rPr lang="en-US" sz="2000" dirty="0" smtClean="0"/>
              <a:t>predictive </a:t>
            </a:r>
            <a:r>
              <a:rPr lang="en-US" sz="2000" dirty="0"/>
              <a:t>accuracy </a:t>
            </a:r>
            <a:r>
              <a:rPr lang="en-US" sz="2000" dirty="0" smtClean="0"/>
              <a:t>of </a:t>
            </a:r>
            <a:r>
              <a:rPr lang="en-US" sz="2000" dirty="0" smtClean="0"/>
              <a:t>birth-weigh </a:t>
            </a:r>
            <a:r>
              <a:rPr lang="en-US" sz="2000" dirty="0" smtClean="0"/>
              <a:t>discordance for </a:t>
            </a:r>
            <a:r>
              <a:rPr lang="en-US" sz="2000" dirty="0"/>
              <a:t>neonatal morbidity is poor. </a:t>
            </a:r>
            <a:endParaRPr lang="en-US" sz="2000" dirty="0" smtClean="0"/>
          </a:p>
          <a:p>
            <a:r>
              <a:rPr lang="en-US" sz="2000" dirty="0"/>
              <a:t>Large prospective multicenter studies </a:t>
            </a:r>
            <a:r>
              <a:rPr lang="en-US" sz="2000" dirty="0" smtClean="0"/>
              <a:t>are </a:t>
            </a:r>
            <a:r>
              <a:rPr lang="en-US" sz="2000" dirty="0"/>
              <a:t>needed to ascertain the actual contribution of intertwin weight discordance to the risk of neonatal morbidity and to determine whether different weight discordance thresholds should be used at different gestational ages. </a:t>
            </a:r>
          </a:p>
          <a:p>
            <a:endParaRPr lang="en-US" sz="2000" dirty="0"/>
          </a:p>
          <a:p>
            <a:endParaRPr lang="en-US" sz="2000" dirty="0"/>
          </a:p>
          <a:p>
            <a:pPr>
              <a:defRPr/>
            </a:pPr>
            <a:endParaRPr lang="en-US" sz="2000" dirty="0" smtClean="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00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TextBox 13"/>
          <p:cNvSpPr txBox="1">
            <a:spLocks noChangeArrowheads="1"/>
          </p:cNvSpPr>
          <p:nvPr/>
        </p:nvSpPr>
        <p:spPr bwMode="auto">
          <a:xfrm>
            <a:off x="250825" y="1784404"/>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t>Points for discussion</a:t>
            </a:r>
          </a:p>
        </p:txBody>
      </p:sp>
      <p:sp>
        <p:nvSpPr>
          <p:cNvPr id="15" name="Segnaposto contenuto 2"/>
          <p:cNvSpPr txBox="1">
            <a:spLocks/>
          </p:cNvSpPr>
          <p:nvPr/>
        </p:nvSpPr>
        <p:spPr bwMode="auto">
          <a:xfrm>
            <a:off x="179388" y="2415941"/>
            <a:ext cx="8807296" cy="427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Discordant growth </a:t>
            </a:r>
            <a:r>
              <a:rPr lang="en-US" sz="2000" dirty="0" smtClean="0"/>
              <a:t>is caused, at least partially, by </a:t>
            </a:r>
            <a:r>
              <a:rPr lang="en-US" sz="2000" dirty="0"/>
              <a:t>discordant placental size and function.</a:t>
            </a:r>
            <a:r>
              <a:rPr lang="en-US" sz="2000" dirty="0" smtClean="0">
                <a:latin typeface="Arial" charset="0"/>
                <a:ea typeface="Arial" charset="0"/>
                <a:cs typeface="Arial" charset="0"/>
              </a:rPr>
              <a:t> Thus, it is reasonable to believe that </a:t>
            </a:r>
            <a:r>
              <a:rPr lang="en-US" sz="2000" dirty="0" smtClean="0">
                <a:latin typeface="Arial" charset="0"/>
                <a:ea typeface="Arial" charset="0"/>
                <a:cs typeface="Arial" charset="0"/>
              </a:rPr>
              <a:t>discordance </a:t>
            </a:r>
            <a:r>
              <a:rPr lang="en-US" sz="2000" dirty="0" smtClean="0">
                <a:latin typeface="Arial" charset="0"/>
                <a:ea typeface="Arial" charset="0"/>
                <a:cs typeface="Arial" charset="0"/>
              </a:rPr>
              <a:t>will</a:t>
            </a:r>
            <a:r>
              <a:rPr lang="en-US" sz="2000" dirty="0">
                <a:latin typeface="Arial" charset="0"/>
                <a:ea typeface="Arial" charset="0"/>
                <a:cs typeface="Arial" charset="0"/>
              </a:rPr>
              <a:t> </a:t>
            </a:r>
            <a:r>
              <a:rPr lang="en-US" sz="2000" dirty="0" smtClean="0">
                <a:latin typeface="Arial" charset="0"/>
                <a:ea typeface="Arial" charset="0"/>
                <a:cs typeface="Arial" charset="0"/>
              </a:rPr>
              <a:t>occur earlier </a:t>
            </a:r>
            <a:r>
              <a:rPr lang="en-US" sz="2000" dirty="0"/>
              <a:t>depending on the gap between the </a:t>
            </a:r>
            <a:r>
              <a:rPr lang="en-US" sz="2000" dirty="0" smtClean="0"/>
              <a:t>placentas:</a:t>
            </a:r>
            <a:endParaRPr lang="en-US" sz="2000" dirty="0" smtClean="0"/>
          </a:p>
          <a:p>
            <a:pPr marL="0" indent="0">
              <a:buNone/>
            </a:pPr>
            <a:endParaRPr lang="en-US" sz="1000" dirty="0">
              <a:latin typeface="Arial" charset="0"/>
              <a:ea typeface="Arial" charset="0"/>
              <a:cs typeface="Arial" charset="0"/>
            </a:endParaRPr>
          </a:p>
          <a:p>
            <a:pPr marL="0" indent="0">
              <a:buNone/>
            </a:pPr>
            <a:r>
              <a:rPr lang="en-US" sz="2000" dirty="0">
                <a:latin typeface="Arial" charset="0"/>
                <a:ea typeface="Arial" charset="0"/>
                <a:cs typeface="Arial" charset="0"/>
              </a:rPr>
              <a:t> </a:t>
            </a:r>
            <a:r>
              <a:rPr lang="en-US" sz="2000" dirty="0" smtClean="0">
                <a:latin typeface="Arial" charset="0"/>
                <a:ea typeface="Arial" charset="0"/>
                <a:cs typeface="Arial" charset="0"/>
              </a:rPr>
              <a:t>   - </a:t>
            </a:r>
            <a:r>
              <a:rPr lang="en-US" sz="2000" dirty="0" smtClean="0">
                <a:latin typeface="Arial" charset="0"/>
                <a:ea typeface="Arial" charset="0"/>
                <a:cs typeface="Arial" charset="0"/>
              </a:rPr>
              <a:t>Does </a:t>
            </a:r>
            <a:r>
              <a:rPr lang="en-US" sz="2000" dirty="0" smtClean="0">
                <a:latin typeface="Arial" charset="0"/>
                <a:ea typeface="Arial" charset="0"/>
                <a:cs typeface="Arial" charset="0"/>
              </a:rPr>
              <a:t>gestational age at diagnosis effect the risk for neonatal morbidity?</a:t>
            </a:r>
          </a:p>
          <a:p>
            <a:pPr marL="0" indent="0">
              <a:buNone/>
            </a:pPr>
            <a:endParaRPr lang="en-US" sz="1000" dirty="0">
              <a:latin typeface="Arial" charset="0"/>
              <a:ea typeface="Arial" charset="0"/>
              <a:cs typeface="Arial" charset="0"/>
            </a:endParaRPr>
          </a:p>
          <a:p>
            <a:pPr marL="0" indent="0">
              <a:buNone/>
            </a:pPr>
            <a:r>
              <a:rPr lang="en-US" sz="2000" dirty="0">
                <a:latin typeface="Arial" charset="0"/>
                <a:ea typeface="Arial" charset="0"/>
                <a:cs typeface="Arial" charset="0"/>
              </a:rPr>
              <a:t> </a:t>
            </a:r>
            <a:r>
              <a:rPr lang="en-US" sz="2000" dirty="0" smtClean="0">
                <a:latin typeface="Arial" charset="0"/>
                <a:ea typeface="Arial" charset="0"/>
                <a:cs typeface="Arial" charset="0"/>
              </a:rPr>
              <a:t>   - </a:t>
            </a:r>
            <a:r>
              <a:rPr lang="en-US" sz="2000" dirty="0" smtClean="0">
                <a:latin typeface="Arial" charset="0"/>
                <a:ea typeface="Arial" charset="0"/>
                <a:cs typeface="Arial" charset="0"/>
              </a:rPr>
              <a:t>Does </a:t>
            </a:r>
            <a:r>
              <a:rPr lang="en-US" sz="2000" dirty="0" smtClean="0">
                <a:latin typeface="Arial" charset="0"/>
                <a:ea typeface="Arial" charset="0"/>
                <a:cs typeface="Arial" charset="0"/>
              </a:rPr>
              <a:t>the lag between diagnosis and delivery </a:t>
            </a:r>
            <a:r>
              <a:rPr lang="en-US" sz="2000" dirty="0">
                <a:latin typeface="Arial" charset="0"/>
                <a:ea typeface="Arial" charset="0"/>
                <a:cs typeface="Arial" charset="0"/>
              </a:rPr>
              <a:t>effect the risk for </a:t>
            </a:r>
            <a:r>
              <a:rPr lang="en-US" sz="2000" dirty="0" smtClean="0">
                <a:latin typeface="Arial" charset="0"/>
                <a:ea typeface="Arial" charset="0"/>
                <a:cs typeface="Arial" charset="0"/>
              </a:rPr>
              <a:t>neonatal  </a:t>
            </a:r>
          </a:p>
          <a:p>
            <a:pPr marL="0" indent="0">
              <a:buNone/>
            </a:pPr>
            <a:r>
              <a:rPr lang="en-US" sz="2000" dirty="0">
                <a:latin typeface="Arial" charset="0"/>
                <a:ea typeface="Arial" charset="0"/>
                <a:cs typeface="Arial" charset="0"/>
              </a:rPr>
              <a:t> </a:t>
            </a:r>
            <a:r>
              <a:rPr lang="en-US" sz="2000" dirty="0" smtClean="0">
                <a:latin typeface="Arial" charset="0"/>
                <a:ea typeface="Arial" charset="0"/>
                <a:cs typeface="Arial" charset="0"/>
              </a:rPr>
              <a:t>    morbidity?</a:t>
            </a:r>
          </a:p>
          <a:p>
            <a:pPr marL="0" indent="0">
              <a:buNone/>
            </a:pPr>
            <a:endParaRPr lang="en-US" sz="2000" dirty="0" smtClean="0">
              <a:latin typeface="Arial" charset="0"/>
              <a:ea typeface="Arial" charset="0"/>
              <a:cs typeface="Arial" charset="0"/>
            </a:endParaRPr>
          </a:p>
          <a:p>
            <a:r>
              <a:rPr lang="en-US" sz="2000" dirty="0">
                <a:latin typeface="Arial" charset="0"/>
                <a:ea typeface="Arial" charset="0"/>
                <a:cs typeface="Arial" charset="0"/>
              </a:rPr>
              <a:t>Mode of delivery was determined according to the individual patient’s wishes and the attending obstetrician’s own clinical </a:t>
            </a:r>
            <a:r>
              <a:rPr lang="en-US" sz="2000" dirty="0" smtClean="0">
                <a:latin typeface="Arial" charset="0"/>
                <a:ea typeface="Arial" charset="0"/>
                <a:cs typeface="Arial" charset="0"/>
              </a:rPr>
              <a:t>practice. </a:t>
            </a:r>
            <a:r>
              <a:rPr lang="en-US" sz="2000" dirty="0" smtClean="0">
                <a:latin typeface="Arial" charset="0"/>
                <a:ea typeface="Arial" charset="0"/>
                <a:cs typeface="Arial" charset="0"/>
              </a:rPr>
              <a:t>Does mode of delivery influence morbidity in discordant twins?</a:t>
            </a:r>
          </a:p>
          <a:p>
            <a:pPr marL="0" indent="0">
              <a:buNone/>
            </a:pPr>
            <a:r>
              <a:rPr lang="en-US" sz="2000" dirty="0">
                <a:latin typeface="Arial" charset="0"/>
                <a:ea typeface="Arial" charset="0"/>
                <a:cs typeface="Arial" charset="0"/>
              </a:rPr>
              <a:t> </a:t>
            </a:r>
            <a:r>
              <a:rPr lang="en-US" sz="2000" dirty="0" smtClean="0">
                <a:latin typeface="Arial" charset="0"/>
                <a:ea typeface="Arial" charset="0"/>
                <a:cs typeface="Arial" charset="0"/>
              </a:rPr>
              <a:t>   </a:t>
            </a:r>
            <a:endParaRPr lang="en-US" sz="20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endParaRPr lang="en-US" sz="20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3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8" name="Content Placeholder 2"/>
          <p:cNvSpPr txBox="1">
            <a:spLocks/>
          </p:cNvSpPr>
          <p:nvPr/>
        </p:nvSpPr>
        <p:spPr>
          <a:xfrm>
            <a:off x="495300" y="2996904"/>
            <a:ext cx="8210550" cy="323297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600" b="1" i="1" dirty="0" smtClean="0">
                <a:latin typeface="Arial" charset="0"/>
                <a:ea typeface="Arial" charset="0"/>
                <a:cs typeface="Arial" charset="0"/>
              </a:rPr>
              <a:t>Primary</a:t>
            </a:r>
            <a:r>
              <a:rPr lang="en-US" b="1" i="1" dirty="0" smtClean="0">
                <a:latin typeface="Arial" charset="0"/>
                <a:ea typeface="Arial" charset="0"/>
                <a:cs typeface="Arial" charset="0"/>
              </a:rPr>
              <a:t> </a:t>
            </a:r>
          </a:p>
          <a:p>
            <a:pPr>
              <a:lnSpc>
                <a:spcPct val="110000"/>
              </a:lnSpc>
            </a:pPr>
            <a:r>
              <a:rPr lang="en-US" dirty="0" smtClean="0">
                <a:latin typeface="Arial" charset="0"/>
                <a:ea typeface="Arial" charset="0"/>
                <a:cs typeface="Arial" charset="0"/>
              </a:rPr>
              <a:t>To </a:t>
            </a:r>
            <a:r>
              <a:rPr lang="en-US" dirty="0">
                <a:latin typeface="Arial" charset="0"/>
                <a:ea typeface="Arial" charset="0"/>
                <a:cs typeface="Arial" charset="0"/>
              </a:rPr>
              <a:t>investigate the association between weight discordance and neonatal morbidity in twin pregnancy progressing to at least </a:t>
            </a:r>
            <a:r>
              <a:rPr lang="en-US" dirty="0" smtClean="0">
                <a:latin typeface="Arial" charset="0"/>
                <a:ea typeface="Arial" charset="0"/>
                <a:cs typeface="Arial" charset="0"/>
              </a:rPr>
              <a:t>34 weeks </a:t>
            </a:r>
            <a:r>
              <a:rPr lang="en-US" dirty="0">
                <a:latin typeface="Arial" charset="0"/>
                <a:ea typeface="Arial" charset="0"/>
                <a:cs typeface="Arial" charset="0"/>
              </a:rPr>
              <a:t>of gestation. </a:t>
            </a:r>
            <a:endParaRPr lang="en-US" dirty="0" smtClean="0">
              <a:latin typeface="Arial" charset="0"/>
              <a:ea typeface="Arial" charset="0"/>
              <a:cs typeface="Arial" charset="0"/>
            </a:endParaRPr>
          </a:p>
          <a:p>
            <a:pPr>
              <a:lnSpc>
                <a:spcPct val="110000"/>
              </a:lnSpc>
            </a:pPr>
            <a:endParaRPr lang="en-US" dirty="0">
              <a:latin typeface="Arial" charset="0"/>
              <a:ea typeface="Arial" charset="0"/>
              <a:cs typeface="Arial" charset="0"/>
            </a:endParaRPr>
          </a:p>
          <a:p>
            <a:pPr>
              <a:lnSpc>
                <a:spcPct val="110000"/>
              </a:lnSpc>
            </a:pPr>
            <a:r>
              <a:rPr lang="en-US" sz="2600" b="1" i="1" dirty="0">
                <a:latin typeface="Arial" charset="0"/>
                <a:ea typeface="Arial" charset="0"/>
                <a:cs typeface="Arial" charset="0"/>
              </a:rPr>
              <a:t>S</a:t>
            </a:r>
            <a:r>
              <a:rPr lang="en-US" sz="2600" b="1" i="1" dirty="0" smtClean="0">
                <a:latin typeface="Arial" charset="0"/>
                <a:ea typeface="Arial" charset="0"/>
                <a:cs typeface="Arial" charset="0"/>
              </a:rPr>
              <a:t>econdary </a:t>
            </a:r>
          </a:p>
          <a:p>
            <a:pPr>
              <a:lnSpc>
                <a:spcPct val="110000"/>
              </a:lnSpc>
            </a:pPr>
            <a:r>
              <a:rPr lang="en-US" dirty="0" smtClean="0">
                <a:latin typeface="Arial" charset="0"/>
                <a:ea typeface="Arial" charset="0"/>
                <a:cs typeface="Arial" charset="0"/>
              </a:rPr>
              <a:t>To determine </a:t>
            </a:r>
            <a:r>
              <a:rPr lang="en-US" dirty="0">
                <a:latin typeface="Arial" charset="0"/>
                <a:ea typeface="Arial" charset="0"/>
                <a:cs typeface="Arial" charset="0"/>
              </a:rPr>
              <a:t>the predictive accuracy of intertwin weight discordance for the risk of neonatal morbidity. </a:t>
            </a:r>
          </a:p>
          <a:p>
            <a:endParaRPr lang="en-US" dirty="0">
              <a:latin typeface="Arial" charset="0"/>
              <a:ea typeface="Arial" charset="0"/>
              <a:cs typeface="Arial" charset="0"/>
            </a:endParaRPr>
          </a:p>
        </p:txBody>
      </p:sp>
      <p:sp>
        <p:nvSpPr>
          <p:cNvPr id="19" name="Rectangle 8"/>
          <p:cNvSpPr>
            <a:spLocks noChangeArrowheads="1"/>
          </p:cNvSpPr>
          <p:nvPr/>
        </p:nvSpPr>
        <p:spPr bwMode="auto">
          <a:xfrm>
            <a:off x="2947430" y="2023110"/>
            <a:ext cx="32015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Aims </a:t>
            </a:r>
            <a:r>
              <a:rPr lang="en-GB" altLang="en-US" sz="2800" b="1" dirty="0">
                <a:solidFill>
                  <a:srgbClr val="000000"/>
                </a:solidFill>
              </a:rPr>
              <a:t>of the study</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966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smtClean="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6" name="Rectangle 8"/>
          <p:cNvSpPr>
            <a:spLocks noChangeArrowheads="1"/>
          </p:cNvSpPr>
          <p:nvPr/>
        </p:nvSpPr>
        <p:spPr bwMode="auto">
          <a:xfrm>
            <a:off x="3700195" y="1787824"/>
            <a:ext cx="1664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rPr>
              <a:t>M</a:t>
            </a:r>
            <a:r>
              <a:rPr lang="en-US" altLang="en-US" sz="2800" b="1" dirty="0">
                <a:solidFill>
                  <a:srgbClr val="000000"/>
                </a:solidFill>
              </a:rPr>
              <a:t>ethods</a:t>
            </a:r>
            <a:endParaRPr lang="en-GB" altLang="en-US" sz="2800" dirty="0">
              <a:solidFill>
                <a:srgbClr val="000000"/>
              </a:solidFill>
            </a:endParaRPr>
          </a:p>
        </p:txBody>
      </p:sp>
      <p:sp>
        <p:nvSpPr>
          <p:cNvPr id="17" name="Segnaposto contenuto 2"/>
          <p:cNvSpPr txBox="1">
            <a:spLocks/>
          </p:cNvSpPr>
          <p:nvPr/>
        </p:nvSpPr>
        <p:spPr bwMode="auto">
          <a:xfrm>
            <a:off x="158520" y="2221836"/>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600" dirty="0"/>
              <a:t>Retrospective cohort study.</a:t>
            </a:r>
          </a:p>
          <a:p>
            <a:pPr marL="0" indent="0" algn="ctr">
              <a:buNone/>
              <a:defRPr/>
            </a:pPr>
            <a:r>
              <a:rPr lang="en-US" sz="2000" b="1" dirty="0" smtClean="0"/>
              <a:t>Inclusion </a:t>
            </a:r>
            <a:r>
              <a:rPr lang="en-US" sz="2000" b="1" dirty="0" smtClean="0"/>
              <a:t>  </a:t>
            </a:r>
            <a:endParaRPr lang="en-US" sz="2000" b="1" dirty="0" smtClean="0"/>
          </a:p>
          <a:p>
            <a:pPr>
              <a:defRPr/>
            </a:pPr>
            <a:r>
              <a:rPr lang="en-US" sz="1600" dirty="0" smtClean="0"/>
              <a:t>All </a:t>
            </a:r>
            <a:r>
              <a:rPr lang="en-US" sz="1600" dirty="0"/>
              <a:t>twin pregnancies booked for antenatal care </a:t>
            </a:r>
            <a:r>
              <a:rPr lang="en-US" sz="1600" dirty="0" smtClean="0"/>
              <a:t>between </a:t>
            </a:r>
            <a:r>
              <a:rPr lang="en-US" sz="1600" dirty="0" smtClean="0"/>
              <a:t>2000 and 2009 at </a:t>
            </a:r>
            <a:r>
              <a:rPr lang="en-US" sz="1600" dirty="0" smtClean="0"/>
              <a:t>four </a:t>
            </a:r>
            <a:r>
              <a:rPr lang="en-US" sz="1600" dirty="0"/>
              <a:t>hospitals (St George’s, Kingston, Epsom and St </a:t>
            </a:r>
            <a:r>
              <a:rPr lang="en-US" sz="1600" dirty="0" err="1"/>
              <a:t>Helier</a:t>
            </a:r>
            <a:r>
              <a:rPr lang="en-US" sz="1600" dirty="0"/>
              <a:t> Hospitals) in the Southwest Thames region of London Obstetric Research Collaborative (STORK</a:t>
            </a:r>
            <a:r>
              <a:rPr lang="en-US" sz="1600" dirty="0" smtClean="0"/>
              <a:t>).</a:t>
            </a:r>
          </a:p>
          <a:p>
            <a:pPr>
              <a:defRPr/>
            </a:pPr>
            <a:endParaRPr lang="en-US" sz="1600" dirty="0" smtClean="0"/>
          </a:p>
          <a:p>
            <a:pPr marL="0" indent="0" algn="ctr">
              <a:buNone/>
              <a:defRPr/>
            </a:pPr>
            <a:r>
              <a:rPr lang="en-US" sz="2000" b="1" dirty="0" smtClean="0"/>
              <a:t>Exclusion</a:t>
            </a:r>
            <a:endParaRPr lang="en-US" sz="2000" b="1" dirty="0"/>
          </a:p>
          <a:p>
            <a:pPr>
              <a:defRPr/>
            </a:pPr>
            <a:r>
              <a:rPr lang="en-US" sz="1600" dirty="0" smtClean="0"/>
              <a:t>Terminations </a:t>
            </a:r>
            <a:r>
              <a:rPr lang="en-US" sz="1600" dirty="0"/>
              <a:t>of </a:t>
            </a:r>
            <a:r>
              <a:rPr lang="en-US" sz="1600" dirty="0" smtClean="0"/>
              <a:t>pregnancy.</a:t>
            </a:r>
          </a:p>
          <a:p>
            <a:pPr>
              <a:defRPr/>
            </a:pPr>
            <a:r>
              <a:rPr lang="en-US" sz="1600" dirty="0" smtClean="0"/>
              <a:t>Fetal </a:t>
            </a:r>
            <a:r>
              <a:rPr lang="en-US" sz="1600" dirty="0"/>
              <a:t>or chromosomal </a:t>
            </a:r>
            <a:r>
              <a:rPr lang="en-US" sz="1600" dirty="0" smtClean="0"/>
              <a:t>abnormalities.</a:t>
            </a:r>
          </a:p>
          <a:p>
            <a:pPr>
              <a:defRPr/>
            </a:pPr>
            <a:r>
              <a:rPr lang="en-US" sz="1600" dirty="0"/>
              <a:t>C</a:t>
            </a:r>
            <a:r>
              <a:rPr lang="en-US" sz="1600" dirty="0" smtClean="0"/>
              <a:t>ases </a:t>
            </a:r>
            <a:r>
              <a:rPr lang="en-US" sz="1600" dirty="0"/>
              <a:t>affected by twin to twin transfusion syndrome (</a:t>
            </a:r>
            <a:r>
              <a:rPr lang="en-US" sz="1600" dirty="0" smtClean="0"/>
              <a:t>TTTS).</a:t>
            </a:r>
          </a:p>
          <a:p>
            <a:pPr>
              <a:defRPr/>
            </a:pPr>
            <a:r>
              <a:rPr lang="en-US" sz="1600" dirty="0"/>
              <a:t>P</a:t>
            </a:r>
            <a:r>
              <a:rPr lang="en-US" sz="1600" dirty="0" smtClean="0"/>
              <a:t>regnancies </a:t>
            </a:r>
            <a:r>
              <a:rPr lang="en-US" sz="1600" dirty="0"/>
              <a:t>of unknown </a:t>
            </a:r>
            <a:r>
              <a:rPr lang="en-US" sz="1600" dirty="0" smtClean="0"/>
              <a:t>chorionicity.</a:t>
            </a:r>
          </a:p>
          <a:p>
            <a:pPr>
              <a:defRPr/>
            </a:pPr>
            <a:r>
              <a:rPr lang="en-US" sz="1600" dirty="0" smtClean="0"/>
              <a:t>Monochorionic </a:t>
            </a:r>
            <a:r>
              <a:rPr lang="en-US" sz="1600" dirty="0"/>
              <a:t>monoamniotic </a:t>
            </a:r>
            <a:r>
              <a:rPr lang="en-US" sz="1600" dirty="0" smtClean="0"/>
              <a:t>pregnancies.</a:t>
            </a:r>
          </a:p>
          <a:p>
            <a:pPr>
              <a:defRPr/>
            </a:pPr>
            <a:r>
              <a:rPr lang="en-US" sz="1600" dirty="0" smtClean="0"/>
              <a:t>Higher </a:t>
            </a:r>
            <a:r>
              <a:rPr lang="en-US" sz="1600" dirty="0"/>
              <a:t>order multiple </a:t>
            </a:r>
            <a:r>
              <a:rPr lang="en-US" sz="1600" dirty="0" smtClean="0"/>
              <a:t>gestations.</a:t>
            </a:r>
          </a:p>
          <a:p>
            <a:pPr>
              <a:defRPr/>
            </a:pPr>
            <a:r>
              <a:rPr lang="en-US" sz="1600" dirty="0"/>
              <a:t>P</a:t>
            </a:r>
            <a:r>
              <a:rPr lang="en-US" sz="1600" dirty="0" smtClean="0"/>
              <a:t>regnancies </a:t>
            </a:r>
            <a:r>
              <a:rPr lang="en-US" sz="1600" dirty="0"/>
              <a:t>complicated by </a:t>
            </a:r>
            <a:r>
              <a:rPr lang="en-US" sz="1600" dirty="0" smtClean="0"/>
              <a:t>stillbirth.</a:t>
            </a:r>
          </a:p>
          <a:p>
            <a:pPr>
              <a:defRPr/>
            </a:pPr>
            <a:r>
              <a:rPr lang="en-US" sz="1600" dirty="0" smtClean="0"/>
              <a:t>Delivery </a:t>
            </a:r>
            <a:r>
              <a:rPr lang="en-US" sz="1600" dirty="0"/>
              <a:t>before 34 </a:t>
            </a:r>
            <a:r>
              <a:rPr lang="en-US" sz="1600" dirty="0" smtClean="0"/>
              <a:t>weeks.</a:t>
            </a:r>
            <a:endParaRPr lang="en-US" sz="1600" dirty="0"/>
          </a:p>
          <a:p>
            <a:pPr>
              <a:defRPr/>
            </a:pPr>
            <a:endParaRPr lang="en-US" sz="1800" dirty="0" smtClean="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94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smtClean="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6" name="Rectangle 8"/>
          <p:cNvSpPr>
            <a:spLocks noChangeArrowheads="1"/>
          </p:cNvSpPr>
          <p:nvPr/>
        </p:nvSpPr>
        <p:spPr bwMode="auto">
          <a:xfrm>
            <a:off x="3700205" y="1787824"/>
            <a:ext cx="1664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M</a:t>
            </a:r>
            <a:r>
              <a:rPr lang="en-US" altLang="en-US" sz="2800" b="1" dirty="0" smtClean="0">
                <a:solidFill>
                  <a:srgbClr val="000000"/>
                </a:solidFill>
              </a:rPr>
              <a:t>ethods</a:t>
            </a:r>
            <a:endParaRPr lang="en-GB" altLang="en-US" sz="2800" dirty="0">
              <a:solidFill>
                <a:srgbClr val="000000"/>
              </a:solidFill>
            </a:endParaRPr>
          </a:p>
        </p:txBody>
      </p:sp>
      <p:sp>
        <p:nvSpPr>
          <p:cNvPr id="17" name="Segnaposto contenuto 2"/>
          <p:cNvSpPr txBox="1">
            <a:spLocks/>
          </p:cNvSpPr>
          <p:nvPr/>
        </p:nvSpPr>
        <p:spPr bwMode="auto">
          <a:xfrm>
            <a:off x="158520" y="2384892"/>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latin typeface="Arial" charset="0"/>
                <a:ea typeface="Arial" charset="0"/>
                <a:cs typeface="Arial" charset="0"/>
              </a:rPr>
              <a:t>Gestational age was determined according to </a:t>
            </a:r>
            <a:r>
              <a:rPr lang="en-US" sz="2000" dirty="0" smtClean="0">
                <a:latin typeface="Arial" charset="0"/>
                <a:ea typeface="Arial" charset="0"/>
                <a:cs typeface="Arial" charset="0"/>
              </a:rPr>
              <a:t>CRL of </a:t>
            </a:r>
            <a:r>
              <a:rPr lang="en-US" sz="2000" dirty="0">
                <a:latin typeface="Arial" charset="0"/>
                <a:ea typeface="Arial" charset="0"/>
                <a:cs typeface="Arial" charset="0"/>
              </a:rPr>
              <a:t>the larger twin at the </a:t>
            </a:r>
            <a:r>
              <a:rPr lang="en-US" sz="2000" dirty="0" smtClean="0">
                <a:latin typeface="Arial" charset="0"/>
                <a:ea typeface="Arial" charset="0"/>
                <a:cs typeface="Arial" charset="0"/>
              </a:rPr>
              <a:t>11–14-week scan.</a:t>
            </a:r>
          </a:p>
          <a:p>
            <a:pPr marL="0" indent="0">
              <a:buNone/>
            </a:pPr>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Chorionicity </a:t>
            </a:r>
            <a:r>
              <a:rPr lang="en-US" sz="2000" dirty="0">
                <a:latin typeface="Arial" charset="0"/>
                <a:ea typeface="Arial" charset="0"/>
                <a:cs typeface="Arial" charset="0"/>
              </a:rPr>
              <a:t>was determined by ultrasound evaluation according to the number of placentas and the presence of the lambda or T-sign, and was confirmed after </a:t>
            </a:r>
            <a:r>
              <a:rPr lang="en-US" sz="2000" dirty="0" smtClean="0">
                <a:latin typeface="Arial" charset="0"/>
                <a:ea typeface="Arial" charset="0"/>
                <a:cs typeface="Arial" charset="0"/>
              </a:rPr>
              <a:t>birth.</a:t>
            </a:r>
          </a:p>
          <a:p>
            <a:pPr marL="0" indent="0">
              <a:buNone/>
            </a:pPr>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A </a:t>
            </a:r>
            <a:r>
              <a:rPr lang="en-US" sz="2000" dirty="0">
                <a:latin typeface="Arial" charset="0"/>
                <a:ea typeface="Arial" charset="0"/>
                <a:cs typeface="Arial" charset="0"/>
              </a:rPr>
              <a:t>routine fetal structural survey was carried out at </a:t>
            </a:r>
            <a:r>
              <a:rPr lang="en-US" sz="2000" dirty="0" smtClean="0">
                <a:latin typeface="Arial" charset="0"/>
                <a:ea typeface="Arial" charset="0"/>
                <a:cs typeface="Arial" charset="0"/>
              </a:rPr>
              <a:t>18–22 weeks.</a:t>
            </a:r>
          </a:p>
          <a:p>
            <a:pPr marL="0" indent="0">
              <a:buNone/>
            </a:pPr>
            <a:endParaRPr lang="en-US" sz="2000" dirty="0" smtClean="0">
              <a:latin typeface="Arial" charset="0"/>
              <a:ea typeface="Arial" charset="0"/>
              <a:cs typeface="Arial" charset="0"/>
            </a:endParaRPr>
          </a:p>
          <a:p>
            <a:r>
              <a:rPr lang="en-US" sz="2000" dirty="0">
                <a:latin typeface="Arial" charset="0"/>
                <a:ea typeface="Arial" charset="0"/>
                <a:cs typeface="Arial" charset="0"/>
              </a:rPr>
              <a:t>M</a:t>
            </a:r>
            <a:r>
              <a:rPr lang="en-US" sz="2000" dirty="0" smtClean="0">
                <a:latin typeface="Arial" charset="0"/>
                <a:ea typeface="Arial" charset="0"/>
                <a:cs typeface="Arial" charset="0"/>
              </a:rPr>
              <a:t>onochorionic </a:t>
            </a:r>
            <a:r>
              <a:rPr lang="en-US" sz="2000" dirty="0">
                <a:latin typeface="Arial" charset="0"/>
                <a:ea typeface="Arial" charset="0"/>
                <a:cs typeface="Arial" charset="0"/>
              </a:rPr>
              <a:t>(MC) twins had two additional scans at around 17 and </a:t>
            </a:r>
            <a:r>
              <a:rPr lang="en-US" sz="2000" dirty="0" smtClean="0">
                <a:latin typeface="Arial" charset="0"/>
                <a:ea typeface="Arial" charset="0"/>
                <a:cs typeface="Arial" charset="0"/>
              </a:rPr>
              <a:t>19 weeks to </a:t>
            </a:r>
            <a:r>
              <a:rPr lang="en-US" sz="2000" dirty="0">
                <a:latin typeface="Arial" charset="0"/>
                <a:ea typeface="Arial" charset="0"/>
                <a:cs typeface="Arial" charset="0"/>
              </a:rPr>
              <a:t>identify early features of TTTS. </a:t>
            </a:r>
            <a:endParaRPr lang="en-US" sz="2000" dirty="0" smtClean="0">
              <a:latin typeface="Arial" charset="0"/>
              <a:ea typeface="Arial" charset="0"/>
              <a:cs typeface="Arial" charset="0"/>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29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smtClean="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6" name="Rectangle 8"/>
          <p:cNvSpPr>
            <a:spLocks noChangeArrowheads="1"/>
          </p:cNvSpPr>
          <p:nvPr/>
        </p:nvSpPr>
        <p:spPr bwMode="auto">
          <a:xfrm>
            <a:off x="3700204" y="1787824"/>
            <a:ext cx="1664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M</a:t>
            </a:r>
            <a:r>
              <a:rPr lang="en-US" altLang="en-US" sz="2800" b="1" dirty="0" smtClean="0">
                <a:solidFill>
                  <a:srgbClr val="000000"/>
                </a:solidFill>
              </a:rPr>
              <a:t>ethods</a:t>
            </a:r>
            <a:endParaRPr lang="en-GB" altLang="en-US" sz="2800" dirty="0">
              <a:solidFill>
                <a:srgbClr val="000000"/>
              </a:solidFill>
            </a:endParaRPr>
          </a:p>
        </p:txBody>
      </p:sp>
      <p:sp>
        <p:nvSpPr>
          <p:cNvPr id="17" name="Segnaposto contenuto 2"/>
          <p:cNvSpPr txBox="1">
            <a:spLocks/>
          </p:cNvSpPr>
          <p:nvPr/>
        </p:nvSpPr>
        <p:spPr bwMode="auto">
          <a:xfrm>
            <a:off x="158520" y="2384892"/>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latin typeface="Arial" charset="0"/>
                <a:ea typeface="Arial" charset="0"/>
                <a:cs typeface="Arial" charset="0"/>
              </a:rPr>
              <a:t>Mode of delivery was determined according to the individual patient’s wishes and the attending obstetrician’s own clinical practice. </a:t>
            </a:r>
            <a:endParaRPr lang="en-US" sz="2000" dirty="0" smtClean="0">
              <a:latin typeface="Arial" charset="0"/>
              <a:ea typeface="Arial" charset="0"/>
              <a:cs typeface="Arial" charset="0"/>
            </a:endParaRPr>
          </a:p>
          <a:p>
            <a:pPr marL="0" indent="0">
              <a:buNone/>
            </a:pPr>
            <a:endParaRPr lang="en-US" sz="2000" dirty="0">
              <a:latin typeface="Arial" charset="0"/>
              <a:ea typeface="Arial" charset="0"/>
              <a:cs typeface="Arial" charset="0"/>
            </a:endParaRPr>
          </a:p>
          <a:p>
            <a:r>
              <a:rPr lang="en-US" sz="2000" dirty="0">
                <a:latin typeface="Arial" charset="0"/>
                <a:ea typeface="Arial" charset="0"/>
                <a:cs typeface="Arial" charset="0"/>
              </a:rPr>
              <a:t>Delivery was planned from 37 weeks’ gestation in dichorionic (DC</a:t>
            </a:r>
            <a:r>
              <a:rPr lang="en-US" sz="2000" dirty="0" smtClean="0">
                <a:latin typeface="Arial" charset="0"/>
                <a:ea typeface="Arial" charset="0"/>
                <a:cs typeface="Arial" charset="0"/>
              </a:rPr>
              <a:t>) </a:t>
            </a:r>
            <a:r>
              <a:rPr lang="en-US" sz="2000" dirty="0">
                <a:latin typeface="Arial" charset="0"/>
                <a:ea typeface="Arial" charset="0"/>
                <a:cs typeface="Arial" charset="0"/>
              </a:rPr>
              <a:t>diamniotic twin pregnancies and from 36 weeks in </a:t>
            </a:r>
            <a:r>
              <a:rPr lang="en-US" sz="2000" dirty="0" err="1" smtClean="0">
                <a:latin typeface="Arial" charset="0"/>
                <a:ea typeface="Arial" charset="0"/>
                <a:cs typeface="Arial" charset="0"/>
              </a:rPr>
              <a:t>monochorionic</a:t>
            </a:r>
            <a:r>
              <a:rPr lang="en-US" sz="2000" dirty="0" smtClean="0">
                <a:latin typeface="Arial" charset="0"/>
                <a:ea typeface="Arial" charset="0"/>
                <a:cs typeface="Arial" charset="0"/>
              </a:rPr>
              <a:t> (MC) </a:t>
            </a:r>
            <a:r>
              <a:rPr lang="en-US" sz="2000" dirty="0">
                <a:latin typeface="Arial" charset="0"/>
                <a:ea typeface="Arial" charset="0"/>
                <a:cs typeface="Arial" charset="0"/>
              </a:rPr>
              <a:t>diamniotic twin pregnancies. </a:t>
            </a:r>
            <a:endParaRPr lang="en-US" sz="2000" dirty="0" smtClean="0">
              <a:latin typeface="Arial" charset="0"/>
              <a:ea typeface="Arial" charset="0"/>
              <a:cs typeface="Arial" charset="0"/>
            </a:endParaRPr>
          </a:p>
          <a:p>
            <a:endParaRPr lang="en-US" sz="2000" dirty="0">
              <a:latin typeface="Arial" charset="0"/>
              <a:ea typeface="Arial" charset="0"/>
              <a:cs typeface="Arial" charset="0"/>
            </a:endParaRPr>
          </a:p>
          <a:p>
            <a:r>
              <a:rPr lang="en-US" sz="2000" dirty="0">
                <a:latin typeface="Arial" charset="0"/>
                <a:ea typeface="Arial" charset="0"/>
                <a:cs typeface="Arial" charset="0"/>
              </a:rPr>
              <a:t>Birth-weight discordance was calculated as </a:t>
            </a:r>
            <a:r>
              <a:rPr lang="en-US" sz="2000" dirty="0" smtClean="0">
                <a:latin typeface="Arial" charset="0"/>
                <a:ea typeface="Arial" charset="0"/>
                <a:cs typeface="Arial" charset="0"/>
              </a:rPr>
              <a:t>:</a:t>
            </a:r>
          </a:p>
          <a:p>
            <a:pPr marL="0" indent="0">
              <a:buNone/>
            </a:pPr>
            <a:r>
              <a:rPr lang="en-US" sz="2000" dirty="0" smtClean="0">
                <a:latin typeface="Arial" charset="0"/>
                <a:ea typeface="Arial" charset="0"/>
                <a:cs typeface="Arial" charset="0"/>
              </a:rPr>
              <a:t>                 (</a:t>
            </a:r>
            <a:r>
              <a:rPr lang="en-US" sz="2000" dirty="0">
                <a:latin typeface="Arial" charset="0"/>
                <a:ea typeface="Arial" charset="0"/>
                <a:cs typeface="Arial" charset="0"/>
              </a:rPr>
              <a:t>birth weight of larger twin − birth weight of smaller </a:t>
            </a:r>
            <a:r>
              <a:rPr lang="en-US" sz="2000" dirty="0" smtClean="0">
                <a:latin typeface="Arial" charset="0"/>
                <a:ea typeface="Arial" charset="0"/>
                <a:cs typeface="Arial" charset="0"/>
              </a:rPr>
              <a:t>twin)  x100</a:t>
            </a:r>
          </a:p>
          <a:p>
            <a:pPr marL="0" indent="0">
              <a:buNone/>
            </a:pPr>
            <a:r>
              <a:rPr lang="en-US" sz="2000" dirty="0">
                <a:latin typeface="Arial" charset="0"/>
                <a:ea typeface="Arial" charset="0"/>
                <a:cs typeface="Arial" charset="0"/>
              </a:rPr>
              <a:t> </a:t>
            </a:r>
            <a:r>
              <a:rPr lang="en-US" sz="2000" dirty="0" smtClean="0">
                <a:latin typeface="Arial" charset="0"/>
                <a:ea typeface="Arial" charset="0"/>
                <a:cs typeface="Arial" charset="0"/>
              </a:rPr>
              <a:t>                                       birth </a:t>
            </a:r>
            <a:r>
              <a:rPr lang="en-US" sz="2000" dirty="0">
                <a:latin typeface="Arial" charset="0"/>
                <a:ea typeface="Arial" charset="0"/>
                <a:cs typeface="Arial" charset="0"/>
              </a:rPr>
              <a:t>weight of larger twin </a:t>
            </a:r>
          </a:p>
          <a:p>
            <a:endParaRPr lang="en-US" sz="2000" dirty="0">
              <a:latin typeface="Arial" charset="0"/>
              <a:ea typeface="Arial" charset="0"/>
              <a:cs typeface="Arial" charset="0"/>
            </a:endParaRPr>
          </a:p>
          <a:p>
            <a:endParaRPr lang="en-US" sz="2000" dirty="0" smtClean="0">
              <a:latin typeface="Arial" charset="0"/>
              <a:ea typeface="Arial" charset="0"/>
              <a:cs typeface="Arial" charset="0"/>
            </a:endParaRPr>
          </a:p>
        </p:txBody>
      </p:sp>
      <p:cxnSp>
        <p:nvCxnSpPr>
          <p:cNvPr id="3" name="Straight Connector 2"/>
          <p:cNvCxnSpPr/>
          <p:nvPr/>
        </p:nvCxnSpPr>
        <p:spPr>
          <a:xfrm flipV="1">
            <a:off x="1438506" y="5508704"/>
            <a:ext cx="6289287" cy="22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271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smtClean="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6" name="Rectangle 8"/>
          <p:cNvSpPr>
            <a:spLocks noChangeArrowheads="1"/>
          </p:cNvSpPr>
          <p:nvPr/>
        </p:nvSpPr>
        <p:spPr bwMode="auto">
          <a:xfrm>
            <a:off x="2141288" y="1720918"/>
            <a:ext cx="4782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M</a:t>
            </a:r>
            <a:r>
              <a:rPr lang="en-US" altLang="en-US" sz="2800" b="1" dirty="0" smtClean="0">
                <a:solidFill>
                  <a:srgbClr val="000000"/>
                </a:solidFill>
              </a:rPr>
              <a:t>ethods – </a:t>
            </a:r>
            <a:r>
              <a:rPr lang="en-US" altLang="en-US" sz="2800" dirty="0" smtClean="0">
                <a:solidFill>
                  <a:srgbClr val="000000"/>
                </a:solidFill>
              </a:rPr>
              <a:t>Primary outcome</a:t>
            </a:r>
            <a:endParaRPr lang="en-GB" altLang="en-US" sz="2800" dirty="0">
              <a:solidFill>
                <a:srgbClr val="000000"/>
              </a:solidFill>
            </a:endParaRPr>
          </a:p>
        </p:txBody>
      </p:sp>
      <p:sp>
        <p:nvSpPr>
          <p:cNvPr id="17" name="Segnaposto contenuto 2"/>
          <p:cNvSpPr txBox="1">
            <a:spLocks/>
          </p:cNvSpPr>
          <p:nvPr/>
        </p:nvSpPr>
        <p:spPr bwMode="auto">
          <a:xfrm>
            <a:off x="158520" y="2221836"/>
            <a:ext cx="8826960" cy="46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800" dirty="0"/>
              <a:t>The </a:t>
            </a:r>
            <a:r>
              <a:rPr lang="en-US" sz="1800" dirty="0" smtClean="0"/>
              <a:t>incidence </a:t>
            </a:r>
            <a:r>
              <a:rPr lang="en-US" sz="1800" dirty="0"/>
              <a:t>of </a:t>
            </a:r>
            <a:r>
              <a:rPr lang="en-US" sz="1800" b="1" dirty="0"/>
              <a:t>composite neonatal </a:t>
            </a:r>
            <a:r>
              <a:rPr lang="en-US" sz="1800" b="1" dirty="0" smtClean="0"/>
              <a:t>morbidity </a:t>
            </a:r>
            <a:r>
              <a:rPr lang="en-US" sz="1800" dirty="0" smtClean="0"/>
              <a:t>was </a:t>
            </a:r>
            <a:r>
              <a:rPr lang="en-US" sz="1800" dirty="0"/>
              <a:t>defined as the occurrence of at least one of the following outcomes in either </a:t>
            </a:r>
            <a:r>
              <a:rPr lang="en-US" sz="1800" dirty="0" smtClean="0"/>
              <a:t>twin: </a:t>
            </a:r>
          </a:p>
          <a:p>
            <a:r>
              <a:rPr lang="en-US" sz="1800" dirty="0" smtClean="0"/>
              <a:t>Respiratory </a:t>
            </a:r>
            <a:r>
              <a:rPr lang="en-US" sz="1800" dirty="0"/>
              <a:t>morbidity (including respiratory distress syndrome, transient tachypnea of the newborn, </a:t>
            </a:r>
            <a:r>
              <a:rPr lang="en-US" sz="1800" dirty="0" smtClean="0"/>
              <a:t>continuous </a:t>
            </a:r>
            <a:r>
              <a:rPr lang="en-US" sz="1800" dirty="0"/>
              <a:t>positive airway pressure for at least 24h, mechanical ventilation, need for supplemental </a:t>
            </a:r>
            <a:r>
              <a:rPr lang="en-US" sz="1800" dirty="0" smtClean="0"/>
              <a:t>oxygen</a:t>
            </a:r>
            <a:r>
              <a:rPr lang="en-US" sz="1800" dirty="0"/>
              <a:t>, pulmonary hypertension or </a:t>
            </a:r>
            <a:r>
              <a:rPr lang="en-US" sz="1800" dirty="0" smtClean="0"/>
              <a:t>BPD).</a:t>
            </a:r>
          </a:p>
          <a:p>
            <a:r>
              <a:rPr lang="en-US" sz="1800" dirty="0" smtClean="0"/>
              <a:t>Infectious </a:t>
            </a:r>
            <a:r>
              <a:rPr lang="en-US" sz="1800" dirty="0"/>
              <a:t>morbidity (including pneumonia, meningitis and culture-proven sepsis</a:t>
            </a:r>
            <a:r>
              <a:rPr lang="en-US" sz="1800" dirty="0" smtClean="0"/>
              <a:t>). </a:t>
            </a:r>
            <a:endParaRPr lang="en-US" sz="1800" dirty="0" smtClean="0"/>
          </a:p>
          <a:p>
            <a:r>
              <a:rPr lang="en-US" sz="1800" dirty="0" smtClean="0"/>
              <a:t>Neurological morbidity </a:t>
            </a:r>
            <a:r>
              <a:rPr lang="en-US" sz="1800" dirty="0"/>
              <a:t>(including seizures, </a:t>
            </a:r>
            <a:r>
              <a:rPr lang="en-US" sz="1800" dirty="0" smtClean="0"/>
              <a:t>IVH III </a:t>
            </a:r>
            <a:r>
              <a:rPr lang="en-US" sz="1800" dirty="0"/>
              <a:t>or IV and </a:t>
            </a:r>
            <a:r>
              <a:rPr lang="en-US" sz="1800" dirty="0" smtClean="0"/>
              <a:t>PVL grade </a:t>
            </a:r>
            <a:r>
              <a:rPr lang="en-US" sz="1800" dirty="0"/>
              <a:t>II or III detected on ultrasound </a:t>
            </a:r>
            <a:r>
              <a:rPr lang="en-US" sz="1800" dirty="0" smtClean="0"/>
              <a:t>examination).</a:t>
            </a:r>
          </a:p>
          <a:p>
            <a:r>
              <a:rPr lang="en-US" sz="1800" dirty="0"/>
              <a:t>H</a:t>
            </a:r>
            <a:r>
              <a:rPr lang="en-US" sz="1800" dirty="0" smtClean="0"/>
              <a:t>ypoglycemia </a:t>
            </a:r>
            <a:r>
              <a:rPr lang="en-US" sz="1800" dirty="0"/>
              <a:t>(blood glucose &lt; 2.2 </a:t>
            </a:r>
            <a:r>
              <a:rPr lang="en-US" sz="1800" dirty="0" err="1" smtClean="0"/>
              <a:t>mmol</a:t>
            </a:r>
            <a:r>
              <a:rPr lang="en-US" sz="1800" dirty="0" smtClean="0"/>
              <a:t>/L).</a:t>
            </a:r>
          </a:p>
          <a:p>
            <a:r>
              <a:rPr lang="en-US" sz="1800" dirty="0" smtClean="0"/>
              <a:t>Hypothermia </a:t>
            </a:r>
            <a:r>
              <a:rPr lang="en-US" sz="1800" dirty="0"/>
              <a:t>(core body temperature &lt; 36.0 ◦ C</a:t>
            </a:r>
            <a:r>
              <a:rPr lang="en-US" sz="1800" dirty="0" smtClean="0"/>
              <a:t>).</a:t>
            </a:r>
          </a:p>
          <a:p>
            <a:r>
              <a:rPr lang="en-US" sz="1800" dirty="0" smtClean="0"/>
              <a:t>Jaundice </a:t>
            </a:r>
            <a:r>
              <a:rPr lang="en-US" sz="1800" dirty="0"/>
              <a:t>and need for </a:t>
            </a:r>
            <a:r>
              <a:rPr lang="en-US" sz="1800" dirty="0" smtClean="0"/>
              <a:t>phototherapy.</a:t>
            </a:r>
          </a:p>
          <a:p>
            <a:r>
              <a:rPr lang="en-US" sz="1800" dirty="0" smtClean="0"/>
              <a:t>NEC (any grade).</a:t>
            </a:r>
          </a:p>
          <a:p>
            <a:r>
              <a:rPr lang="en-US" sz="1800" dirty="0" smtClean="0"/>
              <a:t>ROP (any </a:t>
            </a:r>
            <a:r>
              <a:rPr lang="en-US" sz="1800" dirty="0"/>
              <a:t>grade). </a:t>
            </a:r>
          </a:p>
          <a:p>
            <a:pPr marL="0" indent="0">
              <a:buNone/>
            </a:pPr>
            <a:endParaRPr lang="en-US" sz="20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023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4" name="Rectangle 8"/>
          <p:cNvSpPr>
            <a:spLocks noChangeArrowheads="1"/>
          </p:cNvSpPr>
          <p:nvPr/>
        </p:nvSpPr>
        <p:spPr bwMode="auto">
          <a:xfrm>
            <a:off x="3789964" y="1787824"/>
            <a:ext cx="14847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smtClean="0">
                <a:solidFill>
                  <a:srgbClr val="000000"/>
                </a:solidFill>
              </a:rPr>
              <a:t>Results</a:t>
            </a:r>
            <a:endParaRPr lang="en-GB" altLang="en-US" sz="2800" b="1" dirty="0">
              <a:solidFill>
                <a:srgbClr val="000000"/>
              </a:solidFill>
            </a:endParaRPr>
          </a:p>
        </p:txBody>
      </p:sp>
      <p:sp>
        <p:nvSpPr>
          <p:cNvPr id="16" name="Segnaposto contenuto 2"/>
          <p:cNvSpPr txBox="1">
            <a:spLocks/>
          </p:cNvSpPr>
          <p:nvPr/>
        </p:nvSpPr>
        <p:spPr bwMode="auto">
          <a:xfrm>
            <a:off x="158520" y="2311044"/>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The study included </a:t>
            </a:r>
            <a:r>
              <a:rPr lang="en-US" sz="1800" b="1" dirty="0"/>
              <a:t>950</a:t>
            </a:r>
            <a:r>
              <a:rPr lang="en-US" sz="1800" dirty="0"/>
              <a:t> twin pregnancies (768 DC, 182 MC) that delivered from </a:t>
            </a:r>
            <a:r>
              <a:rPr lang="en-US" sz="1800" dirty="0" smtClean="0"/>
              <a:t>34 weeks </a:t>
            </a:r>
            <a:r>
              <a:rPr lang="en-US" sz="1800" dirty="0"/>
              <a:t>of gestation. </a:t>
            </a:r>
            <a:r>
              <a:rPr lang="en-US" sz="1800" dirty="0" smtClean="0"/>
              <a:t>Seven fetuses </a:t>
            </a:r>
            <a:r>
              <a:rPr lang="en-US" sz="1800" dirty="0"/>
              <a:t>that experienced intrauterine death (four DC and three MC) and four neonatal deaths (one early and three late, all occurring in DC pregnancies</a:t>
            </a:r>
            <a:r>
              <a:rPr lang="en-US" sz="1800" dirty="0" smtClean="0"/>
              <a:t>) were excluded and </a:t>
            </a:r>
            <a:r>
              <a:rPr lang="en-US" sz="1800" b="1" dirty="0"/>
              <a:t>939</a:t>
            </a:r>
            <a:r>
              <a:rPr lang="en-US" sz="1800" dirty="0"/>
              <a:t> twin pregnancies (760 DC, 179 MC) were available for analysis</a:t>
            </a:r>
            <a:r>
              <a:rPr lang="en-US" sz="1800" dirty="0" smtClean="0"/>
              <a:t>.</a:t>
            </a:r>
          </a:p>
          <a:p>
            <a:pPr marL="0" indent="0">
              <a:buNone/>
              <a:defRPr/>
            </a:pPr>
            <a:r>
              <a:rPr lang="en-US" sz="1800" dirty="0" smtClean="0"/>
              <a:t> </a:t>
            </a:r>
          </a:p>
          <a:p>
            <a:pPr>
              <a:defRPr/>
            </a:pPr>
            <a:r>
              <a:rPr lang="en-US" sz="1800" dirty="0" smtClean="0"/>
              <a:t>There </a:t>
            </a:r>
            <a:r>
              <a:rPr lang="en-US" sz="1800" dirty="0"/>
              <a:t>was no case of cotwin demise after the death of a fetus if it occurred from </a:t>
            </a:r>
            <a:r>
              <a:rPr lang="en-US" sz="1800" dirty="0" smtClean="0"/>
              <a:t>34 weeks </a:t>
            </a:r>
            <a:r>
              <a:rPr lang="en-US" sz="1800" dirty="0"/>
              <a:t>of </a:t>
            </a:r>
            <a:r>
              <a:rPr lang="en-US" sz="1800" dirty="0" smtClean="0"/>
              <a:t>gestation. </a:t>
            </a:r>
          </a:p>
          <a:p>
            <a:pPr marL="0" indent="0">
              <a:buNone/>
              <a:defRPr/>
            </a:pPr>
            <a:endParaRPr lang="en-US" sz="1800" dirty="0" smtClean="0"/>
          </a:p>
          <a:p>
            <a:pPr>
              <a:defRPr/>
            </a:pPr>
            <a:r>
              <a:rPr lang="en-US" sz="1800" dirty="0" smtClean="0"/>
              <a:t>The </a:t>
            </a:r>
            <a:r>
              <a:rPr lang="en-US" sz="1800" dirty="0"/>
              <a:t>incidence of composite neonatal morbidity in this cohort of twin pregnancies was </a:t>
            </a:r>
            <a:r>
              <a:rPr lang="en-US" sz="1800" b="1" dirty="0"/>
              <a:t>16.9% </a:t>
            </a:r>
            <a:r>
              <a:rPr lang="en-US" sz="1800" dirty="0"/>
              <a:t>(95% CI, 14.6–19.5</a:t>
            </a:r>
            <a:r>
              <a:rPr lang="en-US" sz="1800" dirty="0" smtClean="0"/>
              <a:t>). </a:t>
            </a:r>
            <a:endParaRPr lang="en-US" sz="1800" dirty="0"/>
          </a:p>
          <a:p>
            <a:pPr>
              <a:defRPr/>
            </a:pPr>
            <a:endParaRPr lang="en-US" sz="1800" dirty="0" smtClean="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302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smtClean="0">
                <a:solidFill>
                  <a:schemeClr val="bg1"/>
                </a:solidFill>
              </a:rPr>
              <a:t>et </a:t>
            </a:r>
            <a:r>
              <a:rPr lang="it-IT" altLang="en-US" sz="1200" i="1" dirty="0">
                <a:solidFill>
                  <a:schemeClr val="bg1"/>
                </a:solidFill>
              </a:rPr>
              <a:t>al</a:t>
            </a:r>
            <a:r>
              <a:rPr lang="it-IT" altLang="en-US" sz="1200" i="1" dirty="0" smtClean="0">
                <a:solidFill>
                  <a:schemeClr val="bg1"/>
                </a:solidFill>
              </a:rPr>
              <a:t>., </a:t>
            </a:r>
            <a:r>
              <a:rPr lang="it-IT" altLang="en-US" sz="1200" i="1" dirty="0">
                <a:solidFill>
                  <a:schemeClr val="bg1"/>
                </a:solidFill>
              </a:rPr>
              <a:t>UOG </a:t>
            </a:r>
            <a:r>
              <a:rPr lang="it-IT" altLang="en-US" sz="1200" i="1" dirty="0" smtClean="0">
                <a:solidFill>
                  <a:schemeClr val="bg1"/>
                </a:solidFill>
              </a:rPr>
              <a:t>2018</a:t>
            </a:r>
            <a:endParaRPr lang="en-GB" altLang="it-IT" sz="1200" i="1" dirty="0">
              <a:solidFill>
                <a:schemeClr val="bg1"/>
              </a:solidFill>
            </a:endParaRPr>
          </a:p>
        </p:txBody>
      </p:sp>
      <p:sp>
        <p:nvSpPr>
          <p:cNvPr id="14" name="Rectangle 8"/>
          <p:cNvSpPr>
            <a:spLocks noChangeArrowheads="1"/>
          </p:cNvSpPr>
          <p:nvPr/>
        </p:nvSpPr>
        <p:spPr bwMode="auto">
          <a:xfrm>
            <a:off x="872508" y="1724764"/>
            <a:ext cx="7319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smtClean="0">
                <a:solidFill>
                  <a:srgbClr val="000000"/>
                </a:solidFill>
              </a:rPr>
              <a:t>Results – </a:t>
            </a:r>
            <a:r>
              <a:rPr lang="en-GB" altLang="en-US" sz="2800" dirty="0" smtClean="0">
                <a:solidFill>
                  <a:srgbClr val="000000"/>
                </a:solidFill>
              </a:rPr>
              <a:t>Characteristics of the study cohort</a:t>
            </a:r>
            <a:endParaRPr lang="en-GB" altLang="en-US" sz="2800" dirty="0">
              <a:solidFill>
                <a:srgbClr val="000000"/>
              </a:solidFill>
            </a:endParaRPr>
          </a:p>
        </p:txBody>
      </p:sp>
      <p:pic>
        <p:nvPicPr>
          <p:cNvPr id="2" name="Picture 1"/>
          <p:cNvPicPr>
            <a:picLocks noChangeAspect="1"/>
          </p:cNvPicPr>
          <p:nvPr/>
        </p:nvPicPr>
        <p:blipFill>
          <a:blip r:embed="rId2"/>
          <a:stretch>
            <a:fillRect/>
          </a:stretch>
        </p:blipFill>
        <p:spPr>
          <a:xfrm>
            <a:off x="400670" y="2311044"/>
            <a:ext cx="6090115" cy="4356960"/>
          </a:xfrm>
          <a:prstGeom prst="rect">
            <a:avLst/>
          </a:prstGeom>
        </p:spPr>
      </p:pic>
      <p:sp>
        <p:nvSpPr>
          <p:cNvPr id="13" name="Rectangle 12"/>
          <p:cNvSpPr/>
          <p:nvPr/>
        </p:nvSpPr>
        <p:spPr>
          <a:xfrm>
            <a:off x="345688" y="4995746"/>
            <a:ext cx="6155473" cy="8920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652570" y="3481710"/>
            <a:ext cx="2226682" cy="2646878"/>
          </a:xfrm>
          <a:prstGeom prst="rect">
            <a:avLst/>
          </a:prstGeom>
          <a:noFill/>
        </p:spPr>
        <p:txBody>
          <a:bodyPr wrap="square" rtlCol="0">
            <a:spAutoFit/>
          </a:bodyPr>
          <a:lstStyle/>
          <a:p>
            <a:r>
              <a:rPr lang="en-US" sz="1200" dirty="0">
                <a:latin typeface="Arial" charset="0"/>
                <a:ea typeface="Arial" charset="0"/>
                <a:cs typeface="Arial" charset="0"/>
              </a:rPr>
              <a:t>There was no significant difference in the proportion of pregnancies with birth-weight discordance ≥ 5% </a:t>
            </a:r>
            <a:r>
              <a:rPr lang="en-US" sz="1200" dirty="0" smtClean="0">
                <a:latin typeface="Arial" charset="0"/>
                <a:ea typeface="Arial" charset="0"/>
                <a:cs typeface="Arial" charset="0"/>
              </a:rPr>
              <a:t> </a:t>
            </a:r>
            <a:r>
              <a:rPr lang="en-US" sz="1200" dirty="0">
                <a:latin typeface="Arial" charset="0"/>
                <a:ea typeface="Arial" charset="0"/>
                <a:cs typeface="Arial" charset="0"/>
              </a:rPr>
              <a:t>or ≥ 10% </a:t>
            </a:r>
            <a:r>
              <a:rPr lang="en-US" sz="1200" dirty="0" smtClean="0">
                <a:latin typeface="Arial" charset="0"/>
                <a:ea typeface="Arial" charset="0"/>
                <a:cs typeface="Arial" charset="0"/>
              </a:rPr>
              <a:t>between </a:t>
            </a:r>
            <a:r>
              <a:rPr lang="en-US" sz="1200" dirty="0">
                <a:latin typeface="Arial" charset="0"/>
                <a:ea typeface="Arial" charset="0"/>
                <a:cs typeface="Arial" charset="0"/>
              </a:rPr>
              <a:t>those complicated by neonatal morbidity and those that were </a:t>
            </a:r>
            <a:r>
              <a:rPr lang="en-US" sz="1200" dirty="0" smtClean="0">
                <a:latin typeface="Arial" charset="0"/>
                <a:ea typeface="Arial" charset="0"/>
                <a:cs typeface="Arial" charset="0"/>
              </a:rPr>
              <a:t> not</a:t>
            </a:r>
            <a:r>
              <a:rPr lang="en-US" sz="1200" dirty="0">
                <a:latin typeface="Arial" charset="0"/>
                <a:ea typeface="Arial" charset="0"/>
                <a:cs typeface="Arial" charset="0"/>
              </a:rPr>
              <a:t>, while </a:t>
            </a:r>
            <a:r>
              <a:rPr lang="en-US" sz="1200" dirty="0" smtClean="0">
                <a:latin typeface="Arial" charset="0"/>
                <a:ea typeface="Arial" charset="0"/>
                <a:cs typeface="Arial" charset="0"/>
              </a:rPr>
              <a:t>Birth-weight </a:t>
            </a:r>
            <a:r>
              <a:rPr lang="en-US" sz="1200" dirty="0">
                <a:latin typeface="Arial" charset="0"/>
                <a:ea typeface="Arial" charset="0"/>
                <a:cs typeface="Arial" charset="0"/>
              </a:rPr>
              <a:t>discordances ≥ 15%, </a:t>
            </a:r>
            <a:endParaRPr lang="en-US" sz="1200" dirty="0" smtClean="0">
              <a:latin typeface="Arial" charset="0"/>
              <a:ea typeface="Arial" charset="0"/>
              <a:cs typeface="Arial" charset="0"/>
            </a:endParaRPr>
          </a:p>
          <a:p>
            <a:r>
              <a:rPr lang="en-US" sz="1200" dirty="0" smtClean="0">
                <a:latin typeface="Arial" charset="0"/>
                <a:ea typeface="Arial" charset="0"/>
                <a:cs typeface="Arial" charset="0"/>
              </a:rPr>
              <a:t>≥ </a:t>
            </a:r>
            <a:r>
              <a:rPr lang="en-US" sz="1200" dirty="0">
                <a:latin typeface="Arial" charset="0"/>
                <a:ea typeface="Arial" charset="0"/>
                <a:cs typeface="Arial" charset="0"/>
              </a:rPr>
              <a:t>20%, ≥25% and ≥30% were significantly more common in pregnancies affected by neonatal morbidity compared with those that were </a:t>
            </a:r>
            <a:r>
              <a:rPr lang="en-US" sz="1200" dirty="0" smtClean="0">
                <a:latin typeface="Arial" charset="0"/>
                <a:ea typeface="Arial" charset="0"/>
                <a:cs typeface="Arial" charset="0"/>
              </a:rPr>
              <a:t>not. </a:t>
            </a:r>
            <a:endParaRPr lang="en-US" sz="1200" dirty="0">
              <a:latin typeface="Arial" charset="0"/>
              <a:ea typeface="Arial" charset="0"/>
              <a:cs typeface="Arial" charset="0"/>
            </a:endParaRPr>
          </a:p>
          <a:p>
            <a:endParaRPr lang="en-US" sz="10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7673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1800</TotalTime>
  <Words>2285</Words>
  <Application>Microsoft Office PowerPoint</Application>
  <PresentationFormat>On-screen Show (4:3)</PresentationFormat>
  <Paragraphs>193</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106</cp:revision>
  <dcterms:created xsi:type="dcterms:W3CDTF">2018-05-11T23:46:17Z</dcterms:created>
  <dcterms:modified xsi:type="dcterms:W3CDTF">2018-10-09T09:25:33Z</dcterms:modified>
</cp:coreProperties>
</file>