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812" r:id="rId2"/>
  </p:sldMasterIdLst>
  <p:notesMasterIdLst>
    <p:notesMasterId r:id="rId17"/>
  </p:notesMasterIdLst>
  <p:sldIdLst>
    <p:sldId id="329" r:id="rId3"/>
    <p:sldId id="350" r:id="rId4"/>
    <p:sldId id="349" r:id="rId5"/>
    <p:sldId id="384" r:id="rId6"/>
    <p:sldId id="396" r:id="rId7"/>
    <p:sldId id="412" r:id="rId8"/>
    <p:sldId id="411" r:id="rId9"/>
    <p:sldId id="379" r:id="rId10"/>
    <p:sldId id="419" r:id="rId11"/>
    <p:sldId id="420" r:id="rId12"/>
    <p:sldId id="353" r:id="rId13"/>
    <p:sldId id="421" r:id="rId14"/>
    <p:sldId id="422" r:id="rId15"/>
    <p:sldId id="424" r:id="rId16"/>
  </p:sldIdLst>
  <p:sldSz cx="9144000" cy="6858000" type="screen4x3"/>
  <p:notesSz cx="6761163" cy="9942513"/>
  <p:defaultTextStyle>
    <a:defPPr>
      <a:defRPr lang="en-GB"/>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3" orient="horz" pos="4319">
          <p15:clr>
            <a:srgbClr val="A4A3A4"/>
          </p15:clr>
        </p15:guide>
        <p15:guide id="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6E4"/>
    <a:srgbClr val="EADEE7"/>
    <a:srgbClr val="ED1D24"/>
    <a:srgbClr val="445895"/>
    <a:srgbClr val="CDDEFF"/>
    <a:srgbClr val="002060"/>
    <a:srgbClr val="F0F3FB"/>
    <a:srgbClr val="E2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1" autoAdjust="0"/>
    <p:restoredTop sz="95988" autoAdjust="0"/>
  </p:normalViewPr>
  <p:slideViewPr>
    <p:cSldViewPr>
      <p:cViewPr varScale="1">
        <p:scale>
          <a:sx n="97" d="100"/>
          <a:sy n="97" d="100"/>
        </p:scale>
        <p:origin x="84" y="366"/>
      </p:cViewPr>
      <p:guideLst>
        <p:guide orient="horz" pos="4319"/>
        <p:guide/>
      </p:guideLst>
    </p:cSldViewPr>
  </p:slideViewPr>
  <p:notesTextViewPr>
    <p:cViewPr>
      <p:scale>
        <a:sx n="100" d="100"/>
        <a:sy n="100" d="100"/>
      </p:scale>
      <p:origin x="0" y="0"/>
    </p:cViewPr>
  </p:notesTextViewPr>
  <p:sorterViewPr>
    <p:cViewPr>
      <p:scale>
        <a:sx n="100" d="100"/>
        <a:sy n="100" d="100"/>
      </p:scale>
      <p:origin x="0" y="17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i="0">
                <a:latin typeface="Arial" charset="0"/>
              </a:defRPr>
            </a:lvl1pPr>
          </a:lstStyle>
          <a:p>
            <a:pPr>
              <a:defRPr/>
            </a:pPr>
            <a:endParaRPr lang="it-IT" dirty="0"/>
          </a:p>
        </p:txBody>
      </p:sp>
      <p:sp>
        <p:nvSpPr>
          <p:cNvPr id="3" name="Segnaposto data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hangingPunct="1">
              <a:defRPr sz="1200" i="0">
                <a:latin typeface="Arial" charset="0"/>
              </a:defRPr>
            </a:lvl1pPr>
          </a:lstStyle>
          <a:p>
            <a:pPr>
              <a:defRPr/>
            </a:pPr>
            <a:fld id="{E85DC6F2-61F7-47F7-BDDB-8773C9C1B552}" type="datetimeFigureOut">
              <a:rPr lang="it-IT"/>
              <a:pPr>
                <a:defRPr/>
              </a:pPr>
              <a:t>09/12/2019</a:t>
            </a:fld>
            <a:endParaRPr lang="it-IT" dirty="0"/>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hangingPunct="1">
              <a:defRPr sz="1200" i="0">
                <a:latin typeface="Arial" charset="0"/>
              </a:defRPr>
            </a:lvl1pPr>
          </a:lstStyle>
          <a:p>
            <a:pPr>
              <a:defRPr/>
            </a:pPr>
            <a:endParaRPr lang="it-IT" dirty="0"/>
          </a:p>
        </p:txBody>
      </p:sp>
      <p:sp>
        <p:nvSpPr>
          <p:cNvPr id="7" name="Segnaposto numero diapositiva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i="0">
                <a:cs typeface="Arial" panose="020B0604020202020204" pitchFamily="34" charset="0"/>
              </a:defRPr>
            </a:lvl1pPr>
          </a:lstStyle>
          <a:p>
            <a:pPr>
              <a:defRPr/>
            </a:pPr>
            <a:fld id="{7A07579C-B849-46E4-81D5-095676F8793D}" type="slidenum">
              <a:rPr lang="en-US"/>
              <a:pPr>
                <a:defRPr/>
              </a:pPr>
              <a:t>‹#›</a:t>
            </a:fld>
            <a:endParaRPr lang="it-IT" dirty="0">
              <a:cs typeface="+mn-cs"/>
            </a:endParaRPr>
          </a:p>
        </p:txBody>
      </p:sp>
    </p:spTree>
    <p:extLst>
      <p:ext uri="{BB962C8B-B14F-4D97-AF65-F5344CB8AC3E}">
        <p14:creationId xmlns:p14="http://schemas.microsoft.com/office/powerpoint/2010/main" val="2362969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345E7-095D-4628-A017-2AA883E147ED}" type="slidenum">
              <a:rPr lang="en-GB" altLang="it-IT" smtClean="0">
                <a:solidFill>
                  <a:srgbClr val="000000"/>
                </a:solidFill>
                <a:latin typeface="Arial" panose="020B0604020202020204" pitchFamily="34" charset="0"/>
              </a:rPr>
              <a:pPr>
                <a:spcBef>
                  <a:spcPct val="0"/>
                </a:spcBef>
              </a:pPr>
              <a:t>1</a:t>
            </a:fld>
            <a:endParaRPr lang="en-GB" altLang="it-IT" dirty="0">
              <a:solidFill>
                <a:srgbClr val="0000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it-IT" dirty="0"/>
          </a:p>
        </p:txBody>
      </p:sp>
    </p:spTree>
    <p:extLst>
      <p:ext uri="{BB962C8B-B14F-4D97-AF65-F5344CB8AC3E}">
        <p14:creationId xmlns:p14="http://schemas.microsoft.com/office/powerpoint/2010/main" val="254650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pPr algn="r" eaLnBrk="1" hangingPunct="1">
                <a:spcBef>
                  <a:spcPct val="0"/>
                </a:spcBef>
              </a:pPr>
              <a:t>11</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868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pPr algn="r" eaLnBrk="1" hangingPunct="1">
                <a:spcBef>
                  <a:spcPct val="0"/>
                </a:spcBef>
              </a:pPr>
              <a:t>12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914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59396"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62B56D-1B15-44DE-B517-41FD56C48F94}" type="slidenum">
              <a:rPr lang="x-none" altLang="it-IT" i="0">
                <a:solidFill>
                  <a:srgbClr val="000000"/>
                </a:solidFill>
                <a:latin typeface="Arial" panose="020B0604020202020204" pitchFamily="34" charset="0"/>
              </a:rPr>
              <a:pPr algn="r" eaLnBrk="1" hangingPunct="1">
                <a:spcBef>
                  <a:spcPct val="0"/>
                </a:spcBef>
              </a:pPr>
              <a:t>14</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8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2532"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EC641F3-085E-404A-B442-0231AFD4B84A}" type="slidenum">
              <a:rPr lang="x-none" altLang="it-IT" i="0">
                <a:solidFill>
                  <a:srgbClr val="000000"/>
                </a:solidFill>
                <a:latin typeface="Arial" panose="020B0604020202020204" pitchFamily="34" charset="0"/>
              </a:rPr>
              <a:pPr algn="r" eaLnBrk="1" hangingPunct="1">
                <a:spcBef>
                  <a:spcPct val="0"/>
                </a:spcBef>
              </a:pPr>
              <a:t>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47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458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CE584FA-CD33-4012-8C28-E8FE9CE9CBC9}" type="slidenum">
              <a:rPr lang="x-none" altLang="it-IT" i="0">
                <a:solidFill>
                  <a:srgbClr val="000000"/>
                </a:solidFill>
                <a:latin typeface="Arial" panose="020B0604020202020204" pitchFamily="34" charset="0"/>
              </a:rPr>
              <a:pPr algn="r" eaLnBrk="1" hangingPunct="1">
                <a:spcBef>
                  <a:spcPct val="0"/>
                </a:spcBef>
              </a:pPr>
              <a:t>3</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55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pPr/>
              <a:t>5</a:t>
            </a:fld>
            <a:endParaRPr lang="it-IT" altLang="it-IT" i="0" dirty="0">
              <a:solidFill>
                <a:srgbClr val="000000"/>
              </a:solidFill>
            </a:endParaRPr>
          </a:p>
        </p:txBody>
      </p:sp>
    </p:spTree>
    <p:extLst>
      <p:ext uri="{BB962C8B-B14F-4D97-AF65-F5344CB8AC3E}">
        <p14:creationId xmlns:p14="http://schemas.microsoft.com/office/powerpoint/2010/main" val="297582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pPr/>
              <a:t>6</a:t>
            </a:fld>
            <a:endParaRPr lang="it-IT" altLang="it-IT" i="0" dirty="0">
              <a:solidFill>
                <a:srgbClr val="000000"/>
              </a:solidFill>
            </a:endParaRPr>
          </a:p>
        </p:txBody>
      </p:sp>
    </p:spTree>
    <p:extLst>
      <p:ext uri="{BB962C8B-B14F-4D97-AF65-F5344CB8AC3E}">
        <p14:creationId xmlns:p14="http://schemas.microsoft.com/office/powerpoint/2010/main" val="1438828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pPr/>
              <a:t>7</a:t>
            </a:fld>
            <a:endParaRPr lang="it-IT" altLang="it-IT" i="0" dirty="0">
              <a:solidFill>
                <a:srgbClr val="000000"/>
              </a:solidFill>
            </a:endParaRPr>
          </a:p>
        </p:txBody>
      </p:sp>
    </p:spTree>
    <p:extLst>
      <p:ext uri="{BB962C8B-B14F-4D97-AF65-F5344CB8AC3E}">
        <p14:creationId xmlns:p14="http://schemas.microsoft.com/office/powerpoint/2010/main" val="1911713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pPr>
                <a:defRPr/>
              </a:pPr>
              <a:t>8</a:t>
            </a:fld>
            <a:endParaRPr lang="it-IT" dirty="0">
              <a:cs typeface="+mn-cs"/>
            </a:endParaRPr>
          </a:p>
        </p:txBody>
      </p:sp>
    </p:spTree>
    <p:extLst>
      <p:ext uri="{BB962C8B-B14F-4D97-AF65-F5344CB8AC3E}">
        <p14:creationId xmlns:p14="http://schemas.microsoft.com/office/powerpoint/2010/main" val="275248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pPr>
                <a:defRPr/>
              </a:pPr>
              <a:t>9</a:t>
            </a:fld>
            <a:endParaRPr lang="it-IT" dirty="0">
              <a:cs typeface="+mn-cs"/>
            </a:endParaRPr>
          </a:p>
        </p:txBody>
      </p:sp>
    </p:spTree>
    <p:extLst>
      <p:ext uri="{BB962C8B-B14F-4D97-AF65-F5344CB8AC3E}">
        <p14:creationId xmlns:p14="http://schemas.microsoft.com/office/powerpoint/2010/main" val="2893945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pPr>
                <a:defRPr/>
              </a:pPr>
              <a:t>10</a:t>
            </a:fld>
            <a:endParaRPr lang="it-IT" dirty="0">
              <a:cs typeface="+mn-cs"/>
            </a:endParaRPr>
          </a:p>
        </p:txBody>
      </p:sp>
    </p:spTree>
    <p:extLst>
      <p:ext uri="{BB962C8B-B14F-4D97-AF65-F5344CB8AC3E}">
        <p14:creationId xmlns:p14="http://schemas.microsoft.com/office/powerpoint/2010/main" val="495905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DE3EC82-1B01-4E61-8144-D6203CB61C62}" type="slidenum">
              <a:rPr lang="en-US"/>
              <a:pPr>
                <a:defRPr/>
              </a:pPr>
              <a:t>‹#›</a:t>
            </a:fld>
            <a:endParaRPr lang="en-GB" dirty="0"/>
          </a:p>
        </p:txBody>
      </p:sp>
    </p:spTree>
    <p:extLst>
      <p:ext uri="{BB962C8B-B14F-4D97-AF65-F5344CB8AC3E}">
        <p14:creationId xmlns:p14="http://schemas.microsoft.com/office/powerpoint/2010/main" val="424017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40D8DF2-7700-485C-A24B-6C4C21AB59CF}" type="slidenum">
              <a:rPr lang="en-US"/>
              <a:pPr>
                <a:defRPr/>
              </a:pPr>
              <a:t>‹#›</a:t>
            </a:fld>
            <a:endParaRPr lang="en-GB" dirty="0"/>
          </a:p>
        </p:txBody>
      </p:sp>
    </p:spTree>
    <p:extLst>
      <p:ext uri="{BB962C8B-B14F-4D97-AF65-F5344CB8AC3E}">
        <p14:creationId xmlns:p14="http://schemas.microsoft.com/office/powerpoint/2010/main" val="38780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07C36B0-32BF-4C1D-8B14-A851CC5C51F3}" type="slidenum">
              <a:rPr lang="en-US"/>
              <a:pPr>
                <a:defRPr/>
              </a:pPr>
              <a:t>‹#›</a:t>
            </a:fld>
            <a:endParaRPr lang="en-GB" dirty="0"/>
          </a:p>
        </p:txBody>
      </p:sp>
    </p:spTree>
    <p:extLst>
      <p:ext uri="{BB962C8B-B14F-4D97-AF65-F5344CB8AC3E}">
        <p14:creationId xmlns:p14="http://schemas.microsoft.com/office/powerpoint/2010/main" val="160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3093B851-8467-4832-92CA-ED9F07BADCA2}" type="slidenum">
              <a:rPr lang="en-GB"/>
              <a:pPr>
                <a:defRPr/>
              </a:pPr>
              <a:t>‹#›</a:t>
            </a:fld>
            <a:endParaRPr lang="en-GB" dirty="0"/>
          </a:p>
        </p:txBody>
      </p:sp>
    </p:spTree>
    <p:extLst>
      <p:ext uri="{BB962C8B-B14F-4D97-AF65-F5344CB8AC3E}">
        <p14:creationId xmlns:p14="http://schemas.microsoft.com/office/powerpoint/2010/main" val="64443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054CE0B-E619-4A04-AFDC-98E880E5E2AC}" type="slidenum">
              <a:rPr lang="en-GB"/>
              <a:pPr>
                <a:defRPr/>
              </a:pPr>
              <a:t>‹#›</a:t>
            </a:fld>
            <a:endParaRPr lang="en-GB" dirty="0"/>
          </a:p>
        </p:txBody>
      </p:sp>
    </p:spTree>
    <p:extLst>
      <p:ext uri="{BB962C8B-B14F-4D97-AF65-F5344CB8AC3E}">
        <p14:creationId xmlns:p14="http://schemas.microsoft.com/office/powerpoint/2010/main" val="271767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A4AD40B0-C877-4B88-B941-F24B4AD5AAE9}" type="slidenum">
              <a:rPr lang="en-GB"/>
              <a:pPr>
                <a:defRPr/>
              </a:pPr>
              <a:t>‹#›</a:t>
            </a:fld>
            <a:endParaRPr lang="en-GB" dirty="0"/>
          </a:p>
        </p:txBody>
      </p:sp>
    </p:spTree>
    <p:extLst>
      <p:ext uri="{BB962C8B-B14F-4D97-AF65-F5344CB8AC3E}">
        <p14:creationId xmlns:p14="http://schemas.microsoft.com/office/powerpoint/2010/main" val="2110194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82DC06DB-2521-444A-8DBE-D0AA6A95A11A}" type="slidenum">
              <a:rPr lang="en-GB"/>
              <a:pPr>
                <a:defRPr/>
              </a:pPr>
              <a:t>‹#›</a:t>
            </a:fld>
            <a:endParaRPr lang="en-GB" dirty="0"/>
          </a:p>
        </p:txBody>
      </p:sp>
    </p:spTree>
    <p:extLst>
      <p:ext uri="{BB962C8B-B14F-4D97-AF65-F5344CB8AC3E}">
        <p14:creationId xmlns:p14="http://schemas.microsoft.com/office/powerpoint/2010/main" val="104276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8"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963F55CC-90EC-4ED1-B27D-C5BB50F5A40C}" type="slidenum">
              <a:rPr lang="en-GB"/>
              <a:pPr>
                <a:defRPr/>
              </a:pPr>
              <a:t>‹#›</a:t>
            </a:fld>
            <a:endParaRPr lang="en-GB" dirty="0"/>
          </a:p>
        </p:txBody>
      </p:sp>
    </p:spTree>
    <p:extLst>
      <p:ext uri="{BB962C8B-B14F-4D97-AF65-F5344CB8AC3E}">
        <p14:creationId xmlns:p14="http://schemas.microsoft.com/office/powerpoint/2010/main" val="73476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4"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6D1B118-3A41-4160-BC46-15821FE16282}" type="slidenum">
              <a:rPr lang="en-GB"/>
              <a:pPr>
                <a:defRPr/>
              </a:pPr>
              <a:t>‹#›</a:t>
            </a:fld>
            <a:endParaRPr lang="en-GB" dirty="0"/>
          </a:p>
        </p:txBody>
      </p:sp>
    </p:spTree>
    <p:extLst>
      <p:ext uri="{BB962C8B-B14F-4D97-AF65-F5344CB8AC3E}">
        <p14:creationId xmlns:p14="http://schemas.microsoft.com/office/powerpoint/2010/main" val="503824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3"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4335A405-2C77-4A47-9402-95622389C786}" type="slidenum">
              <a:rPr lang="en-GB"/>
              <a:pPr>
                <a:defRPr/>
              </a:pPr>
              <a:t>‹#›</a:t>
            </a:fld>
            <a:endParaRPr lang="en-GB" dirty="0"/>
          </a:p>
        </p:txBody>
      </p:sp>
    </p:spTree>
    <p:extLst>
      <p:ext uri="{BB962C8B-B14F-4D97-AF65-F5344CB8AC3E}">
        <p14:creationId xmlns:p14="http://schemas.microsoft.com/office/powerpoint/2010/main" val="2175782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37066658-6B9B-46F2-8D64-99C8FA404B39}" type="slidenum">
              <a:rPr lang="en-GB"/>
              <a:pPr>
                <a:defRPr/>
              </a:pPr>
              <a:t>‹#›</a:t>
            </a:fld>
            <a:endParaRPr lang="en-GB" dirty="0"/>
          </a:p>
        </p:txBody>
      </p:sp>
    </p:spTree>
    <p:extLst>
      <p:ext uri="{BB962C8B-B14F-4D97-AF65-F5344CB8AC3E}">
        <p14:creationId xmlns:p14="http://schemas.microsoft.com/office/powerpoint/2010/main" val="102785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C909CB6-6D70-440F-BE29-455026851B21}" type="slidenum">
              <a:rPr lang="en-US"/>
              <a:pPr>
                <a:defRPr/>
              </a:pPr>
              <a:t>‹#›</a:t>
            </a:fld>
            <a:endParaRPr lang="en-GB" dirty="0"/>
          </a:p>
        </p:txBody>
      </p:sp>
    </p:spTree>
    <p:extLst>
      <p:ext uri="{BB962C8B-B14F-4D97-AF65-F5344CB8AC3E}">
        <p14:creationId xmlns:p14="http://schemas.microsoft.com/office/powerpoint/2010/main" val="109268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2E61DCDB-A505-4D00-A47A-42AB4F4F12DF}" type="slidenum">
              <a:rPr lang="en-GB"/>
              <a:pPr>
                <a:defRPr/>
              </a:pPr>
              <a:t>‹#›</a:t>
            </a:fld>
            <a:endParaRPr lang="en-GB" dirty="0"/>
          </a:p>
        </p:txBody>
      </p:sp>
    </p:spTree>
    <p:extLst>
      <p:ext uri="{BB962C8B-B14F-4D97-AF65-F5344CB8AC3E}">
        <p14:creationId xmlns:p14="http://schemas.microsoft.com/office/powerpoint/2010/main" val="409617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9A8D181-7187-4539-95BF-29D4AC90ABA5}" type="slidenum">
              <a:rPr lang="en-GB"/>
              <a:pPr>
                <a:defRPr/>
              </a:pPr>
              <a:t>‹#›</a:t>
            </a:fld>
            <a:endParaRPr lang="en-GB" dirty="0"/>
          </a:p>
        </p:txBody>
      </p:sp>
    </p:spTree>
    <p:extLst>
      <p:ext uri="{BB962C8B-B14F-4D97-AF65-F5344CB8AC3E}">
        <p14:creationId xmlns:p14="http://schemas.microsoft.com/office/powerpoint/2010/main" val="1388947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AA5E476-6F4A-42B8-8255-3D7FB57E1F99}" type="slidenum">
              <a:rPr lang="en-GB"/>
              <a:pPr>
                <a:defRPr/>
              </a:pPr>
              <a:t>‹#›</a:t>
            </a:fld>
            <a:endParaRPr lang="en-GB" dirty="0"/>
          </a:p>
        </p:txBody>
      </p:sp>
    </p:spTree>
    <p:extLst>
      <p:ext uri="{BB962C8B-B14F-4D97-AF65-F5344CB8AC3E}">
        <p14:creationId xmlns:p14="http://schemas.microsoft.com/office/powerpoint/2010/main" val="275162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7007470-8E3A-4B11-89EA-065FF43B9312}" type="slidenum">
              <a:rPr lang="en-US"/>
              <a:pPr>
                <a:defRPr/>
              </a:pPr>
              <a:t>‹#›</a:t>
            </a:fld>
            <a:endParaRPr lang="en-GB" dirty="0"/>
          </a:p>
        </p:txBody>
      </p:sp>
    </p:spTree>
    <p:extLst>
      <p:ext uri="{BB962C8B-B14F-4D97-AF65-F5344CB8AC3E}">
        <p14:creationId xmlns:p14="http://schemas.microsoft.com/office/powerpoint/2010/main" val="279763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803EB94-954C-42B7-BC7B-F6998BFAAE35}" type="slidenum">
              <a:rPr lang="en-US"/>
              <a:pPr>
                <a:defRPr/>
              </a:pPr>
              <a:t>‹#›</a:t>
            </a:fld>
            <a:endParaRPr lang="en-GB" dirty="0"/>
          </a:p>
        </p:txBody>
      </p:sp>
    </p:spTree>
    <p:extLst>
      <p:ext uri="{BB962C8B-B14F-4D97-AF65-F5344CB8AC3E}">
        <p14:creationId xmlns:p14="http://schemas.microsoft.com/office/powerpoint/2010/main" val="134588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43178C1A-D1D9-4F7B-859A-60F116829842}" type="slidenum">
              <a:rPr lang="en-US"/>
              <a:pPr>
                <a:defRPr/>
              </a:pPr>
              <a:t>‹#›</a:t>
            </a:fld>
            <a:endParaRPr lang="en-GB" dirty="0"/>
          </a:p>
        </p:txBody>
      </p:sp>
    </p:spTree>
    <p:extLst>
      <p:ext uri="{BB962C8B-B14F-4D97-AF65-F5344CB8AC3E}">
        <p14:creationId xmlns:p14="http://schemas.microsoft.com/office/powerpoint/2010/main" val="366048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E389177E-B0CC-4BAA-86B1-C7EC57F86527}" type="slidenum">
              <a:rPr lang="en-US"/>
              <a:pPr>
                <a:defRPr/>
              </a:pPr>
              <a:t>‹#›</a:t>
            </a:fld>
            <a:endParaRPr lang="en-GB" dirty="0"/>
          </a:p>
        </p:txBody>
      </p:sp>
    </p:spTree>
    <p:extLst>
      <p:ext uri="{BB962C8B-B14F-4D97-AF65-F5344CB8AC3E}">
        <p14:creationId xmlns:p14="http://schemas.microsoft.com/office/powerpoint/2010/main" val="98976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7C3A35F0-57CA-4226-B22C-AEDC13518215}" type="slidenum">
              <a:rPr lang="en-US"/>
              <a:pPr>
                <a:defRPr/>
              </a:pPr>
              <a:t>‹#›</a:t>
            </a:fld>
            <a:endParaRPr lang="en-GB" dirty="0"/>
          </a:p>
        </p:txBody>
      </p:sp>
    </p:spTree>
    <p:extLst>
      <p:ext uri="{BB962C8B-B14F-4D97-AF65-F5344CB8AC3E}">
        <p14:creationId xmlns:p14="http://schemas.microsoft.com/office/powerpoint/2010/main" val="40684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0913055-48F1-4760-A228-BF2BB82244EF}" type="slidenum">
              <a:rPr lang="en-US"/>
              <a:pPr>
                <a:defRPr/>
              </a:pPr>
              <a:t>‹#›</a:t>
            </a:fld>
            <a:endParaRPr lang="en-GB" dirty="0"/>
          </a:p>
        </p:txBody>
      </p:sp>
    </p:spTree>
    <p:extLst>
      <p:ext uri="{BB962C8B-B14F-4D97-AF65-F5344CB8AC3E}">
        <p14:creationId xmlns:p14="http://schemas.microsoft.com/office/powerpoint/2010/main" val="74100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6695BB04-7A9D-4F2A-9B1F-9B9D5AF2E16F}" type="slidenum">
              <a:rPr lang="en-US"/>
              <a:pPr>
                <a:defRPr/>
              </a:pPr>
              <a:t>‹#›</a:t>
            </a:fld>
            <a:endParaRPr lang="en-GB" dirty="0"/>
          </a:p>
        </p:txBody>
      </p:sp>
    </p:spTree>
    <p:extLst>
      <p:ext uri="{BB962C8B-B14F-4D97-AF65-F5344CB8AC3E}">
        <p14:creationId xmlns:p14="http://schemas.microsoft.com/office/powerpoint/2010/main" val="21298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i="0">
                <a:cs typeface="Arial" panose="020B0604020202020204" pitchFamily="34" charset="0"/>
              </a:defRPr>
            </a:lvl1pPr>
          </a:lstStyle>
          <a:p>
            <a:pPr>
              <a:defRPr/>
            </a:pPr>
            <a:fld id="{E13D8571-8C07-428E-A66A-16124D03FB04}" type="slidenum">
              <a:rPr lang="en-US"/>
              <a:pPr>
                <a:defRPr/>
              </a:pPr>
              <a:t>‹#›</a:t>
            </a:fld>
            <a:endParaRPr lang="en-GB" dirty="0"/>
          </a:p>
        </p:txBody>
      </p:sp>
    </p:spTree>
  </p:cSld>
  <p:clrMap bg1="lt1" tx1="dk1" bg2="lt2" tx2="dk2" accent1="accent1" accent2="accent2" accent3="accent3" accent4="accent4" accent5="accent5" accent6="accent6" hlink="hlink" folHlink="folHlink"/>
  <p:sldLayoutIdLst>
    <p:sldLayoutId id="2147487585" r:id="rId1"/>
    <p:sldLayoutId id="2147487586" r:id="rId2"/>
    <p:sldLayoutId id="2147487587" r:id="rId3"/>
    <p:sldLayoutId id="2147487588" r:id="rId4"/>
    <p:sldLayoutId id="2147487589" r:id="rId5"/>
    <p:sldLayoutId id="2147487590" r:id="rId6"/>
    <p:sldLayoutId id="2147487591" r:id="rId7"/>
    <p:sldLayoutId id="2147487592" r:id="rId8"/>
    <p:sldLayoutId id="2147487593" r:id="rId9"/>
    <p:sldLayoutId id="2147487594" r:id="rId10"/>
    <p:sldLayoutId id="21474875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i="0">
                <a:solidFill>
                  <a:srgbClr val="000000"/>
                </a:solidFill>
                <a:latin typeface="Arial" charset="0"/>
                <a:cs typeface="Arial" charset="0"/>
              </a:defRPr>
            </a:lvl1pPr>
          </a:lstStyle>
          <a:p>
            <a:pPr>
              <a:defRPr/>
            </a:pPr>
            <a:endParaRPr lang="en-GB" dirty="0"/>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cs typeface="Arial" charset="0"/>
              </a:defRPr>
            </a:lvl1pPr>
          </a:lstStyle>
          <a:p>
            <a:pPr>
              <a:defRPr/>
            </a:pPr>
            <a:endParaRPr lang="en-GB" dirty="0"/>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rgbClr val="000000"/>
                </a:solidFill>
                <a:cs typeface="Arial" panose="020B0604020202020204" pitchFamily="34" charset="0"/>
              </a:defRPr>
            </a:lvl1pPr>
          </a:lstStyle>
          <a:p>
            <a:pPr>
              <a:defRPr/>
            </a:pPr>
            <a:fld id="{D62B089E-E7A4-431C-A446-EF849B64A32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7618" r:id="rId1"/>
    <p:sldLayoutId id="2147487619" r:id="rId2"/>
    <p:sldLayoutId id="2147487620" r:id="rId3"/>
    <p:sldLayoutId id="2147487621" r:id="rId4"/>
    <p:sldLayoutId id="2147487622" r:id="rId5"/>
    <p:sldLayoutId id="2147487623" r:id="rId6"/>
    <p:sldLayoutId id="2147487624" r:id="rId7"/>
    <p:sldLayoutId id="2147487625" r:id="rId8"/>
    <p:sldLayoutId id="2147487626" r:id="rId9"/>
    <p:sldLayoutId id="2147487627" r:id="rId10"/>
    <p:sldLayoutId id="21474876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15875"/>
            <a:ext cx="9144000" cy="923925"/>
            <a:chOff x="0" y="3755"/>
            <a:chExt cx="5760" cy="582"/>
          </a:xfrm>
        </p:grpSpPr>
        <p:pic>
          <p:nvPicPr>
            <p:cNvPr id="17415"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6"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411" name="Text Box 5"/>
          <p:cNvSpPr txBox="1">
            <a:spLocks noChangeArrowheads="1"/>
          </p:cNvSpPr>
          <p:nvPr/>
        </p:nvSpPr>
        <p:spPr bwMode="auto">
          <a:xfrm>
            <a:off x="228600" y="1295400"/>
            <a:ext cx="8748713"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b="1" i="0" dirty="0">
                <a:solidFill>
                  <a:srgbClr val="000000"/>
                </a:solidFill>
                <a:cs typeface="Arial" panose="020B0604020202020204" pitchFamily="34" charset="0"/>
              </a:rPr>
              <a:t>UOG Journal Club: December 2019</a:t>
            </a:r>
          </a:p>
        </p:txBody>
      </p:sp>
      <p:sp>
        <p:nvSpPr>
          <p:cNvPr id="17412" name="TextBox 1"/>
          <p:cNvSpPr txBox="1">
            <a:spLocks noChangeArrowheads="1"/>
          </p:cNvSpPr>
          <p:nvPr/>
        </p:nvSpPr>
        <p:spPr bwMode="auto">
          <a:xfrm>
            <a:off x="755576" y="2169687"/>
            <a:ext cx="7848872" cy="2622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2000" b="1" dirty="0"/>
              <a:t>Septate uterus according to ESHRE/ESGE, ASRM and CUME definitions: association with infertility and miscarriage, cost and warnings for women and healthcare systems</a:t>
            </a:r>
          </a:p>
          <a:p>
            <a:pPr>
              <a:buNone/>
            </a:pPr>
            <a:endParaRPr lang="sv-SE" sz="1800" i="0" dirty="0"/>
          </a:p>
          <a:p>
            <a:pPr>
              <a:buNone/>
            </a:pPr>
            <a:r>
              <a:rPr lang="sv-SE" sz="1800" i="0" dirty="0" smtClean="0"/>
              <a:t>A.</a:t>
            </a:r>
            <a:r>
              <a:rPr lang="sv-SE" sz="1800" i="0" dirty="0" smtClean="0"/>
              <a:t> Ludwin</a:t>
            </a:r>
            <a:r>
              <a:rPr lang="sv-SE" sz="1800" i="0" dirty="0"/>
              <a:t>, </a:t>
            </a:r>
            <a:r>
              <a:rPr lang="sv-SE" sz="1800" i="0" dirty="0" smtClean="0"/>
              <a:t>I. </a:t>
            </a:r>
            <a:r>
              <a:rPr lang="sv-SE" sz="1800" i="0" dirty="0"/>
              <a:t>Ludwin, </a:t>
            </a:r>
            <a:r>
              <a:rPr lang="sv-SE" sz="1800" i="0" dirty="0" smtClean="0"/>
              <a:t>M.A. </a:t>
            </a:r>
            <a:r>
              <a:rPr lang="sv-SE" sz="1800" i="0" dirty="0"/>
              <a:t>Coelho Neto, </a:t>
            </a:r>
            <a:r>
              <a:rPr lang="sv-SE" sz="1800" i="0" dirty="0" smtClean="0"/>
              <a:t>C. O. </a:t>
            </a:r>
            <a:r>
              <a:rPr lang="sv-SE" sz="1800" i="0" dirty="0"/>
              <a:t>Nastri, </a:t>
            </a:r>
            <a:r>
              <a:rPr lang="sv-SE" sz="1800" i="0" dirty="0" smtClean="0"/>
              <a:t>B. </a:t>
            </a:r>
            <a:r>
              <a:rPr lang="sv-SE" sz="1800" i="0" dirty="0"/>
              <a:t>Bhagavath, </a:t>
            </a:r>
            <a:endParaRPr lang="sv-SE" sz="1800" i="0" dirty="0" smtClean="0"/>
          </a:p>
          <a:p>
            <a:pPr>
              <a:buNone/>
            </a:pPr>
            <a:r>
              <a:rPr lang="sv-SE" sz="1800" i="0" dirty="0" smtClean="0"/>
              <a:t>S. R. Lindheim and W. P. </a:t>
            </a:r>
            <a:r>
              <a:rPr lang="sv-SE" sz="1800" i="0" dirty="0"/>
              <a:t>Martins</a:t>
            </a:r>
          </a:p>
          <a:p>
            <a:pPr>
              <a:buNone/>
            </a:pPr>
            <a:endParaRPr lang="sv-SE" sz="1800" i="0" dirty="0"/>
          </a:p>
          <a:p>
            <a:pPr algn="ctr" eaLnBrk="1" hangingPunct="1">
              <a:spcBef>
                <a:spcPct val="0"/>
              </a:spcBef>
              <a:spcAft>
                <a:spcPts val="600"/>
              </a:spcAft>
              <a:buNone/>
              <a:defRPr/>
            </a:pPr>
            <a:r>
              <a:rPr lang="it-IT" sz="1800" dirty="0"/>
              <a:t>Volume </a:t>
            </a:r>
            <a:r>
              <a:rPr lang="it-IT" sz="1800" dirty="0" smtClean="0"/>
              <a:t>54, </a:t>
            </a:r>
            <a:r>
              <a:rPr lang="it-IT" sz="1800" dirty="0"/>
              <a:t>Issue </a:t>
            </a:r>
            <a:r>
              <a:rPr lang="it-IT" sz="1800" dirty="0" smtClean="0"/>
              <a:t>6, </a:t>
            </a:r>
            <a:r>
              <a:rPr lang="it-IT" sz="1800" dirty="0"/>
              <a:t>pages 800–814</a:t>
            </a:r>
            <a:endParaRPr lang="it-IT" sz="1800" dirty="0"/>
          </a:p>
        </p:txBody>
      </p:sp>
      <p:sp>
        <p:nvSpPr>
          <p:cNvPr id="17413" name="TextBox 2"/>
          <p:cNvSpPr txBox="1">
            <a:spLocks noChangeArrowheads="1"/>
          </p:cNvSpPr>
          <p:nvPr/>
        </p:nvSpPr>
        <p:spPr bwMode="auto">
          <a:xfrm>
            <a:off x="1979712" y="5393877"/>
            <a:ext cx="6263208"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1900" i="0" dirty="0">
                <a:solidFill>
                  <a:srgbClr val="000000"/>
                </a:solidFill>
                <a:cs typeface="Arial" panose="020B0604020202020204" pitchFamily="34" charset="0"/>
              </a:rPr>
              <a:t>Journal Club slides prepared by Dr Fiona Brownfoot</a:t>
            </a:r>
          </a:p>
          <a:p>
            <a:pPr algn="ctr" eaLnBrk="1" hangingPunct="1">
              <a:spcBef>
                <a:spcPct val="0"/>
              </a:spcBef>
              <a:buFontTx/>
              <a:buNone/>
            </a:pPr>
            <a:r>
              <a:rPr lang="en-GB" altLang="it-IT" sz="1900" i="0" dirty="0">
                <a:solidFill>
                  <a:srgbClr val="000000"/>
                </a:solidFill>
                <a:cs typeface="Arial" panose="020B0604020202020204" pitchFamily="34" charset="0"/>
              </a:rPr>
              <a:t>(UOG Editor for Trainees)</a:t>
            </a:r>
          </a:p>
        </p:txBody>
      </p:sp>
      <p:pic>
        <p:nvPicPr>
          <p:cNvPr id="17414"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027" y="5080443"/>
            <a:ext cx="1575693" cy="1303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fade">
                                      <p:cBhvr>
                                        <p:cTn id="10" dur="500"/>
                                        <p:tgtEl>
                                          <p:spTgt spid="174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500"/>
                                        <p:tgtEl>
                                          <p:spTgt spid="17413"/>
                                        </p:tgtEl>
                                      </p:cBhvr>
                                    </p:animEffect>
                                  </p:childTnLst>
                                </p:cTn>
                              </p:par>
                              <p:par>
                                <p:cTn id="14" presetID="10" presetClass="entr" presetSubtype="0"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fade">
                                      <p:cBhvr>
                                        <p:cTn id="1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1"/>
          <p:cNvSpPr txBox="1">
            <a:spLocks noChangeArrowheads="1"/>
          </p:cNvSpPr>
          <p:nvPr/>
        </p:nvSpPr>
        <p:spPr bwMode="auto">
          <a:xfrm>
            <a:off x="107504" y="1599183"/>
            <a:ext cx="86423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1" name="Text Box 5"/>
          <p:cNvSpPr txBox="1">
            <a:spLocks noChangeArrowheads="1"/>
          </p:cNvSpPr>
          <p:nvPr/>
        </p:nvSpPr>
        <p:spPr bwMode="auto">
          <a:xfrm>
            <a:off x="0" y="1052513"/>
            <a:ext cx="9143999" cy="566309"/>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dirty="0" err="1" smtClean="0">
                <a:solidFill>
                  <a:schemeClr val="bg1"/>
                </a:solidFill>
              </a:rPr>
              <a:t>Septae</a:t>
            </a:r>
            <a:r>
              <a:rPr lang="en-AU" sz="1400" b="1" dirty="0" smtClean="0">
                <a:solidFill>
                  <a:schemeClr val="bg1"/>
                </a:solidFill>
              </a:rPr>
              <a:t> </a:t>
            </a:r>
            <a:r>
              <a:rPr lang="en-AU" sz="1400" b="1" dirty="0">
                <a:solidFill>
                  <a:schemeClr val="bg1"/>
                </a:solidFill>
              </a:rPr>
              <a:t>uterus according to ESHRE/ESGE, ASRM and CUME definitions </a:t>
            </a:r>
          </a:p>
          <a:p>
            <a:pPr algn="ctr">
              <a:buNone/>
            </a:pPr>
            <a:r>
              <a:rPr lang="sv-SE" sz="1400" b="1" dirty="0">
                <a:solidFill>
                  <a:srgbClr val="FFFFFF"/>
                </a:solidFill>
              </a:rPr>
              <a:t>A </a:t>
            </a:r>
            <a:r>
              <a:rPr lang="sv-SE" sz="1400" b="1" dirty="0" err="1">
                <a:solidFill>
                  <a:srgbClr val="FFFFFF"/>
                </a:solidFill>
              </a:rPr>
              <a:t>Ludwin</a:t>
            </a:r>
            <a:r>
              <a:rPr lang="sv-SE" sz="1400" b="1" dirty="0">
                <a:solidFill>
                  <a:srgbClr val="FFFFFF"/>
                </a:solidFill>
              </a:rPr>
              <a:t>, </a:t>
            </a:r>
            <a:r>
              <a:rPr lang="en-US" sz="1400" b="1" dirty="0">
                <a:solidFill>
                  <a:srgbClr val="FFFFFF"/>
                </a:solidFill>
              </a:rPr>
              <a:t>UOG </a:t>
            </a:r>
            <a:r>
              <a:rPr lang="en-US" sz="1400" b="1" dirty="0">
                <a:solidFill>
                  <a:schemeClr val="bg1"/>
                </a:solidFill>
              </a:rPr>
              <a:t>2019</a:t>
            </a:r>
            <a:endParaRPr lang="en-US" sz="1400" dirty="0">
              <a:solidFill>
                <a:schemeClr val="bg1"/>
              </a:solidFill>
            </a:endParaRPr>
          </a:p>
        </p:txBody>
      </p:sp>
      <p:sp>
        <p:nvSpPr>
          <p:cNvPr id="13" name="Content Placeholder 9">
            <a:extLst>
              <a:ext uri="{FF2B5EF4-FFF2-40B4-BE49-F238E27FC236}">
                <a16:creationId xmlns:a16="http://schemas.microsoft.com/office/drawing/2014/main" id="{6CD767AC-7AC0-584B-923C-505C0C359D23}"/>
              </a:ext>
            </a:extLst>
          </p:cNvPr>
          <p:cNvSpPr txBox="1">
            <a:spLocks/>
          </p:cNvSpPr>
          <p:nvPr/>
        </p:nvSpPr>
        <p:spPr bwMode="auto">
          <a:xfrm>
            <a:off x="107504" y="2060848"/>
            <a:ext cx="8928992" cy="1584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AU" sz="1400" b="1" i="0" kern="0" dirty="0"/>
              <a:t>Septate uterus, infertility and </a:t>
            </a:r>
            <a:r>
              <a:rPr lang="en-AU" sz="1400" b="1" i="0" kern="0" dirty="0" smtClean="0"/>
              <a:t>miscarriage:</a:t>
            </a:r>
            <a:endParaRPr lang="en-AU" sz="1400" b="1" i="0" kern="0" dirty="0"/>
          </a:p>
          <a:p>
            <a:r>
              <a:rPr lang="en-AU" sz="1100" i="0" kern="0" dirty="0"/>
              <a:t>There were no signiﬁcant differences in the proportions of septate uterus in women with </a:t>
            </a:r>
            <a:r>
              <a:rPr lang="en-AU" sz="1100" kern="0" dirty="0"/>
              <a:t>vs</a:t>
            </a:r>
            <a:r>
              <a:rPr lang="en-AU" sz="1100" i="0" kern="0" dirty="0"/>
              <a:t> those without infertility when septate uterus was diagnosed according to ASRM-2016 (5% vs 4%), ESHRE/ESGE-2016 (35% vs 28%) or CUME-2018 (11%vs 12%) criteria.</a:t>
            </a:r>
          </a:p>
          <a:p>
            <a:r>
              <a:rPr lang="en-AU" sz="1100" i="0" kern="0" dirty="0"/>
              <a:t>Septate uterus was signiﬁcantly more frequent in women with </a:t>
            </a:r>
            <a:r>
              <a:rPr lang="en-AU" sz="1100" kern="0" dirty="0"/>
              <a:t>vs</a:t>
            </a:r>
            <a:r>
              <a:rPr lang="en-AU" sz="1100" i="0" kern="0" dirty="0"/>
              <a:t> those without previous </a:t>
            </a:r>
            <a:r>
              <a:rPr lang="en-AU" sz="1100" i="0" kern="0" dirty="0" smtClean="0"/>
              <a:t>miscarriage, when </a:t>
            </a:r>
            <a:r>
              <a:rPr lang="en-AU" sz="1100" i="0" kern="0" dirty="0"/>
              <a:t>septate uterus was diagnosed according to ASRM-2016 (11% vs 3%) and CUME-2018 (22% vs 10%) criteria, but not when it was diagnosed according to ESHRE/ESGE-2016 criteria (42% vs 28%).</a:t>
            </a:r>
          </a:p>
          <a:p>
            <a:r>
              <a:rPr lang="en-AU" sz="1100" i="0" kern="0" dirty="0"/>
              <a:t>Using the modiﬁed AFS-1988 classiﬁcation, there were signiﬁcant differences in the proportions of septate uterus in women with </a:t>
            </a:r>
            <a:r>
              <a:rPr lang="en-AU" sz="1100" kern="0" dirty="0"/>
              <a:t>vs</a:t>
            </a:r>
            <a:r>
              <a:rPr lang="en-AU" sz="1100" i="0" kern="0" dirty="0"/>
              <a:t> without previous miscarriage, but not in those with </a:t>
            </a:r>
            <a:r>
              <a:rPr lang="en-AU" sz="1100" kern="0" dirty="0"/>
              <a:t>vs</a:t>
            </a:r>
            <a:r>
              <a:rPr lang="en-AU" sz="1100" i="0" kern="0" dirty="0"/>
              <a:t> those without infertility</a:t>
            </a:r>
            <a:r>
              <a:rPr lang="en-AU" sz="1100" i="0" kern="0" dirty="0" smtClean="0"/>
              <a:t>.</a:t>
            </a:r>
            <a:endParaRPr lang="en-AU" sz="1100" i="0" kern="0" dirty="0"/>
          </a:p>
        </p:txBody>
      </p:sp>
      <p:sp>
        <p:nvSpPr>
          <p:cNvPr id="10"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smtClean="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
        <p:nvSpPr>
          <p:cNvPr id="8" name="Rectangle 7"/>
          <p:cNvSpPr/>
          <p:nvPr/>
        </p:nvSpPr>
        <p:spPr>
          <a:xfrm>
            <a:off x="179388" y="5530006"/>
            <a:ext cx="8570466" cy="923330"/>
          </a:xfrm>
          <a:prstGeom prst="rect">
            <a:avLst/>
          </a:prstGeom>
        </p:spPr>
        <p:txBody>
          <a:bodyPr wrap="square">
            <a:spAutoFit/>
          </a:bodyPr>
          <a:lstStyle/>
          <a:p>
            <a:r>
              <a:rPr lang="en-GB" sz="1400" b="1" i="0" kern="0" dirty="0"/>
              <a:t>Cost implications of updated definitions of septate uterus</a:t>
            </a:r>
            <a:r>
              <a:rPr lang="en-AU" sz="1400" b="1" i="0" kern="0" dirty="0"/>
              <a:t>:</a:t>
            </a:r>
          </a:p>
          <a:p>
            <a:pPr marL="171450" indent="-171450">
              <a:buFont typeface="Arial" panose="020B0604020202020204" pitchFamily="34" charset="0"/>
              <a:buChar char="•"/>
            </a:pPr>
            <a:r>
              <a:rPr lang="en-AU" sz="1000" i="0" kern="0" dirty="0"/>
              <a:t>The costs associated with the ESHRE/ESGE-2016 deﬁnition of septate uterus would potentially </a:t>
            </a:r>
            <a:r>
              <a:rPr lang="en-AU" sz="1000" i="0" kern="0" dirty="0" smtClean="0"/>
              <a:t>be </a:t>
            </a:r>
            <a:r>
              <a:rPr lang="en-AU" sz="1000" i="0" kern="0" dirty="0"/>
              <a:t>an extra US$ 100–200 billion in comparison to ASRM-2016 and CUME-2018 deﬁnitions per 5 years.</a:t>
            </a:r>
          </a:p>
          <a:p>
            <a:pPr marL="171450" indent="-171450">
              <a:buFont typeface="Arial" panose="020B0604020202020204" pitchFamily="34" charset="0"/>
              <a:buChar char="•"/>
            </a:pPr>
            <a:r>
              <a:rPr lang="en-AU" sz="1000" i="0" kern="0" dirty="0"/>
              <a:t>C</a:t>
            </a:r>
            <a:r>
              <a:rPr lang="en-AU" sz="1000" i="0" kern="0" dirty="0" smtClean="0"/>
              <a:t>omparison </a:t>
            </a:r>
            <a:r>
              <a:rPr lang="en-AU" sz="1000" i="0" kern="0" dirty="0"/>
              <a:t>of cost using data from this study for the ESHRE/ESGE deﬁnition of septate uterus, and data regarding the prevalence of septate uterus from a recent meta-analysis of the prevalence of congenital uterine malformations, indicate similar enlargement of cost (&gt; US$ 200 </a:t>
            </a:r>
            <a:r>
              <a:rPr lang="en-AU" sz="1000" i="0" kern="0" dirty="0" smtClean="0"/>
              <a:t>billion).</a:t>
            </a:r>
            <a:endParaRPr lang="en-AU" sz="1000" i="0" kern="0" dirty="0"/>
          </a:p>
        </p:txBody>
      </p:sp>
      <p:pic>
        <p:nvPicPr>
          <p:cNvPr id="9" name="Picture 8"/>
          <p:cNvPicPr>
            <a:picLocks noChangeAspect="1"/>
          </p:cNvPicPr>
          <p:nvPr/>
        </p:nvPicPr>
        <p:blipFill>
          <a:blip r:embed="rId5"/>
          <a:stretch>
            <a:fillRect/>
          </a:stretch>
        </p:blipFill>
        <p:spPr>
          <a:xfrm>
            <a:off x="1475656" y="3697476"/>
            <a:ext cx="6002814" cy="1747748"/>
          </a:xfrm>
          <a:prstGeom prst="rect">
            <a:avLst/>
          </a:prstGeom>
        </p:spPr>
      </p:pic>
    </p:spTree>
    <p:extLst>
      <p:ext uri="{BB962C8B-B14F-4D97-AF65-F5344CB8AC3E}">
        <p14:creationId xmlns:p14="http://schemas.microsoft.com/office/powerpoint/2010/main" val="1078375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1747" name="TextBox 1"/>
          <p:cNvSpPr txBox="1">
            <a:spLocks noChangeArrowheads="1"/>
          </p:cNvSpPr>
          <p:nvPr/>
        </p:nvSpPr>
        <p:spPr bwMode="auto">
          <a:xfrm>
            <a:off x="250823" y="2052489"/>
            <a:ext cx="8642350" cy="4755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en-US" sz="1800" b="1" i="0" dirty="0"/>
              <a:t>Findings</a:t>
            </a:r>
          </a:p>
          <a:p>
            <a:pPr marL="285750" eaLnBrk="1" hangingPunct="1">
              <a:spcBef>
                <a:spcPct val="0"/>
              </a:spcBef>
              <a:spcAft>
                <a:spcPts val="1200"/>
              </a:spcAft>
              <a:buNone/>
              <a:defRPr/>
            </a:pPr>
            <a:r>
              <a:rPr lang="en-AU" sz="1200" i="0" dirty="0" smtClean="0"/>
              <a:t>- There were </a:t>
            </a:r>
            <a:r>
              <a:rPr lang="en-AU" sz="1200" i="0" dirty="0"/>
              <a:t>signiﬁcant differences in the frequency of diagnosis of septate uterus and all congenital uterine anomalies according to which of the three recent deﬁnitions (ASRM-2016, ESHRE/ESGE-2016 or CUME-2018) was used. These ﬁndings suggest a potential for overutilization of healthcare services and for undue risk to the patient associated with the clinical application of the ESHRE/ESGE deﬁnition of septate uterus.</a:t>
            </a:r>
          </a:p>
          <a:p>
            <a:pPr marL="285750" eaLnBrk="1" hangingPunct="1">
              <a:spcBef>
                <a:spcPct val="0"/>
              </a:spcBef>
              <a:spcAft>
                <a:spcPts val="1200"/>
              </a:spcAft>
              <a:buNone/>
              <a:defRPr/>
            </a:pPr>
            <a:r>
              <a:rPr lang="en-AU" sz="1200" i="0" dirty="0" smtClean="0"/>
              <a:t>- </a:t>
            </a:r>
            <a:r>
              <a:rPr lang="en-AU" sz="1200" i="0" dirty="0" smtClean="0"/>
              <a:t>The </a:t>
            </a:r>
            <a:r>
              <a:rPr lang="en-AU" sz="1200" i="0" dirty="0"/>
              <a:t>prevalence of septate uterus varied from 2.7% (restricting the diagnosis to cases that fulﬁlled all three deﬁnitions) to 32.6% (if the diagnosis was made if a case satisﬁed at least one of the three deﬁnitions).</a:t>
            </a:r>
          </a:p>
          <a:p>
            <a:pPr marL="285750" eaLnBrk="1" hangingPunct="1">
              <a:spcBef>
                <a:spcPct val="0"/>
              </a:spcBef>
              <a:spcAft>
                <a:spcPts val="1200"/>
              </a:spcAft>
              <a:buNone/>
              <a:defRPr/>
            </a:pPr>
            <a:r>
              <a:rPr lang="en-AU" sz="1200" i="0" dirty="0" smtClean="0"/>
              <a:t>- Potential </a:t>
            </a:r>
            <a:r>
              <a:rPr lang="en-AU" sz="1200" i="0" dirty="0"/>
              <a:t>overdiagnosis using ESHRE/ESGE </a:t>
            </a:r>
            <a:r>
              <a:rPr lang="en-AU" sz="1200" i="0" dirty="0" smtClean="0"/>
              <a:t>criteria: </a:t>
            </a:r>
            <a:endParaRPr lang="en-AU" sz="1200" i="0" dirty="0"/>
          </a:p>
          <a:p>
            <a:pPr marL="1028700" lvl="1" eaLnBrk="1" hangingPunct="1">
              <a:spcBef>
                <a:spcPct val="0"/>
              </a:spcBef>
              <a:spcAft>
                <a:spcPts val="1200"/>
              </a:spcAft>
              <a:defRPr/>
            </a:pPr>
            <a:r>
              <a:rPr lang="en-AU" sz="1100" i="0" dirty="0"/>
              <a:t>The </a:t>
            </a:r>
            <a:r>
              <a:rPr lang="en-AU" sz="1100" i="0" dirty="0" smtClean="0"/>
              <a:t>relative risks </a:t>
            </a:r>
            <a:r>
              <a:rPr lang="en-AU" sz="1100" i="0" dirty="0"/>
              <a:t>of diagnosis of septate uterus using ESHRE/ESGE-2016 </a:t>
            </a:r>
            <a:r>
              <a:rPr lang="en-AU" sz="1100" i="0" dirty="0" smtClean="0"/>
              <a:t>(31</a:t>
            </a:r>
            <a:r>
              <a:rPr lang="en-AU" sz="1100" i="0" dirty="0"/>
              <a:t>%) in comparison to both ASRM-2016 </a:t>
            </a:r>
            <a:r>
              <a:rPr lang="en-AU" sz="1100" i="0" dirty="0" smtClean="0"/>
              <a:t>(5%; RR = </a:t>
            </a:r>
            <a:r>
              <a:rPr lang="en-AU" sz="1100" i="0" dirty="0"/>
              <a:t>6.7) and CUME-2018 </a:t>
            </a:r>
            <a:r>
              <a:rPr lang="en-AU" sz="1100" i="0" dirty="0" smtClean="0"/>
              <a:t>(12</a:t>
            </a:r>
            <a:r>
              <a:rPr lang="en-AU" sz="1100" i="0" dirty="0"/>
              <a:t>%; RR = 2.6) were signiﬁcant.</a:t>
            </a:r>
          </a:p>
          <a:p>
            <a:pPr marL="1028700" lvl="1" eaLnBrk="1" hangingPunct="1">
              <a:spcBef>
                <a:spcPct val="0"/>
              </a:spcBef>
              <a:spcAft>
                <a:spcPts val="1200"/>
              </a:spcAft>
              <a:defRPr/>
            </a:pPr>
            <a:r>
              <a:rPr lang="en-AU" sz="1100" i="0" dirty="0"/>
              <a:t>There was also a risk of overdiagnosis relative to the </a:t>
            </a:r>
            <a:r>
              <a:rPr lang="en-AU" sz="1100" i="0" dirty="0" smtClean="0"/>
              <a:t>ESHRE/ESGE-2014 criteria</a:t>
            </a:r>
            <a:r>
              <a:rPr lang="en-AU" sz="1100" i="0" dirty="0" smtClean="0"/>
              <a:t> (17</a:t>
            </a:r>
            <a:r>
              <a:rPr lang="en-AU" sz="1100" i="0" dirty="0"/>
              <a:t>%; RR = 1.65</a:t>
            </a:r>
            <a:r>
              <a:rPr lang="en-AU" sz="1100" i="0" dirty="0" smtClean="0"/>
              <a:t>).</a:t>
            </a:r>
            <a:endParaRPr lang="en-AU" sz="1100" i="0" dirty="0"/>
          </a:p>
          <a:p>
            <a:pPr marL="1428750" lvl="2" eaLnBrk="1" hangingPunct="1">
              <a:spcBef>
                <a:spcPct val="0"/>
              </a:spcBef>
              <a:spcAft>
                <a:spcPts val="1200"/>
              </a:spcAft>
              <a:defRPr/>
            </a:pPr>
            <a:r>
              <a:rPr lang="en-AU" sz="1100" i="0" dirty="0"/>
              <a:t>This occurred because measuring the uterine-wall thickness above the </a:t>
            </a:r>
            <a:r>
              <a:rPr lang="en-AU" sz="1100" i="0" dirty="0" err="1" smtClean="0"/>
              <a:t>intercornual</a:t>
            </a:r>
            <a:r>
              <a:rPr lang="en-AU" sz="1100" i="0" dirty="0" smtClean="0"/>
              <a:t> </a:t>
            </a:r>
            <a:r>
              <a:rPr lang="en-AU" sz="1100" i="0" dirty="0"/>
              <a:t>line gives a considerably lower value than does measuring it by the previously suggested method (using the average of anterior- and posterior-wall thicknesses).</a:t>
            </a:r>
          </a:p>
          <a:p>
            <a:pPr marL="1428750" lvl="2" eaLnBrk="1" hangingPunct="1">
              <a:spcBef>
                <a:spcPct val="0"/>
              </a:spcBef>
              <a:spcAft>
                <a:spcPts val="1200"/>
              </a:spcAft>
              <a:defRPr/>
            </a:pPr>
            <a:r>
              <a:rPr lang="en-AU" sz="1100" i="0" dirty="0"/>
              <a:t>Using the average thickness, a uterus with internal indentation depth ≥ 4 mm is frequently classiﬁed as septate.</a:t>
            </a:r>
          </a:p>
          <a:p>
            <a:pPr marL="1428750" lvl="2" eaLnBrk="1" hangingPunct="1">
              <a:spcBef>
                <a:spcPct val="0"/>
              </a:spcBef>
              <a:spcAft>
                <a:spcPts val="1200"/>
              </a:spcAft>
              <a:defRPr/>
            </a:pPr>
            <a:r>
              <a:rPr lang="en-AU" sz="1100" i="0" dirty="0"/>
              <a:t>Surrey et al. recently reported that women undergoing in-vitro fertilization with an internal indentation depth &lt; 10 mm, commonly classiﬁed by ESHRE-ESGE as having septate uterus, experienced similar reproductive outcome to women without internal </a:t>
            </a:r>
            <a:r>
              <a:rPr lang="en-AU" sz="1100" i="0" dirty="0" smtClean="0"/>
              <a:t>indentation. This </a:t>
            </a:r>
            <a:r>
              <a:rPr lang="en-AU" sz="1100" i="0" dirty="0"/>
              <a:t>suggests that the presence of a small internal fundal indentation should not be considered as anomalous or septate </a:t>
            </a:r>
            <a:r>
              <a:rPr lang="en-AU" sz="1100" i="0" dirty="0" smtClean="0"/>
              <a:t>uterus.</a:t>
            </a:r>
            <a:endParaRPr lang="en-AU" sz="1100" i="0" dirty="0"/>
          </a:p>
        </p:txBody>
      </p:sp>
      <p:sp>
        <p:nvSpPr>
          <p:cNvPr id="33796" name="Rectangle 1"/>
          <p:cNvSpPr>
            <a:spLocks noChangeArrowheads="1"/>
          </p:cNvSpPr>
          <p:nvPr/>
        </p:nvSpPr>
        <p:spPr bwMode="auto">
          <a:xfrm>
            <a:off x="3520267" y="1671191"/>
            <a:ext cx="18261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2400" b="1" i="0" dirty="0"/>
              <a:t>Discussion</a:t>
            </a:r>
            <a:endParaRPr lang="en-GB" altLang="it-IT" sz="2400" dirty="0"/>
          </a:p>
        </p:txBody>
      </p:sp>
      <p:sp>
        <p:nvSpPr>
          <p:cNvPr id="8"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smtClean="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1747" name="TextBox 1"/>
          <p:cNvSpPr txBox="1">
            <a:spLocks noChangeArrowheads="1"/>
          </p:cNvSpPr>
          <p:nvPr/>
        </p:nvSpPr>
        <p:spPr bwMode="auto">
          <a:xfrm>
            <a:off x="250823" y="2221251"/>
            <a:ext cx="8642350" cy="4216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en-US" sz="1800" b="1" i="0" dirty="0"/>
              <a:t>Findings</a:t>
            </a:r>
          </a:p>
          <a:p>
            <a:pPr lvl="1" indent="0" eaLnBrk="1" hangingPunct="1">
              <a:spcBef>
                <a:spcPct val="0"/>
              </a:spcBef>
              <a:spcAft>
                <a:spcPts val="1200"/>
              </a:spcAft>
              <a:buNone/>
              <a:defRPr/>
            </a:pPr>
            <a:r>
              <a:rPr lang="en-AU" sz="1600" i="0" dirty="0"/>
              <a:t>Association with miscarriage and infertility</a:t>
            </a:r>
          </a:p>
          <a:p>
            <a:pPr marL="1028700" lvl="1" eaLnBrk="1" hangingPunct="1">
              <a:spcBef>
                <a:spcPct val="0"/>
              </a:spcBef>
              <a:spcAft>
                <a:spcPts val="1200"/>
              </a:spcAft>
              <a:defRPr/>
            </a:pPr>
            <a:r>
              <a:rPr lang="en-AU" sz="1200" i="0" dirty="0" smtClean="0"/>
              <a:t>Septate </a:t>
            </a:r>
            <a:r>
              <a:rPr lang="en-AU" sz="1200" i="0" dirty="0"/>
              <a:t>uterus was not more common in women with infertility, regardless of the deﬁnition used, yet it was signiﬁcantly more common in women with previous miscarriage, except when using the ESHRE/ESGE criteria. </a:t>
            </a:r>
          </a:p>
          <a:p>
            <a:pPr marL="1028700" lvl="1" eaLnBrk="1" hangingPunct="1">
              <a:spcBef>
                <a:spcPct val="0"/>
              </a:spcBef>
              <a:spcAft>
                <a:spcPts val="1200"/>
              </a:spcAft>
              <a:defRPr/>
            </a:pPr>
            <a:r>
              <a:rPr lang="en-AU" sz="1200" i="0" dirty="0"/>
              <a:t>A recent retrospective study of women with arcuate uterus, deﬁned as the presence of an obtuse internal indentation and external cleft &lt; 1cm, also showed no signiﬁcant difference in past reproductive and obstetric outcome in women labelled as having ‘normal‘ uterus compared with those with ‘septate‘ uterus according to </a:t>
            </a:r>
            <a:r>
              <a:rPr lang="en-AU" sz="1200" i="0" dirty="0" smtClean="0"/>
              <a:t>ESHRE/ESGE.</a:t>
            </a:r>
            <a:endParaRPr lang="en-AU" sz="1200" i="0" dirty="0"/>
          </a:p>
          <a:p>
            <a:pPr marL="1028700" lvl="1" eaLnBrk="1" hangingPunct="1">
              <a:spcBef>
                <a:spcPct val="0"/>
              </a:spcBef>
              <a:spcAft>
                <a:spcPts val="1200"/>
              </a:spcAft>
              <a:defRPr/>
            </a:pPr>
            <a:r>
              <a:rPr lang="en-AU" sz="1200" i="0" dirty="0"/>
              <a:t>The potential lack of association between miscarriage and septate uterus according to ESHRE/ESGE is probably caused by classifying a relatively high proportion of functionally normal uteri </a:t>
            </a:r>
            <a:r>
              <a:rPr lang="en-AU" sz="1200" i="0" dirty="0" smtClean="0"/>
              <a:t>as </a:t>
            </a:r>
            <a:r>
              <a:rPr lang="en-AU" sz="1200" i="0" dirty="0"/>
              <a:t>being septate.</a:t>
            </a:r>
          </a:p>
          <a:p>
            <a:pPr marL="1028700" lvl="1" eaLnBrk="1" hangingPunct="1">
              <a:spcBef>
                <a:spcPct val="0"/>
              </a:spcBef>
              <a:spcAft>
                <a:spcPts val="1200"/>
              </a:spcAft>
              <a:defRPr/>
            </a:pPr>
            <a:r>
              <a:rPr lang="en-AU" sz="1200" i="0" dirty="0"/>
              <a:t> The ESHRE/ESGE deﬁnition included as septate many uteri with a very small internal indentation depth, which would be considered benign by other leading groups of experts according to the current ASRM </a:t>
            </a:r>
            <a:r>
              <a:rPr lang="en-AU" sz="1200" i="0" dirty="0" smtClean="0"/>
              <a:t>criteria.</a:t>
            </a:r>
            <a:endParaRPr lang="en-AU" sz="1200" i="0" dirty="0"/>
          </a:p>
          <a:p>
            <a:pPr marL="1028700" lvl="1" eaLnBrk="1" hangingPunct="1">
              <a:spcBef>
                <a:spcPct val="0"/>
              </a:spcBef>
              <a:spcAft>
                <a:spcPts val="1200"/>
              </a:spcAft>
              <a:defRPr/>
            </a:pPr>
            <a:r>
              <a:rPr lang="en-AU" sz="1200" i="0" dirty="0"/>
              <a:t>A recent </a:t>
            </a:r>
            <a:r>
              <a:rPr lang="en-AU" sz="1200" i="0" dirty="0" err="1"/>
              <a:t>multicenter</a:t>
            </a:r>
            <a:r>
              <a:rPr lang="en-AU" sz="1200" i="0" dirty="0"/>
              <a:t> study showed that women with septate uterus who underwent metroplasty did not have any increased beneﬁt from the intervention in comparison to those who were managed expectantly, and the study were presented in context of the ESHRE/ESGE deﬁnition of septate </a:t>
            </a:r>
            <a:r>
              <a:rPr lang="en-AU" sz="1200" i="0" dirty="0" smtClean="0"/>
              <a:t>uterus.</a:t>
            </a:r>
            <a:endParaRPr lang="en-AU" sz="1200" i="0" dirty="0"/>
          </a:p>
          <a:p>
            <a:pPr marL="1428750" lvl="2" eaLnBrk="1" hangingPunct="1">
              <a:spcBef>
                <a:spcPct val="0"/>
              </a:spcBef>
              <a:spcAft>
                <a:spcPts val="1200"/>
              </a:spcAft>
              <a:defRPr/>
            </a:pPr>
            <a:endParaRPr lang="en-AU" sz="800" i="0" dirty="0"/>
          </a:p>
        </p:txBody>
      </p:sp>
      <p:sp>
        <p:nvSpPr>
          <p:cNvPr id="33796" name="Rectangle 1"/>
          <p:cNvSpPr>
            <a:spLocks noChangeArrowheads="1"/>
          </p:cNvSpPr>
          <p:nvPr/>
        </p:nvSpPr>
        <p:spPr bwMode="auto">
          <a:xfrm>
            <a:off x="3520268" y="1700808"/>
            <a:ext cx="18261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2400" b="1" i="0" dirty="0"/>
              <a:t>Discussion</a:t>
            </a:r>
            <a:endParaRPr lang="en-GB" altLang="it-IT" sz="2400" dirty="0"/>
          </a:p>
        </p:txBody>
      </p:sp>
      <p:sp>
        <p:nvSpPr>
          <p:cNvPr id="8"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smtClean="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Tree>
    <p:extLst>
      <p:ext uri="{BB962C8B-B14F-4D97-AF65-F5344CB8AC3E}">
        <p14:creationId xmlns:p14="http://schemas.microsoft.com/office/powerpoint/2010/main" val="1483814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1"/>
          <p:cNvSpPr txBox="1">
            <a:spLocks noChangeArrowheads="1"/>
          </p:cNvSpPr>
          <p:nvPr/>
        </p:nvSpPr>
        <p:spPr bwMode="auto">
          <a:xfrm>
            <a:off x="179388" y="2204864"/>
            <a:ext cx="8874249"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en-US" sz="1800" b="1" i="0" dirty="0"/>
              <a:t>Study </a:t>
            </a:r>
            <a:r>
              <a:rPr lang="en-US" sz="1800" b="1" i="0" dirty="0" smtClean="0"/>
              <a:t>limitations</a:t>
            </a:r>
            <a:endParaRPr lang="en-US" sz="1800" b="1" i="0" dirty="0"/>
          </a:p>
          <a:p>
            <a:pPr marL="1028700" lvl="1" eaLnBrk="1" hangingPunct="1">
              <a:spcBef>
                <a:spcPct val="0"/>
              </a:spcBef>
              <a:spcAft>
                <a:spcPts val="1200"/>
              </a:spcAft>
              <a:defRPr/>
            </a:pPr>
            <a:r>
              <a:rPr lang="en-GB" sz="1200" i="0" dirty="0" smtClean="0"/>
              <a:t>The current </a:t>
            </a:r>
            <a:r>
              <a:rPr lang="en-GB" sz="1200" i="0" dirty="0"/>
              <a:t>analysis differed from the original </a:t>
            </a:r>
            <a:r>
              <a:rPr lang="en-GB" sz="1200" i="0" dirty="0" smtClean="0"/>
              <a:t>analysis for </a:t>
            </a:r>
            <a:r>
              <a:rPr lang="en-GB" sz="1200" i="0" dirty="0"/>
              <a:t>which the data were collected, the original </a:t>
            </a:r>
            <a:r>
              <a:rPr lang="en-GB" sz="1200" i="0" dirty="0" smtClean="0"/>
              <a:t>design being </a:t>
            </a:r>
            <a:r>
              <a:rPr lang="en-GB" sz="1200" i="0" dirty="0"/>
              <a:t>targeted at comparison of frequency of </a:t>
            </a:r>
            <a:r>
              <a:rPr lang="en-GB" sz="1200" i="0" dirty="0" smtClean="0"/>
              <a:t>recognition of </a:t>
            </a:r>
            <a:r>
              <a:rPr lang="en-GB" sz="1200" i="0" dirty="0"/>
              <a:t>septate uterus between systems according to </a:t>
            </a:r>
            <a:r>
              <a:rPr lang="en-GB" sz="1200" i="0" dirty="0" smtClean="0"/>
              <a:t>previous definitions </a:t>
            </a:r>
            <a:r>
              <a:rPr lang="en-GB" sz="1200" i="0" dirty="0"/>
              <a:t>(ESHRE/ESGE-2014 and AFS-1988 </a:t>
            </a:r>
            <a:r>
              <a:rPr lang="en-GB" sz="1200" i="0" dirty="0" smtClean="0"/>
              <a:t>using </a:t>
            </a:r>
            <a:r>
              <a:rPr lang="en-GB" sz="1200" i="0" dirty="0" err="1" smtClean="0"/>
              <a:t>Ludwin’s</a:t>
            </a:r>
            <a:r>
              <a:rPr lang="en-GB" sz="1200" i="0" dirty="0" smtClean="0"/>
              <a:t> </a:t>
            </a:r>
            <a:r>
              <a:rPr lang="en-GB" sz="1200" i="0" dirty="0"/>
              <a:t>modification</a:t>
            </a:r>
            <a:r>
              <a:rPr lang="en-GB" sz="1200" i="0" dirty="0" smtClean="0"/>
              <a:t>).</a:t>
            </a:r>
            <a:endParaRPr lang="en-AU" sz="1200" i="0" dirty="0"/>
          </a:p>
          <a:p>
            <a:pPr marL="1028700" lvl="1" eaLnBrk="1" hangingPunct="1">
              <a:spcBef>
                <a:spcPct val="0"/>
              </a:spcBef>
              <a:spcAft>
                <a:spcPts val="1200"/>
              </a:spcAft>
              <a:defRPr/>
            </a:pPr>
            <a:r>
              <a:rPr lang="en-AU" sz="1200" i="0" dirty="0"/>
              <a:t>The study was conducted in a tertiary center, to where patients with typical septate uterus according to ASRM-2016 criteria and symptomatic patients are referred, meaning that relatively high numbers of women with uterine anomalies present there compared with the proportion in the general </a:t>
            </a:r>
            <a:r>
              <a:rPr lang="en-AU" sz="1200" i="0" dirty="0" smtClean="0"/>
              <a:t>population.</a:t>
            </a:r>
            <a:endParaRPr lang="en-AU" sz="1200" i="0" dirty="0"/>
          </a:p>
        </p:txBody>
      </p:sp>
      <p:sp>
        <p:nvSpPr>
          <p:cNvPr id="8" name="Rectangle 1"/>
          <p:cNvSpPr>
            <a:spLocks noChangeArrowheads="1"/>
          </p:cNvSpPr>
          <p:nvPr/>
        </p:nvSpPr>
        <p:spPr bwMode="auto">
          <a:xfrm>
            <a:off x="3398423" y="1681644"/>
            <a:ext cx="18261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2400" b="1" i="0" dirty="0"/>
              <a:t>Discussion</a:t>
            </a:r>
            <a:endParaRPr lang="en-GB" altLang="it-IT" sz="2400" dirty="0"/>
          </a:p>
        </p:txBody>
      </p:sp>
      <p:sp>
        <p:nvSpPr>
          <p:cNvPr id="9"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smtClean="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
        <p:nvSpPr>
          <p:cNvPr id="10" name="TextBox 1"/>
          <p:cNvSpPr txBox="1">
            <a:spLocks noChangeArrowheads="1"/>
          </p:cNvSpPr>
          <p:nvPr/>
        </p:nvSpPr>
        <p:spPr bwMode="auto">
          <a:xfrm>
            <a:off x="179512" y="4149080"/>
            <a:ext cx="8458200" cy="19266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en-US" sz="1800" b="1" i="0" dirty="0"/>
              <a:t>Implications for practice</a:t>
            </a:r>
          </a:p>
          <a:p>
            <a:pPr marL="1028700" lvl="1"/>
            <a:r>
              <a:rPr lang="en-AU" sz="1200" i="0" dirty="0"/>
              <a:t>Use </a:t>
            </a:r>
            <a:r>
              <a:rPr lang="en-AU" sz="1200" i="0" dirty="0" smtClean="0"/>
              <a:t>of the </a:t>
            </a:r>
            <a:r>
              <a:rPr lang="en-AU" sz="1200" i="0" dirty="0"/>
              <a:t>ESHRE/ESGE-2016 criteria resulted in a much higher rate of septate uterus being diagnosed compared with previous estimations using </a:t>
            </a:r>
            <a:r>
              <a:rPr lang="en-AU" sz="1200" i="0" dirty="0" smtClean="0"/>
              <a:t>the ESHRE/ESGE-2014 </a:t>
            </a:r>
            <a:r>
              <a:rPr lang="en-AU" sz="1200" i="0" dirty="0"/>
              <a:t>criteria, resulting in a potentially higher number of unnecessary interventions.</a:t>
            </a:r>
          </a:p>
          <a:p>
            <a:pPr marL="1028700" lvl="1"/>
            <a:r>
              <a:rPr lang="en-AU" sz="1200" i="0" dirty="0"/>
              <a:t>Despite a diagnosis of septate uterus using any of </a:t>
            </a:r>
            <a:r>
              <a:rPr lang="en-AU" sz="1200" i="0" dirty="0" smtClean="0"/>
              <a:t>the </a:t>
            </a:r>
            <a:r>
              <a:rPr lang="en-AU" sz="1200" i="0" dirty="0"/>
              <a:t>three criteria, many women will experience normal fertility and pregnancy.</a:t>
            </a:r>
          </a:p>
          <a:p>
            <a:pPr marL="1028700" lvl="1"/>
            <a:r>
              <a:rPr lang="en-AU" sz="1200" i="0" dirty="0"/>
              <a:t>A challenge for the future is to identify speciﬁc morphological characteristics that can predict miscarriage or other obstetric </a:t>
            </a:r>
            <a:r>
              <a:rPr lang="en-AU" sz="1200" i="0" dirty="0" smtClean="0"/>
              <a:t>complications.</a:t>
            </a:r>
            <a:endParaRPr lang="en-AU" sz="1200" i="0" dirty="0"/>
          </a:p>
        </p:txBody>
      </p:sp>
    </p:spTree>
    <p:extLst>
      <p:ext uri="{BB962C8B-B14F-4D97-AF65-F5344CB8AC3E}">
        <p14:creationId xmlns:p14="http://schemas.microsoft.com/office/powerpoint/2010/main" val="40163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15875"/>
            <a:ext cx="9144000" cy="923925"/>
            <a:chOff x="0" y="3755"/>
            <a:chExt cx="5760" cy="582"/>
          </a:xfrm>
        </p:grpSpPr>
        <p:pic>
          <p:nvPicPr>
            <p:cNvPr id="5837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7653" name="TextBox 1"/>
          <p:cNvSpPr txBox="1">
            <a:spLocks noChangeArrowheads="1"/>
          </p:cNvSpPr>
          <p:nvPr/>
        </p:nvSpPr>
        <p:spPr bwMode="auto">
          <a:xfrm>
            <a:off x="1331640" y="1844824"/>
            <a:ext cx="64801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solidFill>
                  <a:srgbClr val="000000"/>
                </a:solidFill>
              </a:rPr>
              <a:t>Discussion points</a:t>
            </a:r>
          </a:p>
        </p:txBody>
      </p:sp>
      <p:sp>
        <p:nvSpPr>
          <p:cNvPr id="9" name="Segnaposto contenuto 2"/>
          <p:cNvSpPr txBox="1">
            <a:spLocks/>
          </p:cNvSpPr>
          <p:nvPr/>
        </p:nvSpPr>
        <p:spPr bwMode="auto">
          <a:xfrm>
            <a:off x="251247" y="2609528"/>
            <a:ext cx="8639175" cy="355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AU" sz="1800" i="0" dirty="0"/>
              <a:t>Why is there variability between classification systems</a:t>
            </a:r>
            <a:r>
              <a:rPr lang="en-AU" sz="1800" i="0" dirty="0" smtClean="0"/>
              <a:t>?</a:t>
            </a:r>
          </a:p>
          <a:p>
            <a:pPr marL="0" indent="0" eaLnBrk="1" hangingPunct="1">
              <a:spcBef>
                <a:spcPct val="0"/>
              </a:spcBef>
              <a:buNone/>
            </a:pPr>
            <a:endParaRPr lang="en-AU" sz="1800" i="0" dirty="0"/>
          </a:p>
          <a:p>
            <a:pPr eaLnBrk="1" hangingPunct="1">
              <a:spcBef>
                <a:spcPct val="0"/>
              </a:spcBef>
            </a:pPr>
            <a:r>
              <a:rPr lang="en-AU" sz="1800" i="0" dirty="0"/>
              <a:t>Why did ESHRE/ESGE change their diagnostic criteria and was this based on evidence</a:t>
            </a:r>
            <a:r>
              <a:rPr lang="en-AU" sz="1800" i="0" dirty="0" smtClean="0"/>
              <a:t>?</a:t>
            </a:r>
          </a:p>
          <a:p>
            <a:pPr marL="0" indent="0" eaLnBrk="1" hangingPunct="1">
              <a:spcBef>
                <a:spcPct val="0"/>
              </a:spcBef>
              <a:buNone/>
            </a:pPr>
            <a:endParaRPr lang="en-AU" sz="1800" i="0" dirty="0"/>
          </a:p>
          <a:p>
            <a:pPr eaLnBrk="1" hangingPunct="1">
              <a:spcBef>
                <a:spcPct val="0"/>
              </a:spcBef>
            </a:pPr>
            <a:r>
              <a:rPr lang="en-AU" sz="1800" i="0" dirty="0"/>
              <a:t>Which classification system should be used to diagnose septate uterus</a:t>
            </a:r>
            <a:r>
              <a:rPr lang="en-AU" sz="1800" i="0" dirty="0" smtClean="0"/>
              <a:t>?</a:t>
            </a:r>
          </a:p>
          <a:p>
            <a:pPr marL="0" indent="0" eaLnBrk="1" hangingPunct="1">
              <a:spcBef>
                <a:spcPct val="0"/>
              </a:spcBef>
              <a:buNone/>
            </a:pPr>
            <a:endParaRPr lang="en-AU" sz="1800" i="0" dirty="0"/>
          </a:p>
          <a:p>
            <a:pPr eaLnBrk="1" hangingPunct="1">
              <a:spcBef>
                <a:spcPct val="0"/>
              </a:spcBef>
            </a:pPr>
            <a:r>
              <a:rPr lang="en-AU" sz="1800" i="0" dirty="0"/>
              <a:t>Are there other ultrasound features that have a better accuracy at detecting uterine </a:t>
            </a:r>
            <a:r>
              <a:rPr lang="en-AU" sz="1800" i="0" dirty="0" err="1"/>
              <a:t>septums</a:t>
            </a:r>
            <a:r>
              <a:rPr lang="en-AU" sz="1800" i="0" dirty="0"/>
              <a:t> with poor pregnancy outcome</a:t>
            </a:r>
            <a:r>
              <a:rPr lang="en-AU" sz="1800" i="0" dirty="0" smtClean="0"/>
              <a:t>?</a:t>
            </a:r>
          </a:p>
          <a:p>
            <a:pPr marL="0" indent="0" eaLnBrk="1" hangingPunct="1">
              <a:spcBef>
                <a:spcPct val="0"/>
              </a:spcBef>
              <a:buNone/>
            </a:pPr>
            <a:endParaRPr lang="en-AU" sz="1800" i="0" dirty="0"/>
          </a:p>
          <a:p>
            <a:pPr eaLnBrk="1" hangingPunct="1">
              <a:spcBef>
                <a:spcPct val="0"/>
              </a:spcBef>
            </a:pPr>
            <a:r>
              <a:rPr lang="en-AU" sz="1800" i="0" dirty="0"/>
              <a:t>Should a different definition be used to recommend uterine </a:t>
            </a:r>
            <a:r>
              <a:rPr lang="en-AU" sz="1800" i="0" dirty="0" err="1"/>
              <a:t>hysteroscopic</a:t>
            </a:r>
            <a:r>
              <a:rPr lang="en-AU" sz="1800" i="0" dirty="0"/>
              <a:t> </a:t>
            </a:r>
            <a:r>
              <a:rPr lang="en-AU" sz="1800" i="0" dirty="0" smtClean="0"/>
              <a:t>resection, i.e. criteria </a:t>
            </a:r>
            <a:r>
              <a:rPr lang="en-AU" sz="1800" i="0" dirty="0"/>
              <a:t>for ‘severe’ uterine septum?</a:t>
            </a:r>
          </a:p>
          <a:p>
            <a:pPr eaLnBrk="1" hangingPunct="1">
              <a:spcBef>
                <a:spcPct val="0"/>
              </a:spcBef>
            </a:pPr>
            <a:endParaRPr lang="en-AU" sz="2000" i="0" dirty="0"/>
          </a:p>
        </p:txBody>
      </p:sp>
      <p:sp>
        <p:nvSpPr>
          <p:cNvPr id="8"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smtClean="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Tree>
    <p:extLst>
      <p:ext uri="{BB962C8B-B14F-4D97-AF65-F5344CB8AC3E}">
        <p14:creationId xmlns:p14="http://schemas.microsoft.com/office/powerpoint/2010/main" val="2702783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500"/>
                                        <p:tgtEl>
                                          <p:spTgt spid="276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26988"/>
            <a:ext cx="9144000" cy="923925"/>
            <a:chOff x="0" y="3748"/>
            <a:chExt cx="5760" cy="582"/>
          </a:xfrm>
        </p:grpSpPr>
        <p:pic>
          <p:nvPicPr>
            <p:cNvPr id="2151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48"/>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1507"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i="0" dirty="0">
              <a:solidFill>
                <a:srgbClr val="000000"/>
              </a:solidFill>
            </a:endParaRPr>
          </a:p>
        </p:txBody>
      </p:sp>
      <p:sp>
        <p:nvSpPr>
          <p:cNvPr id="21508" name="Titolo 1"/>
          <p:cNvSpPr txBox="1">
            <a:spLocks/>
          </p:cNvSpPr>
          <p:nvPr/>
        </p:nvSpPr>
        <p:spPr bwMode="auto">
          <a:xfrm>
            <a:off x="323850" y="2403475"/>
            <a:ext cx="8856663"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000" b="1" i="0" dirty="0">
              <a:solidFill>
                <a:schemeClr val="tx2"/>
              </a:solidFill>
            </a:endParaRPr>
          </a:p>
        </p:txBody>
      </p:sp>
      <p:sp>
        <p:nvSpPr>
          <p:cNvPr id="21509" name="TextBox 1"/>
          <p:cNvSpPr txBox="1">
            <a:spLocks noChangeArrowheads="1"/>
          </p:cNvSpPr>
          <p:nvPr/>
        </p:nvSpPr>
        <p:spPr bwMode="auto">
          <a:xfrm>
            <a:off x="228600" y="1700808"/>
            <a:ext cx="86423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Introduction</a:t>
            </a:r>
          </a:p>
        </p:txBody>
      </p:sp>
      <p:sp>
        <p:nvSpPr>
          <p:cNvPr id="12" name="Segnaposto contenuto 2"/>
          <p:cNvSpPr txBox="1">
            <a:spLocks/>
          </p:cNvSpPr>
          <p:nvPr/>
        </p:nvSpPr>
        <p:spPr bwMode="auto">
          <a:xfrm>
            <a:off x="228600" y="2276872"/>
            <a:ext cx="8673757"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AU" sz="1400" i="0" dirty="0"/>
              <a:t>There is no universally accepted criteria available to diagnose a uterine septum. </a:t>
            </a:r>
          </a:p>
          <a:p>
            <a:r>
              <a:rPr lang="en-AU" sz="1400" i="0" dirty="0"/>
              <a:t>The most widely utilized system for classifying uterine </a:t>
            </a:r>
            <a:r>
              <a:rPr lang="en-AU" sz="1400" i="0" dirty="0" smtClean="0"/>
              <a:t>anomalies, </a:t>
            </a:r>
            <a:r>
              <a:rPr lang="en-AU" sz="1400" i="0" dirty="0"/>
              <a:t>including septate uterus, is </a:t>
            </a:r>
            <a:r>
              <a:rPr lang="en-AU" sz="1400" i="0" dirty="0" smtClean="0"/>
              <a:t>that of </a:t>
            </a:r>
            <a:r>
              <a:rPr lang="en-AU" sz="1400" i="0" dirty="0"/>
              <a:t>the American Fertility Society (AFS-1988</a:t>
            </a:r>
            <a:r>
              <a:rPr lang="en-AU" sz="1400" i="0" dirty="0" smtClean="0"/>
              <a:t>), which </a:t>
            </a:r>
            <a:r>
              <a:rPr lang="en-AU" sz="1400" i="0" dirty="0"/>
              <a:t>is based on subjective interpretation of anatomical type, using the coronal aspect of the uterus and without any measurable </a:t>
            </a:r>
            <a:r>
              <a:rPr lang="en-AU" sz="1400" i="0" dirty="0" smtClean="0"/>
              <a:t>criteria.</a:t>
            </a:r>
            <a:endParaRPr lang="en-AU" sz="1400" i="0" dirty="0"/>
          </a:p>
          <a:p>
            <a:r>
              <a:rPr lang="en-AU" sz="1400" i="0" dirty="0"/>
              <a:t>In 2016, the </a:t>
            </a:r>
            <a:r>
              <a:rPr lang="en-GB" sz="1400" i="0" dirty="0"/>
              <a:t>American Society for Reproductive Medicine (</a:t>
            </a:r>
            <a:r>
              <a:rPr lang="en-GB" sz="1400" i="0" dirty="0" smtClean="0"/>
              <a:t>ASRM)</a:t>
            </a:r>
            <a:r>
              <a:rPr lang="en-AU" sz="1400" i="0" dirty="0" smtClean="0"/>
              <a:t> </a:t>
            </a:r>
            <a:r>
              <a:rPr lang="en-AU" sz="1400" i="0" dirty="0"/>
              <a:t>updated </a:t>
            </a:r>
            <a:r>
              <a:rPr lang="en-AU" sz="1400" i="0" dirty="0" smtClean="0"/>
              <a:t>its </a:t>
            </a:r>
            <a:r>
              <a:rPr lang="en-AU" sz="1400" i="0" dirty="0"/>
              <a:t>classiﬁcation </a:t>
            </a:r>
            <a:r>
              <a:rPr lang="en-AU" sz="1400" i="0" dirty="0" smtClean="0"/>
              <a:t>of </a:t>
            </a:r>
            <a:r>
              <a:rPr lang="en-AU" sz="1400" i="0" dirty="0"/>
              <a:t>uterine septum (ASRM-2016) and ofﬁcially endorsed morphometric criteria for distinguishing between septate, normal/arcuate and bicornuate uterus, based on values suggested by two previous modiﬁcations of </a:t>
            </a:r>
            <a:r>
              <a:rPr lang="en-AU" sz="1400" i="0" dirty="0" smtClean="0"/>
              <a:t>AFS-1988.</a:t>
            </a:r>
            <a:endParaRPr lang="en-AU" sz="1400" i="0" dirty="0"/>
          </a:p>
          <a:p>
            <a:pPr>
              <a:lnSpc>
                <a:spcPct val="120000"/>
              </a:lnSpc>
            </a:pPr>
            <a:r>
              <a:rPr lang="en-AU" sz="1400" i="0" dirty="0"/>
              <a:t>The ASRM-2016 criteria are very different from the recommendations of the European Society of Human Reproduction and Embryology/European Society for Gynaecological </a:t>
            </a:r>
            <a:r>
              <a:rPr lang="en-AU" sz="1400" i="0" dirty="0" smtClean="0"/>
              <a:t>Endoscopy (ESHRE/ESGE), </a:t>
            </a:r>
            <a:r>
              <a:rPr lang="en-AU" sz="1400" i="0" dirty="0"/>
              <a:t>which suggest that uterine-wall thickness is the best objective benchmark for strict deﬁnition of uterine morphology. Although the ESHRE/ESGE recommendations have been criticized since their original description in 2013,the societies reafﬁrmed the same criteria 3 years later, albeit publishing two different ways for assessing uterine-wall </a:t>
            </a:r>
            <a:r>
              <a:rPr lang="en-AU" sz="1400" i="0" dirty="0" smtClean="0"/>
              <a:t>thickness.</a:t>
            </a:r>
            <a:endParaRPr lang="en-AU" sz="1400" i="0" dirty="0"/>
          </a:p>
          <a:p>
            <a:pPr>
              <a:lnSpc>
                <a:spcPct val="120000"/>
              </a:lnSpc>
            </a:pPr>
            <a:r>
              <a:rPr lang="en-AU" sz="1400" i="0" dirty="0"/>
              <a:t>Recently, another classiﬁcation was proposed using Congenital Uterine Malformation by Experts (CUME) methodology, which used as a reference standard the decision made most often by several independent experts, then deﬁned cut-off points based on the diagnostic test accuracy.</a:t>
            </a:r>
          </a:p>
        </p:txBody>
      </p:sp>
      <p:sp>
        <p:nvSpPr>
          <p:cNvPr id="21511"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smtClean="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15875"/>
            <a:ext cx="9144000" cy="923925"/>
            <a:chOff x="0" y="3755"/>
            <a:chExt cx="5760" cy="582"/>
          </a:xfrm>
        </p:grpSpPr>
        <p:pic>
          <p:nvPicPr>
            <p:cNvPr id="2355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557" name="Rectangle 8"/>
          <p:cNvSpPr>
            <a:spLocks noChangeArrowheads="1"/>
          </p:cNvSpPr>
          <p:nvPr/>
        </p:nvSpPr>
        <p:spPr bwMode="auto">
          <a:xfrm>
            <a:off x="3048000" y="1844824"/>
            <a:ext cx="300114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2800" b="1" i="0" dirty="0">
                <a:solidFill>
                  <a:srgbClr val="000000"/>
                </a:solidFill>
              </a:rPr>
              <a:t>Aim of the study</a:t>
            </a:r>
          </a:p>
        </p:txBody>
      </p:sp>
      <p:sp>
        <p:nvSpPr>
          <p:cNvPr id="9" name="Segnaposto contenuto 2"/>
          <p:cNvSpPr txBox="1">
            <a:spLocks/>
          </p:cNvSpPr>
          <p:nvPr/>
        </p:nvSpPr>
        <p:spPr bwMode="auto">
          <a:xfrm>
            <a:off x="467544" y="2564904"/>
            <a:ext cx="8382000" cy="3312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sz="1600" i="0" dirty="0"/>
              <a:t>The main objective of the present study was to assess the differences in frequency of diagnosis of septate uterus according to </a:t>
            </a:r>
          </a:p>
          <a:p>
            <a:pPr>
              <a:buAutoNum type="arabicParenR"/>
            </a:pPr>
            <a:r>
              <a:rPr lang="en-US" sz="1600" i="0" dirty="0"/>
              <a:t>ASRM-2016, </a:t>
            </a:r>
          </a:p>
          <a:p>
            <a:pPr>
              <a:buAutoNum type="arabicParenR"/>
            </a:pPr>
            <a:r>
              <a:rPr lang="en-US" sz="1600" i="0" dirty="0"/>
              <a:t>ESHRE/ESGE-2016 and </a:t>
            </a:r>
          </a:p>
          <a:p>
            <a:pPr>
              <a:buAutoNum type="arabicParenR"/>
            </a:pPr>
            <a:r>
              <a:rPr lang="en-US" sz="1600" i="0" dirty="0"/>
              <a:t>CUME-2018 </a:t>
            </a:r>
            <a:r>
              <a:rPr lang="en-US" sz="1600" i="0" dirty="0" smtClean="0"/>
              <a:t> deﬁnitions </a:t>
            </a:r>
            <a:endParaRPr lang="en-US" sz="1600" i="0" dirty="0"/>
          </a:p>
          <a:p>
            <a:pPr marL="0" indent="0">
              <a:buNone/>
            </a:pPr>
            <a:endParaRPr lang="en-US" sz="1600" i="0" dirty="0" smtClean="0"/>
          </a:p>
          <a:p>
            <a:pPr marL="0" indent="0">
              <a:buNone/>
            </a:pPr>
            <a:r>
              <a:rPr lang="en-US" sz="1600" i="0" dirty="0" smtClean="0"/>
              <a:t>Additional </a:t>
            </a:r>
            <a:r>
              <a:rPr lang="en-US" sz="1600" i="0" dirty="0"/>
              <a:t>aims included determining whether the differences in diagnosis were signiﬁcant in clinical practice and resulted in increased miscarriage or </a:t>
            </a:r>
            <a:r>
              <a:rPr lang="en-US" sz="1600" i="0" dirty="0" smtClean="0"/>
              <a:t>infertility, and assessing the </a:t>
            </a:r>
            <a:r>
              <a:rPr lang="en-US" sz="1600" i="0" dirty="0"/>
              <a:t>costs </a:t>
            </a:r>
            <a:r>
              <a:rPr lang="en-GB" sz="1600" i="0" dirty="0"/>
              <a:t>to </a:t>
            </a:r>
            <a:r>
              <a:rPr lang="en-GB" sz="1600" i="0" dirty="0" smtClean="0"/>
              <a:t>global healthcare </a:t>
            </a:r>
            <a:r>
              <a:rPr lang="en-GB" sz="1600" i="0" dirty="0"/>
              <a:t>systems according to the definition of </a:t>
            </a:r>
            <a:r>
              <a:rPr lang="en-GB" sz="1600" i="0" dirty="0" smtClean="0"/>
              <a:t>septate uterus used</a:t>
            </a:r>
            <a:r>
              <a:rPr lang="en-US" sz="1600" i="0" dirty="0" smtClean="0"/>
              <a:t>. </a:t>
            </a:r>
            <a:endParaRPr lang="en-US" sz="1600" i="0" dirty="0"/>
          </a:p>
        </p:txBody>
      </p:sp>
      <p:sp>
        <p:nvSpPr>
          <p:cNvPr id="10"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smtClean="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Rectangle 19"/>
          <p:cNvSpPr>
            <a:spLocks noChangeArrowheads="1"/>
          </p:cNvSpPr>
          <p:nvPr/>
        </p:nvSpPr>
        <p:spPr bwMode="auto">
          <a:xfrm>
            <a:off x="468311" y="2329194"/>
            <a:ext cx="8207375" cy="4050340"/>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b="1" i="0" dirty="0"/>
              <a:t>Study </a:t>
            </a:r>
            <a:r>
              <a:rPr lang="en-US" sz="1800" b="1" i="0" dirty="0" smtClean="0"/>
              <a:t>design</a:t>
            </a:r>
          </a:p>
          <a:p>
            <a:pPr marL="400050" lvl="1" indent="0">
              <a:buNone/>
            </a:pPr>
            <a:r>
              <a:rPr lang="en-US" sz="1400" i="0" dirty="0" smtClean="0"/>
              <a:t>Prospective </a:t>
            </a:r>
            <a:r>
              <a:rPr lang="en-US" sz="1400" i="0" dirty="0"/>
              <a:t>observational </a:t>
            </a:r>
            <a:r>
              <a:rPr lang="en-US" sz="1400" i="0" dirty="0" smtClean="0"/>
              <a:t>study. </a:t>
            </a:r>
            <a:endParaRPr lang="en-US" sz="1400" i="0" dirty="0"/>
          </a:p>
          <a:p>
            <a:r>
              <a:rPr lang="en-US" sz="1800" b="1" i="0" dirty="0" smtClean="0"/>
              <a:t>Setting</a:t>
            </a:r>
            <a:endParaRPr lang="en-US" sz="1800" i="0" dirty="0"/>
          </a:p>
          <a:p>
            <a:pPr marL="400050" lvl="1" indent="0">
              <a:buNone/>
            </a:pPr>
            <a:r>
              <a:rPr lang="en-US" sz="1400" i="0" dirty="0" smtClean="0"/>
              <a:t>Secondary </a:t>
            </a:r>
            <a:r>
              <a:rPr lang="en-US" sz="1400" i="0" dirty="0"/>
              <a:t>analysis of data collected for a prospective study investigating whether the </a:t>
            </a:r>
            <a:r>
              <a:rPr lang="en-US" sz="1400" i="0" dirty="0" smtClean="0"/>
              <a:t>ESHRE/ESGE </a:t>
            </a:r>
            <a:r>
              <a:rPr lang="en-US" sz="1400" i="0" dirty="0"/>
              <a:t>classiﬁcation of female </a:t>
            </a:r>
            <a:r>
              <a:rPr lang="en-US" sz="1400" i="0" dirty="0" smtClean="0"/>
              <a:t>genital-tract </a:t>
            </a:r>
            <a:r>
              <a:rPr lang="en-US" sz="1400" i="0" dirty="0"/>
              <a:t>malformations signiﬁcantly increased the frequency of diagnosis of septate uterus relative to the ASRM </a:t>
            </a:r>
            <a:r>
              <a:rPr lang="en-US" sz="1400" i="0" dirty="0" smtClean="0"/>
              <a:t>classiﬁcation. </a:t>
            </a:r>
            <a:endParaRPr lang="en-US" sz="1400" i="0" dirty="0"/>
          </a:p>
          <a:p>
            <a:r>
              <a:rPr lang="en-US" sz="1800" b="1" i="0" dirty="0"/>
              <a:t>Participants</a:t>
            </a:r>
          </a:p>
          <a:p>
            <a:pPr marL="400050" lvl="1" indent="0">
              <a:buNone/>
            </a:pPr>
            <a:r>
              <a:rPr lang="en-US" sz="1400" i="0" dirty="0" smtClean="0"/>
              <a:t>Consecutive </a:t>
            </a:r>
            <a:r>
              <a:rPr lang="en-US" sz="1400" i="0" dirty="0"/>
              <a:t>non-pregnant women of reproductive age who attended, between May and </a:t>
            </a:r>
            <a:r>
              <a:rPr lang="en-US" sz="1400" i="0" dirty="0" smtClean="0"/>
              <a:t>September </a:t>
            </a:r>
            <a:r>
              <a:rPr lang="en-US" sz="1400" i="0" dirty="0"/>
              <a:t>2013, a single medical </a:t>
            </a:r>
            <a:r>
              <a:rPr lang="en-US" sz="1400" i="0" dirty="0" smtClean="0"/>
              <a:t>center </a:t>
            </a:r>
            <a:r>
              <a:rPr lang="en-US" sz="1400" i="0" dirty="0"/>
              <a:t>focused on the management of uterine malformations and reproductive </a:t>
            </a:r>
            <a:r>
              <a:rPr lang="en-US" sz="1400" i="0" dirty="0" smtClean="0"/>
              <a:t>failures.</a:t>
            </a:r>
            <a:endParaRPr lang="en-US" sz="1400" i="0" dirty="0"/>
          </a:p>
          <a:p>
            <a:pPr lvl="1"/>
            <a:r>
              <a:rPr lang="en-US" sz="1400" b="1" i="0" dirty="0"/>
              <a:t>Included: </a:t>
            </a:r>
            <a:r>
              <a:rPr lang="en-US" sz="1400" i="0" dirty="0"/>
              <a:t>All women between 18 and 45 years presenting at the center. All of the women underwent 3D ultrasound performed by a single experienced observer </a:t>
            </a:r>
            <a:r>
              <a:rPr lang="en-US" sz="1400" i="0" dirty="0" smtClean="0"/>
              <a:t>who </a:t>
            </a:r>
            <a:r>
              <a:rPr lang="en-US" sz="1400" i="0" dirty="0"/>
              <a:t>met the criteria for </a:t>
            </a:r>
            <a:r>
              <a:rPr lang="en-US" sz="1400" i="0" dirty="0" smtClean="0"/>
              <a:t>Level-3 </a:t>
            </a:r>
            <a:r>
              <a:rPr lang="en-US" sz="1400" i="0" dirty="0"/>
              <a:t>expertise according to the European Federation of Societies for Ultrasound in Medicine and </a:t>
            </a:r>
            <a:r>
              <a:rPr lang="en-US" sz="1400" i="0" dirty="0" smtClean="0"/>
              <a:t>Biology.</a:t>
            </a:r>
            <a:endParaRPr lang="en-US" sz="1400" i="0" dirty="0"/>
          </a:p>
          <a:p>
            <a:pPr lvl="1"/>
            <a:r>
              <a:rPr lang="en-US" sz="1400" b="1" i="0" dirty="0"/>
              <a:t>Excluded: </a:t>
            </a:r>
            <a:r>
              <a:rPr lang="en-US" sz="1400" i="0" dirty="0"/>
              <a:t>unknown pregnancy, menopause, malignancy of genital </a:t>
            </a:r>
            <a:r>
              <a:rPr lang="en-US" sz="1400" i="0" dirty="0" smtClean="0"/>
              <a:t>tract, </a:t>
            </a:r>
            <a:r>
              <a:rPr lang="en-US" sz="1400" i="0" dirty="0" err="1" smtClean="0"/>
              <a:t>myoma</a:t>
            </a:r>
            <a:r>
              <a:rPr lang="en-US" sz="1400" i="0" dirty="0" smtClean="0"/>
              <a:t>/</a:t>
            </a:r>
            <a:r>
              <a:rPr lang="en-US" sz="1400" i="0" dirty="0" err="1" smtClean="0"/>
              <a:t>adenomyosis</a:t>
            </a:r>
            <a:r>
              <a:rPr lang="en-US" sz="1400" i="0" dirty="0"/>
              <a:t>, </a:t>
            </a:r>
            <a:r>
              <a:rPr lang="en-US" sz="1400" i="0" dirty="0" smtClean="0"/>
              <a:t>previous </a:t>
            </a:r>
            <a:r>
              <a:rPr lang="en-US" sz="1400" i="0" dirty="0"/>
              <a:t>surgery and intrauterine adhesions. </a:t>
            </a:r>
          </a:p>
        </p:txBody>
      </p:sp>
      <p:sp>
        <p:nvSpPr>
          <p:cNvPr id="9" name="TextBox 1"/>
          <p:cNvSpPr txBox="1">
            <a:spLocks noChangeArrowheads="1"/>
          </p:cNvSpPr>
          <p:nvPr/>
        </p:nvSpPr>
        <p:spPr bwMode="auto">
          <a:xfrm>
            <a:off x="2789235" y="1681644"/>
            <a:ext cx="35655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Methods</a:t>
            </a:r>
            <a:endParaRPr lang="en-GB" altLang="it-IT" sz="2400" b="1" i="0" dirty="0"/>
          </a:p>
        </p:txBody>
      </p:sp>
      <p:sp>
        <p:nvSpPr>
          <p:cNvPr id="10"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smtClean="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Rectangle 19"/>
          <p:cNvSpPr>
            <a:spLocks noChangeArrowheads="1"/>
          </p:cNvSpPr>
          <p:nvPr/>
        </p:nvSpPr>
        <p:spPr bwMode="auto">
          <a:xfrm>
            <a:off x="251396" y="2173735"/>
            <a:ext cx="8785100" cy="2191369"/>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600" b="1" i="0" dirty="0"/>
              <a:t>Outcomes</a:t>
            </a:r>
            <a:endParaRPr lang="en-AU" sz="1200" i="0" dirty="0"/>
          </a:p>
          <a:p>
            <a:pPr marL="57150" indent="0">
              <a:buNone/>
            </a:pPr>
            <a:r>
              <a:rPr lang="en-AU" sz="1400" i="0" dirty="0" smtClean="0"/>
              <a:t>- Three </a:t>
            </a:r>
            <a:r>
              <a:rPr lang="en-AU" sz="1400" i="0" dirty="0"/>
              <a:t>deﬁnitions for septate uterus were </a:t>
            </a:r>
            <a:r>
              <a:rPr lang="en-AU" sz="1400" i="0" dirty="0" smtClean="0"/>
              <a:t>compared: </a:t>
            </a:r>
            <a:r>
              <a:rPr lang="en-AU" sz="1400" i="0" dirty="0" smtClean="0"/>
              <a:t>(</a:t>
            </a:r>
            <a:r>
              <a:rPr lang="en-AU" sz="1400" i="0" dirty="0" err="1" smtClean="0"/>
              <a:t>i</a:t>
            </a:r>
            <a:r>
              <a:rPr lang="en-AU" sz="1400" i="0" dirty="0" smtClean="0"/>
              <a:t>) </a:t>
            </a:r>
            <a:r>
              <a:rPr lang="en-AU" sz="1400" i="0" dirty="0" smtClean="0"/>
              <a:t>ASRM-2016, (ii) ESHRE/ESGE-2016 and (iii) CUME-2018.</a:t>
            </a:r>
          </a:p>
          <a:p>
            <a:pPr marL="57150" indent="0">
              <a:buNone/>
            </a:pPr>
            <a:r>
              <a:rPr lang="en-GB" sz="1400" i="0" dirty="0" smtClean="0"/>
              <a:t>- Findings </a:t>
            </a:r>
            <a:r>
              <a:rPr lang="en-GB" sz="1400" i="0" dirty="0"/>
              <a:t>were compared with those obtained in the primary study regarding the prevalence of septate uterus using the previous deﬁnition for uterine-wall thickness suggested by ESHRE/ESGE (ESHRE/ESGE-2014) and using </a:t>
            </a:r>
            <a:r>
              <a:rPr lang="en-GB" sz="1400" i="0" dirty="0" err="1"/>
              <a:t>Ludwin’s</a:t>
            </a:r>
            <a:r>
              <a:rPr lang="en-GB" sz="1400" i="0" dirty="0"/>
              <a:t> modiﬁcation of the AFS-1988 classiﬁcation.</a:t>
            </a:r>
          </a:p>
          <a:p>
            <a:pPr marL="57150" indent="0">
              <a:buNone/>
            </a:pPr>
            <a:r>
              <a:rPr lang="en-AU" sz="1400" i="0" dirty="0" smtClean="0"/>
              <a:t>- The </a:t>
            </a:r>
            <a:r>
              <a:rPr lang="en-AU" sz="1400" i="0" dirty="0"/>
              <a:t>association of septate uterus diagnosis with adverse reproductive outcome was </a:t>
            </a:r>
            <a:r>
              <a:rPr lang="en-AU" sz="1400" i="0" dirty="0" smtClean="0"/>
              <a:t>evaluated in two subgroups: (</a:t>
            </a:r>
            <a:r>
              <a:rPr lang="en-AU" sz="1400" i="0" dirty="0" err="1"/>
              <a:t>i</a:t>
            </a:r>
            <a:r>
              <a:rPr lang="en-AU" sz="1400" i="0" dirty="0"/>
              <a:t>) those with </a:t>
            </a:r>
            <a:r>
              <a:rPr lang="en-AU" sz="1400" dirty="0" smtClean="0"/>
              <a:t>vs</a:t>
            </a:r>
            <a:r>
              <a:rPr lang="en-AU" sz="1400" i="0" dirty="0" smtClean="0"/>
              <a:t> </a:t>
            </a:r>
            <a:r>
              <a:rPr lang="en-AU" sz="1400" i="0" dirty="0"/>
              <a:t>those without infertility (12 months of </a:t>
            </a:r>
            <a:r>
              <a:rPr lang="en-AU" sz="1400" i="0" dirty="0" smtClean="0"/>
              <a:t>infertility) and (ii</a:t>
            </a:r>
            <a:r>
              <a:rPr lang="en-AU" sz="1400" i="0" dirty="0"/>
              <a:t>) those with </a:t>
            </a:r>
            <a:r>
              <a:rPr lang="en-AU" sz="1400" dirty="0" smtClean="0"/>
              <a:t>vs</a:t>
            </a:r>
            <a:r>
              <a:rPr lang="en-AU" sz="1400" i="0" dirty="0" smtClean="0"/>
              <a:t> </a:t>
            </a:r>
            <a:r>
              <a:rPr lang="en-AU" sz="1400" i="0" dirty="0"/>
              <a:t>those </a:t>
            </a:r>
            <a:r>
              <a:rPr lang="en-AU" sz="1400" i="0" dirty="0" smtClean="0"/>
              <a:t>without a </a:t>
            </a:r>
            <a:r>
              <a:rPr lang="en-AU" sz="1400" i="0" dirty="0"/>
              <a:t>history of miscarriage (loss of a pregnancy during the ﬁrst 23 weeks).</a:t>
            </a:r>
          </a:p>
        </p:txBody>
      </p:sp>
      <p:sp>
        <p:nvSpPr>
          <p:cNvPr id="15" name="TextBox 1"/>
          <p:cNvSpPr txBox="1">
            <a:spLocks noChangeArrowheads="1"/>
          </p:cNvSpPr>
          <p:nvPr/>
        </p:nvSpPr>
        <p:spPr bwMode="auto">
          <a:xfrm>
            <a:off x="2789237" y="1628800"/>
            <a:ext cx="35655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Methods</a:t>
            </a:r>
            <a:endParaRPr lang="en-GB" altLang="it-IT" sz="2400" b="1" i="0" dirty="0"/>
          </a:p>
        </p:txBody>
      </p:sp>
      <p:sp>
        <p:nvSpPr>
          <p:cNvPr id="8"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smtClean="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pic>
        <p:nvPicPr>
          <p:cNvPr id="2" name="Picture 1"/>
          <p:cNvPicPr>
            <a:picLocks noChangeAspect="1"/>
          </p:cNvPicPr>
          <p:nvPr/>
        </p:nvPicPr>
        <p:blipFill>
          <a:blip r:embed="rId5"/>
          <a:stretch>
            <a:fillRect/>
          </a:stretch>
        </p:blipFill>
        <p:spPr>
          <a:xfrm>
            <a:off x="827584" y="4391377"/>
            <a:ext cx="7560840" cy="2349991"/>
          </a:xfrm>
          <a:prstGeom prst="rect">
            <a:avLst/>
          </a:prstGeom>
        </p:spPr>
      </p:pic>
    </p:spTree>
    <p:extLst>
      <p:ext uri="{BB962C8B-B14F-4D97-AF65-F5344CB8AC3E}">
        <p14:creationId xmlns:p14="http://schemas.microsoft.com/office/powerpoint/2010/main" val="72058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TextBox 1"/>
          <p:cNvSpPr txBox="1">
            <a:spLocks noChangeArrowheads="1"/>
          </p:cNvSpPr>
          <p:nvPr/>
        </p:nvSpPr>
        <p:spPr bwMode="auto">
          <a:xfrm>
            <a:off x="2699792" y="1681644"/>
            <a:ext cx="35655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Methods</a:t>
            </a:r>
            <a:endParaRPr lang="en-GB" altLang="it-IT" sz="2400" b="1" i="0" dirty="0"/>
          </a:p>
        </p:txBody>
      </p:sp>
      <p:sp>
        <p:nvSpPr>
          <p:cNvPr id="3" name="Rectangle 2">
            <a:extLst>
              <a:ext uri="{FF2B5EF4-FFF2-40B4-BE49-F238E27FC236}">
                <a16:creationId xmlns:a16="http://schemas.microsoft.com/office/drawing/2014/main" id="{91FB3055-4BAD-DB48-95E7-213AB47E944C}"/>
              </a:ext>
            </a:extLst>
          </p:cNvPr>
          <p:cNvSpPr/>
          <p:nvPr/>
        </p:nvSpPr>
        <p:spPr>
          <a:xfrm>
            <a:off x="179512" y="6021288"/>
            <a:ext cx="8640960" cy="646331"/>
          </a:xfrm>
          <a:prstGeom prst="rect">
            <a:avLst/>
          </a:prstGeom>
        </p:spPr>
        <p:txBody>
          <a:bodyPr wrap="square">
            <a:spAutoFit/>
          </a:bodyPr>
          <a:lstStyle/>
          <a:p>
            <a:r>
              <a:rPr lang="en-US" sz="1200" i="0" dirty="0" smtClean="0"/>
              <a:t>For </a:t>
            </a:r>
            <a:r>
              <a:rPr lang="en-US" sz="1200" i="0" dirty="0"/>
              <a:t>all three deﬁnitions, internal </a:t>
            </a:r>
            <a:r>
              <a:rPr lang="en-US" sz="1200" i="0" dirty="0" err="1"/>
              <a:t>intercornual</a:t>
            </a:r>
            <a:r>
              <a:rPr lang="en-US" sz="1200" i="0" dirty="0"/>
              <a:t> line is used for deﬁning internal indentation. According to these criteria, the most common internal indentation depth is very small (ESHRE/ESGE-2016), medium (CUME-2018) and large (ASRM-2016), and </a:t>
            </a:r>
            <a:r>
              <a:rPr lang="en-US" sz="1200" i="0" dirty="0" smtClean="0"/>
              <a:t>determine </a:t>
            </a:r>
            <a:r>
              <a:rPr lang="en-US" sz="1200" i="0" dirty="0"/>
              <a:t>very common, rare and very rare uterine morphology, respectively.</a:t>
            </a:r>
          </a:p>
        </p:txBody>
      </p:sp>
      <p:sp>
        <p:nvSpPr>
          <p:cNvPr id="4" name="Rectangle 3">
            <a:extLst>
              <a:ext uri="{FF2B5EF4-FFF2-40B4-BE49-F238E27FC236}">
                <a16:creationId xmlns:a16="http://schemas.microsoft.com/office/drawing/2014/main" id="{4B126E4F-EE65-E94F-8E11-2879B944DD4D}"/>
              </a:ext>
            </a:extLst>
          </p:cNvPr>
          <p:cNvSpPr/>
          <p:nvPr/>
        </p:nvSpPr>
        <p:spPr>
          <a:xfrm>
            <a:off x="107504" y="4797152"/>
            <a:ext cx="1877960" cy="1223412"/>
          </a:xfrm>
          <a:prstGeom prst="rect">
            <a:avLst/>
          </a:prstGeom>
        </p:spPr>
        <p:txBody>
          <a:bodyPr wrap="square">
            <a:spAutoFit/>
          </a:bodyPr>
          <a:lstStyle/>
          <a:p>
            <a:r>
              <a:rPr lang="en-US" sz="1050" dirty="0"/>
              <a:t>External indentation depth is </a:t>
            </a:r>
            <a:r>
              <a:rPr lang="en-US" sz="1050" dirty="0" smtClean="0"/>
              <a:t>less, </a:t>
            </a:r>
            <a:r>
              <a:rPr lang="en-US" sz="1050" dirty="0"/>
              <a:t>and internal indentation depth is </a:t>
            </a:r>
            <a:r>
              <a:rPr lang="en-US" sz="1050" dirty="0" smtClean="0"/>
              <a:t>greater, </a:t>
            </a:r>
            <a:r>
              <a:rPr lang="en-US" sz="1050" dirty="0"/>
              <a:t>than 50% of uterine-wall thickness, when </a:t>
            </a:r>
            <a:r>
              <a:rPr lang="en-US" sz="1050" dirty="0" smtClean="0"/>
              <a:t>this </a:t>
            </a:r>
            <a:r>
              <a:rPr lang="en-US" sz="1050" dirty="0"/>
              <a:t>is measured above </a:t>
            </a:r>
            <a:r>
              <a:rPr lang="en-US" sz="1050" dirty="0" err="1"/>
              <a:t>interostial</a:t>
            </a:r>
            <a:r>
              <a:rPr lang="en-US" sz="1050" dirty="0" smtClean="0"/>
              <a:t>/</a:t>
            </a:r>
          </a:p>
          <a:p>
            <a:r>
              <a:rPr lang="en-US" sz="1050" dirty="0" err="1" smtClean="0"/>
              <a:t>intercornual</a:t>
            </a:r>
            <a:r>
              <a:rPr lang="en-US" sz="1050" dirty="0" smtClean="0"/>
              <a:t> line.</a:t>
            </a:r>
            <a:endParaRPr lang="en-US" sz="1050" dirty="0"/>
          </a:p>
        </p:txBody>
      </p:sp>
      <p:sp>
        <p:nvSpPr>
          <p:cNvPr id="5" name="Rectangle 4">
            <a:extLst>
              <a:ext uri="{FF2B5EF4-FFF2-40B4-BE49-F238E27FC236}">
                <a16:creationId xmlns:a16="http://schemas.microsoft.com/office/drawing/2014/main" id="{BFB8D4FE-472B-D449-9617-CEF8BA82C2A5}"/>
              </a:ext>
            </a:extLst>
          </p:cNvPr>
          <p:cNvSpPr/>
          <p:nvPr/>
        </p:nvSpPr>
        <p:spPr>
          <a:xfrm>
            <a:off x="2064657" y="4797152"/>
            <a:ext cx="1643247" cy="900246"/>
          </a:xfrm>
          <a:prstGeom prst="rect">
            <a:avLst/>
          </a:prstGeom>
        </p:spPr>
        <p:txBody>
          <a:bodyPr wrap="square">
            <a:spAutoFit/>
          </a:bodyPr>
          <a:lstStyle/>
          <a:p>
            <a:r>
              <a:rPr lang="en-US" sz="1050" dirty="0"/>
              <a:t>External fundal indentation depth is </a:t>
            </a:r>
            <a:r>
              <a:rPr lang="en-US" sz="1050" dirty="0" smtClean="0"/>
              <a:t>&lt;</a:t>
            </a:r>
            <a:r>
              <a:rPr lang="en-US" sz="1050" dirty="0"/>
              <a:t> 1 cm</a:t>
            </a:r>
            <a:r>
              <a:rPr lang="en-US" sz="1050" dirty="0"/>
              <a:t>, while internal fundal indentation depth is </a:t>
            </a:r>
            <a:r>
              <a:rPr lang="en-US" sz="1050" dirty="0"/>
              <a:t>≥ </a:t>
            </a:r>
            <a:r>
              <a:rPr lang="en-US" sz="1050" dirty="0" smtClean="0"/>
              <a:t>1</a:t>
            </a:r>
            <a:r>
              <a:rPr lang="en-US" sz="1050" dirty="0"/>
              <a:t> </a:t>
            </a:r>
            <a:r>
              <a:rPr lang="en-US" sz="1050" dirty="0" smtClean="0"/>
              <a:t>cm.</a:t>
            </a:r>
            <a:endParaRPr lang="en-US" sz="1050" dirty="0"/>
          </a:p>
        </p:txBody>
      </p:sp>
      <p:sp>
        <p:nvSpPr>
          <p:cNvPr id="6" name="Rectangle 5">
            <a:extLst>
              <a:ext uri="{FF2B5EF4-FFF2-40B4-BE49-F238E27FC236}">
                <a16:creationId xmlns:a16="http://schemas.microsoft.com/office/drawing/2014/main" id="{9AC4AD4A-BF22-2942-84A4-85FF67E85641}"/>
              </a:ext>
            </a:extLst>
          </p:cNvPr>
          <p:cNvSpPr/>
          <p:nvPr/>
        </p:nvSpPr>
        <p:spPr>
          <a:xfrm>
            <a:off x="3751191" y="4797152"/>
            <a:ext cx="1756913" cy="1152128"/>
          </a:xfrm>
          <a:prstGeom prst="rect">
            <a:avLst/>
          </a:prstGeom>
        </p:spPr>
        <p:txBody>
          <a:bodyPr wrap="square">
            <a:noAutofit/>
          </a:bodyPr>
          <a:lstStyle/>
          <a:p>
            <a:r>
              <a:rPr lang="en-US" sz="1050" dirty="0" smtClean="0"/>
              <a:t>Internal fundal </a:t>
            </a:r>
            <a:r>
              <a:rPr lang="en-US" sz="1050" dirty="0"/>
              <a:t>indentation depth is </a:t>
            </a:r>
            <a:r>
              <a:rPr lang="en-US" sz="1050" dirty="0"/>
              <a:t>≥ </a:t>
            </a:r>
            <a:r>
              <a:rPr lang="en-US" sz="1050" dirty="0" smtClean="0"/>
              <a:t>1.5</a:t>
            </a:r>
            <a:r>
              <a:rPr lang="en-US" sz="1050" dirty="0"/>
              <a:t> cm</a:t>
            </a:r>
            <a:r>
              <a:rPr lang="en-US" sz="1050" dirty="0"/>
              <a:t>, with acute angle of internal indentation, and external indentation depth is </a:t>
            </a:r>
            <a:r>
              <a:rPr lang="en-US" sz="1050" dirty="0"/>
              <a:t>&lt; </a:t>
            </a:r>
            <a:r>
              <a:rPr lang="en-US" sz="1050" dirty="0" smtClean="0"/>
              <a:t>1</a:t>
            </a:r>
            <a:r>
              <a:rPr lang="en-US" sz="1050" dirty="0"/>
              <a:t> </a:t>
            </a:r>
            <a:r>
              <a:rPr lang="en-US" sz="1050" dirty="0" smtClean="0"/>
              <a:t>cm.</a:t>
            </a:r>
            <a:endParaRPr lang="en-US" sz="1050" dirty="0"/>
          </a:p>
        </p:txBody>
      </p:sp>
      <p:sp>
        <p:nvSpPr>
          <p:cNvPr id="13"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smtClean="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pic>
        <p:nvPicPr>
          <p:cNvPr id="7" name="Picture 6"/>
          <p:cNvPicPr>
            <a:picLocks noChangeAspect="1"/>
          </p:cNvPicPr>
          <p:nvPr/>
        </p:nvPicPr>
        <p:blipFill>
          <a:blip r:embed="rId5"/>
          <a:stretch>
            <a:fillRect/>
          </a:stretch>
        </p:blipFill>
        <p:spPr>
          <a:xfrm>
            <a:off x="179388" y="2130478"/>
            <a:ext cx="5255501" cy="2721759"/>
          </a:xfrm>
          <a:prstGeom prst="rect">
            <a:avLst/>
          </a:prstGeom>
        </p:spPr>
      </p:pic>
      <p:pic>
        <p:nvPicPr>
          <p:cNvPr id="8" name="Picture 7"/>
          <p:cNvPicPr>
            <a:picLocks noChangeAspect="1"/>
          </p:cNvPicPr>
          <p:nvPr/>
        </p:nvPicPr>
        <p:blipFill>
          <a:blip r:embed="rId6"/>
          <a:stretch>
            <a:fillRect/>
          </a:stretch>
        </p:blipFill>
        <p:spPr>
          <a:xfrm>
            <a:off x="5724128" y="2274494"/>
            <a:ext cx="3019411" cy="3674786"/>
          </a:xfrm>
          <a:prstGeom prst="rect">
            <a:avLst/>
          </a:prstGeom>
        </p:spPr>
      </p:pic>
    </p:spTree>
    <p:extLst>
      <p:ext uri="{BB962C8B-B14F-4D97-AF65-F5344CB8AC3E}">
        <p14:creationId xmlns:p14="http://schemas.microsoft.com/office/powerpoint/2010/main" val="1806636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Rectangle 19"/>
          <p:cNvSpPr>
            <a:spLocks noChangeArrowheads="1"/>
          </p:cNvSpPr>
          <p:nvPr/>
        </p:nvSpPr>
        <p:spPr bwMode="auto">
          <a:xfrm>
            <a:off x="233771" y="2175593"/>
            <a:ext cx="8676456" cy="2117503"/>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AU" sz="1400" b="1" i="0" dirty="0" smtClean="0"/>
              <a:t>Measurements</a:t>
            </a:r>
            <a:endParaRPr lang="en-AU" sz="1400" b="1" i="0" dirty="0"/>
          </a:p>
          <a:p>
            <a:pPr lvl="1"/>
            <a:r>
              <a:rPr lang="en-AU" sz="1200" i="0" dirty="0"/>
              <a:t>Internal and external indentation depth and uterine-wall </a:t>
            </a:r>
            <a:r>
              <a:rPr lang="en-AU" sz="1200" i="0" dirty="0" smtClean="0"/>
              <a:t>thickness.</a:t>
            </a:r>
            <a:endParaRPr lang="en-AU" sz="1200" i="0" dirty="0"/>
          </a:p>
          <a:p>
            <a:pPr lvl="1"/>
            <a:r>
              <a:rPr lang="en-AU" sz="1200" i="0" dirty="0"/>
              <a:t>The original ESHRE/ESGE classification did not specify the location at which uterine-wall thickness should </a:t>
            </a:r>
            <a:r>
              <a:rPr lang="en-AU" sz="1200" i="0" dirty="0" smtClean="0"/>
              <a:t>be measured, so </a:t>
            </a:r>
            <a:r>
              <a:rPr lang="en-AU" sz="1200" i="0" dirty="0"/>
              <a:t>12 different areas of the uterus (sagittal plane) were measured and an average of the anterior- and posterior-wall thicknesses obtained (thickest area).</a:t>
            </a:r>
          </a:p>
          <a:p>
            <a:pPr lvl="1"/>
            <a:r>
              <a:rPr lang="en-AU" sz="1200" i="0" dirty="0" smtClean="0"/>
              <a:t>In </a:t>
            </a:r>
            <a:r>
              <a:rPr lang="en-AU" sz="1200" i="0" dirty="0"/>
              <a:t>the </a:t>
            </a:r>
            <a:r>
              <a:rPr lang="en-AU" sz="1200" i="0" dirty="0" smtClean="0"/>
              <a:t>current </a:t>
            </a:r>
            <a:r>
              <a:rPr lang="en-AU" sz="1200" i="0" dirty="0"/>
              <a:t>analysis, </a:t>
            </a:r>
            <a:r>
              <a:rPr lang="en-AU" sz="1200" i="0" dirty="0" smtClean="0"/>
              <a:t>the </a:t>
            </a:r>
            <a:r>
              <a:rPr lang="en-AU" sz="1200" i="0" dirty="0"/>
              <a:t>updated </a:t>
            </a:r>
            <a:r>
              <a:rPr lang="en-AU" sz="1200" i="0" dirty="0" smtClean="0"/>
              <a:t>ESHRE/ESGE-2016 </a:t>
            </a:r>
            <a:r>
              <a:rPr lang="en-AU" sz="1200" i="0" dirty="0" smtClean="0"/>
              <a:t>criteria</a:t>
            </a:r>
            <a:r>
              <a:rPr lang="en-AU" sz="1200" i="0" dirty="0" smtClean="0"/>
              <a:t> were applied, </a:t>
            </a:r>
            <a:r>
              <a:rPr lang="en-AU" sz="1200" i="0" dirty="0"/>
              <a:t>which, in the deﬁnition of septate uterus, recommend using uterine fundal-wall thickness, deﬁned as the distance between the </a:t>
            </a:r>
            <a:r>
              <a:rPr lang="en-AU" sz="1200" i="0" dirty="0" err="1"/>
              <a:t>interostial</a:t>
            </a:r>
            <a:r>
              <a:rPr lang="en-AU" sz="1200" i="0" dirty="0"/>
              <a:t> line and the external uterine contour. </a:t>
            </a:r>
            <a:endParaRPr lang="en-AU" sz="1200" i="0" dirty="0" smtClean="0"/>
          </a:p>
          <a:p>
            <a:pPr lvl="1"/>
            <a:r>
              <a:rPr lang="en-AU" sz="1200" i="0" dirty="0" smtClean="0"/>
              <a:t>The </a:t>
            </a:r>
            <a:r>
              <a:rPr lang="en-AU" sz="1200" i="0" dirty="0"/>
              <a:t>indentation depth was measured as the distance between the internal </a:t>
            </a:r>
            <a:r>
              <a:rPr lang="en-AU" sz="1200" i="0" dirty="0" err="1"/>
              <a:t>intercornual</a:t>
            </a:r>
            <a:r>
              <a:rPr lang="en-AU" sz="1200" i="0" dirty="0"/>
              <a:t> line and the lowest point of the internal indentation. </a:t>
            </a:r>
          </a:p>
        </p:txBody>
      </p:sp>
      <p:sp>
        <p:nvSpPr>
          <p:cNvPr id="15" name="TextBox 1"/>
          <p:cNvSpPr txBox="1">
            <a:spLocks noChangeArrowheads="1"/>
          </p:cNvSpPr>
          <p:nvPr/>
        </p:nvSpPr>
        <p:spPr bwMode="auto">
          <a:xfrm>
            <a:off x="2771800" y="1628800"/>
            <a:ext cx="35655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Methods</a:t>
            </a:r>
            <a:endParaRPr lang="en-GB" altLang="it-IT" sz="2400" b="1" i="0" dirty="0"/>
          </a:p>
        </p:txBody>
      </p:sp>
      <p:sp>
        <p:nvSpPr>
          <p:cNvPr id="8"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smtClean="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
        <p:nvSpPr>
          <p:cNvPr id="9" name="Rectangle 19"/>
          <p:cNvSpPr>
            <a:spLocks noChangeArrowheads="1"/>
          </p:cNvSpPr>
          <p:nvPr/>
        </p:nvSpPr>
        <p:spPr bwMode="auto">
          <a:xfrm>
            <a:off x="233771" y="4547911"/>
            <a:ext cx="8676456" cy="1895904"/>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AU" sz="1400" b="1" i="0" dirty="0"/>
              <a:t>Healthcare cost </a:t>
            </a:r>
            <a:r>
              <a:rPr lang="en-AU" sz="1400" b="1" i="0" dirty="0" smtClean="0"/>
              <a:t>burden</a:t>
            </a:r>
            <a:endParaRPr lang="en-AU" sz="1400" b="1" i="0" dirty="0"/>
          </a:p>
          <a:p>
            <a:pPr lvl="1"/>
            <a:r>
              <a:rPr lang="en-AU" sz="1200" i="0" dirty="0"/>
              <a:t>To anticipate costs associated with implementation of the three updated deﬁnitions (ASRM-2016, ESHRE/ESGE-2016 and CUME-2018), </a:t>
            </a:r>
            <a:r>
              <a:rPr lang="en-AU" sz="1200" i="0" dirty="0"/>
              <a:t>a ‘</a:t>
            </a:r>
            <a:r>
              <a:rPr lang="en-AU" sz="1200" i="0" dirty="0" err="1"/>
              <a:t>guesstimation</a:t>
            </a:r>
            <a:r>
              <a:rPr lang="en-AU" sz="1200" i="0" dirty="0"/>
              <a:t>’ </a:t>
            </a:r>
            <a:r>
              <a:rPr lang="en-AU" sz="1200" i="0" dirty="0" smtClean="0"/>
              <a:t>method was</a:t>
            </a:r>
            <a:r>
              <a:rPr lang="en-AU" sz="1200" i="0" dirty="0" smtClean="0"/>
              <a:t> used. </a:t>
            </a:r>
          </a:p>
          <a:p>
            <a:pPr lvl="1"/>
            <a:r>
              <a:rPr lang="en-AU" sz="1200" i="0" dirty="0" smtClean="0"/>
              <a:t>According </a:t>
            </a:r>
            <a:r>
              <a:rPr lang="en-AU" sz="1200" i="0" dirty="0"/>
              <a:t>to a recent estimation, there are 572 million women in the world aged between 15 and 24 years, and 21 million and 27 million in the </a:t>
            </a:r>
            <a:r>
              <a:rPr lang="en-AU" sz="1200" i="0" dirty="0" smtClean="0"/>
              <a:t>USA </a:t>
            </a:r>
            <a:r>
              <a:rPr lang="en-AU" sz="1200" i="0" dirty="0"/>
              <a:t>and the European Union, </a:t>
            </a:r>
            <a:r>
              <a:rPr lang="en-AU" sz="1200" i="0" dirty="0" smtClean="0"/>
              <a:t>respectively.</a:t>
            </a:r>
            <a:endParaRPr lang="en-AU" sz="1200" i="0" dirty="0"/>
          </a:p>
          <a:p>
            <a:pPr lvl="1"/>
            <a:r>
              <a:rPr lang="en-AU" sz="1200" i="0" dirty="0"/>
              <a:t>Authors assumed, according to recent ASRM-2016 guidelines and current common practice, that hysteroscopic metroplasty may be performed in women with a septate uterus prior to pregnancy usually without reproductive </a:t>
            </a:r>
            <a:r>
              <a:rPr lang="en-AU" sz="1200" i="0" dirty="0" smtClean="0"/>
              <a:t>failure. Therefore, </a:t>
            </a:r>
            <a:r>
              <a:rPr lang="en-AU" sz="1200" i="0" dirty="0"/>
              <a:t>the calculation </a:t>
            </a:r>
            <a:r>
              <a:rPr lang="en-AU" sz="1200" i="0" dirty="0" smtClean="0"/>
              <a:t>was conducted based </a:t>
            </a:r>
            <a:r>
              <a:rPr lang="en-AU" sz="1200" i="0" dirty="0"/>
              <a:t>on an average cost of US$ 1500 per operative hysteroscopy without </a:t>
            </a:r>
            <a:r>
              <a:rPr lang="en-AU" sz="1200" i="0" dirty="0" smtClean="0"/>
              <a:t>hospitalization.</a:t>
            </a:r>
            <a:endParaRPr lang="en-AU" sz="1200" i="0" dirty="0"/>
          </a:p>
        </p:txBody>
      </p:sp>
    </p:spTree>
    <p:extLst>
      <p:ext uri="{BB962C8B-B14F-4D97-AF65-F5344CB8AC3E}">
        <p14:creationId xmlns:p14="http://schemas.microsoft.com/office/powerpoint/2010/main" val="241621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1"/>
          <p:cNvSpPr txBox="1">
            <a:spLocks noChangeArrowheads="1"/>
          </p:cNvSpPr>
          <p:nvPr/>
        </p:nvSpPr>
        <p:spPr bwMode="auto">
          <a:xfrm>
            <a:off x="250130" y="1671191"/>
            <a:ext cx="86423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idx="1"/>
          </p:nvPr>
        </p:nvSpPr>
        <p:spPr>
          <a:xfrm>
            <a:off x="250130" y="2348880"/>
            <a:ext cx="4537894" cy="4320480"/>
          </a:xfrm>
        </p:spPr>
        <p:txBody>
          <a:bodyPr/>
          <a:lstStyle/>
          <a:p>
            <a:r>
              <a:rPr lang="en-AU" sz="1400" dirty="0"/>
              <a:t>261 women were eligible and included in the primary study and the current analysis.</a:t>
            </a:r>
          </a:p>
          <a:p>
            <a:r>
              <a:rPr lang="en-AU" sz="1400" dirty="0"/>
              <a:t>The proportion of women with infertility was 37.5% (98/261) and 17.2% (45/261) had a previous miscarriage. Fifteen women had both infertility and previous miscarriage.</a:t>
            </a:r>
          </a:p>
          <a:p>
            <a:r>
              <a:rPr lang="en-AU" sz="1400" dirty="0"/>
              <a:t>The prevalence of all anomalies was signiﬁcantly higher using the ESHRE/ESGE-2016 criteria in comparison to the ASRM-2016 criteria (with </a:t>
            </a:r>
            <a:r>
              <a:rPr lang="en-AU" sz="1400" dirty="0" err="1" smtClean="0"/>
              <a:t>gray</a:t>
            </a:r>
            <a:r>
              <a:rPr lang="en-AU" sz="1400" dirty="0" smtClean="0"/>
              <a:t> </a:t>
            </a:r>
            <a:r>
              <a:rPr lang="en-AU" sz="1400" dirty="0"/>
              <a:t>zone treated as normal/arcuate uterus: RR, 3.5 (95% CI, 2.3–5.2), </a:t>
            </a:r>
            <a:r>
              <a:rPr lang="en-AU" sz="1400" i="1" dirty="0" smtClean="0"/>
              <a:t>P</a:t>
            </a:r>
            <a:r>
              <a:rPr lang="en-AU" sz="1400" dirty="0"/>
              <a:t> </a:t>
            </a:r>
            <a:r>
              <a:rPr lang="en-AU" sz="1400" dirty="0" smtClean="0"/>
              <a:t>&lt;</a:t>
            </a:r>
            <a:r>
              <a:rPr lang="en-AU" sz="1400" dirty="0"/>
              <a:t> </a:t>
            </a:r>
            <a:r>
              <a:rPr lang="en-AU" sz="1400" dirty="0" smtClean="0"/>
              <a:t>0.01</a:t>
            </a:r>
            <a:r>
              <a:rPr lang="en-AU" sz="1400" dirty="0"/>
              <a:t>; with </a:t>
            </a:r>
            <a:r>
              <a:rPr lang="en-AU" sz="1400" dirty="0" err="1" smtClean="0"/>
              <a:t>gray</a:t>
            </a:r>
            <a:r>
              <a:rPr lang="en-AU" sz="1400" dirty="0" smtClean="0"/>
              <a:t> </a:t>
            </a:r>
            <a:r>
              <a:rPr lang="en-AU" sz="1400" dirty="0"/>
              <a:t>zone treated as congenital uterine anomaly: RR, 2.1 (95% CI, 1.5–2.9), </a:t>
            </a:r>
            <a:r>
              <a:rPr lang="en-AU" sz="1400" i="1" dirty="0"/>
              <a:t>P</a:t>
            </a:r>
            <a:r>
              <a:rPr lang="en-AU" sz="1400" dirty="0"/>
              <a:t> </a:t>
            </a:r>
            <a:r>
              <a:rPr lang="en-AU" sz="1400" dirty="0" smtClean="0"/>
              <a:t>&lt;</a:t>
            </a:r>
            <a:r>
              <a:rPr lang="en-AU" sz="1400" dirty="0"/>
              <a:t> 0.01</a:t>
            </a:r>
            <a:r>
              <a:rPr lang="en-AU" sz="1400" dirty="0"/>
              <a:t>), to the CUME-2018 criteria (RR, 2.1 (95% CI, 1.5–2.9),</a:t>
            </a:r>
            <a:r>
              <a:rPr lang="en-AU" sz="1400" i="1" dirty="0"/>
              <a:t>P</a:t>
            </a:r>
            <a:r>
              <a:rPr lang="en-AU" sz="1400" dirty="0"/>
              <a:t> &lt; 0.01), to  the ESHRE/ESGE-2014 criteria (RR, 1.65 (95% CI, 1.2–2.2), </a:t>
            </a:r>
            <a:r>
              <a:rPr lang="en-AU" sz="1400" i="1" dirty="0"/>
              <a:t>P</a:t>
            </a:r>
            <a:r>
              <a:rPr lang="en-AU" sz="1400" dirty="0"/>
              <a:t> </a:t>
            </a:r>
            <a:r>
              <a:rPr lang="en-AU" sz="1400" dirty="0" smtClean="0"/>
              <a:t>&lt;</a:t>
            </a:r>
            <a:r>
              <a:rPr lang="en-AU" sz="1400" dirty="0"/>
              <a:t> 0.01</a:t>
            </a:r>
            <a:r>
              <a:rPr lang="en-AU" sz="1400" dirty="0"/>
              <a:t>) and to the AFS-1988 criteria modiﬁed by Ludwin (RR, 2.1 (95% CI, 1.5–2.9), </a:t>
            </a:r>
            <a:r>
              <a:rPr lang="en-AU" sz="1400" i="1" dirty="0" smtClean="0"/>
              <a:t>P</a:t>
            </a:r>
            <a:r>
              <a:rPr lang="en-AU" sz="1400" dirty="0" smtClean="0"/>
              <a:t> &lt; </a:t>
            </a:r>
            <a:r>
              <a:rPr lang="en-AU" sz="1400" dirty="0"/>
              <a:t>0.01).</a:t>
            </a:r>
          </a:p>
        </p:txBody>
      </p:sp>
      <p:sp>
        <p:nvSpPr>
          <p:cNvPr id="15" name="TextBox 14">
            <a:extLst>
              <a:ext uri="{FF2B5EF4-FFF2-40B4-BE49-F238E27FC236}">
                <a16:creationId xmlns:a16="http://schemas.microsoft.com/office/drawing/2014/main" id="{408E88E2-64D2-F142-88F9-90BC03DF6AFF}"/>
              </a:ext>
            </a:extLst>
          </p:cNvPr>
          <p:cNvSpPr txBox="1"/>
          <p:nvPr/>
        </p:nvSpPr>
        <p:spPr>
          <a:xfrm>
            <a:off x="5004048" y="6073170"/>
            <a:ext cx="4032448" cy="646331"/>
          </a:xfrm>
          <a:prstGeom prst="rect">
            <a:avLst/>
          </a:prstGeom>
          <a:noFill/>
        </p:spPr>
        <p:txBody>
          <a:bodyPr wrap="square" rtlCol="0">
            <a:spAutoFit/>
          </a:bodyPr>
          <a:lstStyle/>
          <a:p>
            <a:r>
              <a:rPr lang="en-GB" sz="900" i="0" dirty="0"/>
              <a:t>Prevalence, in study population of 261 women, of </a:t>
            </a:r>
            <a:r>
              <a:rPr lang="en-GB" sz="900" i="0" dirty="0" smtClean="0"/>
              <a:t>all congenital </a:t>
            </a:r>
            <a:r>
              <a:rPr lang="en-GB" sz="900" i="0" dirty="0"/>
              <a:t>uterine anomalies (a) and septate uterus (b), expressed </a:t>
            </a:r>
            <a:r>
              <a:rPr lang="en-GB" sz="900" i="0" dirty="0" smtClean="0"/>
              <a:t>as percentage </a:t>
            </a:r>
            <a:r>
              <a:rPr lang="en-GB" sz="900" i="0" dirty="0"/>
              <a:t>and 95%CI, according to recently updated </a:t>
            </a:r>
            <a:r>
              <a:rPr lang="en-GB" sz="900" i="0" dirty="0" smtClean="0"/>
              <a:t>definitions used </a:t>
            </a:r>
            <a:r>
              <a:rPr lang="en-GB" sz="900" i="0" dirty="0"/>
              <a:t>in current analysis (2019) as well as those used in our </a:t>
            </a:r>
            <a:r>
              <a:rPr lang="en-GB" sz="900" i="0" dirty="0" smtClean="0"/>
              <a:t>previous analysis </a:t>
            </a:r>
            <a:r>
              <a:rPr lang="en-GB" sz="900" i="0" dirty="0"/>
              <a:t>(2015</a:t>
            </a:r>
            <a:r>
              <a:rPr lang="en-GB" sz="900" i="0" dirty="0" smtClean="0"/>
              <a:t>) </a:t>
            </a:r>
            <a:r>
              <a:rPr lang="en-GB" sz="900" i="0" dirty="0"/>
              <a:t>of same sample.</a:t>
            </a:r>
            <a:endParaRPr lang="en-US" sz="900" i="0" dirty="0"/>
          </a:p>
        </p:txBody>
      </p:sp>
      <p:sp>
        <p:nvSpPr>
          <p:cNvPr id="14"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smtClean="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pic>
        <p:nvPicPr>
          <p:cNvPr id="8" name="Picture 7"/>
          <p:cNvPicPr>
            <a:picLocks noChangeAspect="1"/>
          </p:cNvPicPr>
          <p:nvPr/>
        </p:nvPicPr>
        <p:blipFill>
          <a:blip r:embed="rId5"/>
          <a:stretch>
            <a:fillRect/>
          </a:stretch>
        </p:blipFill>
        <p:spPr>
          <a:xfrm>
            <a:off x="5364088" y="2348880"/>
            <a:ext cx="2966169" cy="367200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1"/>
          <p:cNvSpPr txBox="1">
            <a:spLocks noChangeArrowheads="1"/>
          </p:cNvSpPr>
          <p:nvPr/>
        </p:nvSpPr>
        <p:spPr bwMode="auto">
          <a:xfrm>
            <a:off x="2571" y="1638769"/>
            <a:ext cx="86423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idx="1"/>
          </p:nvPr>
        </p:nvSpPr>
        <p:spPr>
          <a:xfrm>
            <a:off x="179388" y="2180087"/>
            <a:ext cx="4041153" cy="2185017"/>
          </a:xfrm>
        </p:spPr>
        <p:txBody>
          <a:bodyPr/>
          <a:lstStyle/>
          <a:p>
            <a:pPr marL="0" indent="0">
              <a:buNone/>
            </a:pPr>
            <a:r>
              <a:rPr lang="en-AU" sz="1400" dirty="0" smtClean="0"/>
              <a:t>Diagnosis of internal </a:t>
            </a:r>
            <a:r>
              <a:rPr lang="en-AU" sz="1400" dirty="0"/>
              <a:t>fundal </a:t>
            </a:r>
            <a:r>
              <a:rPr lang="en-AU" sz="1400" dirty="0" smtClean="0"/>
              <a:t>indentation:</a:t>
            </a:r>
          </a:p>
          <a:p>
            <a:r>
              <a:rPr lang="en-AU" sz="1100" dirty="0" smtClean="0"/>
              <a:t>Present in 73.2</a:t>
            </a:r>
            <a:r>
              <a:rPr lang="en-AU" sz="1100" dirty="0"/>
              <a:t>% of all </a:t>
            </a:r>
            <a:r>
              <a:rPr lang="en-AU" sz="1100" dirty="0" smtClean="0"/>
              <a:t>women:</a:t>
            </a:r>
          </a:p>
          <a:p>
            <a:pPr marL="457200" lvl="1" indent="0">
              <a:buNone/>
            </a:pPr>
            <a:r>
              <a:rPr lang="en-AU" sz="1100" dirty="0" smtClean="0"/>
              <a:t>- 79% (75/98) of those who were infertile,</a:t>
            </a:r>
          </a:p>
          <a:p>
            <a:pPr marL="457200" lvl="1" indent="0">
              <a:buNone/>
            </a:pPr>
            <a:r>
              <a:rPr lang="en-AU" sz="1100" dirty="0" smtClean="0"/>
              <a:t>- 71.2</a:t>
            </a:r>
            <a:r>
              <a:rPr lang="en-AU" sz="1100" dirty="0"/>
              <a:t>% (116/163) of those without </a:t>
            </a:r>
            <a:r>
              <a:rPr lang="en-AU" sz="1100" dirty="0" smtClean="0"/>
              <a:t>infertility,</a:t>
            </a:r>
            <a:endParaRPr lang="en-AU" sz="1100" dirty="0"/>
          </a:p>
          <a:p>
            <a:pPr marL="457200" lvl="1" indent="0">
              <a:buNone/>
            </a:pPr>
            <a:r>
              <a:rPr lang="en-AU" sz="1100" dirty="0" smtClean="0"/>
              <a:t>- 86.7</a:t>
            </a:r>
            <a:r>
              <a:rPr lang="en-AU" sz="1100" dirty="0"/>
              <a:t>% (39/45) of those with a history of </a:t>
            </a:r>
            <a:r>
              <a:rPr lang="en-AU" sz="1100" dirty="0" smtClean="0"/>
              <a:t>miscarriage,</a:t>
            </a:r>
            <a:endParaRPr lang="en-AU" sz="1100" dirty="0"/>
          </a:p>
          <a:p>
            <a:pPr marL="457200" lvl="1" indent="0">
              <a:buNone/>
            </a:pPr>
            <a:r>
              <a:rPr lang="en-AU" sz="1100" dirty="0" smtClean="0"/>
              <a:t>- 70.4</a:t>
            </a:r>
            <a:r>
              <a:rPr lang="en-AU" sz="1100" dirty="0"/>
              <a:t>% (152/216) of those </a:t>
            </a:r>
            <a:r>
              <a:rPr lang="en-AU" sz="1100" dirty="0"/>
              <a:t>without </a:t>
            </a:r>
            <a:r>
              <a:rPr lang="en-AU" sz="1100" dirty="0" smtClean="0"/>
              <a:t>miscarriage history. </a:t>
            </a:r>
            <a:endParaRPr lang="en-AU" sz="1100" dirty="0" smtClean="0"/>
          </a:p>
          <a:p>
            <a:pPr marL="228600" indent="-171450"/>
            <a:r>
              <a:rPr lang="en-AU" sz="1100" dirty="0" smtClean="0"/>
              <a:t>There </a:t>
            </a:r>
            <a:r>
              <a:rPr lang="en-AU" sz="1100" dirty="0"/>
              <a:t>was no statistically signiﬁcant association of presence of internal fundal indentation with infertility or with previous miscarriage (</a:t>
            </a:r>
            <a:r>
              <a:rPr lang="en-AU" sz="1100" i="1" dirty="0"/>
              <a:t>P</a:t>
            </a:r>
            <a:r>
              <a:rPr lang="en-AU" sz="1100" dirty="0"/>
              <a:t> = 0.8, and </a:t>
            </a:r>
            <a:r>
              <a:rPr lang="en-AU" sz="1100" i="1" dirty="0"/>
              <a:t>P</a:t>
            </a:r>
            <a:r>
              <a:rPr lang="en-AU" sz="1100" dirty="0"/>
              <a:t> = 0.4, respectively). </a:t>
            </a:r>
            <a:r>
              <a:rPr lang="en-AU" sz="1100" dirty="0" smtClean="0"/>
              <a:t>Median </a:t>
            </a:r>
            <a:r>
              <a:rPr lang="en-AU" sz="1100" dirty="0"/>
              <a:t>internal indentation depth was 2.8 (interquartile range, 0–5.9) mm.</a:t>
            </a:r>
          </a:p>
        </p:txBody>
      </p:sp>
      <p:sp>
        <p:nvSpPr>
          <p:cNvPr id="15" name="Content Placeholder 9">
            <a:extLst>
              <a:ext uri="{FF2B5EF4-FFF2-40B4-BE49-F238E27FC236}">
                <a16:creationId xmlns:a16="http://schemas.microsoft.com/office/drawing/2014/main" id="{A85D4451-73A8-AB44-9974-3B1EC3C236E3}"/>
              </a:ext>
            </a:extLst>
          </p:cNvPr>
          <p:cNvSpPr txBox="1">
            <a:spLocks/>
          </p:cNvSpPr>
          <p:nvPr/>
        </p:nvSpPr>
        <p:spPr bwMode="auto">
          <a:xfrm>
            <a:off x="3503527" y="4509120"/>
            <a:ext cx="5460961" cy="181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AU" sz="1400" i="0" kern="0" dirty="0" smtClean="0"/>
              <a:t>Diagnosis of septate uterus:</a:t>
            </a:r>
          </a:p>
          <a:p>
            <a:r>
              <a:rPr lang="en-AU" sz="1100" i="0" kern="0" dirty="0" smtClean="0"/>
              <a:t>85/261 (32.6% (95% CI, 28–38%)) of uteri were identiﬁed as septate by at least one of the three (ESHRE/ESGE-2016, ASRM-2016, CUME-2018) deﬁnitions.</a:t>
            </a:r>
          </a:p>
          <a:p>
            <a:r>
              <a:rPr lang="en-AU" sz="1100" i="0" kern="0" dirty="0" smtClean="0"/>
              <a:t>All </a:t>
            </a:r>
            <a:r>
              <a:rPr lang="en-AU" sz="1100" i="0" kern="0" dirty="0"/>
              <a:t>three deﬁnitions were satisﬁed by only 7/261 (2.6% (95% CI, 1.2–5.5%)) uteri </a:t>
            </a:r>
            <a:r>
              <a:rPr lang="en-AU" sz="1100" i="0" kern="0" dirty="0" smtClean="0"/>
              <a:t>overall.</a:t>
            </a:r>
            <a:endParaRPr lang="en-AU" sz="1100" i="0" kern="0" dirty="0"/>
          </a:p>
          <a:p>
            <a:r>
              <a:rPr lang="en-AU" sz="1100" i="0" kern="0" dirty="0"/>
              <a:t>The prevalence of septate uterus according to the ESHRE/ESGE-2016 criteria (31%, 80/261) was signiﬁcantly higher than that according to </a:t>
            </a:r>
          </a:p>
          <a:p>
            <a:pPr lvl="1"/>
            <a:r>
              <a:rPr lang="en-AU" sz="1100" i="0" kern="0" dirty="0"/>
              <a:t>CUME-2018 (12%, 31/261, RR = 2.6 (95% CI, 1.8–3.8), P &lt; 0.0001</a:t>
            </a:r>
            <a:r>
              <a:rPr lang="en-AU" sz="1100" i="0" kern="0" dirty="0" smtClean="0"/>
              <a:t>), </a:t>
            </a:r>
            <a:r>
              <a:rPr lang="en-AU" sz="1100" i="0" kern="0" dirty="0"/>
              <a:t>or </a:t>
            </a:r>
          </a:p>
          <a:p>
            <a:pPr lvl="1"/>
            <a:r>
              <a:rPr lang="en-AU" sz="1100" i="0" kern="0" dirty="0"/>
              <a:t>ASRM-2016 (5%, 12/261, RR = 6.7 (95% CI, 3.7–11.9), P &lt; 0.0001) </a:t>
            </a:r>
            <a:r>
              <a:rPr lang="en-AU" sz="1100" i="0" kern="0" dirty="0" smtClean="0"/>
              <a:t>criteria.</a:t>
            </a:r>
            <a:endParaRPr lang="en-AU" sz="1100" i="0" kern="0" dirty="0"/>
          </a:p>
        </p:txBody>
      </p:sp>
      <p:sp>
        <p:nvSpPr>
          <p:cNvPr id="12"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smtClean="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pic>
        <p:nvPicPr>
          <p:cNvPr id="6" name="Picture 5"/>
          <p:cNvPicPr>
            <a:picLocks noChangeAspect="1"/>
          </p:cNvPicPr>
          <p:nvPr/>
        </p:nvPicPr>
        <p:blipFill>
          <a:blip r:embed="rId5"/>
          <a:stretch>
            <a:fillRect/>
          </a:stretch>
        </p:blipFill>
        <p:spPr>
          <a:xfrm>
            <a:off x="261987" y="4571878"/>
            <a:ext cx="3130452" cy="2097482"/>
          </a:xfrm>
          <a:prstGeom prst="rect">
            <a:avLst/>
          </a:prstGeom>
        </p:spPr>
      </p:pic>
      <p:pic>
        <p:nvPicPr>
          <p:cNvPr id="8" name="Picture 7"/>
          <p:cNvPicPr>
            <a:picLocks noChangeAspect="1"/>
          </p:cNvPicPr>
          <p:nvPr/>
        </p:nvPicPr>
        <p:blipFill>
          <a:blip r:embed="rId6"/>
          <a:stretch>
            <a:fillRect/>
          </a:stretch>
        </p:blipFill>
        <p:spPr>
          <a:xfrm>
            <a:off x="4220541" y="2254604"/>
            <a:ext cx="4815955" cy="1724673"/>
          </a:xfrm>
          <a:prstGeom prst="rect">
            <a:avLst/>
          </a:prstGeom>
        </p:spPr>
      </p:pic>
      <p:sp>
        <p:nvSpPr>
          <p:cNvPr id="9" name="TextBox 8"/>
          <p:cNvSpPr txBox="1"/>
          <p:nvPr/>
        </p:nvSpPr>
        <p:spPr>
          <a:xfrm>
            <a:off x="4220541" y="3933056"/>
            <a:ext cx="4671939" cy="400110"/>
          </a:xfrm>
          <a:prstGeom prst="rect">
            <a:avLst/>
          </a:prstGeom>
          <a:noFill/>
        </p:spPr>
        <p:txBody>
          <a:bodyPr wrap="square" rtlCol="0">
            <a:spAutoFit/>
          </a:bodyPr>
          <a:lstStyle/>
          <a:p>
            <a:r>
              <a:rPr lang="en-GB" sz="1000" i="0" dirty="0"/>
              <a:t>Ultrasound images of uterus that satisfied all three definitions of septate uterus: according to (a) ASRM-2016; (b) </a:t>
            </a:r>
            <a:r>
              <a:rPr lang="en-GB" sz="1000" i="0" dirty="0" smtClean="0"/>
              <a:t>ESHRE/ESGE-2016 </a:t>
            </a:r>
            <a:r>
              <a:rPr lang="en-GB" sz="1000" i="0" dirty="0"/>
              <a:t>and (c) CUME-2018.</a:t>
            </a:r>
          </a:p>
        </p:txBody>
      </p:sp>
    </p:spTree>
    <p:extLst>
      <p:ext uri="{BB962C8B-B14F-4D97-AF65-F5344CB8AC3E}">
        <p14:creationId xmlns:p14="http://schemas.microsoft.com/office/powerpoint/2010/main" val="143675957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63984</TotalTime>
  <Words>2848</Words>
  <Application>Microsoft Office PowerPoint</Application>
  <PresentationFormat>On-screen Show (4:3)</PresentationFormat>
  <Paragraphs>159</Paragraphs>
  <Slides>14</Slides>
  <Notes>12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ISUOGUSR</dc:creator>
  <cp:lastModifiedBy>Renata Kotsia</cp:lastModifiedBy>
  <cp:revision>996</cp:revision>
  <cp:lastPrinted>2011-09-13T15:07:48Z</cp:lastPrinted>
  <dcterms:created xsi:type="dcterms:W3CDTF">2016-05-13T18:06:14Z</dcterms:created>
  <dcterms:modified xsi:type="dcterms:W3CDTF">2019-12-09T11:14:37Z</dcterms:modified>
</cp:coreProperties>
</file>