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18"/>
  </p:notesMasterIdLst>
  <p:sldIdLst>
    <p:sldId id="309" r:id="rId3"/>
    <p:sldId id="340" r:id="rId4"/>
    <p:sldId id="344" r:id="rId5"/>
    <p:sldId id="361" r:id="rId6"/>
    <p:sldId id="392" r:id="rId7"/>
    <p:sldId id="398" r:id="rId8"/>
    <p:sldId id="372" r:id="rId9"/>
    <p:sldId id="401" r:id="rId10"/>
    <p:sldId id="400" r:id="rId11"/>
    <p:sldId id="388" r:id="rId12"/>
    <p:sldId id="402" r:id="rId13"/>
    <p:sldId id="403" r:id="rId14"/>
    <p:sldId id="355" r:id="rId15"/>
    <p:sldId id="353" r:id="rId16"/>
    <p:sldId id="352" r:id="rId1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B"/>
    <a:srgbClr val="DEDDDA"/>
    <a:srgbClr val="E6B9B8"/>
    <a:srgbClr val="DAD8D4"/>
    <a:srgbClr val="EADEE7"/>
    <a:srgbClr val="E2E1DE"/>
    <a:srgbClr val="445895"/>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4" autoAdjust="0"/>
    <p:restoredTop sz="90681" autoAdjust="0"/>
  </p:normalViewPr>
  <p:slideViewPr>
    <p:cSldViewPr snapToObjects="1">
      <p:cViewPr>
        <p:scale>
          <a:sx n="98" d="100"/>
          <a:sy n="98" d="100"/>
        </p:scale>
        <p:origin x="-1158"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9333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10</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61157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11</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370461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12</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80367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E224EAFB-18D1-492B-8C14-0DDA690EFFB9}" type="slidenum">
              <a:rPr lang="en-GB" altLang="en-US" smtClean="0">
                <a:solidFill>
                  <a:srgbClr val="000000"/>
                </a:solidFill>
              </a:rPr>
              <a:pPr>
                <a:spcBef>
                  <a:spcPct val="0"/>
                </a:spcBef>
              </a:pPr>
              <a:t>13</a:t>
            </a:fld>
            <a:endParaRPr lang="en-GB" altLang="en-US" smtClean="0">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905681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7882FF21-5D51-4DEB-B08E-3140533DA47B}" type="slidenum">
              <a:rPr lang="en-GB" altLang="en-US" smtClean="0">
                <a:solidFill>
                  <a:srgbClr val="000000"/>
                </a:solidFill>
              </a:rPr>
              <a:pPr>
                <a:spcBef>
                  <a:spcPct val="0"/>
                </a:spcBef>
              </a:pPr>
              <a:t>14</a:t>
            </a:fld>
            <a:endParaRPr lang="en-GB" altLang="en-US" smtClean="0">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65243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ADA8858-1CF9-44EF-95D1-D041CE9A40AA}" type="slidenum">
              <a:rPr lang="en-GB" altLang="en-US" smtClean="0"/>
              <a:pPr>
                <a:spcBef>
                  <a:spcPct val="0"/>
                </a:spcBef>
              </a:pPr>
              <a:t>15</a:t>
            </a:fld>
            <a:endParaRPr lang="en-GB"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48307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7304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DFBDD5D-4713-4AB2-9D9D-25D516870D1F}" type="slidenum">
              <a:rPr lang="en-GB" altLang="en-US" smtClean="0"/>
              <a:pPr>
                <a:spcBef>
                  <a:spcPct val="0"/>
                </a:spcBef>
              </a:pPr>
              <a:t>3</a:t>
            </a:fld>
            <a:endParaRPr lang="en-GB"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887415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4</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312501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5</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524980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6</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4156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7</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72598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8</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493586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9</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55101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556CADB-A8A0-447A-A8CA-2A8936B2847A}" type="slidenum">
              <a:rPr lang="en-GB" altLang="en-US"/>
              <a:pPr>
                <a:defRPr/>
              </a:pPr>
              <a:t>‹#›</a:t>
            </a:fld>
            <a:endParaRPr lang="en-GB" altLang="en-US"/>
          </a:p>
        </p:txBody>
      </p:sp>
    </p:spTree>
    <p:extLst>
      <p:ext uri="{BB962C8B-B14F-4D97-AF65-F5344CB8AC3E}">
        <p14:creationId xmlns:p14="http://schemas.microsoft.com/office/powerpoint/2010/main" val="3998208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2F774A-B9B1-4BA2-A922-28BA0E80AA27}" type="slidenum">
              <a:rPr lang="en-GB" altLang="en-US"/>
              <a:pPr>
                <a:defRPr/>
              </a:pPr>
              <a:t>‹#›</a:t>
            </a:fld>
            <a:endParaRPr lang="en-GB" altLang="en-US"/>
          </a:p>
        </p:txBody>
      </p:sp>
    </p:spTree>
    <p:extLst>
      <p:ext uri="{BB962C8B-B14F-4D97-AF65-F5344CB8AC3E}">
        <p14:creationId xmlns:p14="http://schemas.microsoft.com/office/powerpoint/2010/main" val="3878464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7EB40D9-DAD9-492D-9605-94E1896329DD}" type="slidenum">
              <a:rPr lang="en-GB" altLang="en-US"/>
              <a:pPr>
                <a:defRPr/>
              </a:pPr>
              <a:t>‹#›</a:t>
            </a:fld>
            <a:endParaRPr lang="en-GB" altLang="en-US"/>
          </a:p>
        </p:txBody>
      </p:sp>
    </p:spTree>
    <p:extLst>
      <p:ext uri="{BB962C8B-B14F-4D97-AF65-F5344CB8AC3E}">
        <p14:creationId xmlns:p14="http://schemas.microsoft.com/office/powerpoint/2010/main" val="1467702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804F0F0-431C-4B83-9D5B-1162F885CB01}" type="slidenum">
              <a:rPr lang="en-GB" altLang="en-US"/>
              <a:pPr>
                <a:defRPr/>
              </a:pPr>
              <a:t>‹#›</a:t>
            </a:fld>
            <a:endParaRPr lang="en-GB" altLang="en-US"/>
          </a:p>
        </p:txBody>
      </p:sp>
    </p:spTree>
    <p:extLst>
      <p:ext uri="{BB962C8B-B14F-4D97-AF65-F5344CB8AC3E}">
        <p14:creationId xmlns:p14="http://schemas.microsoft.com/office/powerpoint/2010/main" val="1359208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436063-61EA-44BC-A57D-52B47166AD92}" type="slidenum">
              <a:rPr lang="en-GB" altLang="en-US"/>
              <a:pPr>
                <a:defRPr/>
              </a:pPr>
              <a:t>‹#›</a:t>
            </a:fld>
            <a:endParaRPr lang="en-GB" altLang="en-US"/>
          </a:p>
        </p:txBody>
      </p:sp>
    </p:spTree>
    <p:extLst>
      <p:ext uri="{BB962C8B-B14F-4D97-AF65-F5344CB8AC3E}">
        <p14:creationId xmlns:p14="http://schemas.microsoft.com/office/powerpoint/2010/main" val="2408577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07B6D39-CA73-447B-BEF9-564314A92C0E}" type="slidenum">
              <a:rPr lang="en-GB" altLang="en-US"/>
              <a:pPr>
                <a:defRPr/>
              </a:pPr>
              <a:t>‹#›</a:t>
            </a:fld>
            <a:endParaRPr lang="en-GB" altLang="en-US"/>
          </a:p>
        </p:txBody>
      </p:sp>
    </p:spTree>
    <p:extLst>
      <p:ext uri="{BB962C8B-B14F-4D97-AF65-F5344CB8AC3E}">
        <p14:creationId xmlns:p14="http://schemas.microsoft.com/office/powerpoint/2010/main" val="3514234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C45E1C2-7C65-4F6E-929A-D6B2373028D8}" type="slidenum">
              <a:rPr lang="en-GB" altLang="en-US"/>
              <a:pPr>
                <a:defRPr/>
              </a:pPr>
              <a:t>‹#›</a:t>
            </a:fld>
            <a:endParaRPr lang="en-GB" altLang="en-US"/>
          </a:p>
        </p:txBody>
      </p:sp>
    </p:spTree>
    <p:extLst>
      <p:ext uri="{BB962C8B-B14F-4D97-AF65-F5344CB8AC3E}">
        <p14:creationId xmlns:p14="http://schemas.microsoft.com/office/powerpoint/2010/main" val="97480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FB17545-909C-4563-B31A-72B464258A97}" type="slidenum">
              <a:rPr lang="en-GB" altLang="en-US"/>
              <a:pPr>
                <a:defRPr/>
              </a:pPr>
              <a:t>‹#›</a:t>
            </a:fld>
            <a:endParaRPr lang="en-GB" altLang="en-US"/>
          </a:p>
        </p:txBody>
      </p:sp>
    </p:spTree>
    <p:extLst>
      <p:ext uri="{BB962C8B-B14F-4D97-AF65-F5344CB8AC3E}">
        <p14:creationId xmlns:p14="http://schemas.microsoft.com/office/powerpoint/2010/main" val="223225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F31FDD7-C7F8-42C2-A9F5-92B491B55EEF}" type="slidenum">
              <a:rPr lang="en-GB" altLang="en-US"/>
              <a:pPr>
                <a:defRPr/>
              </a:pPr>
              <a:t>‹#›</a:t>
            </a:fld>
            <a:endParaRPr lang="en-GB" altLang="en-US"/>
          </a:p>
        </p:txBody>
      </p:sp>
    </p:spTree>
    <p:extLst>
      <p:ext uri="{BB962C8B-B14F-4D97-AF65-F5344CB8AC3E}">
        <p14:creationId xmlns:p14="http://schemas.microsoft.com/office/powerpoint/2010/main" val="1961953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E41CF5-4D7D-4029-A2C5-74975157CFBA}" type="slidenum">
              <a:rPr lang="en-GB" altLang="en-US"/>
              <a:pPr>
                <a:defRPr/>
              </a:pPr>
              <a:t>‹#›</a:t>
            </a:fld>
            <a:endParaRPr lang="en-GB" altLang="en-US"/>
          </a:p>
        </p:txBody>
      </p:sp>
    </p:spTree>
    <p:extLst>
      <p:ext uri="{BB962C8B-B14F-4D97-AF65-F5344CB8AC3E}">
        <p14:creationId xmlns:p14="http://schemas.microsoft.com/office/powerpoint/2010/main" val="402714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BB1A726-03D4-4D67-AE66-C9A616168D78}" type="slidenum">
              <a:rPr lang="en-GB" altLang="en-US"/>
              <a:pPr>
                <a:defRPr/>
              </a:pPr>
              <a:t>‹#›</a:t>
            </a:fld>
            <a:endParaRPr lang="en-GB" altLang="en-US"/>
          </a:p>
        </p:txBody>
      </p:sp>
    </p:spTree>
    <p:extLst>
      <p:ext uri="{BB962C8B-B14F-4D97-AF65-F5344CB8AC3E}">
        <p14:creationId xmlns:p14="http://schemas.microsoft.com/office/powerpoint/2010/main" val="210913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06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706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706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43933FF-08AE-4302-8716-1086D0EB921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187" y="1288363"/>
            <a:ext cx="7921625" cy="5842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3200" b="1" dirty="0" smtClean="0">
                <a:latin typeface="+mj-lt"/>
              </a:rPr>
              <a:t>UOG Journal Club: March 2018</a:t>
            </a:r>
          </a:p>
        </p:txBody>
      </p:sp>
      <p:pic>
        <p:nvPicPr>
          <p:cNvPr id="3076"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308998" y="2012647"/>
            <a:ext cx="8526002" cy="1200329"/>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a:latin typeface="+mj-lt"/>
              </a:rPr>
              <a:t>Prognostic accuracy of </a:t>
            </a:r>
            <a:r>
              <a:rPr lang="en-US" sz="2400" b="1" dirty="0" err="1">
                <a:latin typeface="+mj-lt"/>
              </a:rPr>
              <a:t>cerebroplacental</a:t>
            </a:r>
            <a:r>
              <a:rPr lang="en-US" sz="2400" b="1" dirty="0">
                <a:latin typeface="+mj-lt"/>
              </a:rPr>
              <a:t> ratio and middle cerebral artery Doppler for adverse perinatal outcome: systematic review and meta-analysis</a:t>
            </a:r>
            <a:endParaRPr lang="en-US" sz="2000" b="1" dirty="0" smtClean="0">
              <a:latin typeface="+mj-lt"/>
            </a:endParaRPr>
          </a:p>
        </p:txBody>
      </p:sp>
      <p:sp>
        <p:nvSpPr>
          <p:cNvPr id="3078" name="TextBox 2"/>
          <p:cNvSpPr txBox="1">
            <a:spLocks noChangeArrowheads="1"/>
          </p:cNvSpPr>
          <p:nvPr/>
        </p:nvSpPr>
        <p:spPr bwMode="auto">
          <a:xfrm>
            <a:off x="2771800" y="5157192"/>
            <a:ext cx="6048921" cy="646331"/>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smtClean="0">
                <a:latin typeface="+mj-lt"/>
              </a:rPr>
              <a:t>Journal Club slides prepared by Dr </a:t>
            </a:r>
            <a:r>
              <a:rPr lang="en-GB" dirty="0" err="1" smtClean="0">
                <a:latin typeface="+mj-lt"/>
              </a:rPr>
              <a:t>Maddalena</a:t>
            </a:r>
            <a:r>
              <a:rPr lang="en-GB" dirty="0" smtClean="0">
                <a:latin typeface="+mj-lt"/>
              </a:rPr>
              <a:t> Morlando</a:t>
            </a:r>
          </a:p>
          <a:p>
            <a:pPr algn="ctr" eaLnBrk="1" hangingPunct="1">
              <a:defRPr/>
            </a:pPr>
            <a:r>
              <a:rPr lang="en-GB" dirty="0" smtClean="0">
                <a:latin typeface="+mj-lt"/>
              </a:rPr>
              <a:t>(UOG Editor for Trainees)</a:t>
            </a:r>
          </a:p>
        </p:txBody>
      </p:sp>
      <p:sp>
        <p:nvSpPr>
          <p:cNvPr id="9" name="TextBox 1"/>
          <p:cNvSpPr txBox="1">
            <a:spLocks noChangeArrowheads="1"/>
          </p:cNvSpPr>
          <p:nvPr/>
        </p:nvSpPr>
        <p:spPr bwMode="auto">
          <a:xfrm>
            <a:off x="308998" y="3390546"/>
            <a:ext cx="8526002" cy="984885"/>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000" dirty="0" smtClean="0">
                <a:latin typeface="+mj-lt"/>
              </a:rPr>
              <a:t>C.A. </a:t>
            </a:r>
            <a:r>
              <a:rPr lang="en-US" sz="2000" dirty="0" err="1" smtClean="0">
                <a:latin typeface="+mj-lt"/>
              </a:rPr>
              <a:t>Vollgraff</a:t>
            </a:r>
            <a:r>
              <a:rPr lang="en-US" sz="2000" dirty="0" smtClean="0">
                <a:latin typeface="+mj-lt"/>
              </a:rPr>
              <a:t> </a:t>
            </a:r>
            <a:r>
              <a:rPr lang="en-US" sz="2000" dirty="0" err="1" smtClean="0">
                <a:latin typeface="+mj-lt"/>
              </a:rPr>
              <a:t>Heidweiller-Schreurs</a:t>
            </a:r>
            <a:r>
              <a:rPr lang="en-US" sz="2000" dirty="0">
                <a:latin typeface="+mj-lt"/>
              </a:rPr>
              <a:t>, </a:t>
            </a:r>
            <a:r>
              <a:rPr lang="en-US" sz="2000" dirty="0" smtClean="0">
                <a:latin typeface="+mj-lt"/>
              </a:rPr>
              <a:t>M.A. De Boer, M.W. Heymans, L.J. </a:t>
            </a:r>
            <a:r>
              <a:rPr lang="en-US" sz="2000" dirty="0" err="1" smtClean="0">
                <a:latin typeface="+mj-lt"/>
              </a:rPr>
              <a:t>Schoonmade</a:t>
            </a:r>
            <a:r>
              <a:rPr lang="en-US" sz="2000" dirty="0" smtClean="0">
                <a:latin typeface="+mj-lt"/>
              </a:rPr>
              <a:t>, P.M.M. </a:t>
            </a:r>
            <a:r>
              <a:rPr lang="en-US" sz="2000" dirty="0" err="1" smtClean="0">
                <a:latin typeface="+mj-lt"/>
              </a:rPr>
              <a:t>Bossuyt</a:t>
            </a:r>
            <a:r>
              <a:rPr lang="en-US" sz="2000" dirty="0" smtClean="0">
                <a:latin typeface="+mj-lt"/>
              </a:rPr>
              <a:t>, B.W.J. </a:t>
            </a:r>
            <a:r>
              <a:rPr lang="en-US" sz="2000" dirty="0" err="1" smtClean="0">
                <a:latin typeface="+mj-lt"/>
              </a:rPr>
              <a:t>Mol</a:t>
            </a:r>
            <a:r>
              <a:rPr lang="en-US" sz="2000" dirty="0" smtClean="0">
                <a:latin typeface="+mj-lt"/>
              </a:rPr>
              <a:t>, C.J.M. De Groot, C.J. </a:t>
            </a:r>
            <a:r>
              <a:rPr lang="en-US" sz="2000" dirty="0" err="1" smtClean="0">
                <a:latin typeface="+mj-lt"/>
              </a:rPr>
              <a:t>Bax</a:t>
            </a:r>
            <a:endParaRPr lang="en-US" sz="2000" dirty="0" smtClean="0">
              <a:latin typeface="+mj-lt"/>
            </a:endParaRPr>
          </a:p>
          <a:p>
            <a:pPr algn="ctr" eaLnBrk="1" hangingPunct="1">
              <a:defRPr/>
            </a:pPr>
            <a:r>
              <a:rPr lang="en-US" dirty="0" smtClean="0">
                <a:latin typeface="+mj-lt"/>
              </a:rPr>
              <a:t>Volume 51, Issue 3, Pages 313</a:t>
            </a:r>
            <a:r>
              <a:rPr lang="en-US" dirty="0" smtClean="0">
                <a:latin typeface="+mn-lt"/>
              </a:rPr>
              <a:t>–</a:t>
            </a:r>
            <a:r>
              <a:rPr lang="en-US" dirty="0" smtClean="0">
                <a:latin typeface="+mj-lt"/>
              </a:rPr>
              <a:t>322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
        <p:nvSpPr>
          <p:cNvPr id="8" name="Rettangolo 7"/>
          <p:cNvSpPr/>
          <p:nvPr/>
        </p:nvSpPr>
        <p:spPr>
          <a:xfrm>
            <a:off x="22975" y="2389413"/>
            <a:ext cx="9126760" cy="535531"/>
          </a:xfrm>
          <a:prstGeom prst="rect">
            <a:avLst/>
          </a:prstGeom>
        </p:spPr>
        <p:txBody>
          <a:bodyPr wrap="square">
            <a:spAutoFit/>
          </a:bodyPr>
          <a:lstStyle/>
          <a:p>
            <a:pPr algn="ctr" eaLnBrk="1" hangingPunct="1">
              <a:lnSpc>
                <a:spcPct val="90000"/>
              </a:lnSpc>
              <a:defRPr/>
            </a:pPr>
            <a:r>
              <a:rPr lang="en-IE" sz="1600" b="1" kern="0" dirty="0" smtClean="0">
                <a:latin typeface="Arial" panose="020B0604020202020204" pitchFamily="34" charset="0"/>
                <a:cs typeface="Arial" panose="020B0604020202020204" pitchFamily="34" charset="0"/>
              </a:rPr>
              <a:t>Mean sensitivities and specificities, with their confidence and prediction intervals, of CPR and MCA Doppler at thresholds that were assessed in at least three studies</a:t>
            </a:r>
            <a:endParaRPr lang="en-IE" sz="1600" b="1" kern="0" dirty="0">
              <a:latin typeface="Arial" panose="020B0604020202020204" pitchFamily="34" charset="0"/>
              <a:cs typeface="Arial" panose="020B0604020202020204" pitchFamily="34" charset="0"/>
            </a:endParaRPr>
          </a:p>
        </p:txBody>
      </p:sp>
      <p:grpSp>
        <p:nvGrpSpPr>
          <p:cNvPr id="14" name="Gruppo 13"/>
          <p:cNvGrpSpPr/>
          <p:nvPr/>
        </p:nvGrpSpPr>
        <p:grpSpPr>
          <a:xfrm>
            <a:off x="395536" y="2924944"/>
            <a:ext cx="8424936" cy="3922876"/>
            <a:chOff x="467544" y="2962508"/>
            <a:chExt cx="8424936" cy="3922876"/>
          </a:xfrm>
        </p:grpSpPr>
        <p:grpSp>
          <p:nvGrpSpPr>
            <p:cNvPr id="13" name="Gruppo 12"/>
            <p:cNvGrpSpPr/>
            <p:nvPr/>
          </p:nvGrpSpPr>
          <p:grpSpPr>
            <a:xfrm>
              <a:off x="467544" y="2962508"/>
              <a:ext cx="8352928" cy="3922876"/>
              <a:chOff x="1505752" y="3275301"/>
              <a:chExt cx="6579327" cy="3374566"/>
            </a:xfrm>
          </p:grpSpPr>
          <p:pic>
            <p:nvPicPr>
              <p:cNvPr id="7" name="Immagine 6"/>
              <p:cNvPicPr>
                <a:picLocks noChangeAspect="1"/>
              </p:cNvPicPr>
              <p:nvPr/>
            </p:nvPicPr>
            <p:blipFill rotWithShape="1">
              <a:blip r:embed="rId5">
                <a:extLst>
                  <a:ext uri="{28A0092B-C50C-407E-A947-70E740481C1C}">
                    <a14:useLocalDpi xmlns:a14="http://schemas.microsoft.com/office/drawing/2010/main" val="0"/>
                  </a:ext>
                </a:extLst>
              </a:blip>
              <a:srcRect t="3792" r="66290"/>
              <a:stretch/>
            </p:blipFill>
            <p:spPr>
              <a:xfrm>
                <a:off x="1505752" y="3275301"/>
                <a:ext cx="2581511" cy="3374566"/>
              </a:xfrm>
              <a:prstGeom prst="rect">
                <a:avLst/>
              </a:prstGeom>
            </p:spPr>
          </p:pic>
          <p:pic>
            <p:nvPicPr>
              <p:cNvPr id="16" name="Immagine 15"/>
              <p:cNvPicPr>
                <a:picLocks noChangeAspect="1"/>
              </p:cNvPicPr>
              <p:nvPr/>
            </p:nvPicPr>
            <p:blipFill rotWithShape="1">
              <a:blip r:embed="rId5">
                <a:extLst>
                  <a:ext uri="{28A0092B-C50C-407E-A947-70E740481C1C}">
                    <a14:useLocalDpi xmlns:a14="http://schemas.microsoft.com/office/drawing/2010/main" val="0"/>
                  </a:ext>
                </a:extLst>
              </a:blip>
              <a:srcRect l="47544" t="3792"/>
              <a:stretch/>
            </p:blipFill>
            <p:spPr>
              <a:xfrm>
                <a:off x="4067944" y="3275301"/>
                <a:ext cx="4017135" cy="3374566"/>
              </a:xfrm>
              <a:prstGeom prst="rect">
                <a:avLst/>
              </a:prstGeom>
            </p:spPr>
          </p:pic>
        </p:grpSp>
        <p:sp>
          <p:nvSpPr>
            <p:cNvPr id="5" name="Rettangolo 4"/>
            <p:cNvSpPr/>
            <p:nvPr/>
          </p:nvSpPr>
          <p:spPr bwMode="auto">
            <a:xfrm>
              <a:off x="5364088" y="3645024"/>
              <a:ext cx="936104" cy="973296"/>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endParaRPr>
            </a:p>
          </p:txBody>
        </p:sp>
        <p:sp>
          <p:nvSpPr>
            <p:cNvPr id="18" name="Rettangolo 17"/>
            <p:cNvSpPr/>
            <p:nvPr/>
          </p:nvSpPr>
          <p:spPr bwMode="auto">
            <a:xfrm>
              <a:off x="7956376" y="4581128"/>
              <a:ext cx="936104" cy="757272"/>
            </a:xfrm>
            <a:prstGeom prst="rect">
              <a:avLst/>
            </a:prstGeom>
            <a:noFill/>
            <a:ln w="222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1800" b="0" i="0" u="none" strike="noStrike" cap="none" normalizeH="0" baseline="0" smtClean="0">
                <a:ln>
                  <a:noFill/>
                </a:ln>
                <a:solidFill>
                  <a:schemeClr val="tx1"/>
                </a:solidFill>
                <a:effectLst/>
                <a:latin typeface="Arial" charset="0"/>
                <a:cs typeface="Arial" charset="0"/>
              </a:endParaRPr>
            </a:p>
          </p:txBody>
        </p:sp>
      </p:grpSp>
    </p:spTree>
    <p:extLst>
      <p:ext uri="{BB962C8B-B14F-4D97-AF65-F5344CB8AC3E}">
        <p14:creationId xmlns:p14="http://schemas.microsoft.com/office/powerpoint/2010/main" val="448906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20" name="Rettangolo 19"/>
          <p:cNvSpPr/>
          <p:nvPr/>
        </p:nvSpPr>
        <p:spPr>
          <a:xfrm>
            <a:off x="71884" y="2766492"/>
            <a:ext cx="8964612" cy="3365537"/>
          </a:xfrm>
          <a:prstGeom prst="rect">
            <a:avLst/>
          </a:prstGeom>
        </p:spPr>
        <p:txBody>
          <a:bodyPr wrap="square">
            <a:spAutoFit/>
          </a:bodyPr>
          <a:lstStyle/>
          <a:p>
            <a:pPr algn="just" eaLnBrk="1" hangingPunct="1">
              <a:lnSpc>
                <a:spcPct val="90000"/>
              </a:lnSpc>
              <a:defRPr/>
            </a:pPr>
            <a:r>
              <a:rPr lang="en-GB" b="1" kern="0" dirty="0">
                <a:latin typeface="Arial" panose="020B0604020202020204" pitchFamily="34" charset="0"/>
                <a:cs typeface="Arial" panose="020B0604020202020204" pitchFamily="34" charset="0"/>
              </a:rPr>
              <a:t>Heterogeneity between subgroups</a:t>
            </a:r>
          </a:p>
          <a:p>
            <a:pPr algn="just" eaLnBrk="1" hangingPunct="1">
              <a:lnSpc>
                <a:spcPct val="90000"/>
              </a:lnSpc>
              <a:defRPr/>
            </a:pPr>
            <a:endParaRPr lang="en-GB" sz="1400" b="1" kern="0" dirty="0">
              <a:latin typeface="Arial" panose="020B0604020202020204" pitchFamily="34" charset="0"/>
              <a:cs typeface="Arial" panose="020B0604020202020204" pitchFamily="34" charset="0"/>
            </a:endParaRPr>
          </a:p>
          <a:p>
            <a:pPr marL="342900" indent="-342900" algn="just">
              <a:lnSpc>
                <a:spcPct val="90000"/>
              </a:lnSpc>
              <a:buFont typeface="Arial"/>
              <a:buChar char="•"/>
            </a:pPr>
            <a:r>
              <a:rPr lang="en-GB" dirty="0" smtClean="0"/>
              <a:t>There was heterogeneity in </a:t>
            </a:r>
            <a:r>
              <a:rPr lang="en-GB" dirty="0"/>
              <a:t>the overall test performance of the CPR related to fetal growth (SGA </a:t>
            </a:r>
            <a:r>
              <a:rPr lang="en-GB" i="1" dirty="0"/>
              <a:t>vs</a:t>
            </a:r>
            <a:r>
              <a:rPr lang="en-GB" dirty="0"/>
              <a:t> AGA</a:t>
            </a:r>
            <a:r>
              <a:rPr lang="en-GB" dirty="0" smtClean="0"/>
              <a:t>).</a:t>
            </a:r>
          </a:p>
          <a:p>
            <a:pPr marL="342900" indent="-342900" algn="just">
              <a:lnSpc>
                <a:spcPct val="90000"/>
              </a:lnSpc>
              <a:buFont typeface="Arial"/>
              <a:buChar char="•"/>
            </a:pPr>
            <a:endParaRPr lang="en-GB" sz="800" dirty="0"/>
          </a:p>
          <a:p>
            <a:pPr marL="342900" indent="-342900" algn="just">
              <a:lnSpc>
                <a:spcPct val="90000"/>
              </a:lnSpc>
              <a:buFont typeface="Arial"/>
              <a:buChar char="•"/>
            </a:pPr>
            <a:r>
              <a:rPr lang="en-GB" dirty="0" smtClean="0"/>
              <a:t>There was also heterogeneity in </a:t>
            </a:r>
            <a:r>
              <a:rPr lang="en-GB" dirty="0"/>
              <a:t>the overall test performance of the CPR and MCA Doppler related to time of pregnancy (preterm vs at term</a:t>
            </a:r>
            <a:r>
              <a:rPr lang="en-GB" dirty="0" smtClean="0"/>
              <a:t>).</a:t>
            </a:r>
          </a:p>
          <a:p>
            <a:pPr marL="342900" indent="-342900" algn="just">
              <a:lnSpc>
                <a:spcPct val="90000"/>
              </a:lnSpc>
              <a:buFont typeface="Arial"/>
              <a:buChar char="•"/>
            </a:pPr>
            <a:endParaRPr lang="en-GB" sz="800" dirty="0"/>
          </a:p>
          <a:p>
            <a:pPr marL="342900" indent="-342900" algn="just">
              <a:lnSpc>
                <a:spcPct val="90000"/>
              </a:lnSpc>
              <a:buFont typeface="Arial"/>
              <a:buChar char="•"/>
            </a:pPr>
            <a:r>
              <a:rPr lang="en-GB" dirty="0" smtClean="0"/>
              <a:t>There was no </a:t>
            </a:r>
            <a:r>
              <a:rPr lang="en-GB" dirty="0"/>
              <a:t>statistical evidence of heterogeneity related to timing of the Doppler measurement (within or beyond 1week of delivery</a:t>
            </a:r>
            <a:r>
              <a:rPr lang="en-GB" dirty="0" smtClean="0"/>
              <a:t>).</a:t>
            </a:r>
          </a:p>
          <a:p>
            <a:pPr marL="342900" indent="-342900" algn="just">
              <a:lnSpc>
                <a:spcPct val="90000"/>
              </a:lnSpc>
              <a:buFont typeface="Arial"/>
              <a:buChar char="•"/>
            </a:pPr>
            <a:endParaRPr lang="en-GB" sz="800" dirty="0"/>
          </a:p>
          <a:p>
            <a:pPr marL="342900" indent="-342900" algn="just">
              <a:lnSpc>
                <a:spcPct val="90000"/>
              </a:lnSpc>
              <a:buFont typeface="Arial"/>
              <a:buChar char="•"/>
            </a:pPr>
            <a:r>
              <a:rPr lang="en-GB" dirty="0" smtClean="0"/>
              <a:t>For adverse outcome in </a:t>
            </a:r>
            <a:r>
              <a:rPr lang="en-GB" dirty="0"/>
              <a:t>late SGA (</a:t>
            </a:r>
            <a:r>
              <a:rPr lang="en-GB" dirty="0" smtClean="0"/>
              <a:t>≥</a:t>
            </a:r>
            <a:r>
              <a:rPr lang="en-GB" b="1" dirty="0"/>
              <a:t> </a:t>
            </a:r>
            <a:r>
              <a:rPr lang="en-GB" dirty="0" smtClean="0"/>
              <a:t>32 </a:t>
            </a:r>
            <a:r>
              <a:rPr lang="en-GB" dirty="0"/>
              <a:t>weeks</a:t>
            </a:r>
            <a:r>
              <a:rPr lang="en-GB" dirty="0" smtClean="0"/>
              <a:t>’)</a:t>
            </a:r>
            <a:r>
              <a:rPr lang="en-GB" dirty="0"/>
              <a:t>, </a:t>
            </a:r>
            <a:r>
              <a:rPr lang="en-GB" dirty="0" smtClean="0"/>
              <a:t>CPR </a:t>
            </a:r>
            <a:r>
              <a:rPr lang="en-GB" dirty="0"/>
              <a:t>reported sensitivity ranged from 0.08 to 0.71, while specificity ranged from 0.47 to 0.98. For MCA Doppler, </a:t>
            </a:r>
            <a:r>
              <a:rPr lang="en-GB" dirty="0" smtClean="0"/>
              <a:t>sensitivity </a:t>
            </a:r>
            <a:r>
              <a:rPr lang="en-GB" dirty="0"/>
              <a:t>ranged from 0.13 to 1.00, while specificity ranged from 0.67 to 0.97.</a:t>
            </a:r>
          </a:p>
          <a:p>
            <a:pPr marL="342900" indent="-342900" algn="just">
              <a:lnSpc>
                <a:spcPct val="90000"/>
              </a:lnSpc>
              <a:buFont typeface="Arial"/>
              <a:buChar char="•"/>
            </a:pPr>
            <a:endParaRPr lang="en-GB" b="1" dirty="0"/>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extLst>
      <p:ext uri="{BB962C8B-B14F-4D97-AF65-F5344CB8AC3E}">
        <p14:creationId xmlns:p14="http://schemas.microsoft.com/office/powerpoint/2010/main" val="11535740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20" name="Rettangolo 19"/>
          <p:cNvSpPr/>
          <p:nvPr/>
        </p:nvSpPr>
        <p:spPr>
          <a:xfrm>
            <a:off x="71884" y="2532902"/>
            <a:ext cx="8964612" cy="3776418"/>
          </a:xfrm>
          <a:prstGeom prst="rect">
            <a:avLst/>
          </a:prstGeom>
        </p:spPr>
        <p:txBody>
          <a:bodyPr wrap="square">
            <a:spAutoFit/>
          </a:bodyPr>
          <a:lstStyle/>
          <a:p>
            <a:pPr algn="just" eaLnBrk="1" hangingPunct="1">
              <a:lnSpc>
                <a:spcPct val="90000"/>
              </a:lnSpc>
              <a:defRPr/>
            </a:pPr>
            <a:r>
              <a:rPr lang="en-GB" b="1" kern="0" dirty="0">
                <a:latin typeface="Arial" panose="020B0604020202020204" pitchFamily="34" charset="0"/>
                <a:cs typeface="Arial" panose="020B0604020202020204" pitchFamily="34" charset="0"/>
              </a:rPr>
              <a:t>Direct comparisons of CPR, MCA Doppler and UA Doppler</a:t>
            </a:r>
          </a:p>
          <a:p>
            <a:pPr algn="just" eaLnBrk="1" hangingPunct="1">
              <a:lnSpc>
                <a:spcPct val="90000"/>
              </a:lnSpc>
              <a:defRPr/>
            </a:pPr>
            <a:endParaRPr lang="en-GB" sz="1400" b="1" kern="0" dirty="0">
              <a:latin typeface="Arial" panose="020B0604020202020204" pitchFamily="34" charset="0"/>
              <a:cs typeface="Arial" panose="020B0604020202020204" pitchFamily="34" charset="0"/>
            </a:endParaRPr>
          </a:p>
          <a:p>
            <a:pPr marL="342900" indent="-342900" algn="just">
              <a:lnSpc>
                <a:spcPct val="90000"/>
              </a:lnSpc>
              <a:buFont typeface="Arial"/>
              <a:buChar char="•"/>
            </a:pPr>
            <a:r>
              <a:rPr lang="en-GB" dirty="0"/>
              <a:t>Overall, </a:t>
            </a:r>
            <a:r>
              <a:rPr lang="en-GB" dirty="0" smtClean="0"/>
              <a:t>CPR </a:t>
            </a:r>
            <a:r>
              <a:rPr lang="en-GB" dirty="0"/>
              <a:t>and UA Doppler were compared in 30 studies (5046 patients), MCA Doppler and UA Doppler were compared in 38 studies (</a:t>
            </a:r>
            <a:r>
              <a:rPr lang="en-GB" dirty="0" smtClean="0"/>
              <a:t>18</a:t>
            </a:r>
            <a:r>
              <a:rPr lang="en-GB" b="1" dirty="0"/>
              <a:t> </a:t>
            </a:r>
            <a:r>
              <a:rPr lang="en-GB" dirty="0" smtClean="0"/>
              <a:t>999 </a:t>
            </a:r>
            <a:r>
              <a:rPr lang="en-GB" dirty="0"/>
              <a:t>patients), and </a:t>
            </a:r>
            <a:r>
              <a:rPr lang="en-GB" dirty="0" smtClean="0"/>
              <a:t>CPR </a:t>
            </a:r>
            <a:r>
              <a:rPr lang="en-GB" dirty="0"/>
              <a:t>and MCA Doppler were compared in 23 studies (4262 patients</a:t>
            </a:r>
            <a:r>
              <a:rPr lang="en-GB" dirty="0" smtClean="0"/>
              <a:t>).</a:t>
            </a:r>
          </a:p>
          <a:p>
            <a:pPr marL="342900" indent="-342900" algn="just">
              <a:lnSpc>
                <a:spcPct val="90000"/>
              </a:lnSpc>
              <a:buFont typeface="Arial"/>
              <a:buChar char="•"/>
            </a:pPr>
            <a:endParaRPr lang="en-GB" dirty="0"/>
          </a:p>
          <a:p>
            <a:pPr marL="342900" indent="-342900" algn="just">
              <a:lnSpc>
                <a:spcPct val="90000"/>
              </a:lnSpc>
              <a:buFont typeface="Arial"/>
              <a:buChar char="•"/>
            </a:pPr>
            <a:r>
              <a:rPr lang="en-GB" b="1" dirty="0" smtClean="0"/>
              <a:t>The </a:t>
            </a:r>
            <a:r>
              <a:rPr lang="en-GB" b="1" dirty="0"/>
              <a:t>CPR was significantly better than UA Doppler in predicting composite adverse outcome (</a:t>
            </a:r>
            <a:r>
              <a:rPr lang="en-GB" b="1" dirty="0" smtClean="0"/>
              <a:t>P</a:t>
            </a:r>
            <a:r>
              <a:rPr lang="en-GB" b="1" dirty="0"/>
              <a:t> &lt; 0.001) and emergency delivery for </a:t>
            </a:r>
            <a:r>
              <a:rPr lang="en-GB" b="1" dirty="0" err="1"/>
              <a:t>fetal</a:t>
            </a:r>
            <a:r>
              <a:rPr lang="en-GB" b="1" dirty="0"/>
              <a:t> distress (P </a:t>
            </a:r>
            <a:r>
              <a:rPr lang="en-GB" b="1" dirty="0" smtClean="0"/>
              <a:t>=</a:t>
            </a:r>
            <a:r>
              <a:rPr lang="en-GB" b="1" dirty="0"/>
              <a:t> 0.003), but comparable with UA Doppler in predicting perinatal death (P </a:t>
            </a:r>
            <a:r>
              <a:rPr lang="en-GB" b="1" dirty="0" smtClean="0"/>
              <a:t>=</a:t>
            </a:r>
            <a:r>
              <a:rPr lang="en-GB" b="1" dirty="0"/>
              <a:t> 0.686), low Apgar score (</a:t>
            </a:r>
            <a:r>
              <a:rPr lang="en-GB" b="1" dirty="0" smtClean="0"/>
              <a:t>P</a:t>
            </a:r>
            <a:r>
              <a:rPr lang="en-GB" b="1" dirty="0"/>
              <a:t> </a:t>
            </a:r>
            <a:r>
              <a:rPr lang="en-GB" b="1" dirty="0" smtClean="0"/>
              <a:t>=</a:t>
            </a:r>
            <a:r>
              <a:rPr lang="en-GB" b="1" dirty="0"/>
              <a:t> 0.595) and NICU admission (</a:t>
            </a:r>
            <a:r>
              <a:rPr lang="en-GB" b="1" dirty="0" smtClean="0"/>
              <a:t>P</a:t>
            </a:r>
            <a:r>
              <a:rPr lang="en-GB" b="1" dirty="0"/>
              <a:t> </a:t>
            </a:r>
            <a:r>
              <a:rPr lang="en-GB" b="1" dirty="0" smtClean="0"/>
              <a:t>=</a:t>
            </a:r>
            <a:r>
              <a:rPr lang="en-GB" b="1" dirty="0"/>
              <a:t> 0.107).</a:t>
            </a:r>
            <a:r>
              <a:rPr lang="en-GB" dirty="0"/>
              <a:t> </a:t>
            </a:r>
            <a:endParaRPr lang="en-GB" dirty="0" smtClean="0"/>
          </a:p>
          <a:p>
            <a:pPr marL="342900" indent="-342900" algn="just">
              <a:lnSpc>
                <a:spcPct val="90000"/>
              </a:lnSpc>
              <a:buFont typeface="Arial"/>
              <a:buChar char="•"/>
            </a:pPr>
            <a:endParaRPr lang="en-GB" dirty="0"/>
          </a:p>
          <a:p>
            <a:pPr marL="342900" indent="-342900" algn="just">
              <a:lnSpc>
                <a:spcPct val="90000"/>
              </a:lnSpc>
              <a:buFont typeface="Arial"/>
              <a:buChar char="•"/>
            </a:pPr>
            <a:r>
              <a:rPr lang="en-GB" b="1" dirty="0"/>
              <a:t>MCA Doppler was </a:t>
            </a:r>
            <a:r>
              <a:rPr lang="en-GB" b="1" dirty="0" smtClean="0"/>
              <a:t>significantly </a:t>
            </a:r>
            <a:r>
              <a:rPr lang="en-GB" b="1" dirty="0"/>
              <a:t>worse than UA Doppler in predicting low Apgar score (P </a:t>
            </a:r>
            <a:r>
              <a:rPr lang="en-GB" b="1" dirty="0" smtClean="0"/>
              <a:t>=</a:t>
            </a:r>
            <a:r>
              <a:rPr lang="en-GB" b="1" dirty="0"/>
              <a:t> 0.017) and emergency delivery for </a:t>
            </a:r>
            <a:r>
              <a:rPr lang="en-GB" b="1" dirty="0" err="1"/>
              <a:t>fetal</a:t>
            </a:r>
            <a:r>
              <a:rPr lang="en-GB" b="1" dirty="0"/>
              <a:t> distress (P </a:t>
            </a:r>
            <a:r>
              <a:rPr lang="en-GB" b="1" dirty="0" smtClean="0"/>
              <a:t>=</a:t>
            </a:r>
            <a:r>
              <a:rPr lang="en-GB" b="1" dirty="0"/>
              <a:t> 0.034) and significantly worse than CPR in predicting composite adverse outcome (P </a:t>
            </a:r>
            <a:r>
              <a:rPr lang="en-GB" b="1" dirty="0" smtClean="0"/>
              <a:t>&lt;</a:t>
            </a:r>
            <a:r>
              <a:rPr lang="en-GB" b="1" dirty="0"/>
              <a:t> 0.001) </a:t>
            </a:r>
            <a:r>
              <a:rPr lang="en-GB" b="1" dirty="0" smtClean="0"/>
              <a:t>and emergency </a:t>
            </a:r>
            <a:r>
              <a:rPr lang="en-GB" b="1" dirty="0"/>
              <a:t>delivery for </a:t>
            </a:r>
            <a:r>
              <a:rPr lang="en-GB" b="1" dirty="0" err="1"/>
              <a:t>fetal</a:t>
            </a:r>
            <a:r>
              <a:rPr lang="en-GB" b="1" dirty="0"/>
              <a:t> distress (P </a:t>
            </a:r>
            <a:r>
              <a:rPr lang="en-GB" b="1" dirty="0" smtClean="0"/>
              <a:t>=</a:t>
            </a:r>
            <a:r>
              <a:rPr lang="en-GB" b="1" dirty="0"/>
              <a:t> 0.013).</a:t>
            </a:r>
            <a:endParaRPr lang="en-GB" b="1" dirty="0" smtClean="0"/>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extLst>
      <p:ext uri="{BB962C8B-B14F-4D97-AF65-F5344CB8AC3E}">
        <p14:creationId xmlns:p14="http://schemas.microsoft.com/office/powerpoint/2010/main" val="1421127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15875"/>
            <a:ext cx="9144000" cy="923925"/>
            <a:chOff x="0" y="3755"/>
            <a:chExt cx="5760" cy="582"/>
          </a:xfrm>
        </p:grpSpPr>
        <p:pic>
          <p:nvPicPr>
            <p:cNvPr id="12294"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1" name="Rectangle 7"/>
          <p:cNvSpPr>
            <a:spLocks noChangeArrowheads="1"/>
          </p:cNvSpPr>
          <p:nvPr/>
        </p:nvSpPr>
        <p:spPr bwMode="auto">
          <a:xfrm>
            <a:off x="3556262" y="1815207"/>
            <a:ext cx="203147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400" b="1" dirty="0">
                <a:solidFill>
                  <a:srgbClr val="000000"/>
                </a:solidFill>
              </a:rPr>
              <a:t>Conclusions</a:t>
            </a:r>
          </a:p>
        </p:txBody>
      </p:sp>
      <p:sp>
        <p:nvSpPr>
          <p:cNvPr id="9"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
        <p:nvSpPr>
          <p:cNvPr id="8" name="Rettangolo 7"/>
          <p:cNvSpPr/>
          <p:nvPr/>
        </p:nvSpPr>
        <p:spPr>
          <a:xfrm>
            <a:off x="161701" y="2545010"/>
            <a:ext cx="8802787" cy="3116238"/>
          </a:xfrm>
          <a:prstGeom prst="rect">
            <a:avLst/>
          </a:prstGeom>
        </p:spPr>
        <p:txBody>
          <a:bodyPr wrap="square">
            <a:spAutoFit/>
          </a:bodyPr>
          <a:lstStyle/>
          <a:p>
            <a:pPr marL="342900" indent="-342900" algn="just">
              <a:lnSpc>
                <a:spcPct val="90000"/>
              </a:lnSpc>
              <a:buFont typeface="Arial"/>
              <a:buChar char="•"/>
            </a:pPr>
            <a:endParaRPr lang="en-GB" sz="1400" dirty="0"/>
          </a:p>
          <a:p>
            <a:pPr marL="342900" indent="-342900" algn="just">
              <a:lnSpc>
                <a:spcPct val="90000"/>
              </a:lnSpc>
              <a:buFont typeface="Arial"/>
              <a:buChar char="•"/>
            </a:pPr>
            <a:r>
              <a:rPr lang="en-GB" dirty="0"/>
              <a:t>Formal quality assessment of the included studies revealed few studies of high quality, with </a:t>
            </a:r>
            <a:r>
              <a:rPr lang="en-GB" dirty="0" smtClean="0"/>
              <a:t>variation </a:t>
            </a:r>
            <a:r>
              <a:rPr lang="en-GB" dirty="0"/>
              <a:t>in thresholds used and in reported </a:t>
            </a:r>
            <a:r>
              <a:rPr lang="en-GB" dirty="0" smtClean="0"/>
              <a:t>sensitivities/specificities</a:t>
            </a:r>
            <a:r>
              <a:rPr lang="en-GB" dirty="0"/>
              <a:t>.</a:t>
            </a:r>
          </a:p>
          <a:p>
            <a:pPr marL="342900" indent="-342900" algn="just">
              <a:lnSpc>
                <a:spcPct val="90000"/>
              </a:lnSpc>
              <a:buFont typeface="Arial"/>
              <a:buChar char="•"/>
            </a:pPr>
            <a:endParaRPr lang="en-GB" sz="1400" dirty="0"/>
          </a:p>
          <a:p>
            <a:pPr marL="342900" indent="-342900" algn="just">
              <a:lnSpc>
                <a:spcPct val="90000"/>
              </a:lnSpc>
              <a:buFont typeface="Arial"/>
              <a:buChar char="•"/>
            </a:pPr>
            <a:r>
              <a:rPr lang="en-GB" dirty="0"/>
              <a:t>In the direct test comparisons, prognostic accuracy of the CPR significantly outperformed that of UA Doppler for emergency delivery for fetal distress and composite adverse </a:t>
            </a:r>
            <a:r>
              <a:rPr lang="en-GB" dirty="0" smtClean="0"/>
              <a:t>outcome.</a:t>
            </a:r>
            <a:endParaRPr lang="en-GB" dirty="0"/>
          </a:p>
          <a:p>
            <a:pPr marL="342900" indent="-342900" algn="just">
              <a:lnSpc>
                <a:spcPct val="90000"/>
              </a:lnSpc>
              <a:buFont typeface="Arial"/>
              <a:buChar char="•"/>
            </a:pPr>
            <a:endParaRPr lang="en-GB" sz="1400" dirty="0"/>
          </a:p>
          <a:p>
            <a:pPr marL="342900" indent="-342900" algn="just">
              <a:lnSpc>
                <a:spcPct val="90000"/>
              </a:lnSpc>
              <a:buFont typeface="Arial"/>
              <a:buChar char="•"/>
            </a:pPr>
            <a:r>
              <a:rPr lang="en-GB" dirty="0"/>
              <a:t>For all outcomes, sensitivity of CPR appeared to be better than that of UA Doppler.</a:t>
            </a:r>
          </a:p>
          <a:p>
            <a:pPr marL="342900" indent="-342900" algn="just">
              <a:lnSpc>
                <a:spcPct val="90000"/>
              </a:lnSpc>
              <a:buFont typeface="Arial"/>
              <a:buChar char="•"/>
            </a:pPr>
            <a:endParaRPr lang="en-GB" sz="1400" dirty="0"/>
          </a:p>
          <a:p>
            <a:pPr marL="342900" indent="-342900" algn="just">
              <a:lnSpc>
                <a:spcPct val="90000"/>
              </a:lnSpc>
              <a:buFont typeface="Arial"/>
              <a:buChar char="•"/>
            </a:pPr>
            <a:r>
              <a:rPr lang="en-GB" dirty="0"/>
              <a:t>Prognostic accuracy of MCA Doppler was significantly worse than those of UA Doppler and CPR for most outcomes</a:t>
            </a:r>
            <a:r>
              <a:rPr lang="en-GB" dirty="0" smtClean="0"/>
              <a:t>.</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6" name="Text Box 27"/>
          <p:cNvSpPr txBox="1">
            <a:spLocks noChangeArrowheads="1"/>
          </p:cNvSpPr>
          <p:nvPr/>
        </p:nvSpPr>
        <p:spPr bwMode="auto">
          <a:xfrm>
            <a:off x="2322165" y="1844824"/>
            <a:ext cx="4410075" cy="461665"/>
          </a:xfrm>
          <a:prstGeom prst="rect">
            <a:avLst/>
          </a:prstGeom>
          <a:solidFill>
            <a:srgbClr val="EADEE7"/>
          </a:solidFill>
          <a:ln w="28575" algn="ctr">
            <a:solidFill>
              <a:srgbClr val="445895"/>
            </a:solidFill>
            <a:miter lim="800000"/>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a:t>Strengths</a:t>
            </a:r>
          </a:p>
        </p:txBody>
      </p:sp>
      <p:sp>
        <p:nvSpPr>
          <p:cNvPr id="10" name="Rettangolo 9"/>
          <p:cNvSpPr/>
          <p:nvPr/>
        </p:nvSpPr>
        <p:spPr>
          <a:xfrm>
            <a:off x="251520" y="2378497"/>
            <a:ext cx="8784976" cy="646331"/>
          </a:xfrm>
          <a:prstGeom prst="rect">
            <a:avLst/>
          </a:prstGeom>
        </p:spPr>
        <p:txBody>
          <a:bodyPr wrap="square">
            <a:spAutoFit/>
          </a:bodyPr>
          <a:lstStyle/>
          <a:p>
            <a:pPr marL="285750" indent="-285750" algn="just" eaLnBrk="1" fontAlgn="auto" hangingPunct="1">
              <a:spcBef>
                <a:spcPct val="50000"/>
              </a:spcBef>
              <a:spcAft>
                <a:spcPts val="0"/>
              </a:spcAft>
              <a:buFont typeface="Arial" charset="0"/>
              <a:buChar char="•"/>
              <a:defRPr/>
            </a:pPr>
            <a:r>
              <a:rPr lang="en-GB" kern="0" spc="-10" dirty="0" smtClean="0">
                <a:solidFill>
                  <a:sysClr val="windowText" lastClr="000000"/>
                </a:solidFill>
                <a:latin typeface="Arial"/>
              </a:rPr>
              <a:t>Conclusions </a:t>
            </a:r>
            <a:r>
              <a:rPr lang="en-GB" kern="0" spc="-10" dirty="0">
                <a:solidFill>
                  <a:sysClr val="windowText" lastClr="000000"/>
                </a:solidFill>
                <a:latin typeface="Arial"/>
              </a:rPr>
              <a:t>are based on direct within-study comparisons in a large dataset, which limits confounding.</a:t>
            </a:r>
          </a:p>
        </p:txBody>
      </p:sp>
      <p:sp>
        <p:nvSpPr>
          <p:cNvPr id="9" name="Text Box 27"/>
          <p:cNvSpPr txBox="1">
            <a:spLocks noChangeArrowheads="1"/>
          </p:cNvSpPr>
          <p:nvPr/>
        </p:nvSpPr>
        <p:spPr bwMode="auto">
          <a:xfrm>
            <a:off x="2682440" y="3168844"/>
            <a:ext cx="3779118"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a:t>Limitations</a:t>
            </a:r>
          </a:p>
        </p:txBody>
      </p:sp>
      <p:sp>
        <p:nvSpPr>
          <p:cNvPr id="12" name="Rettangolo 11"/>
          <p:cNvSpPr/>
          <p:nvPr/>
        </p:nvSpPr>
        <p:spPr>
          <a:xfrm>
            <a:off x="179388" y="3769292"/>
            <a:ext cx="8784976" cy="3082895"/>
          </a:xfrm>
          <a:prstGeom prst="rect">
            <a:avLst/>
          </a:prstGeom>
        </p:spPr>
        <p:txBody>
          <a:bodyPr wrap="square">
            <a:spAutoFit/>
          </a:bodyPr>
          <a:lstStyle/>
          <a:p>
            <a:pPr marL="285750" indent="-285750" algn="just" eaLnBrk="1" fontAlgn="auto" hangingPunct="1">
              <a:lnSpc>
                <a:spcPts val="1860"/>
              </a:lnSpc>
              <a:spcBef>
                <a:spcPct val="50000"/>
              </a:spcBef>
              <a:spcAft>
                <a:spcPts val="0"/>
              </a:spcAft>
              <a:buFont typeface="Arial" charset="0"/>
              <a:buChar char="•"/>
              <a:defRPr/>
            </a:pPr>
            <a:r>
              <a:rPr lang="en-GB" kern="0" spc="-10" dirty="0">
                <a:solidFill>
                  <a:sysClr val="windowText" lastClr="000000"/>
                </a:solidFill>
                <a:latin typeface="Arial"/>
              </a:rPr>
              <a:t>Subgroup analyses were limited owing to the small number of studies that explicitly described inclusion criteria and heterogeneity in outcome </a:t>
            </a:r>
            <a:r>
              <a:rPr lang="en-GB" kern="0" spc="-10" dirty="0" smtClean="0">
                <a:solidFill>
                  <a:sysClr val="windowText" lastClr="000000"/>
                </a:solidFill>
                <a:latin typeface="Arial"/>
              </a:rPr>
              <a:t>reporting.</a:t>
            </a:r>
          </a:p>
          <a:p>
            <a:pPr marL="285750" indent="-285750" algn="just" eaLnBrk="1" fontAlgn="auto" hangingPunct="1">
              <a:lnSpc>
                <a:spcPts val="1860"/>
              </a:lnSpc>
              <a:spcBef>
                <a:spcPct val="50000"/>
              </a:spcBef>
              <a:spcAft>
                <a:spcPts val="0"/>
              </a:spcAft>
              <a:buFont typeface="Arial" charset="0"/>
              <a:buChar char="•"/>
              <a:defRPr/>
            </a:pPr>
            <a:r>
              <a:rPr lang="en-GB" kern="0" spc="-10" dirty="0" smtClean="0">
                <a:solidFill>
                  <a:sysClr val="windowText" lastClr="000000"/>
                </a:solidFill>
                <a:latin typeface="Arial"/>
              </a:rPr>
              <a:t>Almost </a:t>
            </a:r>
            <a:r>
              <a:rPr lang="en-GB" kern="0" spc="-10" dirty="0">
                <a:solidFill>
                  <a:sysClr val="windowText" lastClr="000000"/>
                </a:solidFill>
                <a:latin typeface="Arial"/>
              </a:rPr>
              <a:t>all included studies were at risk of bias and had suboptimal reporting. </a:t>
            </a:r>
            <a:endParaRPr lang="en-GB" kern="0" spc="-10" dirty="0" smtClean="0">
              <a:solidFill>
                <a:sysClr val="windowText" lastClr="000000"/>
              </a:solidFill>
              <a:latin typeface="Arial"/>
            </a:endParaRPr>
          </a:p>
          <a:p>
            <a:pPr marL="285750" indent="-285750" algn="just" eaLnBrk="1" fontAlgn="auto" hangingPunct="1">
              <a:lnSpc>
                <a:spcPts val="1860"/>
              </a:lnSpc>
              <a:spcBef>
                <a:spcPct val="50000"/>
              </a:spcBef>
              <a:spcAft>
                <a:spcPts val="0"/>
              </a:spcAft>
              <a:buFont typeface="Arial" charset="0"/>
              <a:buChar char="•"/>
              <a:defRPr/>
            </a:pPr>
            <a:r>
              <a:rPr lang="en-GB" kern="0" spc="-10" dirty="0" smtClean="0">
                <a:solidFill>
                  <a:sysClr val="windowText" lastClr="000000"/>
                </a:solidFill>
                <a:latin typeface="Arial"/>
              </a:rPr>
              <a:t>Caregivers </a:t>
            </a:r>
            <a:r>
              <a:rPr lang="en-GB" kern="0" spc="-10" dirty="0">
                <a:solidFill>
                  <a:sysClr val="windowText" lastClr="000000"/>
                </a:solidFill>
                <a:latin typeface="Arial"/>
              </a:rPr>
              <a:t>in almost all studies were aware of the Doppler results, which may have influenced obstetric </a:t>
            </a:r>
            <a:r>
              <a:rPr lang="en-GB" kern="0" spc="-10" dirty="0" smtClean="0">
                <a:solidFill>
                  <a:sysClr val="windowText" lastClr="000000"/>
                </a:solidFill>
                <a:latin typeface="Arial"/>
              </a:rPr>
              <a:t>decision-making (interventional bias). </a:t>
            </a:r>
          </a:p>
          <a:p>
            <a:pPr marL="285750" indent="-285750" algn="just" eaLnBrk="1" fontAlgn="auto" hangingPunct="1">
              <a:lnSpc>
                <a:spcPts val="1860"/>
              </a:lnSpc>
              <a:spcBef>
                <a:spcPct val="50000"/>
              </a:spcBef>
              <a:spcAft>
                <a:spcPts val="0"/>
              </a:spcAft>
              <a:buFont typeface="Arial" charset="0"/>
              <a:buChar char="•"/>
              <a:defRPr/>
            </a:pPr>
            <a:r>
              <a:rPr lang="en-GB" kern="0" spc="-10" dirty="0" smtClean="0">
                <a:solidFill>
                  <a:sysClr val="windowText" lastClr="000000"/>
                </a:solidFill>
                <a:latin typeface="Arial"/>
              </a:rPr>
              <a:t>Publication </a:t>
            </a:r>
            <a:r>
              <a:rPr lang="en-GB" kern="0" spc="-10" dirty="0">
                <a:solidFill>
                  <a:sysClr val="windowText" lastClr="000000"/>
                </a:solidFill>
                <a:latin typeface="Arial"/>
              </a:rPr>
              <a:t>bias may have led to overestimation of accuracy. </a:t>
            </a:r>
            <a:endParaRPr lang="en-GB" kern="0" spc="-10" dirty="0" smtClean="0">
              <a:solidFill>
                <a:sysClr val="windowText" lastClr="000000"/>
              </a:solidFill>
              <a:latin typeface="Arial"/>
            </a:endParaRPr>
          </a:p>
          <a:p>
            <a:pPr marL="285750" indent="-285750" algn="just" eaLnBrk="1" fontAlgn="auto" hangingPunct="1">
              <a:lnSpc>
                <a:spcPts val="1860"/>
              </a:lnSpc>
              <a:spcBef>
                <a:spcPct val="50000"/>
              </a:spcBef>
              <a:spcAft>
                <a:spcPts val="0"/>
              </a:spcAft>
              <a:buFont typeface="Arial" charset="0"/>
              <a:buChar char="•"/>
              <a:defRPr/>
            </a:pPr>
            <a:r>
              <a:rPr lang="en-GB" kern="0" spc="-10" dirty="0" smtClean="0">
                <a:solidFill>
                  <a:sysClr val="windowText" lastClr="000000"/>
                </a:solidFill>
                <a:latin typeface="Arial"/>
              </a:rPr>
              <a:t>The </a:t>
            </a:r>
            <a:r>
              <a:rPr lang="en-GB" kern="0" spc="-10" dirty="0">
                <a:solidFill>
                  <a:sysClr val="windowText" lastClr="000000"/>
                </a:solidFill>
                <a:latin typeface="Arial"/>
              </a:rPr>
              <a:t>large differences in test accuracy between studies indicate substantial heterogeneity </a:t>
            </a:r>
            <a:r>
              <a:rPr lang="en-GB" kern="0" spc="-10" dirty="0" smtClean="0">
                <a:solidFill>
                  <a:sysClr val="windowText" lastClr="000000"/>
                </a:solidFill>
                <a:latin typeface="Arial"/>
              </a:rPr>
              <a:t>(study populations, frequency </a:t>
            </a:r>
            <a:r>
              <a:rPr lang="en-GB" kern="0" spc="-10" dirty="0">
                <a:solidFill>
                  <a:sysClr val="windowText" lastClr="000000"/>
                </a:solidFill>
                <a:latin typeface="Arial"/>
              </a:rPr>
              <a:t>of adverse perinatal </a:t>
            </a:r>
            <a:r>
              <a:rPr lang="en-GB" kern="0" spc="-10" dirty="0" smtClean="0">
                <a:solidFill>
                  <a:sysClr val="windowText" lastClr="000000"/>
                </a:solidFill>
                <a:latin typeface="Arial"/>
              </a:rPr>
              <a:t>outcomes, thresholds </a:t>
            </a:r>
            <a:r>
              <a:rPr lang="en-GB" kern="0" spc="-10" dirty="0">
                <a:solidFill>
                  <a:sysClr val="windowText" lastClr="000000"/>
                </a:solidFill>
                <a:latin typeface="Arial"/>
              </a:rPr>
              <a:t>used for test </a:t>
            </a:r>
            <a:r>
              <a:rPr lang="en-GB" kern="0" spc="-10" dirty="0" smtClean="0">
                <a:solidFill>
                  <a:sysClr val="windowText" lastClr="000000"/>
                </a:solidFill>
                <a:latin typeface="Arial"/>
              </a:rPr>
              <a:t>positivity, methods used to classify </a:t>
            </a:r>
            <a:r>
              <a:rPr lang="en-GB" kern="0" spc="-10" dirty="0">
                <a:solidFill>
                  <a:sysClr val="windowText" lastClr="000000"/>
                </a:solidFill>
                <a:latin typeface="Arial"/>
              </a:rPr>
              <a:t>adverse perinatal </a:t>
            </a:r>
            <a:r>
              <a:rPr lang="en-GB" kern="0" spc="-10" dirty="0" smtClean="0">
                <a:solidFill>
                  <a:sysClr val="windowText" lastClr="000000"/>
                </a:solidFill>
                <a:latin typeface="Arial"/>
              </a:rPr>
              <a:t>outcome varied among studies).</a:t>
            </a:r>
            <a:endParaRPr lang="en-GB" kern="0" spc="-10" dirty="0">
              <a:solidFill>
                <a:sysClr val="windowText" lastClr="000000"/>
              </a:solidFill>
              <a:latin typeface="Arial"/>
            </a:endParaRPr>
          </a:p>
        </p:txBody>
      </p:sp>
      <p:sp>
        <p:nvSpPr>
          <p:cNvPr id="11"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7"/>
          <p:cNvSpPr>
            <a:spLocks noChangeArrowheads="1"/>
          </p:cNvSpPr>
          <p:nvPr/>
        </p:nvSpPr>
        <p:spPr bwMode="auto">
          <a:xfrm>
            <a:off x="2776859" y="1825005"/>
            <a:ext cx="330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800" b="1" dirty="0">
                <a:solidFill>
                  <a:srgbClr val="000000"/>
                </a:solidFill>
              </a:rPr>
              <a:t>Discussion Points</a:t>
            </a:r>
          </a:p>
        </p:txBody>
      </p:sp>
      <p:sp>
        <p:nvSpPr>
          <p:cNvPr id="7" name="Segnaposto contenuto 2"/>
          <p:cNvSpPr txBox="1">
            <a:spLocks/>
          </p:cNvSpPr>
          <p:nvPr/>
        </p:nvSpPr>
        <p:spPr bwMode="auto">
          <a:xfrm>
            <a:off x="179386" y="2448793"/>
            <a:ext cx="8785101" cy="4004543"/>
          </a:xfrm>
          <a:prstGeom prst="rect">
            <a:avLst/>
          </a:prstGeom>
          <a:noFill/>
          <a:ln>
            <a:noFill/>
          </a:ln>
          <a:extLst/>
        </p:spPr>
        <p:txBody>
          <a:bodyPr/>
          <a:lstStyle>
            <a:lvl1pPr marL="457200" indent="-457200"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lnSpc>
                <a:spcPts val="2100"/>
              </a:lnSpc>
              <a:defRPr/>
            </a:pPr>
            <a:r>
              <a:rPr lang="en-US" altLang="en-US" sz="2000" dirty="0"/>
              <a:t>Can we use CPR </a:t>
            </a:r>
            <a:r>
              <a:rPr lang="en-US" altLang="en-US" sz="2000" dirty="0" smtClean="0"/>
              <a:t>in </a:t>
            </a:r>
            <a:r>
              <a:rPr lang="en-US" altLang="en-US" sz="2000" dirty="0"/>
              <a:t>late FGR (</a:t>
            </a:r>
            <a:r>
              <a:rPr lang="en-US" altLang="en-US" sz="2000" dirty="0" smtClean="0"/>
              <a:t>≥</a:t>
            </a:r>
            <a:r>
              <a:rPr lang="en-GB" sz="2000" b="1" dirty="0"/>
              <a:t> </a:t>
            </a:r>
            <a:r>
              <a:rPr lang="en-US" altLang="en-US" sz="2000" dirty="0" smtClean="0"/>
              <a:t>32 </a:t>
            </a:r>
            <a:r>
              <a:rPr lang="en-US" altLang="en-US" sz="2000" dirty="0"/>
              <a:t>weeks) fetuses to identify the optimal timing of </a:t>
            </a:r>
            <a:r>
              <a:rPr lang="en-US" altLang="en-US" sz="2000" dirty="0" smtClean="0"/>
              <a:t>delivery?</a:t>
            </a:r>
          </a:p>
          <a:p>
            <a:pPr algn="just">
              <a:lnSpc>
                <a:spcPts val="2100"/>
              </a:lnSpc>
              <a:defRPr/>
            </a:pPr>
            <a:endParaRPr lang="en-US" altLang="en-US" sz="2000" dirty="0"/>
          </a:p>
          <a:p>
            <a:pPr algn="just">
              <a:lnSpc>
                <a:spcPts val="2100"/>
              </a:lnSpc>
              <a:defRPr/>
            </a:pPr>
            <a:r>
              <a:rPr lang="en-US" altLang="en-US" sz="2000" dirty="0" smtClean="0"/>
              <a:t>Should we start using CPR in </a:t>
            </a:r>
            <a:r>
              <a:rPr lang="en-US" altLang="en-US" sz="2000" dirty="0"/>
              <a:t>low-risk AGA </a:t>
            </a:r>
            <a:r>
              <a:rPr lang="en-US" altLang="en-US" sz="2000" dirty="0" smtClean="0"/>
              <a:t>pregnancy to confirm fetal wellbeing?</a:t>
            </a:r>
            <a:endParaRPr lang="en-US" altLang="en-US" sz="2000" dirty="0"/>
          </a:p>
          <a:p>
            <a:pPr algn="just">
              <a:lnSpc>
                <a:spcPts val="2100"/>
              </a:lnSpc>
              <a:defRPr/>
            </a:pPr>
            <a:endParaRPr lang="en-US" altLang="en-US" sz="2000" dirty="0" smtClean="0"/>
          </a:p>
          <a:p>
            <a:pPr algn="just">
              <a:lnSpc>
                <a:spcPts val="2100"/>
              </a:lnSpc>
              <a:defRPr/>
            </a:pPr>
            <a:r>
              <a:rPr lang="en-US" altLang="en-US" sz="2000" dirty="0" smtClean="0"/>
              <a:t>How can we quantify the </a:t>
            </a:r>
            <a:r>
              <a:rPr lang="en-US" altLang="en-US" sz="2000" dirty="0"/>
              <a:t>number of false </a:t>
            </a:r>
            <a:r>
              <a:rPr lang="en-US" altLang="en-US" sz="2000" dirty="0" smtClean="0"/>
              <a:t>negatives after routinely evaluation of CPR in </a:t>
            </a:r>
            <a:r>
              <a:rPr lang="en-US" altLang="en-US" sz="2000" dirty="0"/>
              <a:t>a </a:t>
            </a:r>
            <a:r>
              <a:rPr lang="en-US" altLang="en-US" sz="2000" dirty="0" smtClean="0"/>
              <a:t>low-risk population? How many at-risk fetuses would be undetected</a:t>
            </a:r>
            <a:r>
              <a:rPr lang="en-US" altLang="en-US" sz="2000" dirty="0"/>
              <a:t>?</a:t>
            </a:r>
            <a:endParaRPr lang="en-US" altLang="en-US" sz="2000" dirty="0" smtClean="0"/>
          </a:p>
          <a:p>
            <a:pPr algn="just">
              <a:lnSpc>
                <a:spcPts val="2100"/>
              </a:lnSpc>
              <a:defRPr/>
            </a:pPr>
            <a:endParaRPr lang="en-US" altLang="en-US" sz="2000" dirty="0"/>
          </a:p>
          <a:p>
            <a:pPr algn="just">
              <a:lnSpc>
                <a:spcPts val="2100"/>
              </a:lnSpc>
              <a:defRPr/>
            </a:pPr>
            <a:r>
              <a:rPr lang="en-US" altLang="en-US" sz="2000" dirty="0" smtClean="0"/>
              <a:t>How </a:t>
            </a:r>
            <a:r>
              <a:rPr lang="en-US" altLang="en-US" sz="2000" dirty="0"/>
              <a:t>can we quantify the number of false </a:t>
            </a:r>
            <a:r>
              <a:rPr lang="en-US" altLang="en-US" sz="2000" dirty="0" smtClean="0"/>
              <a:t>positives </a:t>
            </a:r>
            <a:r>
              <a:rPr lang="en-US" altLang="en-US" sz="2000" dirty="0"/>
              <a:t>after routinely evaluation of CPR in a low-risk population? </a:t>
            </a:r>
            <a:r>
              <a:rPr lang="en-US" altLang="en-US" sz="2000" dirty="0" smtClean="0"/>
              <a:t>How many unnecessary </a:t>
            </a:r>
            <a:r>
              <a:rPr lang="en-US" altLang="en-US" sz="2000" dirty="0"/>
              <a:t>and potentially harmful interventions </a:t>
            </a:r>
            <a:r>
              <a:rPr lang="en-US" altLang="en-US" sz="2000" dirty="0" smtClean="0"/>
              <a:t>would be put in place?</a:t>
            </a:r>
            <a:endParaRPr lang="en-US" altLang="en-US" sz="2000" dirty="0"/>
          </a:p>
        </p:txBody>
      </p:sp>
      <p:grpSp>
        <p:nvGrpSpPr>
          <p:cNvPr id="10" name="Group 2"/>
          <p:cNvGrpSpPr>
            <a:grpSpLocks/>
          </p:cNvGrpSpPr>
          <p:nvPr/>
        </p:nvGrpSpPr>
        <p:grpSpPr bwMode="auto">
          <a:xfrm>
            <a:off x="0" y="-15875"/>
            <a:ext cx="9144000" cy="923925"/>
            <a:chOff x="0" y="3755"/>
            <a:chExt cx="5760" cy="582"/>
          </a:xfrm>
        </p:grpSpPr>
        <p:pic>
          <p:nvPicPr>
            <p:cNvPr id="1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
        <p:nvSpPr>
          <p:cNvPr id="4100" name="Segnaposto contenuto 2"/>
          <p:cNvSpPr txBox="1">
            <a:spLocks/>
          </p:cNvSpPr>
          <p:nvPr/>
        </p:nvSpPr>
        <p:spPr bwMode="auto">
          <a:xfrm>
            <a:off x="144017" y="2276872"/>
            <a:ext cx="8748463" cy="4032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23850" indent="-323850" algn="just">
              <a:spcBef>
                <a:spcPts val="600"/>
              </a:spcBef>
              <a:spcAft>
                <a:spcPts val="600"/>
              </a:spcAft>
            </a:pPr>
            <a:r>
              <a:rPr lang="en-US" altLang="en-US" sz="2000" kern="1000" dirty="0"/>
              <a:t>In </a:t>
            </a:r>
            <a:r>
              <a:rPr lang="en-US" altLang="en-US" sz="2000" kern="1000" dirty="0" smtClean="0"/>
              <a:t>FGR, </a:t>
            </a:r>
            <a:r>
              <a:rPr lang="en-US" altLang="en-US" sz="2000" kern="1000" dirty="0"/>
              <a:t>Doppler ultrasound examination can be used to distinguish between fetuses that are at risk of adverse perinatal outcome and those that are constitutionally </a:t>
            </a:r>
            <a:r>
              <a:rPr lang="en-US" altLang="en-US" sz="2000" kern="1000" dirty="0" smtClean="0"/>
              <a:t>small.</a:t>
            </a:r>
          </a:p>
          <a:p>
            <a:pPr marL="323850" indent="-323850" algn="just">
              <a:spcBef>
                <a:spcPts val="600"/>
              </a:spcBef>
              <a:spcAft>
                <a:spcPts val="600"/>
              </a:spcAft>
            </a:pPr>
            <a:r>
              <a:rPr lang="en-US" altLang="en-US" sz="2000" kern="1000" dirty="0"/>
              <a:t>U</a:t>
            </a:r>
            <a:r>
              <a:rPr lang="en-US" altLang="en-US" sz="2000" kern="1000" dirty="0" smtClean="0"/>
              <a:t>mbilical </a:t>
            </a:r>
            <a:r>
              <a:rPr lang="en-US" altLang="en-US" sz="2000" kern="1000" dirty="0"/>
              <a:t>artery (UA) Doppler </a:t>
            </a:r>
            <a:r>
              <a:rPr lang="en-US" altLang="en-US" sz="2000" kern="1000" dirty="0" smtClean="0"/>
              <a:t>is </a:t>
            </a:r>
            <a:r>
              <a:rPr lang="en-US" altLang="en-US" sz="2000" kern="1000" dirty="0"/>
              <a:t>an important surveillance </a:t>
            </a:r>
            <a:r>
              <a:rPr lang="en-US" altLang="en-US" sz="2000" kern="1000" dirty="0" smtClean="0"/>
              <a:t>tool and its </a:t>
            </a:r>
            <a:r>
              <a:rPr lang="en-US" altLang="en-US" sz="2000" kern="1000" dirty="0"/>
              <a:t>clinical effectiveness in high-risk pregnancies has </a:t>
            </a:r>
            <a:r>
              <a:rPr lang="en-US" altLang="en-US" sz="2000" kern="1000" dirty="0" smtClean="0"/>
              <a:t>been reported widely</a:t>
            </a:r>
            <a:r>
              <a:rPr lang="en-US" altLang="en-US" sz="2000" kern="1000" dirty="0"/>
              <a:t>.</a:t>
            </a:r>
            <a:endParaRPr lang="en-US" altLang="en-US" sz="2000" kern="1000" dirty="0" smtClean="0"/>
          </a:p>
          <a:p>
            <a:pPr marL="323850" indent="-323850" algn="just">
              <a:spcBef>
                <a:spcPts val="600"/>
              </a:spcBef>
              <a:spcAft>
                <a:spcPts val="600"/>
              </a:spcAft>
            </a:pPr>
            <a:r>
              <a:rPr lang="en-US" altLang="en-US" sz="2000" kern="1000" dirty="0"/>
              <a:t>Fetal middle cerebral artery (MCA) Doppler has been proposed as an additional test to UA Doppler. Decreased impedance in the MCA is </a:t>
            </a:r>
            <a:r>
              <a:rPr lang="en-US" altLang="en-US" sz="2000" kern="1000" dirty="0" smtClean="0"/>
              <a:t>a </a:t>
            </a:r>
            <a:r>
              <a:rPr lang="en-US" altLang="en-US" sz="2000" kern="1000" dirty="0"/>
              <a:t>manifestation of redistribution of the fetal </a:t>
            </a:r>
            <a:r>
              <a:rPr lang="en-US" altLang="en-US" sz="2000" kern="1000" dirty="0" smtClean="0"/>
              <a:t>circulation.</a:t>
            </a:r>
          </a:p>
          <a:p>
            <a:pPr marL="323850" indent="-323850" algn="just">
              <a:spcBef>
                <a:spcPts val="600"/>
              </a:spcBef>
              <a:spcAft>
                <a:spcPts val="600"/>
              </a:spcAft>
            </a:pPr>
            <a:r>
              <a:rPr lang="en-US" altLang="en-US" sz="2000" kern="1000" dirty="0"/>
              <a:t>The cerebroplacental ratio (CPR) is calculated as the ratio of MCA to UA Doppler, and has been hypothesized to be more accurate than its individual </a:t>
            </a:r>
            <a:r>
              <a:rPr lang="en-US" altLang="en-US" sz="2000" kern="1000" dirty="0" smtClean="0"/>
              <a:t>components.</a:t>
            </a:r>
            <a:endParaRPr lang="en-US" altLang="en-US" sz="2000" kern="1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ChangeArrowheads="1"/>
          </p:cNvSpPr>
          <p:nvPr/>
        </p:nvSpPr>
        <p:spPr bwMode="auto">
          <a:xfrm>
            <a:off x="144016" y="3228072"/>
            <a:ext cx="8820472" cy="1785104"/>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200" b="1" dirty="0" smtClean="0">
                <a:solidFill>
                  <a:srgbClr val="000000"/>
                </a:solidFill>
              </a:rPr>
              <a:t>To perform a systematic </a:t>
            </a:r>
            <a:r>
              <a:rPr lang="en-GB" altLang="en-US" sz="2200" b="1" dirty="0">
                <a:solidFill>
                  <a:srgbClr val="000000"/>
                </a:solidFill>
              </a:rPr>
              <a:t>review and meta-analysis of published studies on the prognostic accuracy of CPR and MCA Doppler compared with UA Doppler in the prediction of adverse perinatal outcome, in order to identify whether CPR and MCA Doppler evaluation are of added value to UA </a:t>
            </a:r>
            <a:r>
              <a:rPr lang="en-GB" altLang="en-US" sz="2200" b="1" dirty="0" smtClean="0">
                <a:solidFill>
                  <a:srgbClr val="000000"/>
                </a:solidFill>
              </a:rPr>
              <a:t>Doppler.</a:t>
            </a:r>
            <a:endParaRPr lang="en-GB" altLang="en-US" sz="2200" b="1" dirty="0">
              <a:solidFill>
                <a:srgbClr val="000000"/>
              </a:solidFill>
            </a:endParaRPr>
          </a:p>
        </p:txBody>
      </p:sp>
      <p:sp>
        <p:nvSpPr>
          <p:cNvPr id="5124" name="Rectangle 8"/>
          <p:cNvSpPr>
            <a:spLocks noChangeArrowheads="1"/>
          </p:cNvSpPr>
          <p:nvPr/>
        </p:nvSpPr>
        <p:spPr bwMode="auto">
          <a:xfrm>
            <a:off x="3633788" y="2093913"/>
            <a:ext cx="1803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800" b="1">
                <a:solidFill>
                  <a:srgbClr val="000000"/>
                </a:solidFill>
              </a:rPr>
              <a:t>Objective</a:t>
            </a:r>
          </a:p>
        </p:txBody>
      </p:sp>
      <p:grpSp>
        <p:nvGrpSpPr>
          <p:cNvPr id="11" name="Group 2"/>
          <p:cNvGrpSpPr>
            <a:grpSpLocks/>
          </p:cNvGrpSpPr>
          <p:nvPr/>
        </p:nvGrpSpPr>
        <p:grpSpPr bwMode="auto">
          <a:xfrm>
            <a:off x="0" y="-15875"/>
            <a:ext cx="9144000" cy="923925"/>
            <a:chOff x="0" y="3755"/>
            <a:chExt cx="5760" cy="582"/>
          </a:xfrm>
        </p:grpSpPr>
        <p:pic>
          <p:nvPicPr>
            <p:cNvPr id="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827213" y="1856569"/>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2" name="Rettangolo 1"/>
          <p:cNvSpPr/>
          <p:nvPr/>
        </p:nvSpPr>
        <p:spPr>
          <a:xfrm>
            <a:off x="179388" y="2538418"/>
            <a:ext cx="8639454" cy="3914918"/>
          </a:xfrm>
          <a:prstGeom prst="rect">
            <a:avLst/>
          </a:prstGeom>
        </p:spPr>
        <p:txBody>
          <a:bodyPr wrap="square">
            <a:spAutoFit/>
          </a:bodyPr>
          <a:lstStyle/>
          <a:p>
            <a:pPr algn="just" eaLnBrk="1" hangingPunct="1">
              <a:lnSpc>
                <a:spcPct val="90000"/>
              </a:lnSpc>
              <a:defRPr/>
            </a:pPr>
            <a:r>
              <a:rPr lang="en-US" b="1" kern="0" dirty="0">
                <a:latin typeface="Arial" panose="020B0604020202020204" pitchFamily="34" charset="0"/>
                <a:cs typeface="Arial" panose="020B0604020202020204" pitchFamily="34" charset="0"/>
              </a:rPr>
              <a:t>Search strategy and selection </a:t>
            </a:r>
            <a:r>
              <a:rPr lang="en-US" b="1" kern="0" dirty="0" smtClean="0">
                <a:latin typeface="Arial" panose="020B0604020202020204" pitchFamily="34" charset="0"/>
                <a:cs typeface="Arial" panose="020B0604020202020204" pitchFamily="34" charset="0"/>
              </a:rPr>
              <a:t>criteria</a:t>
            </a:r>
          </a:p>
          <a:p>
            <a:pPr algn="just" eaLnBrk="1" hangingPunct="1">
              <a:lnSpc>
                <a:spcPct val="90000"/>
              </a:lnSpc>
              <a:defRPr/>
            </a:pPr>
            <a:endParaRPr lang="en-US" b="1" kern="0" dirty="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r>
              <a:rPr lang="en-US" sz="2000" kern="0" dirty="0" smtClean="0">
                <a:latin typeface="Arial" panose="020B0604020202020204" pitchFamily="34" charset="0"/>
                <a:cs typeface="Arial" panose="020B0604020202020204" pitchFamily="34" charset="0"/>
              </a:rPr>
              <a:t>Search of </a:t>
            </a:r>
            <a:r>
              <a:rPr lang="en-US" sz="2000" kern="0" dirty="0">
                <a:latin typeface="Arial" panose="020B0604020202020204" pitchFamily="34" charset="0"/>
                <a:cs typeface="Arial" panose="020B0604020202020204" pitchFamily="34" charset="0"/>
              </a:rPr>
              <a:t>PubMed, EMBASE, t</a:t>
            </a:r>
            <a:r>
              <a:rPr lang="en-US" sz="2000" kern="0" dirty="0" smtClean="0">
                <a:latin typeface="Arial" panose="020B0604020202020204" pitchFamily="34" charset="0"/>
                <a:cs typeface="Arial" panose="020B0604020202020204" pitchFamily="34" charset="0"/>
              </a:rPr>
              <a:t>he </a:t>
            </a:r>
            <a:r>
              <a:rPr lang="en-US" sz="2000" kern="0" dirty="0">
                <a:latin typeface="Arial" panose="020B0604020202020204" pitchFamily="34" charset="0"/>
                <a:cs typeface="Arial" panose="020B0604020202020204" pitchFamily="34" charset="0"/>
              </a:rPr>
              <a:t>Cochrane Library </a:t>
            </a:r>
            <a:r>
              <a:rPr lang="en-US" sz="2000" kern="0" dirty="0" smtClean="0">
                <a:latin typeface="Arial" panose="020B0604020202020204" pitchFamily="34" charset="0"/>
                <a:cs typeface="Arial" panose="020B0604020202020204" pitchFamily="34" charset="0"/>
              </a:rPr>
              <a:t>and </a:t>
            </a:r>
            <a:r>
              <a:rPr lang="en-US" sz="2000" kern="0" dirty="0">
                <a:latin typeface="Arial" panose="020B0604020202020204" pitchFamily="34" charset="0"/>
                <a:cs typeface="Arial" panose="020B0604020202020204" pitchFamily="34" charset="0"/>
              </a:rPr>
              <a:t>ClinicalTrials.gov was </a:t>
            </a:r>
            <a:r>
              <a:rPr lang="en-US" sz="2000" kern="0" dirty="0" smtClean="0">
                <a:latin typeface="Arial" panose="020B0604020202020204" pitchFamily="34" charset="0"/>
                <a:cs typeface="Arial" panose="020B0604020202020204" pitchFamily="34" charset="0"/>
              </a:rPr>
              <a:t>performed, </a:t>
            </a:r>
            <a:r>
              <a:rPr lang="en-US" sz="2000" kern="0" dirty="0">
                <a:latin typeface="Arial" panose="020B0604020202020204" pitchFamily="34" charset="0"/>
                <a:cs typeface="Arial" panose="020B0604020202020204" pitchFamily="34" charset="0"/>
              </a:rPr>
              <a:t>from inception to </a:t>
            </a:r>
            <a:r>
              <a:rPr lang="en-US" sz="2000" kern="0" dirty="0" smtClean="0">
                <a:latin typeface="Arial" panose="020B0604020202020204" pitchFamily="34" charset="0"/>
                <a:cs typeface="Arial" panose="020B0604020202020204" pitchFamily="34" charset="0"/>
              </a:rPr>
              <a:t>June 2016.</a:t>
            </a:r>
          </a:p>
          <a:p>
            <a:pPr marL="342900" indent="-342900" algn="just" eaLnBrk="1" hangingPunct="1">
              <a:lnSpc>
                <a:spcPct val="90000"/>
              </a:lnSpc>
              <a:buFont typeface="Arial"/>
              <a:buChar char="•"/>
              <a:defRPr/>
            </a:pPr>
            <a:endParaRPr lang="en-US" sz="20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r>
              <a:rPr lang="en-US" sz="2000" kern="0" dirty="0" smtClean="0">
                <a:latin typeface="Arial" panose="020B0604020202020204" pitchFamily="34" charset="0"/>
                <a:cs typeface="Arial" panose="020B0604020202020204" pitchFamily="34" charset="0"/>
              </a:rPr>
              <a:t>Search was conducted for </a:t>
            </a:r>
            <a:r>
              <a:rPr lang="en-US" sz="2000" kern="0" dirty="0">
                <a:latin typeface="Arial" panose="020B0604020202020204" pitchFamily="34" charset="0"/>
                <a:cs typeface="Arial" panose="020B0604020202020204" pitchFamily="34" charset="0"/>
              </a:rPr>
              <a:t>studies that assessed the prognostic accuracy of UA Doppler compared with CPR and/or MCA Doppler in women with a singleton pregnancy of any risk profile, without known chromosomal or structural </a:t>
            </a:r>
            <a:r>
              <a:rPr lang="en-US" sz="2000" kern="0" dirty="0" smtClean="0">
                <a:latin typeface="Arial" panose="020B0604020202020204" pitchFamily="34" charset="0"/>
                <a:cs typeface="Arial" panose="020B0604020202020204" pitchFamily="34" charset="0"/>
              </a:rPr>
              <a:t>abnormalities.</a:t>
            </a:r>
          </a:p>
          <a:p>
            <a:pPr marL="342900" indent="-342900" algn="just" eaLnBrk="1" hangingPunct="1">
              <a:lnSpc>
                <a:spcPct val="90000"/>
              </a:lnSpc>
              <a:buFont typeface="Arial"/>
              <a:buChar char="•"/>
              <a:defRPr/>
            </a:pPr>
            <a:endParaRPr lang="en-US" sz="2000" kern="0" dirty="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r>
              <a:rPr lang="en-US" sz="2000" kern="0" dirty="0" smtClean="0">
                <a:latin typeface="Arial" panose="020B0604020202020204" pitchFamily="34" charset="0"/>
                <a:cs typeface="Arial" panose="020B0604020202020204" pitchFamily="34" charset="0"/>
              </a:rPr>
              <a:t>Terms used </a:t>
            </a:r>
            <a:r>
              <a:rPr lang="en-US" sz="2000" kern="0" dirty="0">
                <a:latin typeface="Arial" panose="020B0604020202020204" pitchFamily="34" charset="0"/>
                <a:cs typeface="Arial" panose="020B0604020202020204" pitchFamily="34" charset="0"/>
              </a:rPr>
              <a:t>as index terms or free-text words (including synonyms and closely related words</a:t>
            </a:r>
            <a:r>
              <a:rPr lang="en-US" sz="2000" kern="0" dirty="0" smtClean="0">
                <a:latin typeface="Arial" panose="020B0604020202020204" pitchFamily="34" charset="0"/>
                <a:cs typeface="Arial" panose="020B0604020202020204" pitchFamily="34" charset="0"/>
              </a:rPr>
              <a:t>) were: </a:t>
            </a:r>
            <a:r>
              <a:rPr lang="en-US" sz="2000" kern="0" dirty="0">
                <a:latin typeface="Arial" panose="020B0604020202020204" pitchFamily="34" charset="0"/>
                <a:cs typeface="Arial" panose="020B0604020202020204" pitchFamily="34" charset="0"/>
              </a:rPr>
              <a:t>(‘pregnancy’ or ‘fetus’) and (‘middle cerebral artery’ or ‘CPR’ or ‘brain sparing</a:t>
            </a:r>
            <a:r>
              <a:rPr lang="en-US" sz="2000" kern="0" dirty="0" smtClean="0">
                <a:latin typeface="Arial" panose="020B0604020202020204" pitchFamily="34" charset="0"/>
                <a:cs typeface="Arial" panose="020B0604020202020204" pitchFamily="34" charset="0"/>
              </a:rPr>
              <a:t>’).</a:t>
            </a:r>
          </a:p>
          <a:p>
            <a:pPr marL="342900" indent="-342900" algn="just" eaLnBrk="1" hangingPunct="1">
              <a:lnSpc>
                <a:spcPct val="90000"/>
              </a:lnSpc>
              <a:buFont typeface="Arial"/>
              <a:buChar char="•"/>
              <a:defRPr/>
            </a:pPr>
            <a:endParaRPr lang="en-US" sz="2000" kern="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827213" y="1856569"/>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2" name="Rettangolo 1"/>
          <p:cNvSpPr/>
          <p:nvPr/>
        </p:nvSpPr>
        <p:spPr>
          <a:xfrm>
            <a:off x="35496" y="2400387"/>
            <a:ext cx="8783346" cy="1172629"/>
          </a:xfrm>
          <a:prstGeom prst="rect">
            <a:avLst/>
          </a:prstGeom>
        </p:spPr>
        <p:txBody>
          <a:bodyPr wrap="square">
            <a:spAutoFit/>
          </a:bodyPr>
          <a:lstStyle/>
          <a:p>
            <a:pPr algn="just" eaLnBrk="1" hangingPunct="1">
              <a:lnSpc>
                <a:spcPct val="90000"/>
              </a:lnSpc>
              <a:defRPr/>
            </a:pPr>
            <a:r>
              <a:rPr lang="en-US" b="1" kern="0" dirty="0">
                <a:latin typeface="Arial" panose="020B0604020202020204" pitchFamily="34" charset="0"/>
                <a:cs typeface="Arial" panose="020B0604020202020204" pitchFamily="34" charset="0"/>
              </a:rPr>
              <a:t>Search strategy and selection </a:t>
            </a:r>
            <a:r>
              <a:rPr lang="en-US" b="1" kern="0" dirty="0" smtClean="0">
                <a:latin typeface="Arial" panose="020B0604020202020204" pitchFamily="34" charset="0"/>
                <a:cs typeface="Arial" panose="020B0604020202020204" pitchFamily="34" charset="0"/>
              </a:rPr>
              <a:t>criteria</a:t>
            </a:r>
          </a:p>
          <a:p>
            <a:pPr marL="342900" indent="-342900" algn="just" eaLnBrk="1" hangingPunct="1">
              <a:lnSpc>
                <a:spcPct val="90000"/>
              </a:lnSpc>
              <a:buFont typeface="Arial"/>
              <a:buChar char="•"/>
              <a:defRPr/>
            </a:pPr>
            <a:endParaRPr lang="en-US" sz="2000" kern="0" dirty="0">
              <a:latin typeface="Arial" panose="020B0604020202020204" pitchFamily="34" charset="0"/>
              <a:cs typeface="Arial" panose="020B0604020202020204" pitchFamily="34" charset="0"/>
            </a:endParaRPr>
          </a:p>
          <a:p>
            <a:pPr algn="just" eaLnBrk="1" hangingPunct="1">
              <a:lnSpc>
                <a:spcPct val="90000"/>
              </a:lnSpc>
              <a:defRPr/>
            </a:pPr>
            <a:r>
              <a:rPr lang="en-US" sz="2000" kern="0" dirty="0" smtClean="0">
                <a:latin typeface="Arial" panose="020B0604020202020204" pitchFamily="34" charset="0"/>
                <a:cs typeface="Arial" panose="020B0604020202020204" pitchFamily="34" charset="0"/>
              </a:rPr>
              <a:t>Studies </a:t>
            </a:r>
            <a:r>
              <a:rPr lang="en-US" sz="2000" kern="0" dirty="0">
                <a:latin typeface="Arial" panose="020B0604020202020204" pitchFamily="34" charset="0"/>
                <a:cs typeface="Arial" panose="020B0604020202020204" pitchFamily="34" charset="0"/>
              </a:rPr>
              <a:t>were eligible if they reported on the association between Doppler indices and at least one of the following adverse perinatal outcomes</a:t>
            </a:r>
            <a:r>
              <a:rPr lang="en-US" sz="2000" kern="0" dirty="0" smtClean="0">
                <a:latin typeface="Arial" panose="020B0604020202020204" pitchFamily="34" charset="0"/>
                <a:cs typeface="Arial" panose="020B0604020202020204" pitchFamily="34" charset="0"/>
              </a:rPr>
              <a:t>:</a:t>
            </a:r>
            <a:endParaRPr lang="en-US" kern="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
        <p:nvSpPr>
          <p:cNvPr id="8" name="Rettangolo 7"/>
          <p:cNvSpPr/>
          <p:nvPr/>
        </p:nvSpPr>
        <p:spPr>
          <a:xfrm>
            <a:off x="179511" y="3665524"/>
            <a:ext cx="4425547" cy="2086725"/>
          </a:xfrm>
          <a:prstGeom prst="rect">
            <a:avLst/>
          </a:prstGeom>
        </p:spPr>
        <p:txBody>
          <a:bodyPr wrap="square">
            <a:spAutoFit/>
          </a:bodyPr>
          <a:lstStyle/>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perinatal death</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5-min Apgar score &lt;</a:t>
            </a:r>
            <a:r>
              <a:rPr lang="en-GB" b="1" dirty="0"/>
              <a:t> </a:t>
            </a:r>
            <a:r>
              <a:rPr lang="en-US" kern="0" dirty="0" smtClean="0">
                <a:latin typeface="Arial" panose="020B0604020202020204" pitchFamily="34" charset="0"/>
                <a:cs typeface="Arial" panose="020B0604020202020204" pitchFamily="34" charset="0"/>
              </a:rPr>
              <a:t>7</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acidosis on cord blood gas analysis</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abnormal </a:t>
            </a:r>
            <a:r>
              <a:rPr lang="en-US" kern="0" dirty="0" err="1" smtClean="0">
                <a:latin typeface="Arial" panose="020B0604020202020204" pitchFamily="34" charset="0"/>
                <a:cs typeface="Arial" panose="020B0604020202020204" pitchFamily="34" charset="0"/>
              </a:rPr>
              <a:t>cardiotocogram</a:t>
            </a:r>
            <a:endParaRPr lang="en-US" kern="0" dirty="0" smtClean="0">
              <a:latin typeface="Arial" panose="020B0604020202020204" pitchFamily="34" charset="0"/>
              <a:cs typeface="Arial" panose="020B0604020202020204" pitchFamily="34" charset="0"/>
            </a:endParaRP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emergency delivery for fetal distress</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meconium-stained fluid</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need for assisted respiration after birth</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need for resuscitation</a:t>
            </a:r>
            <a:endParaRPr lang="en-US" kern="0" dirty="0">
              <a:latin typeface="Arial" panose="020B0604020202020204" pitchFamily="34" charset="0"/>
              <a:cs typeface="Arial" panose="020B0604020202020204" pitchFamily="34" charset="0"/>
            </a:endParaRPr>
          </a:p>
        </p:txBody>
      </p:sp>
      <p:sp>
        <p:nvSpPr>
          <p:cNvPr id="12" name="Rettangolo 11"/>
          <p:cNvSpPr/>
          <p:nvPr/>
        </p:nvSpPr>
        <p:spPr>
          <a:xfrm>
            <a:off x="4605059" y="3665524"/>
            <a:ext cx="4287421" cy="2834622"/>
          </a:xfrm>
          <a:prstGeom prst="rect">
            <a:avLst/>
          </a:prstGeom>
        </p:spPr>
        <p:txBody>
          <a:bodyPr wrap="square">
            <a:spAutoFit/>
          </a:bodyPr>
          <a:lstStyle/>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need for resuscitation</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admission to the neonatal intensive care unit (NICU) or neonatal unit</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serious neonatal morbidity</a:t>
            </a:r>
          </a:p>
          <a:p>
            <a:pPr marL="268288" algn="just" eaLnBrk="1" hangingPunct="1">
              <a:lnSpc>
                <a:spcPct val="90000"/>
              </a:lnSpc>
              <a:defRPr/>
            </a:pPr>
            <a:r>
              <a:rPr lang="en-US" kern="0" dirty="0" smtClean="0">
                <a:latin typeface="Arial" panose="020B0604020202020204" pitchFamily="34" charset="0"/>
                <a:cs typeface="Arial" panose="020B0604020202020204" pitchFamily="34" charset="0"/>
              </a:rPr>
              <a:t>(e.g. necrotizing enterocolitis, sepsis, respiratory distress syndrome)</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neurological outcomes</a:t>
            </a:r>
          </a:p>
          <a:p>
            <a:pPr marL="285750" indent="-285750"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ultrasound-detected neonatal intracranial abnormalities</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a composite of adverse outcomes</a:t>
            </a:r>
          </a:p>
          <a:p>
            <a:pPr marL="285750" indent="-285750" algn="just" eaLnBrk="1" hangingPunct="1">
              <a:lnSpc>
                <a:spcPct val="90000"/>
              </a:lnSpc>
              <a:buFont typeface="Arial" charset="0"/>
              <a:buChar char="•"/>
              <a:defRPr/>
            </a:pPr>
            <a:r>
              <a:rPr lang="en-US" kern="0" dirty="0" smtClean="0">
                <a:latin typeface="Arial" panose="020B0604020202020204" pitchFamily="34" charset="0"/>
                <a:cs typeface="Arial" panose="020B0604020202020204" pitchFamily="34" charset="0"/>
              </a:rPr>
              <a:t>birth weight (BW) &lt;</a:t>
            </a:r>
            <a:r>
              <a:rPr lang="en-GB" b="1" dirty="0"/>
              <a:t> </a:t>
            </a:r>
            <a:r>
              <a:rPr lang="en-US" kern="0" dirty="0" smtClean="0">
                <a:latin typeface="Arial" panose="020B0604020202020204" pitchFamily="34" charset="0"/>
                <a:cs typeface="Arial" panose="020B0604020202020204" pitchFamily="34" charset="0"/>
              </a:rPr>
              <a:t>10th percentile </a:t>
            </a:r>
            <a:endParaRPr lang="en-US"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4309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827213" y="1856569"/>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smtClean="0"/>
              <a:t>Methods</a:t>
            </a:r>
            <a:endParaRPr lang="en-GB" altLang="en-US" sz="2400" b="1" dirty="0"/>
          </a:p>
        </p:txBody>
      </p:sp>
      <p:sp>
        <p:nvSpPr>
          <p:cNvPr id="2" name="Rettangolo 1"/>
          <p:cNvSpPr/>
          <p:nvPr/>
        </p:nvSpPr>
        <p:spPr>
          <a:xfrm>
            <a:off x="35496" y="2420888"/>
            <a:ext cx="8783346" cy="4388894"/>
          </a:xfrm>
          <a:prstGeom prst="rect">
            <a:avLst/>
          </a:prstGeom>
        </p:spPr>
        <p:txBody>
          <a:bodyPr wrap="square">
            <a:spAutoFit/>
          </a:bodyPr>
          <a:lstStyle/>
          <a:p>
            <a:pPr algn="just" eaLnBrk="1" hangingPunct="1">
              <a:lnSpc>
                <a:spcPct val="90000"/>
              </a:lnSpc>
              <a:defRPr/>
            </a:pPr>
            <a:r>
              <a:rPr lang="en-US" b="1" kern="0" dirty="0">
                <a:latin typeface="Arial" panose="020B0604020202020204" pitchFamily="34" charset="0"/>
                <a:cs typeface="Arial" panose="020B0604020202020204" pitchFamily="34" charset="0"/>
              </a:rPr>
              <a:t>Statistical </a:t>
            </a:r>
            <a:r>
              <a:rPr lang="en-US" b="1" kern="0" dirty="0" smtClean="0">
                <a:latin typeface="Arial" panose="020B0604020202020204" pitchFamily="34" charset="0"/>
                <a:cs typeface="Arial" panose="020B0604020202020204" pitchFamily="34" charset="0"/>
              </a:rPr>
              <a:t>analysis</a:t>
            </a:r>
          </a:p>
          <a:p>
            <a:pPr algn="just" eaLnBrk="1" hangingPunct="1">
              <a:lnSpc>
                <a:spcPct val="90000"/>
              </a:lnSpc>
              <a:defRPr/>
            </a:pPr>
            <a:endParaRPr lang="en-US" sz="2000" kern="0" dirty="0">
              <a:latin typeface="Arial" panose="020B0604020202020204" pitchFamily="34" charset="0"/>
              <a:cs typeface="Arial" panose="020B0604020202020204" pitchFamily="34" charset="0"/>
            </a:endParaRPr>
          </a:p>
          <a:p>
            <a:pPr marL="342900" indent="-342900" algn="just" eaLnBrk="1" hangingPunct="1">
              <a:lnSpc>
                <a:spcPts val="2100"/>
              </a:lnSpc>
              <a:buFont typeface="Arial"/>
              <a:buChar char="•"/>
              <a:defRPr/>
            </a:pPr>
            <a:r>
              <a:rPr lang="en-US" sz="2000" kern="0" dirty="0">
                <a:latin typeface="Arial" panose="020B0604020202020204" pitchFamily="34" charset="0"/>
                <a:cs typeface="Arial" panose="020B0604020202020204" pitchFamily="34" charset="0"/>
              </a:rPr>
              <a:t>The prognostic test accuracy of CPR vs MCA Doppler was compared indirectly, using a HSROC meta-regression model by including test type as a covariate. This meta-regression approach was also used to investigate </a:t>
            </a:r>
            <a:r>
              <a:rPr lang="en-US" sz="2000" kern="0" dirty="0" smtClean="0">
                <a:latin typeface="Arial" panose="020B0604020202020204" pitchFamily="34" charset="0"/>
                <a:cs typeface="Arial" panose="020B0604020202020204" pitchFamily="34" charset="0"/>
              </a:rPr>
              <a:t>heterogeneity</a:t>
            </a:r>
            <a:r>
              <a:rPr lang="en-US" sz="2000" kern="0" dirty="0">
                <a:latin typeface="Arial" panose="020B0604020202020204" pitchFamily="34" charset="0"/>
                <a:cs typeface="Arial" panose="020B0604020202020204" pitchFamily="34" charset="0"/>
              </a:rPr>
              <a:t>, by adding potential sources of heterogeneity as covariates to the HSROC </a:t>
            </a:r>
            <a:r>
              <a:rPr lang="en-US" sz="2000" kern="0" dirty="0" smtClean="0">
                <a:latin typeface="Arial" panose="020B0604020202020204" pitchFamily="34" charset="0"/>
                <a:cs typeface="Arial" panose="020B0604020202020204" pitchFamily="34" charset="0"/>
              </a:rPr>
              <a:t>model.</a:t>
            </a:r>
          </a:p>
          <a:p>
            <a:pPr marL="342900" indent="-342900" algn="just" eaLnBrk="1" hangingPunct="1">
              <a:lnSpc>
                <a:spcPts val="2100"/>
              </a:lnSpc>
              <a:buFont typeface="Arial"/>
              <a:buChar char="•"/>
              <a:defRPr/>
            </a:pPr>
            <a:endParaRPr lang="en-US" sz="2000" kern="0" dirty="0">
              <a:latin typeface="Arial" panose="020B0604020202020204" pitchFamily="34" charset="0"/>
              <a:cs typeface="Arial" panose="020B0604020202020204" pitchFamily="34" charset="0"/>
            </a:endParaRPr>
          </a:p>
          <a:p>
            <a:pPr marL="342900" indent="-342900" algn="just" eaLnBrk="1" hangingPunct="1">
              <a:lnSpc>
                <a:spcPts val="2100"/>
              </a:lnSpc>
              <a:buFont typeface="Arial"/>
              <a:buChar char="•"/>
              <a:defRPr/>
            </a:pPr>
            <a:r>
              <a:rPr lang="en-US" sz="2000" kern="0" dirty="0" smtClean="0">
                <a:latin typeface="Arial" panose="020B0604020202020204" pitchFamily="34" charset="0"/>
                <a:cs typeface="Arial" panose="020B0604020202020204" pitchFamily="34" charset="0"/>
              </a:rPr>
              <a:t>A </a:t>
            </a:r>
            <a:r>
              <a:rPr lang="en-US" sz="2000" kern="0" dirty="0">
                <a:latin typeface="Arial" panose="020B0604020202020204" pitchFamily="34" charset="0"/>
                <a:cs typeface="Arial" panose="020B0604020202020204" pitchFamily="34" charset="0"/>
              </a:rPr>
              <a:t>priori </a:t>
            </a:r>
            <a:r>
              <a:rPr lang="en-US" sz="2000" kern="0" dirty="0" smtClean="0">
                <a:latin typeface="Arial" panose="020B0604020202020204" pitchFamily="34" charset="0"/>
                <a:cs typeface="Arial" panose="020B0604020202020204" pitchFamily="34" charset="0"/>
              </a:rPr>
              <a:t>considered </a:t>
            </a:r>
            <a:r>
              <a:rPr lang="en-US" sz="2000" kern="0" dirty="0">
                <a:latin typeface="Arial" panose="020B0604020202020204" pitchFamily="34" charset="0"/>
                <a:cs typeface="Arial" panose="020B0604020202020204" pitchFamily="34" charset="0"/>
              </a:rPr>
              <a:t>covariates were: fetal growth (small-for-gestational age (SGA) and appropriate-for-gestational age (AGA)), duration of pregnancy (preterm and term) and timing of measurement (within 1 week of delivery and more than </a:t>
            </a:r>
            <a:r>
              <a:rPr lang="en-US" sz="2000" kern="0" dirty="0" smtClean="0">
                <a:latin typeface="Arial" panose="020B0604020202020204" pitchFamily="34" charset="0"/>
                <a:cs typeface="Arial" panose="020B0604020202020204" pitchFamily="34" charset="0"/>
              </a:rPr>
              <a:t>1 week </a:t>
            </a:r>
            <a:r>
              <a:rPr lang="en-US" sz="2000" kern="0" dirty="0">
                <a:latin typeface="Arial" panose="020B0604020202020204" pitchFamily="34" charset="0"/>
                <a:cs typeface="Arial" panose="020B0604020202020204" pitchFamily="34" charset="0"/>
              </a:rPr>
              <a:t>from delivery</a:t>
            </a:r>
            <a:r>
              <a:rPr lang="en-US" sz="2000" kern="0" dirty="0" smtClean="0">
                <a:latin typeface="Arial" panose="020B0604020202020204" pitchFamily="34" charset="0"/>
                <a:cs typeface="Arial" panose="020B0604020202020204" pitchFamily="34" charset="0"/>
              </a:rPr>
              <a:t>).</a:t>
            </a:r>
          </a:p>
          <a:p>
            <a:pPr marL="342900" indent="-342900" algn="just" eaLnBrk="1" hangingPunct="1">
              <a:lnSpc>
                <a:spcPts val="2100"/>
              </a:lnSpc>
              <a:buFont typeface="Arial"/>
              <a:buChar char="•"/>
              <a:defRPr/>
            </a:pPr>
            <a:endParaRPr lang="en-US" sz="2000" kern="0" dirty="0">
              <a:latin typeface="Arial" panose="020B0604020202020204" pitchFamily="34" charset="0"/>
              <a:cs typeface="Arial" panose="020B0604020202020204" pitchFamily="34" charset="0"/>
            </a:endParaRPr>
          </a:p>
          <a:p>
            <a:pPr marL="342900" indent="-342900" algn="just" eaLnBrk="1" hangingPunct="1">
              <a:lnSpc>
                <a:spcPts val="2100"/>
              </a:lnSpc>
              <a:buFont typeface="Arial"/>
              <a:buChar char="•"/>
              <a:defRPr/>
            </a:pPr>
            <a:r>
              <a:rPr lang="en-US" sz="2000" kern="0" dirty="0">
                <a:latin typeface="Arial" panose="020B0604020202020204" pitchFamily="34" charset="0"/>
                <a:cs typeface="Arial" panose="020B0604020202020204" pitchFamily="34" charset="0"/>
              </a:rPr>
              <a:t>The prognostic test accuracies of CPR and MCA Doppler were then compared directly with that of UA Doppler using a HSROC meta-regression model</a:t>
            </a:r>
            <a:r>
              <a:rPr lang="en-US" sz="2000" kern="0" dirty="0" smtClean="0">
                <a:latin typeface="Arial" panose="020B0604020202020204" pitchFamily="34" charset="0"/>
                <a:cs typeface="Arial" panose="020B0604020202020204" pitchFamily="34" charset="0"/>
              </a:rPr>
              <a:t>.</a:t>
            </a:r>
            <a:endParaRPr lang="en-US" sz="2000" kern="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extLst>
      <p:ext uri="{BB962C8B-B14F-4D97-AF65-F5344CB8AC3E}">
        <p14:creationId xmlns:p14="http://schemas.microsoft.com/office/powerpoint/2010/main" val="1212605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20" name="Rettangolo 19"/>
          <p:cNvSpPr/>
          <p:nvPr/>
        </p:nvSpPr>
        <p:spPr>
          <a:xfrm>
            <a:off x="323590" y="2708920"/>
            <a:ext cx="8388424" cy="3360920"/>
          </a:xfrm>
          <a:prstGeom prst="rect">
            <a:avLst/>
          </a:prstGeom>
        </p:spPr>
        <p:txBody>
          <a:bodyPr wrap="square">
            <a:spAutoFit/>
          </a:bodyPr>
          <a:lstStyle/>
          <a:p>
            <a:pPr algn="just" eaLnBrk="1" hangingPunct="1">
              <a:lnSpc>
                <a:spcPct val="90000"/>
              </a:lnSpc>
              <a:defRPr/>
            </a:pPr>
            <a:r>
              <a:rPr lang="en-GB" b="1" kern="0" dirty="0">
                <a:latin typeface="Arial" panose="020B0604020202020204" pitchFamily="34" charset="0"/>
                <a:cs typeface="Arial" panose="020B0604020202020204" pitchFamily="34" charset="0"/>
              </a:rPr>
              <a:t>Search </a:t>
            </a:r>
            <a:r>
              <a:rPr lang="en-GB" b="1" kern="0" dirty="0" smtClean="0">
                <a:latin typeface="Arial" panose="020B0604020202020204" pitchFamily="34" charset="0"/>
                <a:cs typeface="Arial" panose="020B0604020202020204" pitchFamily="34" charset="0"/>
              </a:rPr>
              <a:t>results</a:t>
            </a:r>
          </a:p>
          <a:p>
            <a:pPr algn="just" eaLnBrk="1" hangingPunct="1">
              <a:lnSpc>
                <a:spcPct val="90000"/>
              </a:lnSpc>
              <a:defRPr/>
            </a:pPr>
            <a:endParaRPr lang="en-GB" b="1" kern="0" dirty="0">
              <a:latin typeface="Arial" panose="020B0604020202020204" pitchFamily="34" charset="0"/>
              <a:cs typeface="Arial" panose="020B0604020202020204" pitchFamily="34" charset="0"/>
            </a:endParaRPr>
          </a:p>
          <a:p>
            <a:pPr marL="342900" indent="-342900" algn="just">
              <a:lnSpc>
                <a:spcPct val="90000"/>
              </a:lnSpc>
              <a:buFont typeface="Arial"/>
              <a:buChar char="•"/>
            </a:pPr>
            <a:r>
              <a:rPr lang="en-GB" sz="2000" dirty="0"/>
              <a:t>A total of 4689 articles were </a:t>
            </a:r>
            <a:r>
              <a:rPr lang="en-GB" sz="2000" dirty="0" smtClean="0"/>
              <a:t>identified through search and four additional articles by cross-referencing.</a:t>
            </a:r>
          </a:p>
          <a:p>
            <a:pPr marL="342900" indent="-342900" algn="just">
              <a:lnSpc>
                <a:spcPct val="90000"/>
              </a:lnSpc>
              <a:buFont typeface="Arial"/>
              <a:buChar char="•"/>
            </a:pPr>
            <a:r>
              <a:rPr lang="en-GB" sz="2000" dirty="0" smtClean="0"/>
              <a:t>After removing duplicates, the remaining 2972 titles and abstracts were screened.</a:t>
            </a:r>
          </a:p>
          <a:p>
            <a:pPr marL="342900" indent="-342900" algn="just">
              <a:lnSpc>
                <a:spcPct val="90000"/>
              </a:lnSpc>
              <a:buFont typeface="Arial"/>
              <a:buChar char="•"/>
            </a:pPr>
            <a:r>
              <a:rPr lang="en-GB" sz="2000" dirty="0" smtClean="0"/>
              <a:t>578 potentially eligible articles were identified.</a:t>
            </a:r>
          </a:p>
          <a:p>
            <a:pPr marL="342900" indent="-342900" algn="just">
              <a:lnSpc>
                <a:spcPct val="90000"/>
              </a:lnSpc>
              <a:buFont typeface="Arial"/>
              <a:buChar char="•"/>
            </a:pPr>
            <a:r>
              <a:rPr lang="en-GB" sz="2000" dirty="0" smtClean="0"/>
              <a:t>Of these, 450 articles could not be included.</a:t>
            </a:r>
          </a:p>
          <a:p>
            <a:pPr marL="342900" indent="-342900" algn="just">
              <a:lnSpc>
                <a:spcPct val="90000"/>
              </a:lnSpc>
              <a:buFont typeface="Arial"/>
              <a:buChar char="•"/>
            </a:pPr>
            <a:endParaRPr lang="en-GB" sz="2000" dirty="0" smtClean="0"/>
          </a:p>
          <a:p>
            <a:pPr marL="342900" indent="-342900" algn="just">
              <a:lnSpc>
                <a:spcPct val="90000"/>
              </a:lnSpc>
              <a:buFont typeface="Arial"/>
              <a:buChar char="•"/>
            </a:pPr>
            <a:r>
              <a:rPr lang="en-GB" sz="2000" b="1" dirty="0" smtClean="0"/>
              <a:t>This resulted in 128 studies (involving </a:t>
            </a:r>
            <a:r>
              <a:rPr lang="en-GB" sz="2000" b="1" dirty="0"/>
              <a:t>47 748 </a:t>
            </a:r>
            <a:r>
              <a:rPr lang="en-GB" sz="2000" b="1" dirty="0" smtClean="0"/>
              <a:t>women) being included, of which 52 studies evaluated CPR only, 48 studies MCA Doppler only and 28 studies both CPR and MCA Doppler.</a:t>
            </a:r>
            <a:endParaRPr lang="en-GB" sz="2000" b="1" dirty="0"/>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extLst>
      <p:ext uri="{BB962C8B-B14F-4D97-AF65-F5344CB8AC3E}">
        <p14:creationId xmlns:p14="http://schemas.microsoft.com/office/powerpoint/2010/main" val="3457708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
        <p:nvSpPr>
          <p:cNvPr id="11" name="Rettangolo 10"/>
          <p:cNvSpPr/>
          <p:nvPr/>
        </p:nvSpPr>
        <p:spPr>
          <a:xfrm>
            <a:off x="35496" y="2780928"/>
            <a:ext cx="5184576" cy="3901068"/>
          </a:xfrm>
          <a:prstGeom prst="rect">
            <a:avLst/>
          </a:prstGeom>
        </p:spPr>
        <p:txBody>
          <a:bodyPr wrap="square">
            <a:spAutoFit/>
          </a:bodyPr>
          <a:lstStyle/>
          <a:p>
            <a:pPr marL="285750" indent="-285750" algn="just" eaLnBrk="1" hangingPunct="1">
              <a:lnSpc>
                <a:spcPct val="90000"/>
              </a:lnSpc>
              <a:buFont typeface="Arial" charset="0"/>
              <a:buChar char="•"/>
              <a:defRPr/>
            </a:pPr>
            <a:r>
              <a:rPr lang="en-GB" kern="0" dirty="0" smtClean="0">
                <a:latin typeface="Arial" panose="020B0604020202020204" pitchFamily="34" charset="0"/>
                <a:cs typeface="Arial" panose="020B0604020202020204" pitchFamily="34" charset="0"/>
              </a:rPr>
              <a:t>Summary curves of all included studies estimated with the HSROC model were provided for </a:t>
            </a:r>
            <a:r>
              <a:rPr lang="en-GB" kern="0" dirty="0">
                <a:latin typeface="Arial" panose="020B0604020202020204" pitchFamily="34" charset="0"/>
                <a:cs typeface="Arial" panose="020B0604020202020204" pitchFamily="34" charset="0"/>
              </a:rPr>
              <a:t>CPR and MCA </a:t>
            </a:r>
            <a:r>
              <a:rPr lang="en-GB" kern="0" dirty="0" smtClean="0">
                <a:latin typeface="Arial" panose="020B0604020202020204" pitchFamily="34" charset="0"/>
                <a:cs typeface="Arial" panose="020B0604020202020204" pitchFamily="34" charset="0"/>
              </a:rPr>
              <a:t>Doppler. </a:t>
            </a:r>
          </a:p>
          <a:p>
            <a:pPr marL="285750" indent="-285750" algn="just" eaLnBrk="1" hangingPunct="1">
              <a:lnSpc>
                <a:spcPct val="90000"/>
              </a:lnSpc>
              <a:buFont typeface="Arial" charset="0"/>
              <a:buChar char="•"/>
              <a:defRPr/>
            </a:pPr>
            <a:endParaRPr lang="en-GB" kern="0" dirty="0">
              <a:latin typeface="Arial" panose="020B0604020202020204" pitchFamily="34" charset="0"/>
              <a:cs typeface="Arial" panose="020B0604020202020204" pitchFamily="34" charset="0"/>
            </a:endParaRPr>
          </a:p>
          <a:p>
            <a:pPr marL="285750" indent="-285750" algn="just" eaLnBrk="1" hangingPunct="1">
              <a:lnSpc>
                <a:spcPct val="90000"/>
              </a:lnSpc>
              <a:buFont typeface="Arial" charset="0"/>
              <a:buChar char="•"/>
              <a:defRPr/>
            </a:pPr>
            <a:r>
              <a:rPr lang="en-GB" dirty="0" smtClean="0"/>
              <a:t>There was </a:t>
            </a:r>
            <a:r>
              <a:rPr lang="en-GB" dirty="0"/>
              <a:t>large variation in sensitivity and specificity</a:t>
            </a:r>
            <a:r>
              <a:rPr lang="en-GB" dirty="0" smtClean="0"/>
              <a:t>.</a:t>
            </a:r>
          </a:p>
          <a:p>
            <a:pPr marL="285750" indent="-285750" algn="just" eaLnBrk="1" hangingPunct="1">
              <a:lnSpc>
                <a:spcPct val="90000"/>
              </a:lnSpc>
              <a:buFont typeface="Arial" charset="0"/>
              <a:buChar char="•"/>
              <a:defRPr/>
            </a:pPr>
            <a:endParaRPr lang="en-GB" dirty="0"/>
          </a:p>
          <a:p>
            <a:pPr marL="285750" indent="-285750" algn="just" eaLnBrk="1" hangingPunct="1">
              <a:lnSpc>
                <a:spcPct val="90000"/>
              </a:lnSpc>
              <a:buFont typeface="Arial" charset="0"/>
              <a:buChar char="•"/>
              <a:defRPr/>
            </a:pPr>
            <a:r>
              <a:rPr lang="en-GB" dirty="0" smtClean="0"/>
              <a:t>CPR </a:t>
            </a:r>
            <a:r>
              <a:rPr lang="en-GB" dirty="0"/>
              <a:t>performed better than did MCA Doppler for all </a:t>
            </a:r>
            <a:r>
              <a:rPr lang="en-GB" dirty="0" smtClean="0"/>
              <a:t>outcomes </a:t>
            </a:r>
            <a:r>
              <a:rPr lang="en-GB" dirty="0"/>
              <a:t>except for admission to the </a:t>
            </a:r>
            <a:r>
              <a:rPr lang="en-GB" dirty="0" smtClean="0"/>
              <a:t>NICU:</a:t>
            </a:r>
          </a:p>
          <a:p>
            <a:pPr marL="285750" indent="-285750" algn="just" eaLnBrk="1" hangingPunct="1">
              <a:lnSpc>
                <a:spcPct val="90000"/>
              </a:lnSpc>
              <a:buFont typeface="Arial" charset="0"/>
              <a:buChar char="•"/>
              <a:defRPr/>
            </a:pPr>
            <a:endParaRPr lang="en-GB" sz="1000" dirty="0" smtClean="0"/>
          </a:p>
          <a:p>
            <a:pPr marL="742950" lvl="1" indent="-285750" algn="just" eaLnBrk="1" hangingPunct="1">
              <a:lnSpc>
                <a:spcPct val="90000"/>
              </a:lnSpc>
              <a:buFont typeface="Arial" charset="0"/>
              <a:buChar char="•"/>
              <a:defRPr/>
            </a:pPr>
            <a:r>
              <a:rPr lang="en-GB" sz="1700" b="1" dirty="0" smtClean="0"/>
              <a:t>composite </a:t>
            </a:r>
            <a:r>
              <a:rPr lang="en-GB" sz="1700" b="1" dirty="0"/>
              <a:t>adverse outcome, </a:t>
            </a:r>
            <a:r>
              <a:rPr lang="en-GB" sz="1700" b="1" dirty="0" smtClean="0"/>
              <a:t>P</a:t>
            </a:r>
            <a:r>
              <a:rPr lang="en-GB" sz="1600" b="1" dirty="0"/>
              <a:t> </a:t>
            </a:r>
            <a:r>
              <a:rPr lang="en-GB" sz="1700" b="1" dirty="0" smtClean="0"/>
              <a:t>&lt;</a:t>
            </a:r>
            <a:r>
              <a:rPr lang="en-GB" sz="1600" b="1" dirty="0"/>
              <a:t> </a:t>
            </a:r>
            <a:r>
              <a:rPr lang="en-GB" sz="1700" b="1" dirty="0" smtClean="0"/>
              <a:t>0.001</a:t>
            </a:r>
          </a:p>
          <a:p>
            <a:pPr marL="742950" lvl="1" indent="-285750" algn="just" eaLnBrk="1" hangingPunct="1">
              <a:lnSpc>
                <a:spcPct val="90000"/>
              </a:lnSpc>
              <a:buFont typeface="Arial" charset="0"/>
              <a:buChar char="•"/>
              <a:defRPr/>
            </a:pPr>
            <a:r>
              <a:rPr lang="en-GB" sz="1700" b="1" dirty="0" smtClean="0"/>
              <a:t>perinatal </a:t>
            </a:r>
            <a:r>
              <a:rPr lang="en-GB" sz="1700" b="1" dirty="0"/>
              <a:t>death, </a:t>
            </a:r>
            <a:r>
              <a:rPr lang="en-GB" sz="1700" b="1" dirty="0" smtClean="0"/>
              <a:t>P</a:t>
            </a:r>
            <a:r>
              <a:rPr lang="en-GB" sz="1600" b="1" dirty="0"/>
              <a:t> </a:t>
            </a:r>
            <a:r>
              <a:rPr lang="en-GB" sz="1700" b="1" dirty="0" smtClean="0"/>
              <a:t>=</a:t>
            </a:r>
            <a:r>
              <a:rPr lang="en-GB" sz="1600" b="1" dirty="0"/>
              <a:t> </a:t>
            </a:r>
            <a:r>
              <a:rPr lang="en-GB" sz="1700" b="1" dirty="0" smtClean="0"/>
              <a:t>0.004</a:t>
            </a:r>
          </a:p>
          <a:p>
            <a:pPr marL="742950" lvl="1" indent="-285750" algn="just" eaLnBrk="1" hangingPunct="1">
              <a:lnSpc>
                <a:spcPct val="90000"/>
              </a:lnSpc>
              <a:buFont typeface="Arial" charset="0"/>
              <a:buChar char="•"/>
              <a:defRPr/>
            </a:pPr>
            <a:r>
              <a:rPr lang="en-GB" sz="1700" b="1" dirty="0" smtClean="0"/>
              <a:t>emergency </a:t>
            </a:r>
            <a:r>
              <a:rPr lang="en-GB" sz="1700" b="1" dirty="0"/>
              <a:t>delivery </a:t>
            </a:r>
            <a:r>
              <a:rPr lang="en-GB" sz="1700" b="1" dirty="0" smtClean="0"/>
              <a:t>for </a:t>
            </a:r>
            <a:r>
              <a:rPr lang="en-GB" sz="1700" b="1" dirty="0"/>
              <a:t>distress, </a:t>
            </a:r>
            <a:r>
              <a:rPr lang="en-GB" sz="1700" b="1" dirty="0" smtClean="0"/>
              <a:t>P</a:t>
            </a:r>
            <a:r>
              <a:rPr lang="en-GB" sz="1600" b="1" dirty="0"/>
              <a:t> </a:t>
            </a:r>
            <a:r>
              <a:rPr lang="en-GB" sz="1700" b="1" dirty="0" smtClean="0"/>
              <a:t>=0.004</a:t>
            </a:r>
          </a:p>
          <a:p>
            <a:pPr marL="742950" lvl="1" indent="-285750" algn="just" eaLnBrk="1" hangingPunct="1">
              <a:lnSpc>
                <a:spcPct val="90000"/>
              </a:lnSpc>
              <a:buFont typeface="Arial" charset="0"/>
              <a:buChar char="•"/>
              <a:defRPr/>
            </a:pPr>
            <a:r>
              <a:rPr lang="en-GB" sz="1700" b="1" dirty="0" smtClean="0"/>
              <a:t>low </a:t>
            </a:r>
            <a:r>
              <a:rPr lang="en-GB" sz="1700" b="1" dirty="0"/>
              <a:t>Apgar score, </a:t>
            </a:r>
            <a:r>
              <a:rPr lang="en-GB" sz="1700" b="1" dirty="0" smtClean="0"/>
              <a:t>P</a:t>
            </a:r>
            <a:r>
              <a:rPr lang="en-GB" sz="1600" b="1" dirty="0"/>
              <a:t> </a:t>
            </a:r>
            <a:r>
              <a:rPr lang="en-GB" sz="1700" b="1" dirty="0" smtClean="0"/>
              <a:t>=</a:t>
            </a:r>
            <a:r>
              <a:rPr lang="en-GB" sz="1600" b="1" dirty="0"/>
              <a:t> </a:t>
            </a:r>
            <a:r>
              <a:rPr lang="en-GB" sz="1700" b="1" dirty="0" smtClean="0"/>
              <a:t>0.033</a:t>
            </a:r>
          </a:p>
          <a:p>
            <a:pPr marL="742950" lvl="1" indent="-285750" algn="just" eaLnBrk="1" hangingPunct="1">
              <a:lnSpc>
                <a:spcPct val="90000"/>
              </a:lnSpc>
              <a:buFont typeface="Arial" charset="0"/>
              <a:buChar char="•"/>
              <a:defRPr/>
            </a:pPr>
            <a:r>
              <a:rPr lang="en-GB" sz="1700" b="1" dirty="0" smtClean="0"/>
              <a:t>admission </a:t>
            </a:r>
            <a:r>
              <a:rPr lang="en-GB" sz="1700" b="1" dirty="0"/>
              <a:t>to the </a:t>
            </a:r>
            <a:r>
              <a:rPr lang="en-GB" sz="1700" b="1" dirty="0" smtClean="0"/>
              <a:t>NICU, P</a:t>
            </a:r>
            <a:r>
              <a:rPr lang="en-GB" sz="1600" b="1" dirty="0"/>
              <a:t> </a:t>
            </a:r>
            <a:r>
              <a:rPr lang="en-GB" sz="1700" b="1" dirty="0" smtClean="0"/>
              <a:t>=</a:t>
            </a:r>
            <a:r>
              <a:rPr lang="en-GB" sz="1600" b="1" dirty="0"/>
              <a:t> </a:t>
            </a:r>
            <a:r>
              <a:rPr lang="en-GB" sz="1700" b="1" dirty="0" smtClean="0"/>
              <a:t>0.761</a:t>
            </a:r>
            <a:endParaRPr lang="en-GB" sz="1700" b="1" dirty="0"/>
          </a:p>
        </p:txBody>
      </p:sp>
      <p:sp>
        <p:nvSpPr>
          <p:cNvPr id="13" name="Rettangolo 12"/>
          <p:cNvSpPr/>
          <p:nvPr/>
        </p:nvSpPr>
        <p:spPr>
          <a:xfrm>
            <a:off x="118522" y="2367288"/>
            <a:ext cx="7909862" cy="341632"/>
          </a:xfrm>
          <a:prstGeom prst="rect">
            <a:avLst/>
          </a:prstGeom>
        </p:spPr>
        <p:txBody>
          <a:bodyPr wrap="square">
            <a:spAutoFit/>
          </a:bodyPr>
          <a:lstStyle/>
          <a:p>
            <a:pPr algn="just" eaLnBrk="1" hangingPunct="1">
              <a:lnSpc>
                <a:spcPct val="90000"/>
              </a:lnSpc>
              <a:defRPr/>
            </a:pPr>
            <a:r>
              <a:rPr lang="en-GB" b="1" kern="0" dirty="0">
                <a:latin typeface="Arial" panose="020B0604020202020204" pitchFamily="34" charset="0"/>
                <a:cs typeface="Arial" panose="020B0604020202020204" pitchFamily="34" charset="0"/>
              </a:rPr>
              <a:t>Meta-analyses and indirect comparisons of CPR and MCA </a:t>
            </a:r>
            <a:r>
              <a:rPr lang="en-GB" b="1" kern="0" dirty="0" smtClean="0">
                <a:latin typeface="Arial" panose="020B0604020202020204" pitchFamily="34" charset="0"/>
                <a:cs typeface="Arial" panose="020B0604020202020204" pitchFamily="34" charset="0"/>
              </a:rPr>
              <a:t>Doppler</a:t>
            </a:r>
          </a:p>
        </p:txBody>
      </p:sp>
      <p:grpSp>
        <p:nvGrpSpPr>
          <p:cNvPr id="5" name="Gruppo 4"/>
          <p:cNvGrpSpPr/>
          <p:nvPr/>
        </p:nvGrpSpPr>
        <p:grpSpPr>
          <a:xfrm>
            <a:off x="5364088" y="6396938"/>
            <a:ext cx="3739268" cy="416438"/>
            <a:chOff x="5297228" y="6429674"/>
            <a:chExt cx="3847091" cy="428326"/>
          </a:xfrm>
        </p:grpSpPr>
        <p:pic>
          <p:nvPicPr>
            <p:cNvPr id="4" name="Immagine 3"/>
            <p:cNvPicPr>
              <a:picLocks noChangeAspect="1"/>
            </p:cNvPicPr>
            <p:nvPr/>
          </p:nvPicPr>
          <p:blipFill rotWithShape="1">
            <a:blip r:embed="rId5">
              <a:extLst>
                <a:ext uri="{28A0092B-C50C-407E-A947-70E740481C1C}">
                  <a14:useLocalDpi xmlns:a14="http://schemas.microsoft.com/office/drawing/2010/main" val="0"/>
                </a:ext>
              </a:extLst>
            </a:blip>
            <a:srcRect l="47284" t="19806"/>
            <a:stretch/>
          </p:blipFill>
          <p:spPr>
            <a:xfrm>
              <a:off x="5297228" y="6647182"/>
              <a:ext cx="3846772" cy="210818"/>
            </a:xfrm>
            <a:prstGeom prst="rect">
              <a:avLst/>
            </a:prstGeom>
          </p:spPr>
        </p:pic>
        <p:pic>
          <p:nvPicPr>
            <p:cNvPr id="14" name="Immagine 13"/>
            <p:cNvPicPr>
              <a:picLocks noChangeAspect="1"/>
            </p:cNvPicPr>
            <p:nvPr/>
          </p:nvPicPr>
          <p:blipFill rotWithShape="1">
            <a:blip r:embed="rId5">
              <a:extLst>
                <a:ext uri="{28A0092B-C50C-407E-A947-70E740481C1C}">
                  <a14:useLocalDpi xmlns:a14="http://schemas.microsoft.com/office/drawing/2010/main" val="0"/>
                </a:ext>
              </a:extLst>
            </a:blip>
            <a:srcRect t="17261" r="57567"/>
            <a:stretch/>
          </p:blipFill>
          <p:spPr>
            <a:xfrm>
              <a:off x="6047975" y="6429674"/>
              <a:ext cx="3096344" cy="217508"/>
            </a:xfrm>
            <a:prstGeom prst="rect">
              <a:avLst/>
            </a:prstGeom>
          </p:spPr>
        </p:pic>
      </p:grpSp>
      <p:pic>
        <p:nvPicPr>
          <p:cNvPr id="6" name="Immagin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36096" y="2743497"/>
            <a:ext cx="3522934" cy="3565823"/>
          </a:xfrm>
          <a:prstGeom prst="rect">
            <a:avLst/>
          </a:prstGeom>
        </p:spPr>
      </p:pic>
    </p:spTree>
    <p:extLst>
      <p:ext uri="{BB962C8B-B14F-4D97-AF65-F5344CB8AC3E}">
        <p14:creationId xmlns:p14="http://schemas.microsoft.com/office/powerpoint/2010/main" val="136087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77542" y="1844824"/>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en-GB" altLang="en-US" sz="2400" b="1" dirty="0" smtClean="0"/>
              <a:t>Results</a:t>
            </a:r>
            <a:endParaRPr lang="en-GB" altLang="en-US" sz="2400" b="1" dirty="0"/>
          </a:p>
        </p:txBody>
      </p:sp>
      <p:sp>
        <p:nvSpPr>
          <p:cNvPr id="20" name="Rettangolo 19"/>
          <p:cNvSpPr/>
          <p:nvPr/>
        </p:nvSpPr>
        <p:spPr>
          <a:xfrm>
            <a:off x="323528" y="2204864"/>
            <a:ext cx="8496944" cy="3885594"/>
          </a:xfrm>
          <a:prstGeom prst="rect">
            <a:avLst/>
          </a:prstGeom>
        </p:spPr>
        <p:txBody>
          <a:bodyPr wrap="square">
            <a:spAutoFit/>
          </a:bodyPr>
          <a:lstStyle/>
          <a:p>
            <a:pPr algn="just" eaLnBrk="1" hangingPunct="1">
              <a:lnSpc>
                <a:spcPct val="90000"/>
              </a:lnSpc>
              <a:defRPr/>
            </a:pPr>
            <a:r>
              <a:rPr lang="en-GB" sz="1900" b="1" kern="0" dirty="0" smtClean="0">
                <a:latin typeface="Arial" panose="020B0604020202020204" pitchFamily="34" charset="0"/>
                <a:cs typeface="Arial" panose="020B0604020202020204" pitchFamily="34" charset="0"/>
              </a:rPr>
              <a:t>Thresholds</a:t>
            </a:r>
          </a:p>
          <a:p>
            <a:pPr algn="just" eaLnBrk="1" hangingPunct="1">
              <a:lnSpc>
                <a:spcPct val="90000"/>
              </a:lnSpc>
              <a:defRPr/>
            </a:pPr>
            <a:endParaRPr lang="en-GB" sz="800" kern="0" dirty="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endParaRPr lang="en-GB" sz="1000" kern="0" dirty="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r>
              <a:rPr lang="en-GB" sz="1900" kern="0" dirty="0" smtClean="0">
                <a:latin typeface="Arial" panose="020B0604020202020204" pitchFamily="34" charset="0"/>
                <a:cs typeface="Arial" panose="020B0604020202020204" pitchFamily="34" charset="0"/>
              </a:rPr>
              <a:t>Absolute </a:t>
            </a:r>
            <a:r>
              <a:rPr lang="en-GB" sz="1900" kern="0" dirty="0">
                <a:latin typeface="Arial" panose="020B0604020202020204" pitchFamily="34" charset="0"/>
                <a:cs typeface="Arial" panose="020B0604020202020204" pitchFamily="34" charset="0"/>
              </a:rPr>
              <a:t>thresholds were grouped from 1.0 </a:t>
            </a:r>
            <a:r>
              <a:rPr lang="en-GB" sz="1900" kern="0" dirty="0" smtClean="0">
                <a:latin typeface="Arial" panose="020B0604020202020204" pitchFamily="34" charset="0"/>
                <a:cs typeface="Arial" panose="020B0604020202020204" pitchFamily="34" charset="0"/>
              </a:rPr>
              <a:t>to 1.1</a:t>
            </a:r>
            <a:r>
              <a:rPr lang="en-GB" sz="1900" kern="0" dirty="0">
                <a:latin typeface="Arial" panose="020B0604020202020204" pitchFamily="34" charset="0"/>
                <a:cs typeface="Arial" panose="020B0604020202020204" pitchFamily="34" charset="0"/>
              </a:rPr>
              <a:t>. The thresholds that could be taken together were CPR-PI </a:t>
            </a:r>
            <a:r>
              <a:rPr lang="en-GB" sz="1900" kern="0" dirty="0" smtClean="0">
                <a:latin typeface="Arial" panose="020B0604020202020204" pitchFamily="34" charset="0"/>
                <a:cs typeface="Arial" panose="020B0604020202020204" pitchFamily="34" charset="0"/>
              </a:rPr>
              <a:t>1.0–1.1</a:t>
            </a:r>
            <a:r>
              <a:rPr lang="en-GB" sz="1900" kern="0" dirty="0">
                <a:latin typeface="Arial" panose="020B0604020202020204" pitchFamily="34" charset="0"/>
                <a:cs typeface="Arial" panose="020B0604020202020204" pitchFamily="34" charset="0"/>
              </a:rPr>
              <a:t>, CPR resistance index </a:t>
            </a:r>
            <a:r>
              <a:rPr lang="en-GB" sz="1900" kern="0" dirty="0" smtClean="0">
                <a:latin typeface="Arial" panose="020B0604020202020204" pitchFamily="34" charset="0"/>
                <a:cs typeface="Arial" panose="020B0604020202020204" pitchFamily="34" charset="0"/>
              </a:rPr>
              <a:t>1.0–1.1</a:t>
            </a:r>
            <a:r>
              <a:rPr lang="en-GB" sz="1900" kern="0" dirty="0">
                <a:latin typeface="Arial" panose="020B0604020202020204" pitchFamily="34" charset="0"/>
                <a:cs typeface="Arial" panose="020B0604020202020204" pitchFamily="34" charset="0"/>
              </a:rPr>
              <a:t>, MCA-PI </a:t>
            </a:r>
            <a:r>
              <a:rPr lang="en-GB" sz="1900" kern="0" dirty="0" smtClean="0">
                <a:latin typeface="Arial" panose="020B0604020202020204" pitchFamily="34" charset="0"/>
                <a:cs typeface="Arial" panose="020B0604020202020204" pitchFamily="34" charset="0"/>
              </a:rPr>
              <a:t>&lt;</a:t>
            </a:r>
            <a:r>
              <a:rPr lang="en-GB" sz="2000" b="1" dirty="0"/>
              <a:t> </a:t>
            </a:r>
            <a:r>
              <a:rPr lang="en-GB" sz="1900" kern="0" dirty="0" smtClean="0">
                <a:latin typeface="Arial" panose="020B0604020202020204" pitchFamily="34" charset="0"/>
                <a:cs typeface="Arial" panose="020B0604020202020204" pitchFamily="34" charset="0"/>
              </a:rPr>
              <a:t>2 </a:t>
            </a:r>
            <a:r>
              <a:rPr lang="en-GB" sz="1900" kern="0" dirty="0">
                <a:latin typeface="Arial" panose="020B0604020202020204" pitchFamily="34" charset="0"/>
                <a:cs typeface="Arial" panose="020B0604020202020204" pitchFamily="34" charset="0"/>
              </a:rPr>
              <a:t>SD on the reference curve of </a:t>
            </a:r>
            <a:r>
              <a:rPr lang="en-GB" sz="1900" kern="0" dirty="0" smtClean="0">
                <a:latin typeface="Arial" panose="020B0604020202020204" pitchFamily="34" charset="0"/>
                <a:cs typeface="Arial" panose="020B0604020202020204" pitchFamily="34" charset="0"/>
              </a:rPr>
              <a:t>Mari and Deter, </a:t>
            </a:r>
            <a:r>
              <a:rPr lang="en-GB" sz="1900" kern="0" dirty="0">
                <a:latin typeface="Arial" panose="020B0604020202020204" pitchFamily="34" charset="0"/>
                <a:cs typeface="Arial" panose="020B0604020202020204" pitchFamily="34" charset="0"/>
              </a:rPr>
              <a:t>and MCA-PI &lt; 5th percentile on the reference curve of </a:t>
            </a:r>
            <a:r>
              <a:rPr lang="en-GB" sz="1900" kern="0" dirty="0" err="1">
                <a:latin typeface="Arial" panose="020B0604020202020204" pitchFamily="34" charset="0"/>
                <a:cs typeface="Arial" panose="020B0604020202020204" pitchFamily="34" charset="0"/>
              </a:rPr>
              <a:t>Arduini</a:t>
            </a:r>
            <a:r>
              <a:rPr lang="en-GB" sz="1900" kern="0" dirty="0">
                <a:latin typeface="Arial" panose="020B0604020202020204" pitchFamily="34" charset="0"/>
                <a:cs typeface="Arial" panose="020B0604020202020204" pitchFamily="34" charset="0"/>
              </a:rPr>
              <a:t> and </a:t>
            </a:r>
            <a:r>
              <a:rPr lang="en-GB" sz="1900" kern="0" dirty="0" smtClean="0">
                <a:latin typeface="Arial" panose="020B0604020202020204" pitchFamily="34" charset="0"/>
                <a:cs typeface="Arial" panose="020B0604020202020204" pitchFamily="34" charset="0"/>
              </a:rPr>
              <a:t>Rizzo.</a:t>
            </a:r>
          </a:p>
          <a:p>
            <a:pPr marL="285750" indent="-285750" algn="just" eaLnBrk="1" hangingPunct="1">
              <a:lnSpc>
                <a:spcPts val="1900"/>
              </a:lnSpc>
              <a:buFont typeface="Arial" charset="0"/>
              <a:buChar char="•"/>
              <a:defRPr/>
            </a:pPr>
            <a:endParaRPr lang="en-GB" sz="1000" kern="0" dirty="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r>
              <a:rPr lang="en-GB" sz="1900" b="1" kern="0" dirty="0" smtClean="0">
                <a:latin typeface="Arial" panose="020B0604020202020204" pitchFamily="34" charset="0"/>
                <a:cs typeface="Arial" panose="020B0604020202020204" pitchFamily="34" charset="0"/>
              </a:rPr>
              <a:t>Mean </a:t>
            </a:r>
            <a:r>
              <a:rPr lang="en-GB" sz="1900" b="1" kern="0" dirty="0">
                <a:latin typeface="Arial" panose="020B0604020202020204" pitchFamily="34" charset="0"/>
                <a:cs typeface="Arial" panose="020B0604020202020204" pitchFamily="34" charset="0"/>
              </a:rPr>
              <a:t>sensitivity of the CPR ranged from 0.55 to 0.93, and mean specificity ranged from 0.63 to 0.91. </a:t>
            </a:r>
            <a:endParaRPr lang="en-GB" sz="1900" b="1" kern="0" dirty="0" smtClean="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endParaRPr lang="en-GB" sz="1000" b="1" kern="0" dirty="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r>
              <a:rPr lang="en-GB" sz="1900" b="1" kern="0" dirty="0" smtClean="0">
                <a:latin typeface="Arial" panose="020B0604020202020204" pitchFamily="34" charset="0"/>
                <a:cs typeface="Arial" panose="020B0604020202020204" pitchFamily="34" charset="0"/>
              </a:rPr>
              <a:t>Mean </a:t>
            </a:r>
            <a:r>
              <a:rPr lang="en-GB" sz="1900" b="1" kern="0" dirty="0">
                <a:latin typeface="Arial" panose="020B0604020202020204" pitchFamily="34" charset="0"/>
                <a:cs typeface="Arial" panose="020B0604020202020204" pitchFamily="34" charset="0"/>
              </a:rPr>
              <a:t>sensitivity of MCA Doppler ranged from 0.34 to 0.67, and mean specificity ranged from 0.65 to 0.96. </a:t>
            </a:r>
            <a:endParaRPr lang="en-GB" sz="1900" b="1" kern="0" dirty="0" smtClean="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endParaRPr lang="en-GB" sz="1000" kern="0" dirty="0">
              <a:latin typeface="Arial" panose="020B0604020202020204" pitchFamily="34" charset="0"/>
              <a:cs typeface="Arial" panose="020B0604020202020204" pitchFamily="34" charset="0"/>
            </a:endParaRPr>
          </a:p>
          <a:p>
            <a:pPr marL="285750" indent="-285750" algn="just" eaLnBrk="1" hangingPunct="1">
              <a:lnSpc>
                <a:spcPts val="1900"/>
              </a:lnSpc>
              <a:buFont typeface="Arial" charset="0"/>
              <a:buChar char="•"/>
              <a:defRPr/>
            </a:pPr>
            <a:r>
              <a:rPr lang="en-GB" sz="1900" kern="0" dirty="0" smtClean="0">
                <a:latin typeface="Arial" panose="020B0604020202020204" pitchFamily="34" charset="0"/>
                <a:cs typeface="Arial" panose="020B0604020202020204" pitchFamily="34" charset="0"/>
              </a:rPr>
              <a:t>Prediction </a:t>
            </a:r>
            <a:r>
              <a:rPr lang="en-GB" sz="1900" kern="0" dirty="0">
                <a:latin typeface="Arial" panose="020B0604020202020204" pitchFamily="34" charset="0"/>
                <a:cs typeface="Arial" panose="020B0604020202020204" pitchFamily="34" charset="0"/>
              </a:rPr>
              <a:t>intervals were large, which indicates high between-study variability in sensitivity and specificity, and in thresholds</a:t>
            </a:r>
            <a:r>
              <a:rPr lang="en-GB" sz="1900" kern="0" dirty="0" smtClean="0">
                <a:latin typeface="Arial" panose="020B0604020202020204" pitchFamily="34" charset="0"/>
                <a:cs typeface="Arial" panose="020B0604020202020204" pitchFamily="34" charset="0"/>
              </a:rPr>
              <a:t>.</a:t>
            </a:r>
          </a:p>
        </p:txBody>
      </p:sp>
      <p:sp>
        <p:nvSpPr>
          <p:cNvPr id="10" name="Text Box 5"/>
          <p:cNvSpPr txBox="1">
            <a:spLocks noChangeArrowheads="1"/>
          </p:cNvSpPr>
          <p:nvPr/>
        </p:nvSpPr>
        <p:spPr bwMode="auto">
          <a:xfrm>
            <a:off x="-1" y="941819"/>
            <a:ext cx="9144001" cy="830997"/>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700" b="1" kern="0" dirty="0">
                <a:solidFill>
                  <a:srgbClr val="FFFFFF"/>
                </a:solidFill>
                <a:latin typeface="Arial"/>
              </a:rPr>
              <a:t>Prognostic accuracy of </a:t>
            </a:r>
            <a:r>
              <a:rPr lang="en-US" sz="1700" b="1" kern="0" dirty="0" err="1">
                <a:solidFill>
                  <a:srgbClr val="FFFFFF"/>
                </a:solidFill>
                <a:latin typeface="Arial"/>
              </a:rPr>
              <a:t>cerebroplacental</a:t>
            </a:r>
            <a:r>
              <a:rPr lang="en-US" sz="1700" b="1" kern="0" dirty="0">
                <a:solidFill>
                  <a:srgbClr val="FFFFFF"/>
                </a:solidFill>
                <a:latin typeface="Arial"/>
              </a:rPr>
              <a:t> ratio and middle cerebral artery Doppler for adverse perinatal outcome: systematic review and meta-analysis</a:t>
            </a:r>
          </a:p>
          <a:p>
            <a:pPr algn="ctr" eaLnBrk="1" fontAlgn="auto" hangingPunct="1">
              <a:spcBef>
                <a:spcPts val="0"/>
              </a:spcBef>
              <a:spcAft>
                <a:spcPts val="0"/>
              </a:spcAft>
              <a:defRPr/>
            </a:pPr>
            <a:r>
              <a:rPr lang="en-US" sz="1400" i="1" kern="0" dirty="0" err="1">
                <a:solidFill>
                  <a:srgbClr val="FFFFFF"/>
                </a:solidFill>
                <a:latin typeface="Arial"/>
              </a:rPr>
              <a:t>Vollgraff</a:t>
            </a:r>
            <a:r>
              <a:rPr lang="en-US" sz="1400" i="1" kern="0" dirty="0">
                <a:solidFill>
                  <a:srgbClr val="FFFFFF"/>
                </a:solidFill>
                <a:latin typeface="Arial"/>
              </a:rPr>
              <a:t> </a:t>
            </a:r>
            <a:r>
              <a:rPr lang="en-US" sz="1400" i="1" kern="0" dirty="0" err="1" smtClean="0">
                <a:solidFill>
                  <a:srgbClr val="FFFFFF"/>
                </a:solidFill>
                <a:latin typeface="Arial"/>
              </a:rPr>
              <a:t>Heidweiller-Schreurs</a:t>
            </a:r>
            <a:r>
              <a:rPr lang="en-US" sz="1400" i="1" kern="0" dirty="0" smtClean="0">
                <a:solidFill>
                  <a:srgbClr val="FFFFFF"/>
                </a:solidFill>
                <a:latin typeface="Arial"/>
              </a:rPr>
              <a:t> </a:t>
            </a:r>
            <a:r>
              <a:rPr lang="en-GB" sz="1400" i="1" kern="0" dirty="0" smtClean="0">
                <a:solidFill>
                  <a:srgbClr val="FFFFFF"/>
                </a:solidFill>
                <a:latin typeface="Arial"/>
              </a:rPr>
              <a:t>et </a:t>
            </a:r>
            <a:r>
              <a:rPr lang="en-GB" sz="1400" i="1" kern="0" dirty="0">
                <a:solidFill>
                  <a:srgbClr val="FFFFFF"/>
                </a:solidFill>
                <a:latin typeface="Arial"/>
              </a:rPr>
              <a:t>al., UOG </a:t>
            </a:r>
            <a:r>
              <a:rPr lang="en-GB" sz="1400" i="1" kern="0" dirty="0" smtClean="0">
                <a:solidFill>
                  <a:srgbClr val="FFFFFF"/>
                </a:solidFill>
                <a:latin typeface="Arial"/>
              </a:rPr>
              <a:t>2017</a:t>
            </a:r>
            <a:endParaRPr lang="en-GB" sz="1400" i="1" kern="0" dirty="0">
              <a:solidFill>
                <a:srgbClr val="FFFFFF"/>
              </a:solidFill>
              <a:latin typeface="Arial"/>
            </a:endParaRPr>
          </a:p>
        </p:txBody>
      </p:sp>
    </p:spTree>
    <p:extLst>
      <p:ext uri="{BB962C8B-B14F-4D97-AF65-F5344CB8AC3E}">
        <p14:creationId xmlns:p14="http://schemas.microsoft.com/office/powerpoint/2010/main" val="1624698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14800</TotalTime>
  <Words>1449</Words>
  <Application>Microsoft Office PowerPoint</Application>
  <PresentationFormat>On-screen Show (4:3)</PresentationFormat>
  <Paragraphs>169</Paragraphs>
  <Slides>15</Slides>
  <Notes>15</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Renata Kotsia</cp:lastModifiedBy>
  <cp:revision>890</cp:revision>
  <dcterms:created xsi:type="dcterms:W3CDTF">2011-05-07T13:59:23Z</dcterms:created>
  <dcterms:modified xsi:type="dcterms:W3CDTF">2018-02-16T12:30:36Z</dcterms:modified>
</cp:coreProperties>
</file>