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812" r:id="rId2"/>
  </p:sldMasterIdLst>
  <p:notesMasterIdLst>
    <p:notesMasterId r:id="rId17"/>
  </p:notesMasterIdLst>
  <p:sldIdLst>
    <p:sldId id="329" r:id="rId3"/>
    <p:sldId id="350" r:id="rId4"/>
    <p:sldId id="349" r:id="rId5"/>
    <p:sldId id="384" r:id="rId6"/>
    <p:sldId id="396" r:id="rId7"/>
    <p:sldId id="389" r:id="rId8"/>
    <p:sldId id="379" r:id="rId9"/>
    <p:sldId id="387" r:id="rId10"/>
    <p:sldId id="399" r:id="rId11"/>
    <p:sldId id="398" r:id="rId12"/>
    <p:sldId id="353" r:id="rId13"/>
    <p:sldId id="400" r:id="rId14"/>
    <p:sldId id="381" r:id="rId15"/>
    <p:sldId id="371" r:id="rId16"/>
  </p:sldIdLst>
  <p:sldSz cx="9144000" cy="6858000" type="screen4x3"/>
  <p:notesSz cx="6761163" cy="9942513"/>
  <p:defaultTextStyle>
    <a:defPPr>
      <a:defRPr lang="en-GB"/>
    </a:defPPr>
    <a:lvl1pPr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5pPr>
    <a:lvl6pPr marL="2286000" algn="l" defTabSz="914400" rtl="0" eaLnBrk="1" latinLnBrk="0" hangingPunct="1">
      <a:defRPr i="1" kern="1200">
        <a:solidFill>
          <a:schemeClr val="tx1"/>
        </a:solidFill>
        <a:latin typeface="Arial" panose="020B0604020202020204" pitchFamily="34" charset="0"/>
        <a:ea typeface="+mn-ea"/>
        <a:cs typeface="+mn-cs"/>
      </a:defRPr>
    </a:lvl6pPr>
    <a:lvl7pPr marL="2743200" algn="l" defTabSz="914400" rtl="0" eaLnBrk="1" latinLnBrk="0" hangingPunct="1">
      <a:defRPr i="1" kern="1200">
        <a:solidFill>
          <a:schemeClr val="tx1"/>
        </a:solidFill>
        <a:latin typeface="Arial" panose="020B0604020202020204" pitchFamily="34" charset="0"/>
        <a:ea typeface="+mn-ea"/>
        <a:cs typeface="+mn-cs"/>
      </a:defRPr>
    </a:lvl7pPr>
    <a:lvl8pPr marL="3200400" algn="l" defTabSz="914400" rtl="0" eaLnBrk="1" latinLnBrk="0" hangingPunct="1">
      <a:defRPr i="1" kern="1200">
        <a:solidFill>
          <a:schemeClr val="tx1"/>
        </a:solidFill>
        <a:latin typeface="Arial" panose="020B0604020202020204" pitchFamily="34" charset="0"/>
        <a:ea typeface="+mn-ea"/>
        <a:cs typeface="+mn-cs"/>
      </a:defRPr>
    </a:lvl8pPr>
    <a:lvl9pPr marL="3657600" algn="l" defTabSz="914400" rtl="0" eaLnBrk="1" latinLnBrk="0" hangingPunct="1">
      <a:defRPr i="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618">
          <p15:clr>
            <a:srgbClr val="A4A3A4"/>
          </p15:clr>
        </p15:guide>
        <p15:guide id="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D6E4"/>
    <a:srgbClr val="EADEE7"/>
    <a:srgbClr val="ED1D24"/>
    <a:srgbClr val="445895"/>
    <a:srgbClr val="CDDEFF"/>
    <a:srgbClr val="002060"/>
    <a:srgbClr val="F0F3FB"/>
    <a:srgbClr val="E2E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23" autoAdjust="0"/>
    <p:restoredTop sz="88370" autoAdjust="0"/>
  </p:normalViewPr>
  <p:slideViewPr>
    <p:cSldViewPr>
      <p:cViewPr varScale="1">
        <p:scale>
          <a:sx n="81" d="100"/>
          <a:sy n="81" d="100"/>
        </p:scale>
        <p:origin x="1640" y="184"/>
      </p:cViewPr>
      <p:guideLst>
        <p:guide orient="horz" pos="2160"/>
        <p:guide pos="2880"/>
        <p:guide orient="horz" pos="618"/>
        <p:guide/>
      </p:guideLst>
    </p:cSldViewPr>
  </p:slideViewPr>
  <p:notesTextViewPr>
    <p:cViewPr>
      <p:scale>
        <a:sx n="100" d="100"/>
        <a:sy n="100" d="100"/>
      </p:scale>
      <p:origin x="0" y="0"/>
    </p:cViewPr>
  </p:notesTextViewPr>
  <p:sorterViewPr>
    <p:cViewPr>
      <p:scale>
        <a:sx n="100" d="100"/>
        <a:sy n="100" d="100"/>
      </p:scale>
      <p:origin x="0" y="17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hangingPunct="1">
              <a:defRPr sz="1200" i="0">
                <a:latin typeface="Arial" charset="0"/>
              </a:defRPr>
            </a:lvl1pPr>
          </a:lstStyle>
          <a:p>
            <a:pPr>
              <a:defRPr/>
            </a:pPr>
            <a:endParaRPr lang="it-IT" dirty="0"/>
          </a:p>
        </p:txBody>
      </p:sp>
      <p:sp>
        <p:nvSpPr>
          <p:cNvPr id="3" name="Segnaposto data 2"/>
          <p:cNvSpPr>
            <a:spLocks noGrp="1"/>
          </p:cNvSpPr>
          <p:nvPr>
            <p:ph type="dt" idx="1"/>
          </p:nvPr>
        </p:nvSpPr>
        <p:spPr>
          <a:xfrm>
            <a:off x="3829050" y="0"/>
            <a:ext cx="2930525" cy="496888"/>
          </a:xfrm>
          <a:prstGeom prst="rect">
            <a:avLst/>
          </a:prstGeom>
        </p:spPr>
        <p:txBody>
          <a:bodyPr vert="horz" lIns="91440" tIns="45720" rIns="91440" bIns="45720" rtlCol="0"/>
          <a:lstStyle>
            <a:lvl1pPr algn="r" eaLnBrk="1" hangingPunct="1">
              <a:defRPr sz="1200" i="0">
                <a:latin typeface="Arial" charset="0"/>
              </a:defRPr>
            </a:lvl1pPr>
          </a:lstStyle>
          <a:p>
            <a:pPr>
              <a:defRPr/>
            </a:pPr>
            <a:fld id="{E85DC6F2-61F7-47F7-BDDB-8773C9C1B552}" type="datetimeFigureOut">
              <a:rPr lang="it-IT"/>
              <a:pPr>
                <a:defRPr/>
              </a:pPr>
              <a:t>02/01/2019</a:t>
            </a:fld>
            <a:endParaRPr lang="it-IT" dirty="0"/>
          </a:p>
        </p:txBody>
      </p:sp>
      <p:sp>
        <p:nvSpPr>
          <p:cNvPr id="4" name="Segnaposto immagine diapositiva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it-IT" noProof="0" dirty="0"/>
          </a:p>
        </p:txBody>
      </p:sp>
      <p:sp>
        <p:nvSpPr>
          <p:cNvPr id="5" name="Segnaposto note 4"/>
          <p:cNvSpPr>
            <a:spLocks noGrp="1"/>
          </p:cNvSpPr>
          <p:nvPr>
            <p:ph type="body" sz="quarter" idx="3"/>
          </p:nvPr>
        </p:nvSpPr>
        <p:spPr>
          <a:xfrm>
            <a:off x="676275" y="4722813"/>
            <a:ext cx="5408613" cy="4473575"/>
          </a:xfrm>
          <a:prstGeom prst="rect">
            <a:avLst/>
          </a:prstGeom>
        </p:spPr>
        <p:txBody>
          <a:bodyPr vert="horz" lIns="91440" tIns="45720" rIns="91440" bIns="45720" rtlCol="0"/>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eaLnBrk="1" hangingPunct="1">
              <a:defRPr sz="1200" i="0">
                <a:latin typeface="Arial" charset="0"/>
              </a:defRPr>
            </a:lvl1pPr>
          </a:lstStyle>
          <a:p>
            <a:pPr>
              <a:defRPr/>
            </a:pPr>
            <a:endParaRPr lang="it-IT" dirty="0"/>
          </a:p>
        </p:txBody>
      </p:sp>
      <p:sp>
        <p:nvSpPr>
          <p:cNvPr id="7" name="Segnaposto numero diapositiva 6"/>
          <p:cNvSpPr>
            <a:spLocks noGrp="1"/>
          </p:cNvSpPr>
          <p:nvPr>
            <p:ph type="sldNum" sz="quarter" idx="5"/>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i="0">
                <a:cs typeface="Arial" panose="020B0604020202020204" pitchFamily="34" charset="0"/>
              </a:defRPr>
            </a:lvl1pPr>
          </a:lstStyle>
          <a:p>
            <a:pPr>
              <a:defRPr/>
            </a:pPr>
            <a:fld id="{7A07579C-B849-46E4-81D5-095676F8793D}" type="slidenum">
              <a:rPr lang="en-US"/>
              <a:pPr>
                <a:defRPr/>
              </a:pPr>
              <a:t>‹#›</a:t>
            </a:fld>
            <a:endParaRPr lang="it-IT" dirty="0">
              <a:cs typeface="+mn-cs"/>
            </a:endParaRPr>
          </a:p>
        </p:txBody>
      </p:sp>
    </p:spTree>
    <p:extLst>
      <p:ext uri="{BB962C8B-B14F-4D97-AF65-F5344CB8AC3E}">
        <p14:creationId xmlns:p14="http://schemas.microsoft.com/office/powerpoint/2010/main" val="23629690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D345E7-095D-4628-A017-2AA883E147ED}" type="slidenum">
              <a:rPr lang="en-GB" altLang="it-IT" smtClean="0">
                <a:solidFill>
                  <a:srgbClr val="000000"/>
                </a:solidFill>
                <a:latin typeface="Arial" panose="020B0604020202020204" pitchFamily="34" charset="0"/>
              </a:rPr>
              <a:pPr>
                <a:spcBef>
                  <a:spcPct val="0"/>
                </a:spcBef>
              </a:pPr>
              <a:t>1</a:t>
            </a:fld>
            <a:endParaRPr lang="en-GB" altLang="it-IT" dirty="0">
              <a:solidFill>
                <a:srgbClr val="000000"/>
              </a:solidFill>
              <a:latin typeface="Arial" panose="020B0604020202020204" pitchFamily="34" charset="0"/>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it-IT" dirty="0"/>
          </a:p>
        </p:txBody>
      </p:sp>
    </p:spTree>
    <p:extLst>
      <p:ext uri="{BB962C8B-B14F-4D97-AF65-F5344CB8AC3E}">
        <p14:creationId xmlns:p14="http://schemas.microsoft.com/office/powerpoint/2010/main" val="254650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22532"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EC641F3-085E-404A-B442-0231AFD4B84A}" type="slidenum">
              <a:rPr lang="x-none" altLang="it-IT" i="0">
                <a:solidFill>
                  <a:srgbClr val="000000"/>
                </a:solidFill>
                <a:latin typeface="Arial" panose="020B0604020202020204" pitchFamily="34" charset="0"/>
              </a:rPr>
              <a:pPr algn="r" eaLnBrk="1" hangingPunct="1">
                <a:spcBef>
                  <a:spcPct val="0"/>
                </a:spcBef>
              </a:pPr>
              <a:t>2</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947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24580"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CE584FA-CD33-4012-8C28-E8FE9CE9CBC9}" type="slidenum">
              <a:rPr lang="x-none" altLang="it-IT" i="0">
                <a:solidFill>
                  <a:srgbClr val="000000"/>
                </a:solidFill>
                <a:latin typeface="Arial" panose="020B0604020202020204" pitchFamily="34" charset="0"/>
              </a:rPr>
              <a:pPr algn="r" eaLnBrk="1" hangingPunct="1">
                <a:spcBef>
                  <a:spcPct val="0"/>
                </a:spcBef>
              </a:pPr>
              <a:t>3</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3555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28676"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A11BDE67-22A4-453D-8F1D-E9555A3F8F59}" type="slidenum">
              <a:rPr lang="it-IT" altLang="it-IT" i="0" smtClean="0">
                <a:solidFill>
                  <a:srgbClr val="000000"/>
                </a:solidFill>
              </a:rPr>
              <a:pPr/>
              <a:t>5</a:t>
            </a:fld>
            <a:endParaRPr lang="it-IT" altLang="it-IT" i="0" dirty="0">
              <a:solidFill>
                <a:srgbClr val="000000"/>
              </a:solidFill>
            </a:endParaRPr>
          </a:p>
        </p:txBody>
      </p:sp>
    </p:spTree>
    <p:extLst>
      <p:ext uri="{BB962C8B-B14F-4D97-AF65-F5344CB8AC3E}">
        <p14:creationId xmlns:p14="http://schemas.microsoft.com/office/powerpoint/2010/main" val="2975822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28676"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A11BDE67-22A4-453D-8F1D-E9555A3F8F59}" type="slidenum">
              <a:rPr lang="it-IT" altLang="it-IT" i="0" smtClean="0">
                <a:solidFill>
                  <a:srgbClr val="000000"/>
                </a:solidFill>
              </a:rPr>
              <a:pPr/>
              <a:t>6</a:t>
            </a:fld>
            <a:endParaRPr lang="it-IT" altLang="it-IT" i="0" dirty="0">
              <a:solidFill>
                <a:srgbClr val="000000"/>
              </a:solidFill>
            </a:endParaRPr>
          </a:p>
        </p:txBody>
      </p:sp>
    </p:spTree>
    <p:extLst>
      <p:ext uri="{BB962C8B-B14F-4D97-AF65-F5344CB8AC3E}">
        <p14:creationId xmlns:p14="http://schemas.microsoft.com/office/powerpoint/2010/main" val="297582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 The baseline characteristics table is now in the </a:t>
            </a:r>
            <a:r>
              <a:rPr lang="en-US" sz="1200" dirty="0" err="1"/>
              <a:t>supp</a:t>
            </a:r>
            <a:r>
              <a:rPr lang="en-US" sz="1200" dirty="0"/>
              <a:t> file which I don’t have access to. </a:t>
            </a:r>
          </a:p>
          <a:p>
            <a:endParaRPr lang="en-US" dirty="0"/>
          </a:p>
        </p:txBody>
      </p:sp>
      <p:sp>
        <p:nvSpPr>
          <p:cNvPr id="4" name="Slide Number Placeholder 3"/>
          <p:cNvSpPr>
            <a:spLocks noGrp="1"/>
          </p:cNvSpPr>
          <p:nvPr>
            <p:ph type="sldNum" sz="quarter" idx="10"/>
          </p:nvPr>
        </p:nvSpPr>
        <p:spPr/>
        <p:txBody>
          <a:bodyPr/>
          <a:lstStyle/>
          <a:p>
            <a:pPr>
              <a:defRPr/>
            </a:pPr>
            <a:fld id="{7A07579C-B849-46E4-81D5-095676F8793D}" type="slidenum">
              <a:rPr lang="en-US" smtClean="0"/>
              <a:pPr>
                <a:defRPr/>
              </a:pPr>
              <a:t>7</a:t>
            </a:fld>
            <a:endParaRPr lang="it-IT" dirty="0">
              <a:cs typeface="+mn-cs"/>
            </a:endParaRPr>
          </a:p>
        </p:txBody>
      </p:sp>
    </p:spTree>
    <p:extLst>
      <p:ext uri="{BB962C8B-B14F-4D97-AF65-F5344CB8AC3E}">
        <p14:creationId xmlns:p14="http://schemas.microsoft.com/office/powerpoint/2010/main" val="2752485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34820"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A44F31C-2D1F-4EC9-B3F1-334B594AA577}" type="slidenum">
              <a:rPr lang="x-none" altLang="it-IT" i="0">
                <a:solidFill>
                  <a:srgbClr val="000000"/>
                </a:solidFill>
                <a:latin typeface="Arial" panose="020B0604020202020204" pitchFamily="34" charset="0"/>
              </a:rPr>
              <a:pPr algn="r" eaLnBrk="1" hangingPunct="1">
                <a:spcBef>
                  <a:spcPct val="0"/>
                </a:spcBef>
              </a:pPr>
              <a:t>11</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868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34820"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A44F31C-2D1F-4EC9-B3F1-334B594AA577}" type="slidenum">
              <a:rPr lang="x-none" altLang="it-IT" i="0">
                <a:solidFill>
                  <a:srgbClr val="000000"/>
                </a:solidFill>
                <a:latin typeface="Arial" panose="020B0604020202020204" pitchFamily="34" charset="0"/>
              </a:rPr>
              <a:pPr algn="r" eaLnBrk="1" hangingPunct="1">
                <a:spcBef>
                  <a:spcPct val="0"/>
                </a:spcBef>
              </a:pPr>
              <a:t>12</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907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p:txBody>
      </p:sp>
      <p:sp>
        <p:nvSpPr>
          <p:cNvPr id="59396" name="Segnaposto numero diapositiva 3"/>
          <p:cNvSpPr txBox="1">
            <a:spLocks noGrp="1"/>
          </p:cNvSpPr>
          <p:nvPr/>
        </p:nvSpPr>
        <p:spPr bwMode="auto">
          <a:xfrm>
            <a:off x="3829050" y="9444038"/>
            <a:ext cx="2930525"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D62B56D-1B15-44DE-B517-41FD56C48F94}" type="slidenum">
              <a:rPr lang="x-none" altLang="it-IT" i="0">
                <a:solidFill>
                  <a:srgbClr val="000000"/>
                </a:solidFill>
                <a:latin typeface="Arial" panose="020B0604020202020204" pitchFamily="34" charset="0"/>
              </a:rPr>
              <a:pPr algn="r" eaLnBrk="1" hangingPunct="1">
                <a:spcBef>
                  <a:spcPct val="0"/>
                </a:spcBef>
              </a:pPr>
              <a:t>14</a:t>
            </a:fld>
            <a:endParaRPr lang="it-IT" altLang="it-IT" i="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4301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CDE3EC82-1B01-4E61-8144-D6203CB61C62}" type="slidenum">
              <a:rPr lang="en-US"/>
              <a:pPr>
                <a:defRPr/>
              </a:pPr>
              <a:t>‹#›</a:t>
            </a:fld>
            <a:endParaRPr lang="en-GB" dirty="0"/>
          </a:p>
        </p:txBody>
      </p:sp>
    </p:spTree>
    <p:extLst>
      <p:ext uri="{BB962C8B-B14F-4D97-AF65-F5344CB8AC3E}">
        <p14:creationId xmlns:p14="http://schemas.microsoft.com/office/powerpoint/2010/main" val="4240175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40D8DF2-7700-485C-A24B-6C4C21AB59CF}" type="slidenum">
              <a:rPr lang="en-US"/>
              <a:pPr>
                <a:defRPr/>
              </a:pPr>
              <a:t>‹#›</a:t>
            </a:fld>
            <a:endParaRPr lang="en-GB" dirty="0"/>
          </a:p>
        </p:txBody>
      </p:sp>
    </p:spTree>
    <p:extLst>
      <p:ext uri="{BB962C8B-B14F-4D97-AF65-F5344CB8AC3E}">
        <p14:creationId xmlns:p14="http://schemas.microsoft.com/office/powerpoint/2010/main" val="387803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07C36B0-32BF-4C1D-8B14-A851CC5C51F3}" type="slidenum">
              <a:rPr lang="en-US"/>
              <a:pPr>
                <a:defRPr/>
              </a:pPr>
              <a:t>‹#›</a:t>
            </a:fld>
            <a:endParaRPr lang="en-GB" dirty="0"/>
          </a:p>
        </p:txBody>
      </p:sp>
    </p:spTree>
    <p:extLst>
      <p:ext uri="{BB962C8B-B14F-4D97-AF65-F5344CB8AC3E}">
        <p14:creationId xmlns:p14="http://schemas.microsoft.com/office/powerpoint/2010/main" val="1603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3093B851-8467-4832-92CA-ED9F07BADCA2}" type="slidenum">
              <a:rPr lang="en-GB"/>
              <a:pPr>
                <a:defRPr/>
              </a:pPr>
              <a:t>‹#›</a:t>
            </a:fld>
            <a:endParaRPr lang="en-GB" dirty="0"/>
          </a:p>
        </p:txBody>
      </p:sp>
    </p:spTree>
    <p:extLst>
      <p:ext uri="{BB962C8B-B14F-4D97-AF65-F5344CB8AC3E}">
        <p14:creationId xmlns:p14="http://schemas.microsoft.com/office/powerpoint/2010/main" val="644433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2054CE0B-E619-4A04-AFDC-98E880E5E2AC}" type="slidenum">
              <a:rPr lang="en-GB"/>
              <a:pPr>
                <a:defRPr/>
              </a:pPr>
              <a:t>‹#›</a:t>
            </a:fld>
            <a:endParaRPr lang="en-GB" dirty="0"/>
          </a:p>
        </p:txBody>
      </p:sp>
    </p:spTree>
    <p:extLst>
      <p:ext uri="{BB962C8B-B14F-4D97-AF65-F5344CB8AC3E}">
        <p14:creationId xmlns:p14="http://schemas.microsoft.com/office/powerpoint/2010/main" val="271767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A4AD40B0-C877-4B88-B941-F24B4AD5AAE9}" type="slidenum">
              <a:rPr lang="en-GB"/>
              <a:pPr>
                <a:defRPr/>
              </a:pPr>
              <a:t>‹#›</a:t>
            </a:fld>
            <a:endParaRPr lang="en-GB" dirty="0"/>
          </a:p>
        </p:txBody>
      </p:sp>
    </p:spTree>
    <p:extLst>
      <p:ext uri="{BB962C8B-B14F-4D97-AF65-F5344CB8AC3E}">
        <p14:creationId xmlns:p14="http://schemas.microsoft.com/office/powerpoint/2010/main" val="2110194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82DC06DB-2521-444A-8DBE-D0AA6A95A11A}" type="slidenum">
              <a:rPr lang="en-GB"/>
              <a:pPr>
                <a:defRPr/>
              </a:pPr>
              <a:t>‹#›</a:t>
            </a:fld>
            <a:endParaRPr lang="en-GB" dirty="0"/>
          </a:p>
        </p:txBody>
      </p:sp>
    </p:spTree>
    <p:extLst>
      <p:ext uri="{BB962C8B-B14F-4D97-AF65-F5344CB8AC3E}">
        <p14:creationId xmlns:p14="http://schemas.microsoft.com/office/powerpoint/2010/main" val="1042767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8"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a:lvl1pPr>
          </a:lstStyle>
          <a:p>
            <a:pPr>
              <a:defRPr/>
            </a:pPr>
            <a:fld id="{963F55CC-90EC-4ED1-B27D-C5BB50F5A40C}" type="slidenum">
              <a:rPr lang="en-GB"/>
              <a:pPr>
                <a:defRPr/>
              </a:pPr>
              <a:t>‹#›</a:t>
            </a:fld>
            <a:endParaRPr lang="en-GB" dirty="0"/>
          </a:p>
        </p:txBody>
      </p:sp>
    </p:spTree>
    <p:extLst>
      <p:ext uri="{BB962C8B-B14F-4D97-AF65-F5344CB8AC3E}">
        <p14:creationId xmlns:p14="http://schemas.microsoft.com/office/powerpoint/2010/main" val="734762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4"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5" name="Rectangle 6"/>
          <p:cNvSpPr>
            <a:spLocks noGrp="1" noChangeArrowheads="1"/>
          </p:cNvSpPr>
          <p:nvPr>
            <p:ph type="sldNum" sz="quarter" idx="12"/>
          </p:nvPr>
        </p:nvSpPr>
        <p:spPr/>
        <p:txBody>
          <a:bodyPr/>
          <a:lstStyle>
            <a:lvl1pPr>
              <a:defRPr/>
            </a:lvl1pPr>
          </a:lstStyle>
          <a:p>
            <a:pPr>
              <a:defRPr/>
            </a:pPr>
            <a:fld id="{E6D1B118-3A41-4160-BC46-15821FE16282}" type="slidenum">
              <a:rPr lang="en-GB"/>
              <a:pPr>
                <a:defRPr/>
              </a:pPr>
              <a:t>‹#›</a:t>
            </a:fld>
            <a:endParaRPr lang="en-GB" dirty="0"/>
          </a:p>
        </p:txBody>
      </p:sp>
    </p:spTree>
    <p:extLst>
      <p:ext uri="{BB962C8B-B14F-4D97-AF65-F5344CB8AC3E}">
        <p14:creationId xmlns:p14="http://schemas.microsoft.com/office/powerpoint/2010/main" val="503824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3"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4" name="Rectangle 6"/>
          <p:cNvSpPr>
            <a:spLocks noGrp="1" noChangeArrowheads="1"/>
          </p:cNvSpPr>
          <p:nvPr>
            <p:ph type="sldNum" sz="quarter" idx="12"/>
          </p:nvPr>
        </p:nvSpPr>
        <p:spPr/>
        <p:txBody>
          <a:bodyPr/>
          <a:lstStyle>
            <a:lvl1pPr>
              <a:defRPr/>
            </a:lvl1pPr>
          </a:lstStyle>
          <a:p>
            <a:pPr>
              <a:defRPr/>
            </a:pPr>
            <a:fld id="{4335A405-2C77-4A47-9402-95622389C786}" type="slidenum">
              <a:rPr lang="en-GB"/>
              <a:pPr>
                <a:defRPr/>
              </a:pPr>
              <a:t>‹#›</a:t>
            </a:fld>
            <a:endParaRPr lang="en-GB" dirty="0"/>
          </a:p>
        </p:txBody>
      </p:sp>
    </p:spTree>
    <p:extLst>
      <p:ext uri="{BB962C8B-B14F-4D97-AF65-F5344CB8AC3E}">
        <p14:creationId xmlns:p14="http://schemas.microsoft.com/office/powerpoint/2010/main" val="2175782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37066658-6B9B-46F2-8D64-99C8FA404B39}" type="slidenum">
              <a:rPr lang="en-GB"/>
              <a:pPr>
                <a:defRPr/>
              </a:pPr>
              <a:t>‹#›</a:t>
            </a:fld>
            <a:endParaRPr lang="en-GB" dirty="0"/>
          </a:p>
        </p:txBody>
      </p:sp>
    </p:spTree>
    <p:extLst>
      <p:ext uri="{BB962C8B-B14F-4D97-AF65-F5344CB8AC3E}">
        <p14:creationId xmlns:p14="http://schemas.microsoft.com/office/powerpoint/2010/main" val="1027852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7C909CB6-6D70-440F-BE29-455026851B21}" type="slidenum">
              <a:rPr lang="en-US"/>
              <a:pPr>
                <a:defRPr/>
              </a:pPr>
              <a:t>‹#›</a:t>
            </a:fld>
            <a:endParaRPr lang="en-GB" dirty="0"/>
          </a:p>
        </p:txBody>
      </p:sp>
    </p:spTree>
    <p:extLst>
      <p:ext uri="{BB962C8B-B14F-4D97-AF65-F5344CB8AC3E}">
        <p14:creationId xmlns:p14="http://schemas.microsoft.com/office/powerpoint/2010/main" val="1092686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2E61DCDB-A505-4D00-A47A-42AB4F4F12DF}" type="slidenum">
              <a:rPr lang="en-GB"/>
              <a:pPr>
                <a:defRPr/>
              </a:pPr>
              <a:t>‹#›</a:t>
            </a:fld>
            <a:endParaRPr lang="en-GB" dirty="0"/>
          </a:p>
        </p:txBody>
      </p:sp>
    </p:spTree>
    <p:extLst>
      <p:ext uri="{BB962C8B-B14F-4D97-AF65-F5344CB8AC3E}">
        <p14:creationId xmlns:p14="http://schemas.microsoft.com/office/powerpoint/2010/main" val="4096172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79A8D181-7187-4539-95BF-29D4AC90ABA5}" type="slidenum">
              <a:rPr lang="en-GB"/>
              <a:pPr>
                <a:defRPr/>
              </a:pPr>
              <a:t>‹#›</a:t>
            </a:fld>
            <a:endParaRPr lang="en-GB" dirty="0"/>
          </a:p>
        </p:txBody>
      </p:sp>
    </p:spTree>
    <p:extLst>
      <p:ext uri="{BB962C8B-B14F-4D97-AF65-F5344CB8AC3E}">
        <p14:creationId xmlns:p14="http://schemas.microsoft.com/office/powerpoint/2010/main" val="1388947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2AA5E476-6F4A-42B8-8255-3D7FB57E1F99}" type="slidenum">
              <a:rPr lang="en-GB"/>
              <a:pPr>
                <a:defRPr/>
              </a:pPr>
              <a:t>‹#›</a:t>
            </a:fld>
            <a:endParaRPr lang="en-GB" dirty="0"/>
          </a:p>
        </p:txBody>
      </p:sp>
    </p:spTree>
    <p:extLst>
      <p:ext uri="{BB962C8B-B14F-4D97-AF65-F5344CB8AC3E}">
        <p14:creationId xmlns:p14="http://schemas.microsoft.com/office/powerpoint/2010/main" val="2751626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C7007470-8E3A-4B11-89EA-065FF43B9312}" type="slidenum">
              <a:rPr lang="en-US"/>
              <a:pPr>
                <a:defRPr/>
              </a:pPr>
              <a:t>‹#›</a:t>
            </a:fld>
            <a:endParaRPr lang="en-GB" dirty="0"/>
          </a:p>
        </p:txBody>
      </p:sp>
    </p:spTree>
    <p:extLst>
      <p:ext uri="{BB962C8B-B14F-4D97-AF65-F5344CB8AC3E}">
        <p14:creationId xmlns:p14="http://schemas.microsoft.com/office/powerpoint/2010/main" val="2797632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7803EB94-954C-42B7-BC7B-F6998BFAAE35}" type="slidenum">
              <a:rPr lang="en-US"/>
              <a:pPr>
                <a:defRPr/>
              </a:pPr>
              <a:t>‹#›</a:t>
            </a:fld>
            <a:endParaRPr lang="en-GB" dirty="0"/>
          </a:p>
        </p:txBody>
      </p:sp>
    </p:spTree>
    <p:extLst>
      <p:ext uri="{BB962C8B-B14F-4D97-AF65-F5344CB8AC3E}">
        <p14:creationId xmlns:p14="http://schemas.microsoft.com/office/powerpoint/2010/main" val="1345884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43178C1A-D1D9-4F7B-859A-60F116829842}" type="slidenum">
              <a:rPr lang="en-US"/>
              <a:pPr>
                <a:defRPr/>
              </a:pPr>
              <a:t>‹#›</a:t>
            </a:fld>
            <a:endParaRPr lang="en-GB" dirty="0"/>
          </a:p>
        </p:txBody>
      </p:sp>
    </p:spTree>
    <p:extLst>
      <p:ext uri="{BB962C8B-B14F-4D97-AF65-F5344CB8AC3E}">
        <p14:creationId xmlns:p14="http://schemas.microsoft.com/office/powerpoint/2010/main" val="3660489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E389177E-B0CC-4BAA-86B1-C7EC57F86527}" type="slidenum">
              <a:rPr lang="en-US"/>
              <a:pPr>
                <a:defRPr/>
              </a:pPr>
              <a:t>‹#›</a:t>
            </a:fld>
            <a:endParaRPr lang="en-GB" dirty="0"/>
          </a:p>
        </p:txBody>
      </p:sp>
    </p:spTree>
    <p:extLst>
      <p:ext uri="{BB962C8B-B14F-4D97-AF65-F5344CB8AC3E}">
        <p14:creationId xmlns:p14="http://schemas.microsoft.com/office/powerpoint/2010/main" val="989769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7C3A35F0-57CA-4226-B22C-AEDC13518215}" type="slidenum">
              <a:rPr lang="en-US"/>
              <a:pPr>
                <a:defRPr/>
              </a:pPr>
              <a:t>‹#›</a:t>
            </a:fld>
            <a:endParaRPr lang="en-GB" dirty="0"/>
          </a:p>
        </p:txBody>
      </p:sp>
    </p:spTree>
    <p:extLst>
      <p:ext uri="{BB962C8B-B14F-4D97-AF65-F5344CB8AC3E}">
        <p14:creationId xmlns:p14="http://schemas.microsoft.com/office/powerpoint/2010/main" val="406844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D0913055-48F1-4760-A228-BF2BB82244EF}" type="slidenum">
              <a:rPr lang="en-US"/>
              <a:pPr>
                <a:defRPr/>
              </a:pPr>
              <a:t>‹#›</a:t>
            </a:fld>
            <a:endParaRPr lang="en-GB" dirty="0"/>
          </a:p>
        </p:txBody>
      </p:sp>
    </p:spTree>
    <p:extLst>
      <p:ext uri="{BB962C8B-B14F-4D97-AF65-F5344CB8AC3E}">
        <p14:creationId xmlns:p14="http://schemas.microsoft.com/office/powerpoint/2010/main" val="741009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6695BB04-7A9D-4F2A-9B1F-9B9D5AF2E16F}" type="slidenum">
              <a:rPr lang="en-US"/>
              <a:pPr>
                <a:defRPr/>
              </a:pPr>
              <a:t>‹#›</a:t>
            </a:fld>
            <a:endParaRPr lang="en-GB" dirty="0"/>
          </a:p>
        </p:txBody>
      </p:sp>
    </p:spTree>
    <p:extLst>
      <p:ext uri="{BB962C8B-B14F-4D97-AF65-F5344CB8AC3E}">
        <p14:creationId xmlns:p14="http://schemas.microsoft.com/office/powerpoint/2010/main" val="21298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it-IT"/>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it-IT"/>
              <a:t>Click to edit Master text styles</a:t>
            </a:r>
          </a:p>
          <a:p>
            <a:pPr lvl="1"/>
            <a:r>
              <a:rPr lang="en-GB" altLang="it-IT"/>
              <a:t>Second level</a:t>
            </a:r>
          </a:p>
          <a:p>
            <a:pPr lvl="2"/>
            <a:r>
              <a:rPr lang="en-GB" altLang="it-IT"/>
              <a:t>Third level</a:t>
            </a:r>
          </a:p>
          <a:p>
            <a:pPr lvl="3"/>
            <a:r>
              <a:rPr lang="en-GB" altLang="it-IT"/>
              <a:t>Fourth level</a:t>
            </a:r>
          </a:p>
          <a:p>
            <a:pPr lvl="4"/>
            <a:r>
              <a:rPr lang="en-GB" altLang="it-IT"/>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i="0">
                <a:latin typeface="Arial" charset="0"/>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defRPr>
            </a:lvl1pPr>
          </a:lstStyle>
          <a:p>
            <a:pPr>
              <a:defRPr/>
            </a:pPr>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i="0">
                <a:cs typeface="Arial" panose="020B0604020202020204" pitchFamily="34" charset="0"/>
              </a:defRPr>
            </a:lvl1pPr>
          </a:lstStyle>
          <a:p>
            <a:pPr>
              <a:defRPr/>
            </a:pPr>
            <a:fld id="{E13D8571-8C07-428E-A66A-16124D03FB04}" type="slidenum">
              <a:rPr lang="en-US"/>
              <a:pPr>
                <a:defRPr/>
              </a:pPr>
              <a:t>‹#›</a:t>
            </a:fld>
            <a:endParaRPr lang="en-GB" dirty="0"/>
          </a:p>
        </p:txBody>
      </p:sp>
    </p:spTree>
  </p:cSld>
  <p:clrMap bg1="lt1" tx1="dk1" bg2="lt2" tx2="dk2" accent1="accent1" accent2="accent2" accent3="accent3" accent4="accent4" accent5="accent5" accent6="accent6" hlink="hlink" folHlink="folHlink"/>
  <p:sldLayoutIdLst>
    <p:sldLayoutId id="2147487585" r:id="rId1"/>
    <p:sldLayoutId id="2147487586" r:id="rId2"/>
    <p:sldLayoutId id="2147487587" r:id="rId3"/>
    <p:sldLayoutId id="2147487588" r:id="rId4"/>
    <p:sldLayoutId id="2147487589" r:id="rId5"/>
    <p:sldLayoutId id="2147487590" r:id="rId6"/>
    <p:sldLayoutId id="2147487591" r:id="rId7"/>
    <p:sldLayoutId id="2147487592" r:id="rId8"/>
    <p:sldLayoutId id="2147487593" r:id="rId9"/>
    <p:sldLayoutId id="2147487594" r:id="rId10"/>
    <p:sldLayoutId id="21474875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it-IT"/>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it-IT"/>
              <a:t>Click to edit Master text styles</a:t>
            </a:r>
          </a:p>
          <a:p>
            <a:pPr lvl="1"/>
            <a:r>
              <a:rPr lang="en-GB" altLang="it-IT"/>
              <a:t>Second level</a:t>
            </a:r>
          </a:p>
          <a:p>
            <a:pPr lvl="2"/>
            <a:r>
              <a:rPr lang="en-GB" altLang="it-IT"/>
              <a:t>Third level</a:t>
            </a:r>
          </a:p>
          <a:p>
            <a:pPr lvl="3"/>
            <a:r>
              <a:rPr lang="en-GB" altLang="it-IT"/>
              <a:t>Fourth level</a:t>
            </a:r>
          </a:p>
          <a:p>
            <a:pPr lvl="4"/>
            <a:r>
              <a:rPr lang="en-GB" altLang="it-IT"/>
              <a:t>Fifth level</a:t>
            </a:r>
          </a:p>
        </p:txBody>
      </p:sp>
      <p:sp>
        <p:nvSpPr>
          <p:cNvPr id="675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i="0">
                <a:solidFill>
                  <a:srgbClr val="000000"/>
                </a:solidFill>
                <a:latin typeface="Arial" charset="0"/>
                <a:cs typeface="Arial" charset="0"/>
              </a:defRPr>
            </a:lvl1pPr>
          </a:lstStyle>
          <a:p>
            <a:pPr>
              <a:defRPr/>
            </a:pPr>
            <a:endParaRPr lang="en-GB" dirty="0"/>
          </a:p>
        </p:txBody>
      </p:sp>
      <p:sp>
        <p:nvSpPr>
          <p:cNvPr id="675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cs typeface="Arial" charset="0"/>
              </a:defRPr>
            </a:lvl1pPr>
          </a:lstStyle>
          <a:p>
            <a:pPr>
              <a:defRPr/>
            </a:pPr>
            <a:endParaRPr lang="en-GB" dirty="0"/>
          </a:p>
        </p:txBody>
      </p:sp>
      <p:sp>
        <p:nvSpPr>
          <p:cNvPr id="675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a:solidFill>
                  <a:srgbClr val="000000"/>
                </a:solidFill>
                <a:cs typeface="Arial" panose="020B0604020202020204" pitchFamily="34" charset="0"/>
              </a:defRPr>
            </a:lvl1pPr>
          </a:lstStyle>
          <a:p>
            <a:pPr>
              <a:defRPr/>
            </a:pPr>
            <a:fld id="{D62B089E-E7A4-431C-A446-EF849B64A322}"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7618" r:id="rId1"/>
    <p:sldLayoutId id="2147487619" r:id="rId2"/>
    <p:sldLayoutId id="2147487620" r:id="rId3"/>
    <p:sldLayoutId id="2147487621" r:id="rId4"/>
    <p:sldLayoutId id="2147487622" r:id="rId5"/>
    <p:sldLayoutId id="2147487623" r:id="rId6"/>
    <p:sldLayoutId id="2147487624" r:id="rId7"/>
    <p:sldLayoutId id="2147487625" r:id="rId8"/>
    <p:sldLayoutId id="2147487626" r:id="rId9"/>
    <p:sldLayoutId id="2147487627" r:id="rId10"/>
    <p:sldLayoutId id="214748762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tiff"/><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tiff"/><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a:grpSpLocks/>
          </p:cNvGrpSpPr>
          <p:nvPr/>
        </p:nvGrpSpPr>
        <p:grpSpPr bwMode="auto">
          <a:xfrm>
            <a:off x="0" y="-15875"/>
            <a:ext cx="9144000" cy="923925"/>
            <a:chOff x="0" y="3755"/>
            <a:chExt cx="5760" cy="582"/>
          </a:xfrm>
        </p:grpSpPr>
        <p:pic>
          <p:nvPicPr>
            <p:cNvPr id="17415"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6"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7411" name="Text Box 5"/>
          <p:cNvSpPr txBox="1">
            <a:spLocks noChangeArrowheads="1"/>
          </p:cNvSpPr>
          <p:nvPr/>
        </p:nvSpPr>
        <p:spPr bwMode="auto">
          <a:xfrm>
            <a:off x="228600" y="1203434"/>
            <a:ext cx="8748713"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b="1" i="0" dirty="0">
                <a:solidFill>
                  <a:srgbClr val="000000"/>
                </a:solidFill>
                <a:cs typeface="Arial" panose="020B0604020202020204" pitchFamily="34" charset="0"/>
              </a:rPr>
              <a:t>UOG Journal Club: January 2019</a:t>
            </a:r>
          </a:p>
        </p:txBody>
      </p:sp>
      <p:sp>
        <p:nvSpPr>
          <p:cNvPr id="17412" name="TextBox 1"/>
          <p:cNvSpPr txBox="1">
            <a:spLocks noChangeArrowheads="1"/>
          </p:cNvSpPr>
          <p:nvPr/>
        </p:nvSpPr>
        <p:spPr bwMode="auto">
          <a:xfrm>
            <a:off x="664612" y="1942607"/>
            <a:ext cx="8077534" cy="297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 sz="2600" b="1" i="0" dirty="0">
                <a:latin typeface="Arial"/>
                <a:cs typeface="Arial"/>
              </a:rPr>
              <a:t>Sonographic examination of uterine niche in non-pregnant women: a modified Delphi procedure</a:t>
            </a:r>
            <a:endParaRPr lang="en-US" dirty="0">
              <a:latin typeface="Arial"/>
              <a:cs typeface="Arial"/>
            </a:endParaRPr>
          </a:p>
          <a:p>
            <a:pPr algn="ctr">
              <a:buNone/>
            </a:pPr>
            <a:endParaRPr lang="en" sz="2600" b="1" i="0" dirty="0"/>
          </a:p>
          <a:p>
            <a:pPr algn="just">
              <a:buNone/>
            </a:pPr>
            <a:r>
              <a:rPr lang="en-US" sz="1600" i="0" dirty="0">
                <a:latin typeface="Arial"/>
                <a:cs typeface="Arial"/>
              </a:rPr>
              <a:t>I. P. M. JORDANS, R. A. DE LEEUW, S. I. STEGWEE, N. N. AMSO, P. N. BARRI-SOLDEVILA, T. VAN DEN BOSCH, T. BOURNE, H. A. M. BRÖLMANN, O. DONNEZ, M. DUEHOLM, W. J. K. HEHENKAMP, N. JASTROW, D. JURKOVIC, R. MASHIACH, O. NAJI, I. STREULI, D. TIMMERMAN, L. F. VAN DER VOET and J. A. F. HUIRNE </a:t>
            </a:r>
            <a:endParaRPr lang="en-US" sz="1600" i="0" dirty="0">
              <a:cs typeface="Arial"/>
            </a:endParaRPr>
          </a:p>
          <a:p>
            <a:pPr algn="just" eaLnBrk="1" hangingPunct="1">
              <a:buNone/>
              <a:defRPr/>
            </a:pPr>
            <a:endParaRPr lang="en-US" sz="1600" i="0" dirty="0">
              <a:latin typeface="Arial"/>
              <a:cs typeface="Arial"/>
            </a:endParaRPr>
          </a:p>
          <a:p>
            <a:pPr algn="ctr" eaLnBrk="1" hangingPunct="1">
              <a:spcBef>
                <a:spcPct val="0"/>
              </a:spcBef>
              <a:spcAft>
                <a:spcPts val="600"/>
              </a:spcAft>
              <a:buNone/>
              <a:defRPr/>
            </a:pPr>
            <a:r>
              <a:rPr lang="it-IT" sz="1800" dirty="0" err="1"/>
              <a:t>Ultrasound</a:t>
            </a:r>
            <a:r>
              <a:rPr lang="it-IT" sz="1800" dirty="0"/>
              <a:t> </a:t>
            </a:r>
            <a:r>
              <a:rPr lang="it-IT" sz="1800" dirty="0" err="1"/>
              <a:t>Obstet</a:t>
            </a:r>
            <a:r>
              <a:rPr lang="it-IT" sz="1800" dirty="0"/>
              <a:t> </a:t>
            </a:r>
            <a:r>
              <a:rPr lang="it-IT" sz="1800" dirty="0" err="1"/>
              <a:t>Gynecol</a:t>
            </a:r>
            <a:r>
              <a:rPr lang="it-IT" sz="1800" dirty="0"/>
              <a:t> 2019; 53: 107–115</a:t>
            </a:r>
            <a:endParaRPr lang="en-GB" sz="1800" b="1" dirty="0"/>
          </a:p>
        </p:txBody>
      </p:sp>
      <p:sp>
        <p:nvSpPr>
          <p:cNvPr id="17413" name="TextBox 2"/>
          <p:cNvSpPr txBox="1">
            <a:spLocks noChangeArrowheads="1"/>
          </p:cNvSpPr>
          <p:nvPr/>
        </p:nvSpPr>
        <p:spPr bwMode="auto">
          <a:xfrm>
            <a:off x="2120230" y="5520355"/>
            <a:ext cx="6263208" cy="677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it-IT" sz="1900" i="0" dirty="0">
                <a:solidFill>
                  <a:srgbClr val="000000"/>
                </a:solidFill>
                <a:cs typeface="Arial" panose="020B0604020202020204" pitchFamily="34" charset="0"/>
              </a:rPr>
              <a:t>Journal Club slides prepared by Dr Alessandra </a:t>
            </a:r>
            <a:r>
              <a:rPr lang="en-GB" altLang="it-IT" sz="1900" i="0" dirty="0" err="1">
                <a:solidFill>
                  <a:srgbClr val="000000"/>
                </a:solidFill>
                <a:cs typeface="Arial" panose="020B0604020202020204" pitchFamily="34" charset="0"/>
              </a:rPr>
              <a:t>Familiari</a:t>
            </a:r>
            <a:endParaRPr lang="en-GB" altLang="it-IT" sz="1900" i="0" dirty="0">
              <a:solidFill>
                <a:srgbClr val="000000"/>
              </a:solidFill>
              <a:cs typeface="Arial" panose="020B0604020202020204" pitchFamily="34" charset="0"/>
            </a:endParaRPr>
          </a:p>
          <a:p>
            <a:pPr algn="ctr" eaLnBrk="1" hangingPunct="1">
              <a:spcBef>
                <a:spcPct val="0"/>
              </a:spcBef>
              <a:buFontTx/>
              <a:buNone/>
            </a:pPr>
            <a:r>
              <a:rPr lang="en-GB" altLang="it-IT" sz="1900" i="0" dirty="0">
                <a:solidFill>
                  <a:srgbClr val="000000"/>
                </a:solidFill>
                <a:cs typeface="Arial" panose="020B0604020202020204" pitchFamily="34" charset="0"/>
              </a:rPr>
              <a:t>(UOG Editor for Trainees)</a:t>
            </a:r>
          </a:p>
        </p:txBody>
      </p:sp>
      <p:pic>
        <p:nvPicPr>
          <p:cNvPr id="17414" name="Picture 51" descr="\\ISUOG-DC01\users\ostirrup\Desktop\Journal Club logo.tif"/>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4865" y="5185547"/>
            <a:ext cx="1575693" cy="1303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5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12"/>
                                        </p:tgtEl>
                                        <p:attrNameLst>
                                          <p:attrName>style.visibility</p:attrName>
                                        </p:attrNameLst>
                                      </p:cBhvr>
                                      <p:to>
                                        <p:strVal val="visible"/>
                                      </p:to>
                                    </p:set>
                                    <p:animEffect transition="in" filter="fade">
                                      <p:cBhvr>
                                        <p:cTn id="10" dur="500"/>
                                        <p:tgtEl>
                                          <p:spTgt spid="174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413"/>
                                        </p:tgtEl>
                                        <p:attrNameLst>
                                          <p:attrName>style.visibility</p:attrName>
                                        </p:attrNameLst>
                                      </p:cBhvr>
                                      <p:to>
                                        <p:strVal val="visible"/>
                                      </p:to>
                                    </p:set>
                                    <p:animEffect transition="in" filter="fade">
                                      <p:cBhvr>
                                        <p:cTn id="13" dur="500"/>
                                        <p:tgtEl>
                                          <p:spTgt spid="17413"/>
                                        </p:tgtEl>
                                      </p:cBhvr>
                                    </p:animEffect>
                                  </p:childTnLst>
                                </p:cTn>
                              </p:par>
                              <p:par>
                                <p:cTn id="14" presetID="10" presetClass="entr" presetSubtype="0" fill="hold" nodeType="withEffect">
                                  <p:stCondLst>
                                    <p:cond delay="0"/>
                                  </p:stCondLst>
                                  <p:childTnLst>
                                    <p:set>
                                      <p:cBhvr>
                                        <p:cTn id="15" dur="1" fill="hold">
                                          <p:stCondLst>
                                            <p:cond delay="0"/>
                                          </p:stCondLst>
                                        </p:cTn>
                                        <p:tgtEl>
                                          <p:spTgt spid="17414"/>
                                        </p:tgtEl>
                                        <p:attrNameLst>
                                          <p:attrName>style.visibility</p:attrName>
                                        </p:attrNameLst>
                                      </p:cBhvr>
                                      <p:to>
                                        <p:strVal val="visible"/>
                                      </p:to>
                                    </p:set>
                                    <p:animEffect transition="in" filter="fade">
                                      <p:cBhvr>
                                        <p:cTn id="16"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p:bldP spid="174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 name="TextBox 1"/>
          <p:cNvSpPr txBox="1">
            <a:spLocks noChangeArrowheads="1"/>
          </p:cNvSpPr>
          <p:nvPr/>
        </p:nvSpPr>
        <p:spPr bwMode="auto">
          <a:xfrm>
            <a:off x="2922064" y="1749955"/>
            <a:ext cx="324643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a:t>Results</a:t>
            </a:r>
          </a:p>
        </p:txBody>
      </p:sp>
      <p:sp>
        <p:nvSpPr>
          <p:cNvPr id="10" name="Text Box 5">
            <a:extLst>
              <a:ext uri="{FF2B5EF4-FFF2-40B4-BE49-F238E27FC236}">
                <a16:creationId xmlns:a16="http://schemas.microsoft.com/office/drawing/2014/main" id="{9EFCA805-74EC-734A-B988-B84C51998C14}"/>
              </a:ext>
            </a:extLst>
          </p:cNvPr>
          <p:cNvSpPr txBox="1">
            <a:spLocks noChangeArrowheads="1"/>
          </p:cNvSpPr>
          <p:nvPr/>
        </p:nvSpPr>
        <p:spPr bwMode="auto">
          <a:xfrm>
            <a:off x="0" y="961564"/>
            <a:ext cx="9143999" cy="523220"/>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 sz="1400" b="1" i="0" dirty="0">
                <a:solidFill>
                  <a:schemeClr val="bg1"/>
                </a:solidFill>
              </a:rPr>
              <a:t>Sonographic examination of uterine niche in  non-pregnant women:  a modified Delphi procedure</a:t>
            </a:r>
            <a:endParaRPr lang="en-US" sz="1400" b="1" i="0" dirty="0">
              <a:solidFill>
                <a:schemeClr val="bg1"/>
              </a:solidFill>
            </a:endParaRPr>
          </a:p>
          <a:p>
            <a:pPr algn="ctr" eaLnBrk="1" hangingPunct="1">
              <a:spcBef>
                <a:spcPct val="0"/>
              </a:spcBef>
              <a:buFontTx/>
              <a:buNone/>
            </a:pPr>
            <a:r>
              <a:rPr lang="de-DE" altLang="it-IT" sz="1400" dirty="0">
                <a:solidFill>
                  <a:schemeClr val="bg1"/>
                </a:solidFill>
              </a:rPr>
              <a:t>Jordans et al.</a:t>
            </a:r>
            <a:r>
              <a:rPr lang="en-GB" altLang="it-IT" sz="1400" dirty="0">
                <a:solidFill>
                  <a:schemeClr val="bg1"/>
                </a:solidFill>
              </a:rPr>
              <a:t>, UOG 2018</a:t>
            </a:r>
          </a:p>
        </p:txBody>
      </p:sp>
      <p:sp>
        <p:nvSpPr>
          <p:cNvPr id="15" name="Rectangle 19">
            <a:extLst>
              <a:ext uri="{FF2B5EF4-FFF2-40B4-BE49-F238E27FC236}">
                <a16:creationId xmlns:a16="http://schemas.microsoft.com/office/drawing/2014/main" id="{F5D34649-8AFF-8D4F-93FD-6456F210C994}"/>
              </a:ext>
            </a:extLst>
          </p:cNvPr>
          <p:cNvSpPr>
            <a:spLocks noChangeArrowheads="1"/>
          </p:cNvSpPr>
          <p:nvPr/>
        </p:nvSpPr>
        <p:spPr bwMode="auto">
          <a:xfrm>
            <a:off x="630134" y="2583359"/>
            <a:ext cx="7830298" cy="3545586"/>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ctr">
              <a:buNone/>
            </a:pPr>
            <a:r>
              <a:rPr lang="en" sz="1700" b="1" i="0" dirty="0"/>
              <a:t>Agreement and recommendation:</a:t>
            </a:r>
          </a:p>
          <a:p>
            <a:pPr algn="just">
              <a:lnSpc>
                <a:spcPct val="150000"/>
              </a:lnSpc>
            </a:pPr>
            <a:r>
              <a:rPr lang="en" sz="1700" i="0" dirty="0">
                <a:latin typeface="Arial"/>
                <a:cs typeface="Arial"/>
              </a:rPr>
              <a:t>It is useful to vary pressure with transvaginal probe in order to achieve best plane for niche measurement.</a:t>
            </a:r>
            <a:endParaRPr lang="en" sz="1700" i="0" dirty="0">
              <a:cs typeface="Arial"/>
            </a:endParaRPr>
          </a:p>
          <a:p>
            <a:pPr algn="just">
              <a:lnSpc>
                <a:spcPct val="150000"/>
              </a:lnSpc>
            </a:pPr>
            <a:r>
              <a:rPr lang="en" sz="1700" i="0" dirty="0">
                <a:latin typeface="Arial"/>
                <a:cs typeface="Arial"/>
              </a:rPr>
              <a:t>Use of Doppler imaging is not mandatory in standard niche measurement.</a:t>
            </a:r>
            <a:endParaRPr lang="en" sz="1700" i="0" dirty="0">
              <a:cs typeface="Arial"/>
            </a:endParaRPr>
          </a:p>
          <a:p>
            <a:pPr algn="just">
              <a:lnSpc>
                <a:spcPct val="150000"/>
              </a:lnSpc>
            </a:pPr>
            <a:r>
              <a:rPr lang="en" sz="1700" i="0" dirty="0">
                <a:latin typeface="Arial"/>
                <a:cs typeface="Arial"/>
              </a:rPr>
              <a:t>Contrast sonography has added value in patients with uterine niche.</a:t>
            </a:r>
            <a:endParaRPr lang="en" sz="1700" i="0" dirty="0">
              <a:cs typeface="Arial"/>
            </a:endParaRPr>
          </a:p>
          <a:p>
            <a:pPr algn="just">
              <a:lnSpc>
                <a:spcPct val="150000"/>
              </a:lnSpc>
            </a:pPr>
            <a:r>
              <a:rPr lang="en" sz="1700" i="0" dirty="0">
                <a:latin typeface="Arial"/>
                <a:cs typeface="Arial"/>
              </a:rPr>
              <a:t>There is no preference for either gel or saline.</a:t>
            </a:r>
            <a:endParaRPr lang="en" sz="1700" i="0" dirty="0">
              <a:cs typeface="Arial"/>
            </a:endParaRPr>
          </a:p>
          <a:p>
            <a:pPr algn="just">
              <a:lnSpc>
                <a:spcPct val="150000"/>
              </a:lnSpc>
            </a:pPr>
            <a:r>
              <a:rPr lang="en" sz="1700" i="0" dirty="0">
                <a:latin typeface="Arial"/>
                <a:cs typeface="Arial"/>
              </a:rPr>
              <a:t>There is no preference for catheter used in contrast sonography.</a:t>
            </a:r>
            <a:endParaRPr lang="en" sz="1700" i="0" dirty="0">
              <a:cs typeface="Arial"/>
            </a:endParaRPr>
          </a:p>
          <a:p>
            <a:pPr algn="just"/>
            <a:r>
              <a:rPr lang="en" sz="1700" i="0" dirty="0">
                <a:latin typeface="Arial"/>
                <a:cs typeface="Arial"/>
              </a:rPr>
              <a:t>Best method to detect possible branches is in transverse plane, screening entire lower uterine segment from cervix to corpus. </a:t>
            </a:r>
            <a:endParaRPr lang="en" dirty="0"/>
          </a:p>
        </p:txBody>
      </p:sp>
    </p:spTree>
    <p:extLst>
      <p:ext uri="{BB962C8B-B14F-4D97-AF65-F5344CB8AC3E}">
        <p14:creationId xmlns:p14="http://schemas.microsoft.com/office/powerpoint/2010/main" val="4103721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15875"/>
            <a:ext cx="9144000" cy="923925"/>
            <a:chOff x="0" y="3755"/>
            <a:chExt cx="5760" cy="582"/>
          </a:xfrm>
        </p:grpSpPr>
        <p:pic>
          <p:nvPicPr>
            <p:cNvPr id="33798"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9"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8" name="Text Box 5">
            <a:extLst>
              <a:ext uri="{FF2B5EF4-FFF2-40B4-BE49-F238E27FC236}">
                <a16:creationId xmlns:a16="http://schemas.microsoft.com/office/drawing/2014/main" id="{83B598FB-4C65-9D48-B9C3-AE7E9E76A0F6}"/>
              </a:ext>
            </a:extLst>
          </p:cNvPr>
          <p:cNvSpPr txBox="1">
            <a:spLocks noChangeArrowheads="1"/>
          </p:cNvSpPr>
          <p:nvPr/>
        </p:nvSpPr>
        <p:spPr bwMode="auto">
          <a:xfrm>
            <a:off x="0" y="961564"/>
            <a:ext cx="9143999" cy="523220"/>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 sz="1400" b="1" i="0" dirty="0">
                <a:solidFill>
                  <a:schemeClr val="bg1"/>
                </a:solidFill>
              </a:rPr>
              <a:t>Sonographic examination of uterine niche in  non-pregnant women:  a modified Delphi procedure</a:t>
            </a:r>
            <a:endParaRPr lang="en-US" sz="1400" b="1" i="0" dirty="0">
              <a:solidFill>
                <a:schemeClr val="bg1"/>
              </a:solidFill>
            </a:endParaRPr>
          </a:p>
          <a:p>
            <a:pPr algn="ctr" eaLnBrk="1" hangingPunct="1">
              <a:spcBef>
                <a:spcPct val="0"/>
              </a:spcBef>
              <a:buFontTx/>
              <a:buNone/>
            </a:pPr>
            <a:r>
              <a:rPr lang="de-DE" altLang="it-IT" sz="1400" dirty="0">
                <a:solidFill>
                  <a:schemeClr val="bg1"/>
                </a:solidFill>
              </a:rPr>
              <a:t>Jordans et al.</a:t>
            </a:r>
            <a:r>
              <a:rPr lang="en-GB" altLang="it-IT" sz="1400" dirty="0">
                <a:solidFill>
                  <a:schemeClr val="bg1"/>
                </a:solidFill>
              </a:rPr>
              <a:t>, UOG 2018</a:t>
            </a:r>
          </a:p>
        </p:txBody>
      </p:sp>
      <p:pic>
        <p:nvPicPr>
          <p:cNvPr id="10" name="Immagine 9">
            <a:extLst>
              <a:ext uri="{FF2B5EF4-FFF2-40B4-BE49-F238E27FC236}">
                <a16:creationId xmlns:a16="http://schemas.microsoft.com/office/drawing/2014/main" id="{26256D72-9B59-DC41-9F21-3E57EBE5128C}"/>
              </a:ext>
            </a:extLst>
          </p:cNvPr>
          <p:cNvPicPr>
            <a:picLocks noChangeAspect="1"/>
          </p:cNvPicPr>
          <p:nvPr/>
        </p:nvPicPr>
        <p:blipFill>
          <a:blip r:embed="rId5"/>
          <a:stretch>
            <a:fillRect/>
          </a:stretch>
        </p:blipFill>
        <p:spPr>
          <a:xfrm>
            <a:off x="5554505" y="1471932"/>
            <a:ext cx="3579009" cy="5256758"/>
          </a:xfrm>
          <a:prstGeom prst="rect">
            <a:avLst/>
          </a:prstGeom>
        </p:spPr>
      </p:pic>
      <p:sp>
        <p:nvSpPr>
          <p:cNvPr id="12" name="Rectangle 19">
            <a:extLst>
              <a:ext uri="{FF2B5EF4-FFF2-40B4-BE49-F238E27FC236}">
                <a16:creationId xmlns:a16="http://schemas.microsoft.com/office/drawing/2014/main" id="{9F167E8E-5FA6-BE49-BCAA-D77142CF50C1}"/>
              </a:ext>
            </a:extLst>
          </p:cNvPr>
          <p:cNvSpPr>
            <a:spLocks noChangeArrowheads="1"/>
          </p:cNvSpPr>
          <p:nvPr/>
        </p:nvSpPr>
        <p:spPr bwMode="auto">
          <a:xfrm>
            <a:off x="193023" y="2564904"/>
            <a:ext cx="5198251" cy="3732560"/>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a:lnSpc>
                <a:spcPct val="150000"/>
              </a:lnSpc>
              <a:buNone/>
            </a:pPr>
            <a:r>
              <a:rPr lang="en" sz="1700" i="0" dirty="0"/>
              <a:t>Various measurements, showing what should be measured and how the calipers should be positioned. </a:t>
            </a:r>
          </a:p>
          <a:p>
            <a:pPr marL="0" indent="0" algn="just">
              <a:lnSpc>
                <a:spcPct val="150000"/>
              </a:lnSpc>
              <a:buNone/>
            </a:pPr>
            <a:endParaRPr lang="en" sz="1700" i="0" dirty="0"/>
          </a:p>
          <a:p>
            <a:pPr marL="0" indent="0" algn="just">
              <a:lnSpc>
                <a:spcPct val="150000"/>
              </a:lnSpc>
              <a:buNone/>
            </a:pPr>
            <a:r>
              <a:rPr lang="en" sz="1700" i="0" dirty="0">
                <a:latin typeface="Arial"/>
                <a:cs typeface="Arial"/>
              </a:rPr>
              <a:t>According to all experts, if the length or the width of the main niche is larger at any point other than the niche base, two different measurements should be performed: at the base of the niche and at the point of the largest length.</a:t>
            </a:r>
          </a:p>
        </p:txBody>
      </p:sp>
      <p:sp>
        <p:nvSpPr>
          <p:cNvPr id="13" name="TextBox 1">
            <a:extLst>
              <a:ext uri="{FF2B5EF4-FFF2-40B4-BE49-F238E27FC236}">
                <a16:creationId xmlns:a16="http://schemas.microsoft.com/office/drawing/2014/main" id="{3D3AD445-D3C5-8F46-8BE3-D48E1D4E36A6}"/>
              </a:ext>
            </a:extLst>
          </p:cNvPr>
          <p:cNvSpPr txBox="1">
            <a:spLocks noChangeArrowheads="1"/>
          </p:cNvSpPr>
          <p:nvPr/>
        </p:nvSpPr>
        <p:spPr bwMode="auto">
          <a:xfrm>
            <a:off x="200747" y="1674787"/>
            <a:ext cx="455942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a:t>Results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15875"/>
            <a:ext cx="9144000" cy="923925"/>
            <a:chOff x="0" y="3755"/>
            <a:chExt cx="5760" cy="582"/>
          </a:xfrm>
        </p:grpSpPr>
        <p:pic>
          <p:nvPicPr>
            <p:cNvPr id="33798"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9"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8" name="Text Box 5">
            <a:extLst>
              <a:ext uri="{FF2B5EF4-FFF2-40B4-BE49-F238E27FC236}">
                <a16:creationId xmlns:a16="http://schemas.microsoft.com/office/drawing/2014/main" id="{83B598FB-4C65-9D48-B9C3-AE7E9E76A0F6}"/>
              </a:ext>
            </a:extLst>
          </p:cNvPr>
          <p:cNvSpPr txBox="1">
            <a:spLocks noChangeArrowheads="1"/>
          </p:cNvSpPr>
          <p:nvPr/>
        </p:nvSpPr>
        <p:spPr bwMode="auto">
          <a:xfrm>
            <a:off x="0" y="961564"/>
            <a:ext cx="9143999" cy="523220"/>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 sz="1400" b="1" i="0" dirty="0">
                <a:solidFill>
                  <a:schemeClr val="bg1"/>
                </a:solidFill>
              </a:rPr>
              <a:t>Sonographic examination of uterine niche in  non-pregnant women:  a modified Delphi procedure</a:t>
            </a:r>
            <a:endParaRPr lang="en-US" sz="1400" b="1" i="0" dirty="0">
              <a:solidFill>
                <a:schemeClr val="bg1"/>
              </a:solidFill>
            </a:endParaRPr>
          </a:p>
          <a:p>
            <a:pPr algn="ctr" eaLnBrk="1" hangingPunct="1">
              <a:spcBef>
                <a:spcPct val="0"/>
              </a:spcBef>
              <a:buFontTx/>
              <a:buNone/>
            </a:pPr>
            <a:r>
              <a:rPr lang="de-DE" altLang="it-IT" sz="1400" dirty="0">
                <a:solidFill>
                  <a:schemeClr val="bg1"/>
                </a:solidFill>
              </a:rPr>
              <a:t>Jordans et al.</a:t>
            </a:r>
            <a:r>
              <a:rPr lang="en-GB" altLang="it-IT" sz="1400" dirty="0">
                <a:solidFill>
                  <a:schemeClr val="bg1"/>
                </a:solidFill>
              </a:rPr>
              <a:t>, UOG 2018</a:t>
            </a:r>
          </a:p>
        </p:txBody>
      </p:sp>
      <p:pic>
        <p:nvPicPr>
          <p:cNvPr id="11" name="Immagine 10">
            <a:extLst>
              <a:ext uri="{FF2B5EF4-FFF2-40B4-BE49-F238E27FC236}">
                <a16:creationId xmlns:a16="http://schemas.microsoft.com/office/drawing/2014/main" id="{0333ABDA-235E-E449-87AE-1E7992091A23}"/>
              </a:ext>
            </a:extLst>
          </p:cNvPr>
          <p:cNvPicPr>
            <a:picLocks noChangeAspect="1"/>
          </p:cNvPicPr>
          <p:nvPr/>
        </p:nvPicPr>
        <p:blipFill>
          <a:blip r:embed="rId5"/>
          <a:stretch>
            <a:fillRect/>
          </a:stretch>
        </p:blipFill>
        <p:spPr>
          <a:xfrm>
            <a:off x="4338535" y="1772817"/>
            <a:ext cx="4769968" cy="4896544"/>
          </a:xfrm>
          <a:prstGeom prst="rect">
            <a:avLst/>
          </a:prstGeom>
        </p:spPr>
      </p:pic>
      <p:sp>
        <p:nvSpPr>
          <p:cNvPr id="9" name="Rectangle 19">
            <a:extLst>
              <a:ext uri="{FF2B5EF4-FFF2-40B4-BE49-F238E27FC236}">
                <a16:creationId xmlns:a16="http://schemas.microsoft.com/office/drawing/2014/main" id="{4261DDFC-3D1E-084A-AFF4-3C0E76871F79}"/>
              </a:ext>
            </a:extLst>
          </p:cNvPr>
          <p:cNvSpPr>
            <a:spLocks noChangeArrowheads="1"/>
          </p:cNvSpPr>
          <p:nvPr/>
        </p:nvSpPr>
        <p:spPr bwMode="auto">
          <a:xfrm>
            <a:off x="61154" y="2557039"/>
            <a:ext cx="4303037" cy="4072653"/>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a:lnSpc>
                <a:spcPct val="150000"/>
              </a:lnSpc>
              <a:buNone/>
            </a:pPr>
            <a:r>
              <a:rPr lang="en" sz="1700" i="0" dirty="0"/>
              <a:t>If</a:t>
            </a:r>
            <a:r>
              <a:rPr lang="en" sz="1700" b="1" i="0" dirty="0"/>
              <a:t> </a:t>
            </a:r>
            <a:r>
              <a:rPr lang="en" sz="1700" i="0" dirty="0"/>
              <a:t>visible, branches should be measured; measurements of the depth and the RMT should be made separately for the main niche and including any branch. </a:t>
            </a:r>
          </a:p>
          <a:p>
            <a:pPr marL="0" indent="0" algn="just">
              <a:lnSpc>
                <a:spcPct val="150000"/>
              </a:lnSpc>
              <a:buNone/>
            </a:pPr>
            <a:endParaRPr lang="en" sz="1700" i="0" dirty="0"/>
          </a:p>
          <a:p>
            <a:pPr marL="0" indent="0" algn="just">
              <a:lnSpc>
                <a:spcPct val="150000"/>
              </a:lnSpc>
              <a:buNone/>
            </a:pPr>
            <a:r>
              <a:rPr lang="en" sz="1700" i="0" dirty="0">
                <a:latin typeface="Arial"/>
                <a:cs typeface="Arial"/>
              </a:rPr>
              <a:t>All experts agreed that documenting features of the endometrium was not relevant to niche measurement; thus, the calipers should be placed on the border of the myometrium.</a:t>
            </a:r>
            <a:endParaRPr lang="en" sz="1700" i="0" dirty="0">
              <a:cs typeface="Arial"/>
            </a:endParaRPr>
          </a:p>
        </p:txBody>
      </p:sp>
      <p:sp>
        <p:nvSpPr>
          <p:cNvPr id="12" name="TextBox 1">
            <a:extLst>
              <a:ext uri="{FF2B5EF4-FFF2-40B4-BE49-F238E27FC236}">
                <a16:creationId xmlns:a16="http://schemas.microsoft.com/office/drawing/2014/main" id="{4E1360D3-4E01-2044-AA58-2670134F5C2C}"/>
              </a:ext>
            </a:extLst>
          </p:cNvPr>
          <p:cNvSpPr txBox="1">
            <a:spLocks noChangeArrowheads="1"/>
          </p:cNvSpPr>
          <p:nvPr/>
        </p:nvSpPr>
        <p:spPr bwMode="auto">
          <a:xfrm>
            <a:off x="200747" y="1674787"/>
            <a:ext cx="413778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a:t>Results</a:t>
            </a:r>
          </a:p>
        </p:txBody>
      </p:sp>
    </p:spTree>
    <p:extLst>
      <p:ext uri="{BB962C8B-B14F-4D97-AF65-F5344CB8AC3E}">
        <p14:creationId xmlns:p14="http://schemas.microsoft.com/office/powerpoint/2010/main" val="2617460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 name="TextBox 1"/>
          <p:cNvSpPr txBox="1">
            <a:spLocks noChangeArrowheads="1"/>
          </p:cNvSpPr>
          <p:nvPr/>
        </p:nvSpPr>
        <p:spPr bwMode="auto">
          <a:xfrm>
            <a:off x="381000" y="2403145"/>
            <a:ext cx="8458200" cy="929485"/>
          </a:xfrm>
          <a:prstGeom prst="rect">
            <a:avLst/>
          </a:prstGeom>
          <a:solidFill>
            <a:srgbClr val="F0F3FB"/>
          </a:solidFill>
          <a:ln w="19050">
            <a:solidFill>
              <a:srgbClr val="445895"/>
            </a:solid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defPPr>
              <a:defRPr lang="en-GB"/>
            </a:defPPr>
            <a:lvl1pPr marL="0" indent="0" algn="ctr">
              <a:spcBef>
                <a:spcPct val="20000"/>
              </a:spcBef>
              <a:buNone/>
              <a:defRPr sz="1700" b="1" i="0"/>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pPr marL="285750" indent="-285750" algn="just">
              <a:buFont typeface="Arial" panose="020B0604020202020204" pitchFamily="34" charset="0"/>
              <a:buChar char="•"/>
            </a:pPr>
            <a:r>
              <a:rPr lang="en" b="0" dirty="0">
                <a:latin typeface="Arial"/>
                <a:cs typeface="Arial"/>
              </a:rPr>
              <a:t>The use of a modified Delphi method is a strength of the study.</a:t>
            </a:r>
            <a:endParaRPr lang="en" b="0" dirty="0"/>
          </a:p>
          <a:p>
            <a:pPr marL="285750" indent="-285750" algn="just">
              <a:buFont typeface="Arial" panose="020B0604020202020204" pitchFamily="34" charset="0"/>
              <a:buChar char="•"/>
            </a:pPr>
            <a:r>
              <a:rPr lang="en" b="0" dirty="0">
                <a:latin typeface="Arial"/>
                <a:cs typeface="Arial"/>
              </a:rPr>
              <a:t>It is a limitation that the response rate in the second round decreased to 80% and only nine (60%) experts were present during the face-to-face meeting.</a:t>
            </a:r>
            <a:endParaRPr lang="en" b="0" dirty="0">
              <a:cs typeface="Arial"/>
            </a:endParaRPr>
          </a:p>
        </p:txBody>
      </p:sp>
      <p:sp>
        <p:nvSpPr>
          <p:cNvPr id="8" name="Rectangle 1"/>
          <p:cNvSpPr>
            <a:spLocks noChangeArrowheads="1"/>
          </p:cNvSpPr>
          <p:nvPr/>
        </p:nvSpPr>
        <p:spPr bwMode="auto">
          <a:xfrm>
            <a:off x="2483768" y="1687740"/>
            <a:ext cx="387477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it-IT" sz="2400" b="1" i="0" dirty="0"/>
              <a:t>Strengths and limitations</a:t>
            </a:r>
            <a:endParaRPr lang="en-GB" altLang="it-IT" sz="2400" dirty="0"/>
          </a:p>
        </p:txBody>
      </p:sp>
      <p:sp>
        <p:nvSpPr>
          <p:cNvPr id="9" name="Rectangle 1"/>
          <p:cNvSpPr>
            <a:spLocks noChangeArrowheads="1"/>
          </p:cNvSpPr>
          <p:nvPr/>
        </p:nvSpPr>
        <p:spPr bwMode="auto">
          <a:xfrm>
            <a:off x="3492056" y="3973945"/>
            <a:ext cx="185820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it-IT" sz="2400" b="1" i="0" dirty="0"/>
              <a:t>Conclusion</a:t>
            </a:r>
            <a:endParaRPr lang="en-GB" altLang="it-IT" sz="2400" dirty="0"/>
          </a:p>
        </p:txBody>
      </p:sp>
      <p:sp>
        <p:nvSpPr>
          <p:cNvPr id="12" name="Text Box 5">
            <a:extLst>
              <a:ext uri="{FF2B5EF4-FFF2-40B4-BE49-F238E27FC236}">
                <a16:creationId xmlns:a16="http://schemas.microsoft.com/office/drawing/2014/main" id="{5A9C2143-DF47-314C-B96B-5BBFF16254BE}"/>
              </a:ext>
            </a:extLst>
          </p:cNvPr>
          <p:cNvSpPr txBox="1">
            <a:spLocks noChangeArrowheads="1"/>
          </p:cNvSpPr>
          <p:nvPr/>
        </p:nvSpPr>
        <p:spPr bwMode="auto">
          <a:xfrm>
            <a:off x="0" y="961564"/>
            <a:ext cx="9143999" cy="523220"/>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 sz="1400" b="1" i="0" dirty="0">
                <a:solidFill>
                  <a:schemeClr val="bg1"/>
                </a:solidFill>
              </a:rPr>
              <a:t>Sonographic examination of uterine niche in  non-pregnant women:  a modified Delphi procedure</a:t>
            </a:r>
            <a:endParaRPr lang="en-US" sz="1400" b="1" i="0" dirty="0">
              <a:solidFill>
                <a:schemeClr val="bg1"/>
              </a:solidFill>
            </a:endParaRPr>
          </a:p>
          <a:p>
            <a:pPr algn="ctr" eaLnBrk="1" hangingPunct="1">
              <a:spcBef>
                <a:spcPct val="0"/>
              </a:spcBef>
              <a:buFontTx/>
              <a:buNone/>
            </a:pPr>
            <a:r>
              <a:rPr lang="de-DE" altLang="it-IT" sz="1400" dirty="0">
                <a:solidFill>
                  <a:schemeClr val="bg1"/>
                </a:solidFill>
              </a:rPr>
              <a:t>Jordans et al.</a:t>
            </a:r>
            <a:r>
              <a:rPr lang="en-GB" altLang="it-IT" sz="1400" dirty="0">
                <a:solidFill>
                  <a:schemeClr val="bg1"/>
                </a:solidFill>
              </a:rPr>
              <a:t>, UOG 2018</a:t>
            </a:r>
          </a:p>
        </p:txBody>
      </p:sp>
      <p:sp>
        <p:nvSpPr>
          <p:cNvPr id="13" name="TextBox 1">
            <a:extLst>
              <a:ext uri="{FF2B5EF4-FFF2-40B4-BE49-F238E27FC236}">
                <a16:creationId xmlns:a16="http://schemas.microsoft.com/office/drawing/2014/main" id="{A9FDFE4E-F434-B641-8FF5-AD0AB7AAA317}"/>
              </a:ext>
            </a:extLst>
          </p:cNvPr>
          <p:cNvSpPr txBox="1">
            <a:spLocks noChangeArrowheads="1"/>
          </p:cNvSpPr>
          <p:nvPr/>
        </p:nvSpPr>
        <p:spPr bwMode="auto">
          <a:xfrm>
            <a:off x="381000" y="4653136"/>
            <a:ext cx="8458200" cy="1718163"/>
          </a:xfrm>
          <a:prstGeom prst="rect">
            <a:avLst/>
          </a:prstGeom>
          <a:solidFill>
            <a:srgbClr val="F0F3FB"/>
          </a:solidFill>
          <a:ln w="19050">
            <a:solidFill>
              <a:srgbClr val="445895"/>
            </a:solid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defPPr>
              <a:defRPr lang="en-GB"/>
            </a:defPPr>
            <a:lvl1pPr marL="0" indent="0" algn="ctr">
              <a:spcBef>
                <a:spcPct val="20000"/>
              </a:spcBef>
              <a:buNone/>
              <a:defRPr sz="1700" b="1" i="0"/>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pPr marL="285750" indent="-285750" algn="just">
              <a:lnSpc>
                <a:spcPct val="150000"/>
              </a:lnSpc>
              <a:buFont typeface="Arial" panose="020B0604020202020204" pitchFamily="34" charset="0"/>
              <a:buChar char="•"/>
            </a:pPr>
            <a:r>
              <a:rPr lang="en" b="0" dirty="0"/>
              <a:t>Consensus was achieved, using a modified Delphi procedure amongst European</a:t>
            </a:r>
          </a:p>
          <a:p>
            <a:pPr algn="just">
              <a:lnSpc>
                <a:spcPct val="150000"/>
              </a:lnSpc>
            </a:pPr>
            <a:r>
              <a:rPr lang="en" b="0" dirty="0"/>
              <a:t> experts, for all 42 items regarded as relevant for ultrasonographic niche evaluation.</a:t>
            </a:r>
          </a:p>
          <a:p>
            <a:pPr marL="285750" indent="-285750" algn="just">
              <a:lnSpc>
                <a:spcPct val="150000"/>
              </a:lnSpc>
              <a:buFont typeface="Arial" panose="020B0604020202020204" pitchFamily="34" charset="0"/>
              <a:buChar char="•"/>
            </a:pPr>
            <a:r>
              <a:rPr lang="en" b="0" dirty="0">
                <a:latin typeface="Arial"/>
                <a:cs typeface="Arial"/>
              </a:rPr>
              <a:t>The relationship between the morphological characteristics and measurements of a niche with clinical outcome has yet to be described.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2"/>
          <p:cNvGrpSpPr>
            <a:grpSpLocks/>
          </p:cNvGrpSpPr>
          <p:nvPr/>
        </p:nvGrpSpPr>
        <p:grpSpPr bwMode="auto">
          <a:xfrm>
            <a:off x="0" y="-15875"/>
            <a:ext cx="9144000" cy="923925"/>
            <a:chOff x="0" y="3755"/>
            <a:chExt cx="5760" cy="582"/>
          </a:xfrm>
        </p:grpSpPr>
        <p:pic>
          <p:nvPicPr>
            <p:cNvPr id="58376"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377"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7653" name="TextBox 1"/>
          <p:cNvSpPr txBox="1">
            <a:spLocks noChangeArrowheads="1"/>
          </p:cNvSpPr>
          <p:nvPr/>
        </p:nvSpPr>
        <p:spPr bwMode="auto">
          <a:xfrm>
            <a:off x="1331640" y="1556792"/>
            <a:ext cx="648017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a:solidFill>
                  <a:srgbClr val="000000"/>
                </a:solidFill>
              </a:rPr>
              <a:t>Discussion points</a:t>
            </a:r>
          </a:p>
        </p:txBody>
      </p:sp>
      <p:sp>
        <p:nvSpPr>
          <p:cNvPr id="8" name="Text Box 5">
            <a:extLst>
              <a:ext uri="{FF2B5EF4-FFF2-40B4-BE49-F238E27FC236}">
                <a16:creationId xmlns:a16="http://schemas.microsoft.com/office/drawing/2014/main" id="{B2E95FC0-8EE1-6842-BB07-9CC351D1A8B2}"/>
              </a:ext>
            </a:extLst>
          </p:cNvPr>
          <p:cNvSpPr txBox="1">
            <a:spLocks noChangeArrowheads="1"/>
          </p:cNvSpPr>
          <p:nvPr/>
        </p:nvSpPr>
        <p:spPr bwMode="auto">
          <a:xfrm>
            <a:off x="0" y="961564"/>
            <a:ext cx="9143999" cy="523220"/>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 sz="1400" b="1" i="0" dirty="0">
                <a:solidFill>
                  <a:schemeClr val="bg1"/>
                </a:solidFill>
              </a:rPr>
              <a:t>Sonographic examination of uterine niche in  non-pregnant women:  a modified Delphi procedure</a:t>
            </a:r>
            <a:endParaRPr lang="en-US" sz="1400" b="1" i="0" dirty="0">
              <a:solidFill>
                <a:schemeClr val="bg1"/>
              </a:solidFill>
            </a:endParaRPr>
          </a:p>
          <a:p>
            <a:pPr algn="ctr" eaLnBrk="1" hangingPunct="1">
              <a:spcBef>
                <a:spcPct val="0"/>
              </a:spcBef>
              <a:buFontTx/>
              <a:buNone/>
            </a:pPr>
            <a:r>
              <a:rPr lang="de-DE" altLang="it-IT" sz="1400" dirty="0">
                <a:solidFill>
                  <a:schemeClr val="bg1"/>
                </a:solidFill>
              </a:rPr>
              <a:t>Jordans et al.</a:t>
            </a:r>
            <a:r>
              <a:rPr lang="en-GB" altLang="it-IT" sz="1400" dirty="0">
                <a:solidFill>
                  <a:schemeClr val="bg1"/>
                </a:solidFill>
              </a:rPr>
              <a:t>, UOG 2018</a:t>
            </a:r>
          </a:p>
        </p:txBody>
      </p:sp>
      <p:sp>
        <p:nvSpPr>
          <p:cNvPr id="10" name="TextBox 1">
            <a:extLst>
              <a:ext uri="{FF2B5EF4-FFF2-40B4-BE49-F238E27FC236}">
                <a16:creationId xmlns:a16="http://schemas.microsoft.com/office/drawing/2014/main" id="{656D02D9-2CA9-004D-89D0-F914E68F6A42}"/>
              </a:ext>
            </a:extLst>
          </p:cNvPr>
          <p:cNvSpPr txBox="1">
            <a:spLocks noChangeArrowheads="1"/>
          </p:cNvSpPr>
          <p:nvPr/>
        </p:nvSpPr>
        <p:spPr bwMode="auto">
          <a:xfrm>
            <a:off x="266648" y="2139963"/>
            <a:ext cx="8625831" cy="4569713"/>
          </a:xfrm>
          <a:prstGeom prst="rect">
            <a:avLst/>
          </a:prstGeom>
          <a:solidFill>
            <a:srgbClr val="F0F3FB"/>
          </a:solidFill>
          <a:ln w="19050">
            <a:solidFill>
              <a:srgbClr val="445895"/>
            </a:solid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defPPr>
              <a:defRPr lang="en-GB"/>
            </a:defPPr>
            <a:lvl1pPr marL="0" indent="0" algn="ctr">
              <a:spcBef>
                <a:spcPct val="20000"/>
              </a:spcBef>
              <a:buNone/>
              <a:defRPr sz="1700" b="1" i="0"/>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pPr marL="285750" indent="-285750" algn="just">
              <a:lnSpc>
                <a:spcPct val="150000"/>
              </a:lnSpc>
              <a:buFont typeface="Arial" panose="020B0604020202020204" pitchFamily="34" charset="0"/>
              <a:buChar char="•"/>
            </a:pPr>
            <a:r>
              <a:rPr lang="en" b="0" dirty="0">
                <a:latin typeface="Arial"/>
                <a:cs typeface="Arial"/>
              </a:rPr>
              <a:t>The relevance of the parameters evaluated in terms of related symptoms, subfertility or problems during fertility treatment, prediction of obstetric complications in a subsequent pregnancy and prediction of treatment risks and success, needs to be elucidated.</a:t>
            </a:r>
            <a:endParaRPr lang="en" b="0" dirty="0"/>
          </a:p>
          <a:p>
            <a:pPr algn="just">
              <a:lnSpc>
                <a:spcPct val="150000"/>
              </a:lnSpc>
            </a:pPr>
            <a:endParaRPr lang="en" b="0" dirty="0"/>
          </a:p>
          <a:p>
            <a:pPr marL="285750" indent="-285750" algn="just">
              <a:lnSpc>
                <a:spcPct val="150000"/>
              </a:lnSpc>
              <a:buFont typeface="Arial" panose="020B0604020202020204" pitchFamily="34" charset="0"/>
              <a:buChar char="•"/>
            </a:pPr>
            <a:r>
              <a:rPr lang="en" b="0" dirty="0">
                <a:latin typeface="Arial"/>
                <a:cs typeface="Arial"/>
              </a:rPr>
              <a:t>To determine the optimal timing for niche measurement after a CS, future studies are needed as data are limited.</a:t>
            </a:r>
            <a:endParaRPr lang="en" b="0" dirty="0">
              <a:cs typeface="Arial"/>
            </a:endParaRPr>
          </a:p>
          <a:p>
            <a:pPr algn="just">
              <a:lnSpc>
                <a:spcPct val="150000"/>
              </a:lnSpc>
            </a:pPr>
            <a:endParaRPr lang="en" b="0" dirty="0"/>
          </a:p>
          <a:p>
            <a:pPr marL="285750" indent="-285750" algn="just">
              <a:lnSpc>
                <a:spcPct val="150000"/>
              </a:lnSpc>
              <a:buFont typeface="Arial" panose="020B0604020202020204" pitchFamily="34" charset="0"/>
              <a:buChar char="•"/>
            </a:pPr>
            <a:r>
              <a:rPr lang="en" b="0" dirty="0"/>
              <a:t>Future research is also required to determine optimal cut-off value for the depth of a niche to be used in defining different sizes of niche, the optimal cut-off values of RMT and ratios of RMT/AMT or depth/RMT to define the clinical relevance of a niche.</a:t>
            </a:r>
          </a:p>
        </p:txBody>
      </p:sp>
    </p:spTree>
    <p:extLst>
      <p:ext uri="{BB962C8B-B14F-4D97-AF65-F5344CB8AC3E}">
        <p14:creationId xmlns:p14="http://schemas.microsoft.com/office/powerpoint/2010/main" val="4107461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fade">
                                      <p:cBhvr>
                                        <p:cTn id="7" dur="500"/>
                                        <p:tgtEl>
                                          <p:spTgt spid="276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p:cNvGrpSpPr>
            <a:grpSpLocks/>
          </p:cNvGrpSpPr>
          <p:nvPr/>
        </p:nvGrpSpPr>
        <p:grpSpPr bwMode="auto">
          <a:xfrm>
            <a:off x="0" y="-15875"/>
            <a:ext cx="9144000" cy="923925"/>
            <a:chOff x="0" y="3755"/>
            <a:chExt cx="5760" cy="582"/>
          </a:xfrm>
        </p:grpSpPr>
        <p:pic>
          <p:nvPicPr>
            <p:cNvPr id="21512"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3"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1507"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i="0" dirty="0">
              <a:solidFill>
                <a:srgbClr val="000000"/>
              </a:solidFill>
            </a:endParaRPr>
          </a:p>
        </p:txBody>
      </p:sp>
      <p:sp>
        <p:nvSpPr>
          <p:cNvPr id="21508" name="Titolo 1"/>
          <p:cNvSpPr txBox="1">
            <a:spLocks/>
          </p:cNvSpPr>
          <p:nvPr/>
        </p:nvSpPr>
        <p:spPr bwMode="auto">
          <a:xfrm>
            <a:off x="323850" y="2403475"/>
            <a:ext cx="8856663"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2000" b="1" i="0" dirty="0">
              <a:solidFill>
                <a:schemeClr val="tx2"/>
              </a:solidFill>
            </a:endParaRPr>
          </a:p>
        </p:txBody>
      </p:sp>
      <p:sp>
        <p:nvSpPr>
          <p:cNvPr id="21509" name="TextBox 1"/>
          <p:cNvSpPr txBox="1">
            <a:spLocks noChangeArrowheads="1"/>
          </p:cNvSpPr>
          <p:nvPr/>
        </p:nvSpPr>
        <p:spPr bwMode="auto">
          <a:xfrm>
            <a:off x="228600" y="1700808"/>
            <a:ext cx="864235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800" b="1" i="0" dirty="0"/>
              <a:t>Introduction</a:t>
            </a:r>
          </a:p>
        </p:txBody>
      </p:sp>
      <p:sp>
        <p:nvSpPr>
          <p:cNvPr id="21511" name="Text Box 5"/>
          <p:cNvSpPr txBox="1">
            <a:spLocks noChangeArrowheads="1"/>
          </p:cNvSpPr>
          <p:nvPr/>
        </p:nvSpPr>
        <p:spPr bwMode="auto">
          <a:xfrm>
            <a:off x="0" y="961564"/>
            <a:ext cx="9143999" cy="523220"/>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 sz="1400" b="1" i="0" dirty="0">
                <a:solidFill>
                  <a:schemeClr val="bg1"/>
                </a:solidFill>
              </a:rPr>
              <a:t>Sonographic examination of uterine niche in  non-pregnant women:  a modified Delphi procedure</a:t>
            </a:r>
            <a:endParaRPr lang="en-US" sz="1400" b="1" i="0" dirty="0">
              <a:solidFill>
                <a:schemeClr val="bg1"/>
              </a:solidFill>
            </a:endParaRPr>
          </a:p>
          <a:p>
            <a:pPr algn="ctr" eaLnBrk="1" hangingPunct="1">
              <a:spcBef>
                <a:spcPct val="0"/>
              </a:spcBef>
              <a:buFontTx/>
              <a:buNone/>
            </a:pPr>
            <a:r>
              <a:rPr lang="de-DE" altLang="it-IT" sz="1400" dirty="0">
                <a:solidFill>
                  <a:schemeClr val="bg1"/>
                </a:solidFill>
              </a:rPr>
              <a:t>Jordans et al.</a:t>
            </a:r>
            <a:r>
              <a:rPr lang="en-GB" altLang="it-IT" sz="1400" dirty="0">
                <a:solidFill>
                  <a:schemeClr val="bg1"/>
                </a:solidFill>
              </a:rPr>
              <a:t>, UOG 2018</a:t>
            </a:r>
          </a:p>
        </p:txBody>
      </p:sp>
      <p:sp>
        <p:nvSpPr>
          <p:cNvPr id="10" name="Rectangle 19">
            <a:extLst>
              <a:ext uri="{FF2B5EF4-FFF2-40B4-BE49-F238E27FC236}">
                <a16:creationId xmlns:a16="http://schemas.microsoft.com/office/drawing/2014/main" id="{3C764A0E-E2D8-F747-A4B6-34F5FD7061DE}"/>
              </a:ext>
            </a:extLst>
          </p:cNvPr>
          <p:cNvSpPr>
            <a:spLocks noChangeArrowheads="1"/>
          </p:cNvSpPr>
          <p:nvPr/>
        </p:nvSpPr>
        <p:spPr bwMode="auto">
          <a:xfrm>
            <a:off x="697346" y="2377271"/>
            <a:ext cx="7763085" cy="4002121"/>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pPr>
            <a:r>
              <a:rPr lang="en" sz="1800" i="0" dirty="0">
                <a:latin typeface="Arial"/>
                <a:cs typeface="Arial"/>
              </a:rPr>
              <a:t>The Cesarean section (CS) scar defect or ‘niche’ has been reported as an important feature that is associated with future complications.</a:t>
            </a:r>
          </a:p>
          <a:p>
            <a:pPr marL="0" indent="0">
              <a:lnSpc>
                <a:spcPct val="150000"/>
              </a:lnSpc>
              <a:buNone/>
            </a:pPr>
            <a:endParaRPr lang="en" sz="1800" i="0" dirty="0">
              <a:cs typeface="Arial"/>
            </a:endParaRPr>
          </a:p>
          <a:p>
            <a:pPr>
              <a:lnSpc>
                <a:spcPct val="150000"/>
              </a:lnSpc>
            </a:pPr>
            <a:r>
              <a:rPr lang="en" sz="1800" i="0" dirty="0">
                <a:latin typeface="Arial"/>
                <a:cs typeface="Arial"/>
              </a:rPr>
              <a:t>The accurate measurement and description of a niche is becoming increasingly </a:t>
            </a:r>
            <a:r>
              <a:rPr lang="it-IT" sz="1800" i="0" dirty="0">
                <a:latin typeface="Arial"/>
                <a:cs typeface="Arial"/>
              </a:rPr>
              <a:t>i</a:t>
            </a:r>
            <a:r>
              <a:rPr lang="en" sz="1800" i="0" dirty="0" err="1">
                <a:latin typeface="Arial"/>
                <a:cs typeface="Arial"/>
              </a:rPr>
              <a:t>mportant</a:t>
            </a:r>
            <a:r>
              <a:rPr lang="en" sz="1800" i="0" dirty="0">
                <a:latin typeface="Arial"/>
                <a:cs typeface="Arial"/>
              </a:rPr>
              <a:t> for the clinical assessment of gynecological symptoms and for the planning of possible surgical treatment.</a:t>
            </a:r>
          </a:p>
          <a:p>
            <a:pPr marL="0" indent="0">
              <a:lnSpc>
                <a:spcPct val="150000"/>
              </a:lnSpc>
              <a:buNone/>
            </a:pPr>
            <a:endParaRPr lang="en" sz="1800" i="0" dirty="0">
              <a:cs typeface="Arial"/>
            </a:endParaRPr>
          </a:p>
          <a:p>
            <a:pPr>
              <a:lnSpc>
                <a:spcPct val="150000"/>
              </a:lnSpc>
            </a:pPr>
            <a:r>
              <a:rPr lang="en" sz="1800" i="0" dirty="0">
                <a:latin typeface="Arial"/>
                <a:cs typeface="Arial"/>
              </a:rPr>
              <a:t>There is no standardized guideline for the examination, measurement or description of the development of niches and associated symptoms.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a:grpSpLocks/>
          </p:cNvGrpSpPr>
          <p:nvPr/>
        </p:nvGrpSpPr>
        <p:grpSpPr bwMode="auto">
          <a:xfrm>
            <a:off x="0" y="-15875"/>
            <a:ext cx="9144000" cy="923925"/>
            <a:chOff x="0" y="3755"/>
            <a:chExt cx="5760" cy="582"/>
          </a:xfrm>
        </p:grpSpPr>
        <p:pic>
          <p:nvPicPr>
            <p:cNvPr id="23558"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9"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3557" name="Rectangle 8"/>
          <p:cNvSpPr>
            <a:spLocks noChangeArrowheads="1"/>
          </p:cNvSpPr>
          <p:nvPr/>
        </p:nvSpPr>
        <p:spPr bwMode="auto">
          <a:xfrm>
            <a:off x="3071427" y="1806214"/>
            <a:ext cx="300114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sz="2800" b="1" i="0" dirty="0">
                <a:solidFill>
                  <a:srgbClr val="000000"/>
                </a:solidFill>
              </a:rPr>
              <a:t>Aim of the study</a:t>
            </a:r>
          </a:p>
        </p:txBody>
      </p:sp>
      <p:sp>
        <p:nvSpPr>
          <p:cNvPr id="10" name="Text Box 5">
            <a:extLst>
              <a:ext uri="{FF2B5EF4-FFF2-40B4-BE49-F238E27FC236}">
                <a16:creationId xmlns:a16="http://schemas.microsoft.com/office/drawing/2014/main" id="{31C69F7C-6F86-C840-ABC3-E0168352BEFF}"/>
              </a:ext>
            </a:extLst>
          </p:cNvPr>
          <p:cNvSpPr txBox="1">
            <a:spLocks noChangeArrowheads="1"/>
          </p:cNvSpPr>
          <p:nvPr/>
        </p:nvSpPr>
        <p:spPr bwMode="auto">
          <a:xfrm>
            <a:off x="0" y="961564"/>
            <a:ext cx="9143999" cy="523220"/>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 sz="1400" b="1" i="0" dirty="0">
                <a:solidFill>
                  <a:schemeClr val="bg1"/>
                </a:solidFill>
              </a:rPr>
              <a:t>Sonographic examination of uterine niche in  non-pregnant women:  a modified Delphi procedure</a:t>
            </a:r>
            <a:endParaRPr lang="en-US" sz="1400" b="1" i="0" dirty="0">
              <a:solidFill>
                <a:schemeClr val="bg1"/>
              </a:solidFill>
            </a:endParaRPr>
          </a:p>
          <a:p>
            <a:pPr algn="ctr" eaLnBrk="1" hangingPunct="1">
              <a:spcBef>
                <a:spcPct val="0"/>
              </a:spcBef>
              <a:buFontTx/>
              <a:buNone/>
            </a:pPr>
            <a:r>
              <a:rPr lang="de-DE" altLang="it-IT" sz="1400" dirty="0">
                <a:solidFill>
                  <a:schemeClr val="bg1"/>
                </a:solidFill>
              </a:rPr>
              <a:t>Jordans et al.</a:t>
            </a:r>
            <a:r>
              <a:rPr lang="en-GB" altLang="it-IT" sz="1400" dirty="0">
                <a:solidFill>
                  <a:schemeClr val="bg1"/>
                </a:solidFill>
              </a:rPr>
              <a:t>, UOG 2018</a:t>
            </a:r>
          </a:p>
        </p:txBody>
      </p:sp>
      <p:sp>
        <p:nvSpPr>
          <p:cNvPr id="11" name="Rectangle 19">
            <a:extLst>
              <a:ext uri="{FF2B5EF4-FFF2-40B4-BE49-F238E27FC236}">
                <a16:creationId xmlns:a16="http://schemas.microsoft.com/office/drawing/2014/main" id="{98DEB3B6-8CA8-774C-A228-27BC9A2FA2F8}"/>
              </a:ext>
            </a:extLst>
          </p:cNvPr>
          <p:cNvSpPr>
            <a:spLocks noChangeArrowheads="1"/>
          </p:cNvSpPr>
          <p:nvPr/>
        </p:nvSpPr>
        <p:spPr bwMode="auto">
          <a:xfrm>
            <a:off x="827584" y="2726996"/>
            <a:ext cx="7901924" cy="3693832"/>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ctr">
              <a:lnSpc>
                <a:spcPct val="150000"/>
              </a:lnSpc>
              <a:buNone/>
            </a:pPr>
            <a:endParaRPr lang="it-IT" sz="2200" i="0" dirty="0">
              <a:latin typeface="Arial"/>
              <a:cs typeface="Arial"/>
            </a:endParaRPr>
          </a:p>
          <a:p>
            <a:pPr marL="0" indent="0" algn="ctr">
              <a:lnSpc>
                <a:spcPct val="150000"/>
              </a:lnSpc>
              <a:buNone/>
            </a:pPr>
            <a:r>
              <a:rPr lang="it-IT" sz="2200" i="0" dirty="0">
                <a:latin typeface="Arial"/>
                <a:cs typeface="Arial"/>
              </a:rPr>
              <a:t>T</a:t>
            </a:r>
            <a:r>
              <a:rPr lang="en" sz="2200" i="0" dirty="0">
                <a:latin typeface="Arial"/>
                <a:cs typeface="Arial"/>
              </a:rPr>
              <a:t>he aim of this study was to generate guidance for detailed</a:t>
            </a:r>
            <a:endParaRPr lang="en-US" sz="2200" dirty="0">
              <a:cs typeface="Arial" panose="020B0604020202020204" pitchFamily="34" charset="0"/>
            </a:endParaRPr>
          </a:p>
          <a:p>
            <a:pPr marL="0" indent="0" algn="ctr">
              <a:lnSpc>
                <a:spcPct val="150000"/>
              </a:lnSpc>
              <a:buNone/>
            </a:pPr>
            <a:r>
              <a:rPr lang="en" sz="2200" i="0" dirty="0">
                <a:latin typeface="Arial"/>
                <a:cs typeface="Arial"/>
              </a:rPr>
              <a:t>uterine niche evaluation using ultrasonography in the</a:t>
            </a:r>
          </a:p>
          <a:p>
            <a:pPr marL="0" indent="0" algn="ctr">
              <a:lnSpc>
                <a:spcPct val="150000"/>
              </a:lnSpc>
              <a:buNone/>
            </a:pPr>
            <a:r>
              <a:rPr lang="en" sz="2200" i="0" dirty="0">
                <a:latin typeface="Arial"/>
                <a:cs typeface="Arial"/>
              </a:rPr>
              <a:t>non-pregnant woman, by means of a modified Delphi</a:t>
            </a:r>
          </a:p>
          <a:p>
            <a:pPr marL="0" indent="0" algn="ctr">
              <a:lnSpc>
                <a:spcPct val="150000"/>
              </a:lnSpc>
              <a:buNone/>
            </a:pPr>
            <a:r>
              <a:rPr lang="en" sz="2200" i="0" dirty="0">
                <a:latin typeface="Arial"/>
                <a:cs typeface="Arial"/>
              </a:rPr>
              <a:t>procedure amongst international experts</a:t>
            </a:r>
          </a:p>
          <a:p>
            <a:pPr marL="0" indent="0" algn="ctr">
              <a:lnSpc>
                <a:spcPct val="150000"/>
              </a:lnSpc>
              <a:buNone/>
            </a:pPr>
            <a:endParaRPr lang="en" sz="1600" b="1" i="0" dirty="0"/>
          </a:p>
          <a:p>
            <a:pPr marL="0" indent="0" algn="ctr">
              <a:lnSpc>
                <a:spcPct val="150000"/>
              </a:lnSpc>
              <a:buNone/>
            </a:pPr>
            <a:endParaRPr lang="en-US" sz="1600" i="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0" y="-15875"/>
            <a:ext cx="9144000" cy="923925"/>
            <a:chOff x="0" y="3755"/>
            <a:chExt cx="5760" cy="582"/>
          </a:xfrm>
        </p:grpSpPr>
        <p:pic>
          <p:nvPicPr>
            <p:cNvPr id="5"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 name="Rectangle 19"/>
          <p:cNvSpPr>
            <a:spLocks noChangeArrowheads="1"/>
          </p:cNvSpPr>
          <p:nvPr/>
        </p:nvSpPr>
        <p:spPr bwMode="auto">
          <a:xfrm>
            <a:off x="395536" y="2254283"/>
            <a:ext cx="3992178" cy="3887731"/>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ctr">
              <a:lnSpc>
                <a:spcPct val="150000"/>
              </a:lnSpc>
              <a:buNone/>
            </a:pPr>
            <a:r>
              <a:rPr lang="en" sz="1600" b="1" i="0" dirty="0"/>
              <a:t>Study design</a:t>
            </a:r>
          </a:p>
          <a:p>
            <a:pPr algn="just">
              <a:lnSpc>
                <a:spcPct val="150000"/>
              </a:lnSpc>
            </a:pPr>
            <a:r>
              <a:rPr lang="en" sz="1600" i="0" dirty="0">
                <a:latin typeface="Arial"/>
                <a:cs typeface="Arial"/>
              </a:rPr>
              <a:t>Stepwise modified Delphi method used to reach consensus on uterine niche definition and sonographic evaluation.</a:t>
            </a:r>
          </a:p>
          <a:p>
            <a:pPr algn="just">
              <a:lnSpc>
                <a:spcPct val="150000"/>
              </a:lnSpc>
            </a:pPr>
            <a:r>
              <a:rPr lang="en" sz="1600" i="0" dirty="0">
                <a:latin typeface="Arial"/>
                <a:cs typeface="Arial"/>
              </a:rPr>
              <a:t>At least 3 rounds of the questionnaire.</a:t>
            </a:r>
            <a:endParaRPr lang="en" sz="1600" i="0" dirty="0">
              <a:cs typeface="Arial"/>
            </a:endParaRPr>
          </a:p>
          <a:p>
            <a:pPr algn="just">
              <a:lnSpc>
                <a:spcPct val="150000"/>
              </a:lnSpc>
            </a:pPr>
            <a:r>
              <a:rPr lang="en" sz="1600" i="0" dirty="0">
                <a:latin typeface="Arial"/>
                <a:cs typeface="Arial"/>
              </a:rPr>
              <a:t>In each round, after analysis of the collective opinion of the group, the results of one round were used as the basis for formulating the next.</a:t>
            </a:r>
            <a:endParaRPr lang="en-US" sz="1600" i="0" dirty="0"/>
          </a:p>
        </p:txBody>
      </p:sp>
      <p:sp>
        <p:nvSpPr>
          <p:cNvPr id="9" name="TextBox 1"/>
          <p:cNvSpPr txBox="1">
            <a:spLocks noChangeArrowheads="1"/>
          </p:cNvSpPr>
          <p:nvPr/>
        </p:nvSpPr>
        <p:spPr bwMode="auto">
          <a:xfrm>
            <a:off x="1382164" y="1617936"/>
            <a:ext cx="356552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800" b="1" i="0" dirty="0"/>
              <a:t>Methods</a:t>
            </a:r>
            <a:endParaRPr lang="en-GB" altLang="it-IT" sz="2400" b="1" i="0" dirty="0"/>
          </a:p>
        </p:txBody>
      </p:sp>
      <p:sp>
        <p:nvSpPr>
          <p:cNvPr id="10" name="Text Box 5">
            <a:extLst>
              <a:ext uri="{FF2B5EF4-FFF2-40B4-BE49-F238E27FC236}">
                <a16:creationId xmlns:a16="http://schemas.microsoft.com/office/drawing/2014/main" id="{427332B1-D790-6749-9EB8-68959183C765}"/>
              </a:ext>
            </a:extLst>
          </p:cNvPr>
          <p:cNvSpPr txBox="1">
            <a:spLocks noChangeArrowheads="1"/>
          </p:cNvSpPr>
          <p:nvPr/>
        </p:nvSpPr>
        <p:spPr bwMode="auto">
          <a:xfrm>
            <a:off x="0" y="961564"/>
            <a:ext cx="9143999" cy="523220"/>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 sz="1400" b="1" i="0" dirty="0">
                <a:solidFill>
                  <a:schemeClr val="bg1"/>
                </a:solidFill>
              </a:rPr>
              <a:t>Sonographic examination of uterine niche in  non-pregnant women:  a modified Delphi procedure</a:t>
            </a:r>
            <a:endParaRPr lang="en-US" sz="1400" b="1" i="0" dirty="0">
              <a:solidFill>
                <a:schemeClr val="bg1"/>
              </a:solidFill>
            </a:endParaRPr>
          </a:p>
          <a:p>
            <a:pPr algn="ctr" eaLnBrk="1" hangingPunct="1">
              <a:spcBef>
                <a:spcPct val="0"/>
              </a:spcBef>
              <a:buFontTx/>
              <a:buNone/>
            </a:pPr>
            <a:r>
              <a:rPr lang="de-DE" altLang="it-IT" sz="1400" dirty="0">
                <a:solidFill>
                  <a:schemeClr val="bg1"/>
                </a:solidFill>
              </a:rPr>
              <a:t>Jordans et al.</a:t>
            </a:r>
            <a:r>
              <a:rPr lang="en-GB" altLang="it-IT" sz="1400" dirty="0">
                <a:solidFill>
                  <a:schemeClr val="bg1"/>
                </a:solidFill>
              </a:rPr>
              <a:t>, UOG 2018</a:t>
            </a:r>
          </a:p>
        </p:txBody>
      </p:sp>
      <p:pic>
        <p:nvPicPr>
          <p:cNvPr id="2" name="Immagine 1">
            <a:extLst>
              <a:ext uri="{FF2B5EF4-FFF2-40B4-BE49-F238E27FC236}">
                <a16:creationId xmlns:a16="http://schemas.microsoft.com/office/drawing/2014/main" id="{162208D0-A58C-0145-8DDA-C6E514C29428}"/>
              </a:ext>
            </a:extLst>
          </p:cNvPr>
          <p:cNvPicPr>
            <a:picLocks noChangeAspect="1"/>
          </p:cNvPicPr>
          <p:nvPr/>
        </p:nvPicPr>
        <p:blipFill>
          <a:blip r:embed="rId4"/>
          <a:stretch>
            <a:fillRect/>
          </a:stretch>
        </p:blipFill>
        <p:spPr>
          <a:xfrm>
            <a:off x="4903982" y="1538298"/>
            <a:ext cx="3992178" cy="531970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15875"/>
            <a:ext cx="9144000" cy="923925"/>
            <a:chOff x="0" y="3755"/>
            <a:chExt cx="5760" cy="582"/>
          </a:xfrm>
        </p:grpSpPr>
        <p:pic>
          <p:nvPicPr>
            <p:cNvPr id="27656"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7"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5" name="TextBox 1"/>
          <p:cNvSpPr txBox="1">
            <a:spLocks noChangeArrowheads="1"/>
          </p:cNvSpPr>
          <p:nvPr/>
        </p:nvSpPr>
        <p:spPr bwMode="auto">
          <a:xfrm>
            <a:off x="2843808" y="1556792"/>
            <a:ext cx="356552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800" b="1" i="0" dirty="0"/>
              <a:t>Methods</a:t>
            </a:r>
            <a:endParaRPr lang="en-GB" altLang="it-IT" sz="2400" b="1" i="0" dirty="0"/>
          </a:p>
        </p:txBody>
      </p:sp>
      <p:sp>
        <p:nvSpPr>
          <p:cNvPr id="8" name="Text Box 5">
            <a:extLst>
              <a:ext uri="{FF2B5EF4-FFF2-40B4-BE49-F238E27FC236}">
                <a16:creationId xmlns:a16="http://schemas.microsoft.com/office/drawing/2014/main" id="{C01C8166-3E48-624C-96B9-B068F9019DDA}"/>
              </a:ext>
            </a:extLst>
          </p:cNvPr>
          <p:cNvSpPr txBox="1">
            <a:spLocks noChangeArrowheads="1"/>
          </p:cNvSpPr>
          <p:nvPr/>
        </p:nvSpPr>
        <p:spPr bwMode="auto">
          <a:xfrm>
            <a:off x="0" y="961564"/>
            <a:ext cx="9143999" cy="523220"/>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 sz="1400" b="1" i="0" dirty="0">
                <a:solidFill>
                  <a:schemeClr val="bg1"/>
                </a:solidFill>
              </a:rPr>
              <a:t>Sonographic examination of uterine niche in  non-pregnant women:  a modified Delphi procedure</a:t>
            </a:r>
            <a:endParaRPr lang="en-US" sz="1400" b="1" i="0" dirty="0">
              <a:solidFill>
                <a:schemeClr val="bg1"/>
              </a:solidFill>
            </a:endParaRPr>
          </a:p>
          <a:p>
            <a:pPr algn="ctr" eaLnBrk="1" hangingPunct="1">
              <a:spcBef>
                <a:spcPct val="0"/>
              </a:spcBef>
              <a:buFontTx/>
              <a:buNone/>
            </a:pPr>
            <a:r>
              <a:rPr lang="de-DE" altLang="it-IT" sz="1400" dirty="0">
                <a:solidFill>
                  <a:schemeClr val="bg1"/>
                </a:solidFill>
              </a:rPr>
              <a:t>Jordans et al.</a:t>
            </a:r>
            <a:r>
              <a:rPr lang="en-GB" altLang="it-IT" sz="1400" dirty="0">
                <a:solidFill>
                  <a:schemeClr val="bg1"/>
                </a:solidFill>
              </a:rPr>
              <a:t>, UOG 2018</a:t>
            </a:r>
          </a:p>
        </p:txBody>
      </p:sp>
      <p:sp>
        <p:nvSpPr>
          <p:cNvPr id="10" name="Rectangle 19">
            <a:extLst>
              <a:ext uri="{FF2B5EF4-FFF2-40B4-BE49-F238E27FC236}">
                <a16:creationId xmlns:a16="http://schemas.microsoft.com/office/drawing/2014/main" id="{550D1EB9-8038-3E42-8F57-1BC8C9315785}"/>
              </a:ext>
            </a:extLst>
          </p:cNvPr>
          <p:cNvSpPr>
            <a:spLocks noChangeArrowheads="1"/>
          </p:cNvSpPr>
          <p:nvPr/>
        </p:nvSpPr>
        <p:spPr bwMode="auto">
          <a:xfrm>
            <a:off x="395536" y="2348227"/>
            <a:ext cx="8280920" cy="4016484"/>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ctr">
              <a:buNone/>
            </a:pPr>
            <a:r>
              <a:rPr lang="it-IT" sz="1700" b="1" i="0" dirty="0">
                <a:latin typeface="Arial"/>
                <a:cs typeface="Arial"/>
              </a:rPr>
              <a:t>Expert panel recruitment</a:t>
            </a:r>
          </a:p>
          <a:p>
            <a:pPr algn="just">
              <a:lnSpc>
                <a:spcPct val="150000"/>
              </a:lnSpc>
            </a:pPr>
            <a:r>
              <a:rPr lang="en" sz="1700" i="0" dirty="0"/>
              <a:t>Members of the European Niche Taskforce were invited to participate in the Delphi procedure. </a:t>
            </a:r>
          </a:p>
          <a:p>
            <a:pPr algn="just">
              <a:lnSpc>
                <a:spcPct val="150000"/>
              </a:lnSpc>
            </a:pPr>
            <a:r>
              <a:rPr lang="en" sz="1700" i="0" dirty="0"/>
              <a:t>These experts were each asked to invite one colleague, from the same institute, who was known to have sufficient experience in the field.</a:t>
            </a:r>
          </a:p>
          <a:p>
            <a:pPr algn="just">
              <a:lnSpc>
                <a:spcPct val="150000"/>
              </a:lnSpc>
            </a:pPr>
            <a:r>
              <a:rPr lang="en" sz="1700" i="0" dirty="0">
                <a:latin typeface="Arial"/>
                <a:cs typeface="Arial"/>
              </a:rPr>
              <a:t>A total of 20 experts were invited.</a:t>
            </a:r>
            <a:endParaRPr lang="en" sz="1700" i="0" dirty="0">
              <a:cs typeface="Arial"/>
            </a:endParaRPr>
          </a:p>
          <a:p>
            <a:pPr algn="just">
              <a:lnSpc>
                <a:spcPct val="150000"/>
              </a:lnSpc>
            </a:pPr>
            <a:r>
              <a:rPr lang="en" sz="1700" i="0" dirty="0">
                <a:latin typeface="Arial"/>
                <a:cs typeface="Arial"/>
              </a:rPr>
              <a:t>Consensus was predefined as a rate of agreement (</a:t>
            </a:r>
            <a:r>
              <a:rPr lang="en" sz="1700" i="0" dirty="0" err="1">
                <a:latin typeface="Arial"/>
                <a:cs typeface="Arial"/>
              </a:rPr>
              <a:t>RoA</a:t>
            </a:r>
            <a:r>
              <a:rPr lang="en" sz="1700" i="0" dirty="0">
                <a:latin typeface="Arial"/>
                <a:cs typeface="Arial"/>
              </a:rPr>
              <a:t>)&gt;70%, where </a:t>
            </a:r>
            <a:r>
              <a:rPr lang="en" sz="1700" i="0" dirty="0" err="1">
                <a:latin typeface="Arial"/>
                <a:cs typeface="Arial"/>
              </a:rPr>
              <a:t>RoA</a:t>
            </a:r>
            <a:r>
              <a:rPr lang="en" sz="1700" i="0" dirty="0">
                <a:latin typeface="Arial"/>
                <a:cs typeface="Arial"/>
              </a:rPr>
              <a:t>=(agreement – disagreement)/ (agreement + disagreement + indifferent)×100%; this is a commonly used cut-off value for consensus.</a:t>
            </a:r>
            <a:endParaRPr lang="en" sz="1700" i="0" dirty="0">
              <a:cs typeface="Arial"/>
            </a:endParaRPr>
          </a:p>
          <a:p>
            <a:pPr algn="just"/>
            <a:endParaRPr lang="en" sz="1700" i="0" dirty="0"/>
          </a:p>
        </p:txBody>
      </p:sp>
    </p:spTree>
    <p:extLst>
      <p:ext uri="{BB962C8B-B14F-4D97-AF65-F5344CB8AC3E}">
        <p14:creationId xmlns:p14="http://schemas.microsoft.com/office/powerpoint/2010/main" val="720589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15875"/>
            <a:ext cx="9144000" cy="923925"/>
            <a:chOff x="0" y="3755"/>
            <a:chExt cx="5760" cy="582"/>
          </a:xfrm>
        </p:grpSpPr>
        <p:pic>
          <p:nvPicPr>
            <p:cNvPr id="27656"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7"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5" name="TextBox 1"/>
          <p:cNvSpPr txBox="1">
            <a:spLocks noChangeArrowheads="1"/>
          </p:cNvSpPr>
          <p:nvPr/>
        </p:nvSpPr>
        <p:spPr bwMode="auto">
          <a:xfrm>
            <a:off x="2819400" y="1484784"/>
            <a:ext cx="356552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800" b="1" i="0" dirty="0"/>
              <a:t>Methods</a:t>
            </a:r>
            <a:endParaRPr lang="en-GB" altLang="it-IT" sz="2400" b="1" i="0" dirty="0"/>
          </a:p>
        </p:txBody>
      </p:sp>
      <p:sp>
        <p:nvSpPr>
          <p:cNvPr id="8" name="Text Box 5">
            <a:extLst>
              <a:ext uri="{FF2B5EF4-FFF2-40B4-BE49-F238E27FC236}">
                <a16:creationId xmlns:a16="http://schemas.microsoft.com/office/drawing/2014/main" id="{31E3D3E8-55AC-D047-B421-A0B0236A1437}"/>
              </a:ext>
            </a:extLst>
          </p:cNvPr>
          <p:cNvSpPr txBox="1">
            <a:spLocks noChangeArrowheads="1"/>
          </p:cNvSpPr>
          <p:nvPr/>
        </p:nvSpPr>
        <p:spPr bwMode="auto">
          <a:xfrm>
            <a:off x="0" y="961564"/>
            <a:ext cx="9143999" cy="523220"/>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 sz="1400" b="1" i="0" dirty="0">
                <a:solidFill>
                  <a:schemeClr val="bg1"/>
                </a:solidFill>
              </a:rPr>
              <a:t>Sonographic examination of uterine niche in  non-pregnant women:  a modified Delphi procedure</a:t>
            </a:r>
            <a:endParaRPr lang="en-US" sz="1400" b="1" i="0" dirty="0">
              <a:solidFill>
                <a:schemeClr val="bg1"/>
              </a:solidFill>
            </a:endParaRPr>
          </a:p>
          <a:p>
            <a:pPr algn="ctr" eaLnBrk="1" hangingPunct="1">
              <a:spcBef>
                <a:spcPct val="0"/>
              </a:spcBef>
              <a:buFontTx/>
              <a:buNone/>
            </a:pPr>
            <a:r>
              <a:rPr lang="de-DE" altLang="it-IT" sz="1400" dirty="0">
                <a:solidFill>
                  <a:schemeClr val="bg1"/>
                </a:solidFill>
              </a:rPr>
              <a:t>Jordans et al.</a:t>
            </a:r>
            <a:r>
              <a:rPr lang="en-GB" altLang="it-IT" sz="1400" dirty="0">
                <a:solidFill>
                  <a:schemeClr val="bg1"/>
                </a:solidFill>
              </a:rPr>
              <a:t>, UOG 2018</a:t>
            </a:r>
          </a:p>
        </p:txBody>
      </p:sp>
      <p:sp>
        <p:nvSpPr>
          <p:cNvPr id="10" name="Rectangle 19">
            <a:extLst>
              <a:ext uri="{FF2B5EF4-FFF2-40B4-BE49-F238E27FC236}">
                <a16:creationId xmlns:a16="http://schemas.microsoft.com/office/drawing/2014/main" id="{B5BED2B2-B86B-114E-AF50-3B4A69945B1C}"/>
              </a:ext>
            </a:extLst>
          </p:cNvPr>
          <p:cNvSpPr>
            <a:spLocks noChangeArrowheads="1"/>
          </p:cNvSpPr>
          <p:nvPr/>
        </p:nvSpPr>
        <p:spPr bwMode="auto">
          <a:xfrm>
            <a:off x="251520" y="2058932"/>
            <a:ext cx="8676456" cy="4569713"/>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ctr">
              <a:buNone/>
            </a:pPr>
            <a:r>
              <a:rPr lang="en" sz="1700" b="1" i="0" dirty="0"/>
              <a:t>The questions concerned: </a:t>
            </a:r>
          </a:p>
          <a:p>
            <a:pPr marL="0" indent="0" algn="ctr">
              <a:buNone/>
            </a:pPr>
            <a:endParaRPr lang="en" sz="1700" b="1" i="0" dirty="0"/>
          </a:p>
          <a:p>
            <a:pPr>
              <a:lnSpc>
                <a:spcPct val="150000"/>
              </a:lnSpc>
            </a:pPr>
            <a:r>
              <a:rPr lang="en" sz="1700" i="0" dirty="0">
                <a:latin typeface="Arial"/>
                <a:cs typeface="Arial"/>
              </a:rPr>
              <a:t>The optimal timing for measuring a niche following CS.</a:t>
            </a:r>
          </a:p>
          <a:p>
            <a:pPr>
              <a:lnSpc>
                <a:spcPct val="150000"/>
              </a:lnSpc>
            </a:pPr>
            <a:r>
              <a:rPr lang="en" sz="1700" i="0" dirty="0">
                <a:latin typeface="Arial"/>
                <a:cs typeface="Arial"/>
              </a:rPr>
              <a:t>The best infusion fluid (gel or saline).</a:t>
            </a:r>
          </a:p>
          <a:p>
            <a:pPr>
              <a:lnSpc>
                <a:spcPct val="150000"/>
              </a:lnSpc>
            </a:pPr>
            <a:r>
              <a:rPr lang="en" sz="1700" i="0" dirty="0">
                <a:latin typeface="Arial"/>
                <a:cs typeface="Arial"/>
              </a:rPr>
              <a:t>Whether 2D or 3D ultrasonography should be used.</a:t>
            </a:r>
          </a:p>
          <a:p>
            <a:pPr>
              <a:lnSpc>
                <a:spcPct val="150000"/>
              </a:lnSpc>
            </a:pPr>
            <a:r>
              <a:rPr lang="en" sz="1700" i="0" dirty="0">
                <a:latin typeface="Arial"/>
                <a:cs typeface="Arial"/>
              </a:rPr>
              <a:t>What features of the niche should be measured.</a:t>
            </a:r>
          </a:p>
          <a:p>
            <a:pPr>
              <a:lnSpc>
                <a:spcPct val="150000"/>
              </a:lnSpc>
            </a:pPr>
            <a:r>
              <a:rPr lang="en" sz="1700" i="0" dirty="0">
                <a:latin typeface="Arial"/>
                <a:cs typeface="Arial"/>
              </a:rPr>
              <a:t>The best time in the menstrual cycle for measurement.</a:t>
            </a:r>
          </a:p>
          <a:p>
            <a:pPr>
              <a:lnSpc>
                <a:spcPct val="150000"/>
              </a:lnSpc>
            </a:pPr>
            <a:r>
              <a:rPr lang="en" sz="1700" i="0" dirty="0">
                <a:latin typeface="Arial"/>
                <a:cs typeface="Arial"/>
              </a:rPr>
              <a:t>The relevance of pressure from the transvaginal probe.</a:t>
            </a:r>
          </a:p>
          <a:p>
            <a:pPr>
              <a:lnSpc>
                <a:spcPct val="150000"/>
              </a:lnSpc>
            </a:pPr>
            <a:r>
              <a:rPr lang="en" sz="1700" i="0" dirty="0">
                <a:latin typeface="Arial"/>
                <a:cs typeface="Arial"/>
              </a:rPr>
              <a:t>The relevance of Doppler ultrasound.</a:t>
            </a:r>
            <a:endParaRPr lang="en" sz="1700" i="0" dirty="0">
              <a:cs typeface="Arial"/>
            </a:endParaRPr>
          </a:p>
          <a:p>
            <a:pPr>
              <a:lnSpc>
                <a:spcPct val="150000"/>
              </a:lnSpc>
            </a:pPr>
            <a:r>
              <a:rPr lang="en" sz="1700" i="0" dirty="0">
                <a:latin typeface="Arial"/>
                <a:cs typeface="Arial"/>
              </a:rPr>
              <a:t>The relevance of measuring the distance between the vesicovaginal (VV) fold and the internal </a:t>
            </a:r>
            <a:r>
              <a:rPr lang="en" sz="1700" i="0" dirty="0" err="1">
                <a:latin typeface="Arial"/>
                <a:cs typeface="Arial"/>
              </a:rPr>
              <a:t>os</a:t>
            </a:r>
            <a:r>
              <a:rPr lang="en" sz="1700" i="0" dirty="0">
                <a:latin typeface="Arial"/>
                <a:cs typeface="Arial"/>
              </a:rPr>
              <a:t>.</a:t>
            </a:r>
            <a:endParaRPr lang="en-US" sz="1700" i="0" dirty="0">
              <a:latin typeface="Arial"/>
              <a:cs typeface="Arial"/>
            </a:endParaRPr>
          </a:p>
        </p:txBody>
      </p:sp>
    </p:spTree>
    <p:extLst>
      <p:ext uri="{BB962C8B-B14F-4D97-AF65-F5344CB8AC3E}">
        <p14:creationId xmlns:p14="http://schemas.microsoft.com/office/powerpoint/2010/main" val="214168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 name="TextBox 1"/>
          <p:cNvSpPr txBox="1">
            <a:spLocks noChangeArrowheads="1"/>
          </p:cNvSpPr>
          <p:nvPr/>
        </p:nvSpPr>
        <p:spPr bwMode="auto">
          <a:xfrm>
            <a:off x="67426" y="1556792"/>
            <a:ext cx="576076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a:t>Results</a:t>
            </a: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2" name="Text Box 5">
            <a:extLst>
              <a:ext uri="{FF2B5EF4-FFF2-40B4-BE49-F238E27FC236}">
                <a16:creationId xmlns:a16="http://schemas.microsoft.com/office/drawing/2014/main" id="{9E6F2B5A-770C-1341-AA09-6BA098A24F7B}"/>
              </a:ext>
            </a:extLst>
          </p:cNvPr>
          <p:cNvSpPr txBox="1">
            <a:spLocks noChangeArrowheads="1"/>
          </p:cNvSpPr>
          <p:nvPr/>
        </p:nvSpPr>
        <p:spPr bwMode="auto">
          <a:xfrm>
            <a:off x="0" y="961564"/>
            <a:ext cx="9143999" cy="523220"/>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 sz="1400" b="1" i="0" dirty="0">
                <a:solidFill>
                  <a:schemeClr val="bg1"/>
                </a:solidFill>
              </a:rPr>
              <a:t>Sonographic examination of uterine niche in  non-pregnant women:  a modified Delphi procedure</a:t>
            </a:r>
            <a:endParaRPr lang="en-US" sz="1400" b="1" i="0" dirty="0">
              <a:solidFill>
                <a:schemeClr val="bg1"/>
              </a:solidFill>
            </a:endParaRPr>
          </a:p>
          <a:p>
            <a:pPr algn="ctr" eaLnBrk="1" hangingPunct="1">
              <a:spcBef>
                <a:spcPct val="0"/>
              </a:spcBef>
              <a:buFontTx/>
              <a:buNone/>
            </a:pPr>
            <a:r>
              <a:rPr lang="de-DE" altLang="it-IT" sz="1400" dirty="0">
                <a:solidFill>
                  <a:schemeClr val="bg1"/>
                </a:solidFill>
              </a:rPr>
              <a:t>Jordans et al.</a:t>
            </a:r>
            <a:r>
              <a:rPr lang="en-GB" altLang="it-IT" sz="1400" dirty="0">
                <a:solidFill>
                  <a:schemeClr val="bg1"/>
                </a:solidFill>
              </a:rPr>
              <a:t>, UOG 2018</a:t>
            </a:r>
          </a:p>
        </p:txBody>
      </p:sp>
      <p:pic>
        <p:nvPicPr>
          <p:cNvPr id="8" name="Immagine 7">
            <a:extLst>
              <a:ext uri="{FF2B5EF4-FFF2-40B4-BE49-F238E27FC236}">
                <a16:creationId xmlns:a16="http://schemas.microsoft.com/office/drawing/2014/main" id="{3E3FEA4C-DE6B-6047-BE1D-591174E3E806}"/>
              </a:ext>
            </a:extLst>
          </p:cNvPr>
          <p:cNvPicPr>
            <a:picLocks noChangeAspect="1"/>
          </p:cNvPicPr>
          <p:nvPr/>
        </p:nvPicPr>
        <p:blipFill>
          <a:blip r:embed="rId5"/>
          <a:stretch>
            <a:fillRect/>
          </a:stretch>
        </p:blipFill>
        <p:spPr>
          <a:xfrm>
            <a:off x="5652120" y="1529226"/>
            <a:ext cx="3481764" cy="5190129"/>
          </a:xfrm>
          <a:prstGeom prst="rect">
            <a:avLst/>
          </a:prstGeom>
        </p:spPr>
      </p:pic>
      <p:sp>
        <p:nvSpPr>
          <p:cNvPr id="13" name="Rectangle 19">
            <a:extLst>
              <a:ext uri="{FF2B5EF4-FFF2-40B4-BE49-F238E27FC236}">
                <a16:creationId xmlns:a16="http://schemas.microsoft.com/office/drawing/2014/main" id="{AD171CC9-FA7E-1D43-AFD2-D633EAB552C6}"/>
              </a:ext>
            </a:extLst>
          </p:cNvPr>
          <p:cNvSpPr>
            <a:spLocks noChangeArrowheads="1"/>
          </p:cNvSpPr>
          <p:nvPr/>
        </p:nvSpPr>
        <p:spPr bwMode="auto">
          <a:xfrm>
            <a:off x="67426" y="2091749"/>
            <a:ext cx="5760764" cy="4672048"/>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r>
              <a:rPr lang="en" sz="1600" i="0" dirty="0">
                <a:latin typeface="Arial"/>
                <a:cs typeface="Arial"/>
              </a:rPr>
              <a:t>The literature search resulted in 1034 papers of which 908 were excluded. </a:t>
            </a:r>
            <a:endParaRPr lang="en" sz="1600" i="0" dirty="0"/>
          </a:p>
          <a:p>
            <a:pPr algn="just"/>
            <a:endParaRPr lang="en" sz="1600" i="0" dirty="0"/>
          </a:p>
          <a:p>
            <a:pPr algn="just"/>
            <a:r>
              <a:rPr lang="en" sz="1600" i="0" dirty="0">
                <a:latin typeface="Arial"/>
                <a:cs typeface="Arial"/>
              </a:rPr>
              <a:t>After assessing the full text of the remaining 126 articles, 10 papers that reported on research questions were identified.</a:t>
            </a:r>
            <a:endParaRPr lang="en" sz="1600" i="0" dirty="0">
              <a:cs typeface="Arial"/>
            </a:endParaRPr>
          </a:p>
          <a:p>
            <a:pPr algn="just"/>
            <a:endParaRPr lang="en" sz="1600" i="0" dirty="0"/>
          </a:p>
          <a:p>
            <a:pPr algn="just"/>
            <a:r>
              <a:rPr lang="en" sz="1600" i="0" dirty="0">
                <a:latin typeface="Arial"/>
                <a:cs typeface="Arial"/>
              </a:rPr>
              <a:t>11 main topics and 19 subtopics were formulated as being potentially relevant for niche measurement and presented these for discussion to the focus group.</a:t>
            </a:r>
            <a:endParaRPr lang="en" sz="1600" i="0" dirty="0">
              <a:cs typeface="Arial"/>
            </a:endParaRPr>
          </a:p>
          <a:p>
            <a:pPr algn="just"/>
            <a:endParaRPr lang="en" sz="1600" i="0" dirty="0"/>
          </a:p>
          <a:p>
            <a:pPr algn="just"/>
            <a:r>
              <a:rPr lang="en" sz="1600" i="0" dirty="0"/>
              <a:t>A total of 15 experts were involved in the first round, of these 12 (80%) also completed the second round and 9 were able to participate in the face-to-face meeting. </a:t>
            </a:r>
          </a:p>
          <a:p>
            <a:pPr algn="just"/>
            <a:endParaRPr lang="en" sz="1600" i="0" dirty="0"/>
          </a:p>
          <a:p>
            <a:pPr algn="just"/>
            <a:r>
              <a:rPr lang="en" sz="1600" i="0" dirty="0">
                <a:latin typeface="Arial"/>
                <a:cs typeface="Arial"/>
              </a:rPr>
              <a:t>All 15 participants of the first round agreed on the final results and consensus was reached for all 42 items.</a:t>
            </a:r>
            <a:endParaRPr lang="en" sz="1700" b="1" i="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 name="TextBox 1"/>
          <p:cNvSpPr txBox="1">
            <a:spLocks noChangeArrowheads="1"/>
          </p:cNvSpPr>
          <p:nvPr/>
        </p:nvSpPr>
        <p:spPr bwMode="auto">
          <a:xfrm>
            <a:off x="228600" y="1484784"/>
            <a:ext cx="86423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a:t>Results</a:t>
            </a: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3" name="Text Box 5">
            <a:extLst>
              <a:ext uri="{FF2B5EF4-FFF2-40B4-BE49-F238E27FC236}">
                <a16:creationId xmlns:a16="http://schemas.microsoft.com/office/drawing/2014/main" id="{A018F930-3AB1-5141-9D70-2FDAB3570225}"/>
              </a:ext>
            </a:extLst>
          </p:cNvPr>
          <p:cNvSpPr txBox="1">
            <a:spLocks noChangeArrowheads="1"/>
          </p:cNvSpPr>
          <p:nvPr/>
        </p:nvSpPr>
        <p:spPr bwMode="auto">
          <a:xfrm>
            <a:off x="0" y="961564"/>
            <a:ext cx="9143999" cy="523220"/>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 sz="1400" b="1" i="0" dirty="0">
                <a:solidFill>
                  <a:schemeClr val="bg1"/>
                </a:solidFill>
              </a:rPr>
              <a:t>Sonographic examination of uterine niche in  non-pregnant women:  a modified Delphi procedure</a:t>
            </a:r>
            <a:endParaRPr lang="en-US" sz="1400" b="1" i="0" dirty="0">
              <a:solidFill>
                <a:schemeClr val="bg1"/>
              </a:solidFill>
            </a:endParaRPr>
          </a:p>
          <a:p>
            <a:pPr algn="ctr" eaLnBrk="1" hangingPunct="1">
              <a:spcBef>
                <a:spcPct val="0"/>
              </a:spcBef>
              <a:buFontTx/>
              <a:buNone/>
            </a:pPr>
            <a:r>
              <a:rPr lang="de-DE" altLang="it-IT" sz="1400" dirty="0">
                <a:solidFill>
                  <a:schemeClr val="bg1"/>
                </a:solidFill>
              </a:rPr>
              <a:t>Jordans et al.</a:t>
            </a:r>
            <a:r>
              <a:rPr lang="en-GB" altLang="it-IT" sz="1400" dirty="0">
                <a:solidFill>
                  <a:schemeClr val="bg1"/>
                </a:solidFill>
              </a:rPr>
              <a:t>, UOG 2018</a:t>
            </a:r>
          </a:p>
        </p:txBody>
      </p:sp>
      <p:sp>
        <p:nvSpPr>
          <p:cNvPr id="14" name="Rectangle 19">
            <a:extLst>
              <a:ext uri="{FF2B5EF4-FFF2-40B4-BE49-F238E27FC236}">
                <a16:creationId xmlns:a16="http://schemas.microsoft.com/office/drawing/2014/main" id="{8BE33CD5-AABA-DA4C-B1A0-3A400ED0DAB2}"/>
              </a:ext>
            </a:extLst>
          </p:cNvPr>
          <p:cNvSpPr>
            <a:spLocks noChangeArrowheads="1"/>
          </p:cNvSpPr>
          <p:nvPr/>
        </p:nvSpPr>
        <p:spPr bwMode="auto">
          <a:xfrm>
            <a:off x="233771" y="1954891"/>
            <a:ext cx="8676456" cy="4696670"/>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ctr">
              <a:buNone/>
            </a:pPr>
            <a:r>
              <a:rPr lang="en" sz="1700" b="1" i="0" dirty="0"/>
              <a:t>Agreement and recommendation:</a:t>
            </a:r>
          </a:p>
          <a:p>
            <a:pPr marL="0" indent="0" algn="ctr">
              <a:buNone/>
            </a:pPr>
            <a:endParaRPr lang="en" sz="1700" b="1" i="0" dirty="0"/>
          </a:p>
          <a:p>
            <a:pPr algn="just"/>
            <a:r>
              <a:rPr lang="en" sz="1700" i="0" dirty="0"/>
              <a:t>Most (83%) experts agreed that a niche should be defined as </a:t>
            </a:r>
            <a:r>
              <a:rPr lang="en" sz="1700" b="1" dirty="0"/>
              <a:t>an indentation at the site of the CS scar with a depth of at least 2 mm</a:t>
            </a:r>
            <a:r>
              <a:rPr lang="en" sz="1700" i="0" dirty="0"/>
              <a:t>. A niche can be subclassified in:  (1) simple niche; (2) simple niche with one branch; (3) complex niche (with more than one branch).</a:t>
            </a:r>
          </a:p>
          <a:p>
            <a:pPr marL="0" indent="0" algn="just">
              <a:buNone/>
            </a:pPr>
            <a:endParaRPr lang="en" sz="1700" i="0" dirty="0"/>
          </a:p>
          <a:p>
            <a:pPr algn="just"/>
            <a:r>
              <a:rPr lang="en" sz="1700" i="0" dirty="0">
                <a:latin typeface="Arial"/>
                <a:cs typeface="Arial"/>
              </a:rPr>
              <a:t>Measurement of the adjacent myometrial thickness (AMT) was agreed to be relevant in clinical practice (92% agreement).</a:t>
            </a:r>
            <a:endParaRPr lang="en" sz="1700" i="0" dirty="0">
              <a:cs typeface="Arial"/>
            </a:endParaRPr>
          </a:p>
          <a:p>
            <a:pPr marL="0" indent="0" algn="just">
              <a:buNone/>
            </a:pPr>
            <a:endParaRPr lang="en" sz="1700" i="0" dirty="0"/>
          </a:p>
          <a:p>
            <a:pPr algn="just"/>
            <a:r>
              <a:rPr lang="en" sz="1700" i="0" dirty="0">
                <a:latin typeface="Arial"/>
                <a:cs typeface="Arial"/>
              </a:rPr>
              <a:t>Clinically relevant measurements of the niche include: length, depth, residual myometrial thickness (RMT), width, AMT, distance between the niche and the vesicovaginal (VV) fold, and distance between the niche and the external </a:t>
            </a:r>
            <a:r>
              <a:rPr lang="en" sz="1700" i="0" dirty="0" err="1">
                <a:latin typeface="Arial"/>
                <a:cs typeface="Arial"/>
              </a:rPr>
              <a:t>os</a:t>
            </a:r>
            <a:r>
              <a:rPr lang="en" sz="1700" i="0" dirty="0">
                <a:latin typeface="Arial"/>
                <a:cs typeface="Arial"/>
              </a:rPr>
              <a:t>.</a:t>
            </a:r>
          </a:p>
          <a:p>
            <a:pPr marL="0" indent="0" algn="just">
              <a:buNone/>
            </a:pPr>
            <a:endParaRPr lang="en" sz="1700" i="0" dirty="0"/>
          </a:p>
          <a:p>
            <a:pPr algn="just"/>
            <a:r>
              <a:rPr lang="en" sz="1700" i="0" dirty="0">
                <a:latin typeface="Arial"/>
                <a:cs typeface="Arial"/>
              </a:rPr>
              <a:t>100% of the experts agreed that length, depth and RMT should be measured in the sagittal plane.</a:t>
            </a:r>
            <a:endParaRPr lang="en" sz="1700" i="0" dirty="0">
              <a:cs typeface="Arial"/>
            </a:endParaRPr>
          </a:p>
        </p:txBody>
      </p:sp>
    </p:spTree>
    <p:extLst>
      <p:ext uri="{BB962C8B-B14F-4D97-AF65-F5344CB8AC3E}">
        <p14:creationId xmlns:p14="http://schemas.microsoft.com/office/powerpoint/2010/main" val="579097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 name="TextBox 1"/>
          <p:cNvSpPr txBox="1">
            <a:spLocks noChangeArrowheads="1"/>
          </p:cNvSpPr>
          <p:nvPr/>
        </p:nvSpPr>
        <p:spPr bwMode="auto">
          <a:xfrm>
            <a:off x="228600" y="1452190"/>
            <a:ext cx="86423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it-IT" sz="2400" b="1" i="0" dirty="0"/>
              <a:t>Results</a:t>
            </a:r>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3" name="Text Box 5">
            <a:extLst>
              <a:ext uri="{FF2B5EF4-FFF2-40B4-BE49-F238E27FC236}">
                <a16:creationId xmlns:a16="http://schemas.microsoft.com/office/drawing/2014/main" id="{A018F930-3AB1-5141-9D70-2FDAB3570225}"/>
              </a:ext>
            </a:extLst>
          </p:cNvPr>
          <p:cNvSpPr txBox="1">
            <a:spLocks noChangeArrowheads="1"/>
          </p:cNvSpPr>
          <p:nvPr/>
        </p:nvSpPr>
        <p:spPr bwMode="auto">
          <a:xfrm>
            <a:off x="0" y="961564"/>
            <a:ext cx="9143999" cy="523220"/>
          </a:xfrm>
          <a:prstGeom prst="rect">
            <a:avLst/>
          </a:prstGeom>
          <a:solidFill>
            <a:srgbClr val="ED1D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 sz="1400" b="1" i="0" dirty="0">
                <a:solidFill>
                  <a:schemeClr val="bg1"/>
                </a:solidFill>
              </a:rPr>
              <a:t>Sonographic examination of uterine niche in  non-pregnant women:  a modified Delphi procedure</a:t>
            </a:r>
            <a:endParaRPr lang="en-US" sz="1400" b="1" i="0" dirty="0">
              <a:solidFill>
                <a:schemeClr val="bg1"/>
              </a:solidFill>
            </a:endParaRPr>
          </a:p>
          <a:p>
            <a:pPr algn="ctr" eaLnBrk="1" hangingPunct="1">
              <a:spcBef>
                <a:spcPct val="0"/>
              </a:spcBef>
              <a:buFontTx/>
              <a:buNone/>
            </a:pPr>
            <a:r>
              <a:rPr lang="de-DE" altLang="it-IT" sz="1400" dirty="0">
                <a:solidFill>
                  <a:schemeClr val="bg1"/>
                </a:solidFill>
              </a:rPr>
              <a:t>Jordans et al.</a:t>
            </a:r>
            <a:r>
              <a:rPr lang="en-GB" altLang="it-IT" sz="1400" dirty="0">
                <a:solidFill>
                  <a:schemeClr val="bg1"/>
                </a:solidFill>
              </a:rPr>
              <a:t>, UOG 2018</a:t>
            </a:r>
          </a:p>
        </p:txBody>
      </p:sp>
      <p:sp>
        <p:nvSpPr>
          <p:cNvPr id="14" name="Rectangle 19">
            <a:extLst>
              <a:ext uri="{FF2B5EF4-FFF2-40B4-BE49-F238E27FC236}">
                <a16:creationId xmlns:a16="http://schemas.microsoft.com/office/drawing/2014/main" id="{8BE33CD5-AABA-DA4C-B1A0-3A400ED0DAB2}"/>
              </a:ext>
            </a:extLst>
          </p:cNvPr>
          <p:cNvSpPr>
            <a:spLocks noChangeArrowheads="1"/>
          </p:cNvSpPr>
          <p:nvPr/>
        </p:nvSpPr>
        <p:spPr bwMode="auto">
          <a:xfrm>
            <a:off x="137199" y="2996952"/>
            <a:ext cx="4665735" cy="3702552"/>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r>
              <a:rPr lang="en" sz="1700" i="0" dirty="0">
                <a:latin typeface="Arial"/>
                <a:cs typeface="Arial"/>
              </a:rPr>
              <a:t>The length, depth and width of the niche should  each be measured in the plane in which it is largest (92–100% agreement).</a:t>
            </a:r>
            <a:endParaRPr lang="en" sz="1700" i="0" dirty="0"/>
          </a:p>
          <a:p>
            <a:pPr marL="0" indent="0" algn="just">
              <a:buNone/>
            </a:pPr>
            <a:endParaRPr lang="en" sz="1700" i="0" dirty="0"/>
          </a:p>
          <a:p>
            <a:pPr algn="just"/>
            <a:r>
              <a:rPr lang="en" sz="1700" i="0" dirty="0">
                <a:latin typeface="Arial"/>
                <a:cs typeface="Arial"/>
              </a:rPr>
              <a:t>The distances between the niche and the VV fold,  and the niche and the external </a:t>
            </a:r>
            <a:r>
              <a:rPr lang="en" sz="1700" i="0" dirty="0" err="1">
                <a:latin typeface="Arial"/>
                <a:cs typeface="Arial"/>
              </a:rPr>
              <a:t>os</a:t>
            </a:r>
            <a:r>
              <a:rPr lang="en" sz="1700" i="0" dirty="0">
                <a:latin typeface="Arial"/>
                <a:cs typeface="Arial"/>
              </a:rPr>
              <a:t> were considered not to provide additional value for basic niche evaluation (92% and 75% agreement, respectively).</a:t>
            </a:r>
            <a:endParaRPr lang="en" sz="1700" i="0" dirty="0">
              <a:cs typeface="Arial"/>
            </a:endParaRPr>
          </a:p>
          <a:p>
            <a:pPr marL="0" indent="0" algn="just">
              <a:buNone/>
            </a:pPr>
            <a:endParaRPr lang="en" sz="1700" i="0" dirty="0"/>
          </a:p>
          <a:p>
            <a:pPr algn="just"/>
            <a:r>
              <a:rPr lang="en" sz="1700" i="0" dirty="0"/>
              <a:t>RMT should be measured in the sagittal plane in which the main niche has the smallest RMT (83% agreement). </a:t>
            </a:r>
          </a:p>
        </p:txBody>
      </p:sp>
      <p:pic>
        <p:nvPicPr>
          <p:cNvPr id="9" name="Immagine 8">
            <a:extLst>
              <a:ext uri="{FF2B5EF4-FFF2-40B4-BE49-F238E27FC236}">
                <a16:creationId xmlns:a16="http://schemas.microsoft.com/office/drawing/2014/main" id="{C6678959-625A-DF4E-9C63-AE28B0CF02F6}"/>
              </a:ext>
            </a:extLst>
          </p:cNvPr>
          <p:cNvPicPr>
            <a:picLocks noChangeAspect="1"/>
          </p:cNvPicPr>
          <p:nvPr/>
        </p:nvPicPr>
        <p:blipFill>
          <a:blip r:embed="rId4"/>
          <a:stretch>
            <a:fillRect/>
          </a:stretch>
        </p:blipFill>
        <p:spPr>
          <a:xfrm>
            <a:off x="4822328" y="3082406"/>
            <a:ext cx="4355975" cy="3692911"/>
          </a:xfrm>
          <a:prstGeom prst="rect">
            <a:avLst/>
          </a:prstGeom>
        </p:spPr>
      </p:pic>
      <p:sp>
        <p:nvSpPr>
          <p:cNvPr id="10" name="Rectangle 19">
            <a:extLst>
              <a:ext uri="{FF2B5EF4-FFF2-40B4-BE49-F238E27FC236}">
                <a16:creationId xmlns:a16="http://schemas.microsoft.com/office/drawing/2014/main" id="{D0E791F5-4CA7-9C4B-8B0C-1812D559C75A}"/>
              </a:ext>
            </a:extLst>
          </p:cNvPr>
          <p:cNvSpPr>
            <a:spLocks noChangeArrowheads="1"/>
          </p:cNvSpPr>
          <p:nvPr/>
        </p:nvSpPr>
        <p:spPr bwMode="auto">
          <a:xfrm>
            <a:off x="141144" y="1960899"/>
            <a:ext cx="8175271" cy="929485"/>
          </a:xfrm>
          <a:prstGeom prst="rect">
            <a:avLst/>
          </a:prstGeom>
          <a:solidFill>
            <a:srgbClr val="F0F3FB"/>
          </a:solidFill>
          <a:ln w="19050">
            <a:solidFill>
              <a:srgbClr val="445895"/>
            </a:solidFill>
            <a:miter lim="800000"/>
            <a:headEnd/>
            <a:tailEnd/>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ctr">
              <a:buNone/>
            </a:pPr>
            <a:r>
              <a:rPr lang="en" sz="1700" b="1" i="0" dirty="0"/>
              <a:t>Agreement and recommendation:</a:t>
            </a:r>
          </a:p>
          <a:p>
            <a:pPr algn="just"/>
            <a:r>
              <a:rPr lang="en" sz="1700" i="0" dirty="0">
                <a:latin typeface="Arial"/>
                <a:cs typeface="Arial"/>
              </a:rPr>
              <a:t>For simple niches, all measurements can be done in a single plane, while, for complex niches, more than one plane may be necessary.</a:t>
            </a:r>
          </a:p>
        </p:txBody>
      </p:sp>
    </p:spTree>
    <p:extLst>
      <p:ext uri="{BB962C8B-B14F-4D97-AF65-F5344CB8AC3E}">
        <p14:creationId xmlns:p14="http://schemas.microsoft.com/office/powerpoint/2010/main" val="372034868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38573</TotalTime>
  <Words>1484</Words>
  <Application>Microsoft Office PowerPoint</Application>
  <PresentationFormat>On-screen Show (4:3)</PresentationFormat>
  <Paragraphs>140</Paragraphs>
  <Slides>14</Slides>
  <Notes>9</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Default Design</vt:lpstr>
      <vt:lpstr>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ISUOGUSR</dc:creator>
  <cp:lastModifiedBy>Microsoft Office User</cp:lastModifiedBy>
  <cp:revision>869</cp:revision>
  <cp:lastPrinted>2011-09-13T15:07:48Z</cp:lastPrinted>
  <dcterms:created xsi:type="dcterms:W3CDTF">2016-05-13T18:06:14Z</dcterms:created>
  <dcterms:modified xsi:type="dcterms:W3CDTF">2019-01-02T14:01:04Z</dcterms:modified>
</cp:coreProperties>
</file>