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6" r:id="rId6"/>
    <p:sldId id="267" r:id="rId7"/>
    <p:sldId id="268" r:id="rId8"/>
    <p:sldId id="270" r:id="rId9"/>
    <p:sldId id="276" r:id="rId10"/>
    <p:sldId id="286" r:id="rId11"/>
    <p:sldId id="277" r:id="rId12"/>
    <p:sldId id="281" r:id="rId13"/>
    <p:sldId id="288" r:id="rId14"/>
    <p:sldId id="289" r:id="rId15"/>
    <p:sldId id="290" r:id="rId16"/>
    <p:sldId id="282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/>
    <p:restoredTop sz="95872"/>
  </p:normalViewPr>
  <p:slideViewPr>
    <p:cSldViewPr>
      <p:cViewPr>
        <p:scale>
          <a:sx n="82" d="100"/>
          <a:sy n="82" d="100"/>
        </p:scale>
        <p:origin x="-8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C353-493A-4CE3-89F0-F0F46E96CE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288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DF98-11B4-49EB-A94C-032068C01E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429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EFD8-7C34-40C4-BB0F-8BAF4FA466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97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9AD5-36F3-478D-8AE2-3BA4A5622B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5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F0DA8-7429-4861-B28B-E9CB405BAF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050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CA97-A9A7-4C0A-83F5-69154FBA2A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400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7623-D38C-4C2C-98F8-53A2021B3D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836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DE904-A5C3-4FA0-88F5-0BBFBEA6C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771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C234-8B0F-4BB6-B19B-87A1E460DE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210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A433-A756-45FA-9111-02B9A82DA7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006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A896-ECB3-45E6-8A38-5B9FACF2AF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70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Master text styles</a:t>
            </a:r>
          </a:p>
          <a:p>
            <a:pPr lvl="1"/>
            <a:r>
              <a:rPr lang="en-GB" altLang="he-IL"/>
              <a:t>Second level</a:t>
            </a:r>
          </a:p>
          <a:p>
            <a:pPr lvl="2"/>
            <a:r>
              <a:rPr lang="en-GB" altLang="he-IL"/>
              <a:t>Third level</a:t>
            </a:r>
          </a:p>
          <a:p>
            <a:pPr lvl="3"/>
            <a:r>
              <a:rPr lang="en-GB" altLang="he-IL"/>
              <a:t>Fourth level</a:t>
            </a:r>
          </a:p>
          <a:p>
            <a:pPr lvl="4"/>
            <a:r>
              <a:rPr lang="en-GB" altLang="he-I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he-I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1768BDA-F78F-4332-A823-49AA7C0262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05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205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748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</a:rPr>
              <a:t>UOG Journal Club: </a:t>
            </a:r>
            <a:r>
              <a:rPr lang="en-GB" altLang="en-US" b="1" dirty="0" err="1">
                <a:solidFill>
                  <a:srgbClr val="000000"/>
                </a:solidFill>
              </a:rPr>
              <a:t>Noviembre</a:t>
            </a:r>
            <a:r>
              <a:rPr lang="en-GB" altLang="en-US" b="1" dirty="0">
                <a:solidFill>
                  <a:srgbClr val="000000"/>
                </a:solidFill>
              </a:rPr>
              <a:t> 2017</a:t>
            </a: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25413" y="2139950"/>
            <a:ext cx="8893175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buFontTx/>
              <a:buNone/>
            </a:pPr>
            <a:r>
              <a:rPr lang="es-HN" altLang="he-IL" sz="1800" b="1" dirty="0"/>
              <a:t>Resultado de embarazo gemelar monocorial con restricción en crecimiento intrauterino selectivo de acuerdo al patrón de flujometria Doppler de arteria umbilical del gemelo</a:t>
            </a:r>
            <a:r>
              <a:rPr lang="en-US" altLang="he-IL" sz="1800" b="1" dirty="0"/>
              <a:t> </a:t>
            </a:r>
            <a:r>
              <a:rPr lang="es-HN" altLang="he-IL" sz="1800" b="1" dirty="0"/>
              <a:t>pequeño: revisión sistemática y meta- análisis</a:t>
            </a:r>
            <a:endParaRPr lang="en-US" altLang="he-IL" sz="1800" b="1" dirty="0"/>
          </a:p>
          <a:p>
            <a:pPr algn="ctr">
              <a:buFontTx/>
              <a:buNone/>
            </a:pPr>
            <a:endParaRPr lang="en-US" altLang="en-US" sz="1800" b="1" dirty="0"/>
          </a:p>
          <a:p>
            <a:pPr>
              <a:buFontTx/>
              <a:buNone/>
            </a:pPr>
            <a:r>
              <a:rPr lang="it-IT" altLang="he-IL" sz="1800" dirty="0"/>
              <a:t>D. Buca, G. Pagani, G. Rizzo, A. Familiari</a:t>
            </a:r>
            <a:r>
              <a:rPr lang="en-US" altLang="he-IL" sz="1800" dirty="0"/>
              <a:t>, </a:t>
            </a:r>
            <a:r>
              <a:rPr lang="it-IT" altLang="he-IL" sz="1800" dirty="0"/>
              <a:t>M.E. Flacco, L. Manzoli, M. Liberati,</a:t>
            </a:r>
          </a:p>
          <a:p>
            <a:pPr>
              <a:buFontTx/>
              <a:buNone/>
            </a:pPr>
            <a:r>
              <a:rPr lang="it-IT" altLang="he-IL" sz="1800" dirty="0"/>
              <a:t>F. Fanfani, G. Scambia and F. D’Antonio</a:t>
            </a:r>
          </a:p>
          <a:p>
            <a:pPr>
              <a:buFontTx/>
              <a:buNone/>
            </a:pPr>
            <a:endParaRPr lang="sv-SE" altLang="en-US" sz="1800" dirty="0"/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en-US" sz="1800" i="1" dirty="0"/>
              <a:t>Volumen 50, Numero 5, paginas 559-568</a:t>
            </a:r>
            <a:endParaRPr lang="en-GB" altLang="en-US" sz="1800" b="1" dirty="0"/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2183718" y="5123041"/>
            <a:ext cx="64927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00" dirty="0" err="1">
                <a:solidFill>
                  <a:srgbClr val="000000"/>
                </a:solidFill>
              </a:rPr>
              <a:t>Diapositivas</a:t>
            </a:r>
            <a:r>
              <a:rPr lang="en-GB" altLang="en-US" sz="1900" dirty="0">
                <a:solidFill>
                  <a:srgbClr val="000000"/>
                </a:solidFill>
              </a:rPr>
              <a:t> de Journal Club </a:t>
            </a:r>
            <a:r>
              <a:rPr lang="en-GB" altLang="en-US" sz="1900" dirty="0" err="1">
                <a:solidFill>
                  <a:srgbClr val="000000"/>
                </a:solidFill>
              </a:rPr>
              <a:t>preparadas</a:t>
            </a:r>
            <a:r>
              <a:rPr lang="en-GB" altLang="en-US" sz="1900" dirty="0">
                <a:solidFill>
                  <a:srgbClr val="000000"/>
                </a:solidFill>
              </a:rPr>
              <a:t> </a:t>
            </a:r>
            <a:r>
              <a:rPr lang="en-GB" altLang="en-US" sz="1900" dirty="0" err="1">
                <a:solidFill>
                  <a:srgbClr val="000000"/>
                </a:solidFill>
              </a:rPr>
              <a:t>por</a:t>
            </a:r>
            <a:r>
              <a:rPr lang="en-GB" altLang="en-US" sz="1900" dirty="0">
                <a:solidFill>
                  <a:srgbClr val="000000"/>
                </a:solidFill>
              </a:rPr>
              <a:t> Dr Yael </a:t>
            </a:r>
            <a:r>
              <a:rPr lang="en-GB" altLang="en-US" sz="1900" dirty="0" smtClean="0">
                <a:solidFill>
                  <a:srgbClr val="000000"/>
                </a:solidFill>
              </a:rPr>
              <a:t>Raz</a:t>
            </a:r>
            <a:r>
              <a:rPr lang="en-GB" altLang="en-US" sz="1900" dirty="0">
                <a:solidFill>
                  <a:srgbClr val="000000"/>
                </a:solidFill>
              </a:rPr>
              <a:t> </a:t>
            </a:r>
            <a:r>
              <a:rPr lang="en-GB" altLang="en-US" sz="1900" dirty="0" smtClean="0">
                <a:solidFill>
                  <a:srgbClr val="000000"/>
                </a:solidFill>
              </a:rPr>
              <a:t>(UOG </a:t>
            </a:r>
            <a:r>
              <a:rPr lang="en-GB" altLang="en-US" sz="1900" dirty="0">
                <a:solidFill>
                  <a:srgbClr val="000000"/>
                </a:solidFill>
              </a:rPr>
              <a:t>Editor para </a:t>
            </a:r>
            <a:r>
              <a:rPr lang="en-GB" altLang="en-US" sz="1900" dirty="0" err="1" smtClean="0">
                <a:solidFill>
                  <a:srgbClr val="000000"/>
                </a:solidFill>
              </a:rPr>
              <a:t>practicantes</a:t>
            </a:r>
            <a:r>
              <a:rPr lang="en-GB" altLang="en-US" sz="19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9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00" dirty="0" err="1" smtClean="0">
                <a:solidFill>
                  <a:srgbClr val="000000"/>
                </a:solidFill>
              </a:rPr>
              <a:t>Traducido</a:t>
            </a:r>
            <a:r>
              <a:rPr lang="en-GB" altLang="en-US" sz="1900" dirty="0" smtClean="0">
                <a:solidFill>
                  <a:srgbClr val="000000"/>
                </a:solidFill>
              </a:rPr>
              <a:t> </a:t>
            </a:r>
            <a:r>
              <a:rPr lang="en-GB" altLang="en-US" sz="1900" dirty="0" err="1">
                <a:solidFill>
                  <a:srgbClr val="000000"/>
                </a:solidFill>
              </a:rPr>
              <a:t>por</a:t>
            </a:r>
            <a:r>
              <a:rPr lang="en-GB" altLang="en-US" sz="1900" dirty="0">
                <a:solidFill>
                  <a:srgbClr val="000000"/>
                </a:solidFill>
              </a:rPr>
              <a:t>: </a:t>
            </a:r>
            <a:r>
              <a:rPr lang="en-GB" altLang="en-US" sz="1900" dirty="0" err="1">
                <a:solidFill>
                  <a:srgbClr val="000000"/>
                </a:solidFill>
              </a:rPr>
              <a:t>Dr.</a:t>
            </a:r>
            <a:r>
              <a:rPr lang="en-GB" altLang="en-US" sz="1900" dirty="0">
                <a:solidFill>
                  <a:srgbClr val="000000"/>
                </a:solidFill>
              </a:rPr>
              <a:t> Ruben D. Fernandez Jr</a:t>
            </a:r>
          </a:p>
        </p:txBody>
      </p:sp>
      <p:pic>
        <p:nvPicPr>
          <p:cNvPr id="2055" name="Picture 51" descr="\\ISUOG-DC01\users\ostirrup\Desktop\Journal Club logo.t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3136"/>
            <a:ext cx="15763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55563"/>
            <a:ext cx="9144000" cy="923925"/>
            <a:chOff x="0" y="3755"/>
            <a:chExt cx="5760" cy="582"/>
          </a:xfrm>
        </p:grpSpPr>
        <p:pic>
          <p:nvPicPr>
            <p:cNvPr id="15375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0" y="71438"/>
            <a:ext cx="9144000" cy="923925"/>
            <a:chOff x="0" y="3755"/>
            <a:chExt cx="5760" cy="582"/>
          </a:xfrm>
        </p:grpSpPr>
        <p:pic>
          <p:nvPicPr>
            <p:cNvPr id="15373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0" y="55563"/>
            <a:ext cx="9144000" cy="923925"/>
            <a:chOff x="0" y="3755"/>
            <a:chExt cx="5760" cy="582"/>
          </a:xfrm>
        </p:grpSpPr>
        <p:pic>
          <p:nvPicPr>
            <p:cNvPr id="1537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ttangolo 1"/>
          <p:cNvSpPr>
            <a:spLocks noChangeArrowheads="1"/>
          </p:cNvSpPr>
          <p:nvPr/>
        </p:nvSpPr>
        <p:spPr bwMode="auto">
          <a:xfrm>
            <a:off x="68263" y="99377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15366" name="Titolo 1"/>
          <p:cNvSpPr txBox="1">
            <a:spLocks/>
          </p:cNvSpPr>
          <p:nvPr/>
        </p:nvSpPr>
        <p:spPr bwMode="auto">
          <a:xfrm>
            <a:off x="323850" y="2474913"/>
            <a:ext cx="88566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000" b="1">
              <a:solidFill>
                <a:schemeClr val="tx2"/>
              </a:solidFill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0" y="1123950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228600" y="1628775"/>
            <a:ext cx="8642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800" b="1" dirty="0"/>
              <a:t>Resultados - </a:t>
            </a:r>
            <a:r>
              <a:rPr lang="es-HN" altLang="en-US" sz="2800" dirty="0"/>
              <a:t>Morbilidad</a:t>
            </a:r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0" y="1063625"/>
            <a:ext cx="9144000" cy="49212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388" y="2136775"/>
            <a:ext cx="88201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HN" b="1" dirty="0">
                <a:ea typeface="ＭＳ Ｐゴシック" charset="-128"/>
              </a:rPr>
              <a:t>Resultado adverso compuesto: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Riesgo fue mayor en los </a:t>
            </a:r>
            <a:r>
              <a:rPr lang="es-HN" dirty="0" err="1">
                <a:ea typeface="ＭＳ Ｐゴシック" charset="-128"/>
              </a:rPr>
              <a:t>RCIUs</a:t>
            </a:r>
            <a:r>
              <a:rPr lang="es-HN" dirty="0">
                <a:ea typeface="ＭＳ Ｐゴシック" charset="-128"/>
              </a:rPr>
              <a:t> Tipo II (OR, 4.9) y Tipo III (OR, 5.1) comparado con el Tipo I.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No hay diferencia entre los </a:t>
            </a:r>
            <a:r>
              <a:rPr lang="es-HN" dirty="0" err="1">
                <a:ea typeface="ＭＳ Ｐゴシック" charset="-128"/>
              </a:rPr>
              <a:t>RCIUs</a:t>
            </a:r>
            <a:r>
              <a:rPr lang="es-HN" dirty="0">
                <a:ea typeface="ＭＳ Ｐゴシック" charset="-128"/>
              </a:rPr>
              <a:t> Tipo II y Tipo III.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US" dirty="0">
              <a:ea typeface="ＭＳ Ｐゴシック" charset="-128"/>
            </a:endParaRPr>
          </a:p>
          <a:p>
            <a:pPr>
              <a:defRPr/>
            </a:pPr>
            <a:r>
              <a:rPr lang="es-HN" b="1" dirty="0">
                <a:ea typeface="ＭＳ Ｐゴシック" charset="-128"/>
              </a:rPr>
              <a:t>Deterioro del estado fetal: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Riesgo fue mayor en el Tipo II comparado con el Tipo I (OR, 7.2 ) y Tipo III (OR, 16.1).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No hay diferencia en el riesgo en </a:t>
            </a:r>
            <a:r>
              <a:rPr lang="es-HN" dirty="0" err="1">
                <a:ea typeface="ＭＳ Ｐゴシック" charset="-128"/>
              </a:rPr>
              <a:t>RCIUs</a:t>
            </a:r>
            <a:r>
              <a:rPr lang="es-HN" dirty="0">
                <a:ea typeface="ＭＳ Ｐゴシック" charset="-128"/>
              </a:rPr>
              <a:t> Tipo I vrs III.</a:t>
            </a:r>
          </a:p>
          <a:p>
            <a:pPr>
              <a:defRPr/>
            </a:pPr>
            <a:endParaRPr lang="en-US" dirty="0">
              <a:ea typeface="ＭＳ Ｐゴシック" charset="-128"/>
            </a:endParaRPr>
          </a:p>
          <a:p>
            <a:pPr>
              <a:defRPr/>
            </a:pPr>
            <a:r>
              <a:rPr lang="es-HN" b="1" dirty="0">
                <a:ea typeface="ＭＳ Ｐゴシック" charset="-128"/>
              </a:rPr>
              <a:t>Edad gestacional media al parto: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Embarazos gemelares afectados por RCIU Tipo I fueron evacuados a edad gestacional significativamente posterior que aquellos con Tipo II (33.7 </a:t>
            </a:r>
            <a:r>
              <a:rPr lang="es-HN" i="1" dirty="0">
                <a:ea typeface="ＭＳ Ｐゴシック" charset="-128"/>
              </a:rPr>
              <a:t>vs</a:t>
            </a:r>
            <a:r>
              <a:rPr lang="es-HN" dirty="0">
                <a:ea typeface="ＭＳ Ｐゴシック" charset="-128"/>
              </a:rPr>
              <a:t> 34.3 semanas; MD, 2.8 semanas) y Tipo III (33.7 </a:t>
            </a:r>
            <a:r>
              <a:rPr lang="es-HN" i="1" dirty="0">
                <a:ea typeface="ＭＳ Ｐゴシック" charset="-128"/>
              </a:rPr>
              <a:t>vs</a:t>
            </a:r>
            <a:r>
              <a:rPr lang="es-HN" dirty="0">
                <a:ea typeface="ＭＳ Ｐゴシック" charset="-128"/>
              </a:rPr>
              <a:t> 30.9 semanas; MD, 2.1 semanas).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No hay diferencia en edad gestacional al parto entre </a:t>
            </a:r>
            <a:r>
              <a:rPr lang="es-HN" dirty="0" err="1">
                <a:ea typeface="ＭＳ Ｐゴシック" charset="-128"/>
              </a:rPr>
              <a:t>RCIUs</a:t>
            </a:r>
            <a:r>
              <a:rPr lang="es-HN" dirty="0">
                <a:ea typeface="ＭＳ Ｐゴシック" charset="-128"/>
              </a:rPr>
              <a:t> Tipo II y Tipo III.</a:t>
            </a:r>
            <a:r>
              <a:rPr lang="en-US" dirty="0">
                <a:latin typeface="+mn-lt"/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6399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16397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6395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179388" y="1683917"/>
            <a:ext cx="8642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800" b="1" dirty="0"/>
              <a:t>Hallazgos principales</a:t>
            </a:r>
            <a:endParaRPr lang="es-HN" altLang="en-US" sz="2800" dirty="0"/>
          </a:p>
        </p:txBody>
      </p:sp>
      <p:sp>
        <p:nvSpPr>
          <p:cNvPr id="16392" name="Segnaposto contenuto 2"/>
          <p:cNvSpPr txBox="1">
            <a:spLocks/>
          </p:cNvSpPr>
          <p:nvPr/>
        </p:nvSpPr>
        <p:spPr bwMode="auto">
          <a:xfrm>
            <a:off x="468313" y="2205038"/>
            <a:ext cx="83820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2000"/>
          </a:p>
        </p:txBody>
      </p:sp>
      <p:sp>
        <p:nvSpPr>
          <p:cNvPr id="16393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49212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2339002"/>
            <a:ext cx="8526785" cy="402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  <a:defRPr/>
            </a:pPr>
            <a:r>
              <a:rPr lang="es-HN" dirty="0">
                <a:latin typeface="+mn-lt"/>
                <a:ea typeface="ＭＳ Ｐゴシック" charset="-128"/>
              </a:rPr>
              <a:t>La </a:t>
            </a:r>
            <a:r>
              <a:rPr lang="es-HN" dirty="0" err="1">
                <a:latin typeface="+mn-lt"/>
                <a:ea typeface="ＭＳ Ｐゴシック" charset="-128"/>
              </a:rPr>
              <a:t>RCIUs</a:t>
            </a:r>
            <a:r>
              <a:rPr lang="es-HN" dirty="0">
                <a:latin typeface="+mn-lt"/>
                <a:ea typeface="ＭＳ Ｐゴシック" charset="-128"/>
              </a:rPr>
              <a:t> Tipo II tiene mayor riesgo de morbilidad y mortalidad perinatal, imagen cerebral postnatal anormal y admisión a UCIN comparado al Tipo I</a:t>
            </a:r>
          </a:p>
          <a:p>
            <a:pPr>
              <a:lnSpc>
                <a:spcPct val="110000"/>
              </a:lnSpc>
              <a:defRPr/>
            </a:pPr>
            <a:endParaRPr lang="en-US" dirty="0">
              <a:latin typeface="+mn-lt"/>
              <a:ea typeface="ＭＳ Ｐゴシック" charset="-128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  <a:defRPr/>
            </a:pPr>
            <a:r>
              <a:rPr lang="es-HN" dirty="0">
                <a:latin typeface="+mn-lt"/>
                <a:ea typeface="ＭＳ Ｐゴシック" charset="-128"/>
              </a:rPr>
              <a:t>La probabilidad de resultado anormal usualmente no es significativamente diferente entre los Tipos II y III.</a:t>
            </a:r>
            <a:endParaRPr lang="es-HN" dirty="0">
              <a:ea typeface="ＭＳ Ｐゴシック" charset="-128"/>
            </a:endParaRPr>
          </a:p>
          <a:p>
            <a:pPr>
              <a:lnSpc>
                <a:spcPct val="110000"/>
              </a:lnSpc>
              <a:defRPr/>
            </a:pPr>
            <a:endParaRPr lang="en-US" dirty="0">
              <a:ea typeface="ＭＳ Ｐゴシック" charset="-128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La </a:t>
            </a:r>
            <a:r>
              <a:rPr lang="es-HN" dirty="0" err="1">
                <a:ea typeface="ＭＳ Ｐゴシック" charset="-128"/>
              </a:rPr>
              <a:t>RCIUs</a:t>
            </a:r>
            <a:r>
              <a:rPr lang="es-HN" dirty="0">
                <a:ea typeface="ＭＳ Ｐゴシック" charset="-128"/>
              </a:rPr>
              <a:t> Tipo III es afectado por un curso clínico impredecible.</a:t>
            </a:r>
            <a:r>
              <a:rPr lang="en-US" dirty="0">
                <a:ea typeface="ＭＳ Ｐゴシック" charset="-128"/>
              </a:rPr>
              <a:t> </a:t>
            </a:r>
          </a:p>
          <a:p>
            <a:pPr>
              <a:lnSpc>
                <a:spcPct val="110000"/>
              </a:lnSpc>
              <a:defRPr/>
            </a:pPr>
            <a:endParaRPr lang="en-US" dirty="0">
              <a:ea typeface="ＭＳ Ｐゴシック" charset="-128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Embarazos afectados por </a:t>
            </a:r>
            <a:r>
              <a:rPr lang="es-HN" dirty="0" err="1">
                <a:ea typeface="ＭＳ Ｐゴシック" charset="-128"/>
              </a:rPr>
              <a:t>RCIUs</a:t>
            </a:r>
            <a:r>
              <a:rPr lang="es-HN" dirty="0">
                <a:ea typeface="ＭＳ Ｐゴシック" charset="-128"/>
              </a:rPr>
              <a:t> Tipo II y III son evacuados a una edad  gestacional significativamente mas temprano que aquellos afectados por Tipo I.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Embarazos afectados por Tipo II tienen mayor grado de discordancia de peso al nacer comparados con los Tipos I y III.</a:t>
            </a:r>
            <a:r>
              <a:rPr lang="en-US" dirty="0">
                <a:ea typeface="ＭＳ Ｐゴシック" charset="-128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  <a:defRPr/>
            </a:pPr>
            <a:endParaRPr lang="en-US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7422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17420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741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79388" y="2349501"/>
            <a:ext cx="8856662" cy="374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HN" sz="2000" dirty="0"/>
              <a:t>Numero pequeño de casos en algunos de los estudios incluidos.</a:t>
            </a:r>
          </a:p>
          <a:p>
            <a:pPr>
              <a:defRPr/>
            </a:pPr>
            <a:r>
              <a:rPr lang="es-HN" sz="2000" dirty="0"/>
              <a:t>Diseño no aleatorizado retrospectivo en algunos de los estudios incluidos.</a:t>
            </a:r>
          </a:p>
          <a:p>
            <a:pPr>
              <a:defRPr/>
            </a:pPr>
            <a:r>
              <a:rPr lang="es-HN" sz="2000" dirty="0"/>
              <a:t>Heterogeneidad en el manejo prenatal – datos pueden ser afectados consideradamente por los diferentes protocolos en vez de la historia natural de la condición.</a:t>
            </a:r>
            <a:r>
              <a:rPr lang="en-US" sz="2000" dirty="0"/>
              <a:t> </a:t>
            </a:r>
          </a:p>
          <a:p>
            <a:pPr>
              <a:defRPr/>
            </a:pPr>
            <a:r>
              <a:rPr lang="es-HN" sz="2000" dirty="0"/>
              <a:t>Periodos diferentes de seguimiento.</a:t>
            </a:r>
          </a:p>
          <a:p>
            <a:pPr>
              <a:defRPr/>
            </a:pPr>
            <a:r>
              <a:rPr lang="es-HN" sz="2000" dirty="0"/>
              <a:t>La mayoría de los resultados observados fueron reportados por solo una proporción limitada de los estudios incluidos previniendo la estratificación del análisis de acuerdo a las diferentes edades gestacionales a la presentación de </a:t>
            </a:r>
            <a:r>
              <a:rPr lang="es-HN" sz="2000" dirty="0" err="1"/>
              <a:t>RCIUs</a:t>
            </a:r>
            <a:r>
              <a:rPr lang="es-HN" sz="2000" dirty="0"/>
              <a:t>, tipo de anormalidad de flujo de AU (ausente vs flujo reverso al final de la diástole) y los subtipos diferentes de neuromorbilidad.</a:t>
            </a:r>
            <a:r>
              <a:rPr lang="en-US" sz="2000" dirty="0"/>
              <a:t> 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169863" y="1700213"/>
            <a:ext cx="8642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800" b="1" dirty="0"/>
              <a:t>Limitaciones</a:t>
            </a:r>
          </a:p>
        </p:txBody>
      </p:sp>
      <p:sp>
        <p:nvSpPr>
          <p:cNvPr id="17417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49212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9470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1946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946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228600" y="1682750"/>
            <a:ext cx="8642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800" b="1" dirty="0"/>
              <a:t>Conclusiones – </a:t>
            </a:r>
            <a:r>
              <a:rPr lang="es-HN" altLang="en-US" sz="2800" dirty="0"/>
              <a:t>Implicaciones para la practica clínica</a:t>
            </a:r>
            <a:r>
              <a:rPr lang="en-GB" altLang="en-US" sz="2800" dirty="0"/>
              <a:t>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79388" y="2432050"/>
            <a:ext cx="8856662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HN" sz="1800" b="1" dirty="0" err="1"/>
              <a:t>RCIUs</a:t>
            </a:r>
            <a:r>
              <a:rPr lang="es-HN" sz="1800" b="1" dirty="0"/>
              <a:t> Tipo I</a:t>
            </a:r>
            <a:r>
              <a:rPr lang="en-US" sz="1800" b="1" dirty="0"/>
              <a:t>: </a:t>
            </a:r>
          </a:p>
          <a:p>
            <a:pPr>
              <a:defRPr/>
            </a:pPr>
            <a:r>
              <a:rPr lang="es-HN" sz="1800" dirty="0"/>
              <a:t>Representa aparentemente</a:t>
            </a:r>
            <a:r>
              <a:rPr lang="en-US" sz="1800" dirty="0"/>
              <a:t> </a:t>
            </a:r>
            <a:r>
              <a:rPr lang="es-HN" sz="1800" dirty="0"/>
              <a:t>el espectro mas leve de la restricción de crecimiento en gemelos MC</a:t>
            </a:r>
            <a:r>
              <a:rPr lang="en-US" sz="1800" dirty="0"/>
              <a:t>.</a:t>
            </a:r>
            <a:r>
              <a:rPr lang="es-HN" sz="1800" dirty="0"/>
              <a:t> </a:t>
            </a:r>
          </a:p>
          <a:p>
            <a:pPr>
              <a:defRPr/>
            </a:pPr>
            <a:r>
              <a:rPr lang="es-HN" sz="1800" dirty="0"/>
              <a:t>El grado de distribución placentaria desigual entre los gemelos es menor que para los otros tipos de </a:t>
            </a:r>
            <a:r>
              <a:rPr lang="es-HN" sz="1800" dirty="0" err="1"/>
              <a:t>RCIUs</a:t>
            </a:r>
            <a:r>
              <a:rPr lang="es-HN" sz="1800" dirty="0"/>
              <a:t>, lo que impide una gran discrepancia en el tamaño fetal. El numero relativamente menor de anastomosis arterio-arteriales comparada con los otros tipos de </a:t>
            </a:r>
            <a:r>
              <a:rPr lang="es-HN" sz="1800" dirty="0" err="1"/>
              <a:t>RCIUs</a:t>
            </a:r>
            <a:r>
              <a:rPr lang="es-HN" sz="1800" dirty="0"/>
              <a:t> permite una relativa estabilidad hemodinámica entre los gemelos, que se refleja en la menor ocurrencia de muerte perinatal y daño cerebral postnatal</a:t>
            </a:r>
          </a:p>
          <a:p>
            <a:pPr marL="0" indent="0">
              <a:buNone/>
              <a:defRPr/>
            </a:pPr>
            <a:endParaRPr lang="es-HN" sz="1800" dirty="0"/>
          </a:p>
          <a:p>
            <a:pPr>
              <a:defRPr/>
            </a:pPr>
            <a:r>
              <a:rPr lang="es-HN" sz="1800" b="1" dirty="0"/>
              <a:t>En la ausencia de anormalidades en la flujometria Doppler – se hace seguimiento conservador con ultrasonidos semanales.</a:t>
            </a:r>
            <a:r>
              <a:rPr lang="en-US" sz="1800" b="1"/>
              <a:t> </a:t>
            </a:r>
            <a:endParaRPr lang="en-US" sz="1800" b="1" dirty="0"/>
          </a:p>
          <a:p>
            <a:pPr marL="0" indent="0">
              <a:buFontTx/>
              <a:buNone/>
              <a:defRPr/>
            </a:pPr>
            <a:r>
              <a:rPr lang="en-US" sz="1800" dirty="0"/>
              <a:t> 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49212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0494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20492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0490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228600" y="1557338"/>
            <a:ext cx="8642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800" b="1" dirty="0"/>
              <a:t>Conclusiones – </a:t>
            </a:r>
            <a:r>
              <a:rPr lang="es-HN" altLang="en-US" sz="2800" dirty="0"/>
              <a:t>Implicaciones para la practica clínica</a:t>
            </a:r>
            <a:r>
              <a:rPr lang="en-GB" altLang="en-US" sz="2800" dirty="0"/>
              <a:t>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79388" y="2277170"/>
            <a:ext cx="8856662" cy="446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500" b="1" dirty="0"/>
              <a:t>RCIUs </a:t>
            </a:r>
            <a:r>
              <a:rPr lang="en-US" sz="1500" b="1" dirty="0" err="1"/>
              <a:t>Tipo</a:t>
            </a:r>
            <a:r>
              <a:rPr lang="en-US" sz="1500" b="1" dirty="0"/>
              <a:t> II:</a:t>
            </a:r>
          </a:p>
          <a:p>
            <a:pPr>
              <a:defRPr/>
            </a:pPr>
            <a:r>
              <a:rPr lang="es-HN" sz="1500" dirty="0"/>
              <a:t>Estos embarazos son afectados comúnmente por una severa discordancia en el peso fetal y anormalidades progresivas en el Doppler arterial y venoso, requiriendo evacuación a una edad gestacional temprana. Sin embargo, la latencia entre el inicio de las anomalías del flujo de la AU y el parto suele ser mas prolongada que en las gestaciones únicas y gemelares dicoriónicos.</a:t>
            </a:r>
          </a:p>
          <a:p>
            <a:pPr marL="0" indent="0">
              <a:buFontTx/>
              <a:buNone/>
              <a:defRPr/>
            </a:pPr>
            <a:endParaRPr lang="en-US" sz="1500" dirty="0"/>
          </a:p>
          <a:p>
            <a:pPr>
              <a:defRPr/>
            </a:pPr>
            <a:r>
              <a:rPr lang="es-HN" sz="1500" dirty="0"/>
              <a:t>El manejo optimo prenatal debe de ser adaptado de acuerdo a la edad gestacional al momento del diagnostico, el grado de discordancia del peso fetal y la severidad de las anormalidades del flujo Doppler</a:t>
            </a:r>
            <a:r>
              <a:rPr lang="en-US" sz="1500" dirty="0"/>
              <a:t>. </a:t>
            </a:r>
          </a:p>
          <a:p>
            <a:pPr marL="0" indent="0">
              <a:buFontTx/>
              <a:buNone/>
              <a:defRPr/>
            </a:pPr>
            <a:endParaRPr lang="en-US" sz="1500" dirty="0"/>
          </a:p>
          <a:p>
            <a:pPr>
              <a:defRPr/>
            </a:pPr>
            <a:r>
              <a:rPr lang="es-HN" sz="1500" b="1" dirty="0"/>
              <a:t>El seguimiento se hace con ultrasonidos bisemanales en presencia de flujo diastólico reverso o ausente en la AU, seguido de evacuación cuando ocurren anormalidades en el Doppler venoso.      (</a:t>
            </a:r>
            <a:r>
              <a:rPr lang="es-HN" sz="1500" dirty="0"/>
              <a:t>Confirmación se requiere en ensayos prospectivos) </a:t>
            </a:r>
          </a:p>
          <a:p>
            <a:pPr marL="0" indent="0">
              <a:buFontTx/>
              <a:buNone/>
              <a:defRPr/>
            </a:pPr>
            <a:endParaRPr lang="en-US" sz="1500" b="1" dirty="0"/>
          </a:p>
          <a:p>
            <a:pPr>
              <a:defRPr/>
            </a:pPr>
            <a:r>
              <a:rPr lang="es-HN" sz="1500" b="1" dirty="0"/>
              <a:t>Terapia prenatal (</a:t>
            </a:r>
            <a:r>
              <a:rPr lang="es-HN" sz="1500" dirty="0"/>
              <a:t>oclusión de cordón, coagulación laser de anastomosis placentarias</a:t>
            </a:r>
            <a:r>
              <a:rPr lang="es-HN" sz="1500" b="1" dirty="0"/>
              <a:t>) puede considerarse antes de viabilidad. </a:t>
            </a:r>
            <a:r>
              <a:rPr lang="es-HN" sz="1500" dirty="0"/>
              <a:t>(Alta tasa relativa de perdida de ambos gemelos o complicaciones maternas, y es técnicamente mas difícil que cuando se realiza por STFF).</a:t>
            </a:r>
            <a:r>
              <a:rPr lang="en-US" sz="1500" dirty="0"/>
              <a:t> 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20489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49212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151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2151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1514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228600" y="1484313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800" b="1" dirty="0"/>
              <a:t>Conclusiones – </a:t>
            </a:r>
            <a:r>
              <a:rPr lang="es-HN" altLang="en-US" sz="2800" dirty="0"/>
              <a:t>Implicaciones en la practica clínica</a:t>
            </a:r>
            <a:r>
              <a:rPr lang="en-GB" altLang="en-US" sz="2800" dirty="0"/>
              <a:t>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79388" y="1944688"/>
            <a:ext cx="8856662" cy="47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800" b="1" dirty="0"/>
              <a:t>RCIUs Tipo III:</a:t>
            </a:r>
          </a:p>
          <a:p>
            <a:pPr>
              <a:defRPr/>
            </a:pPr>
            <a:r>
              <a:rPr lang="es-HN" sz="1600" dirty="0" err="1"/>
              <a:t>RCIUs</a:t>
            </a:r>
            <a:r>
              <a:rPr lang="es-HN" sz="1600" dirty="0"/>
              <a:t> Tipo III se caracteriza por la presencia de flujo </a:t>
            </a:r>
            <a:r>
              <a:rPr lang="es-HN" sz="1600" dirty="0" err="1"/>
              <a:t>diastolico</a:t>
            </a:r>
            <a:r>
              <a:rPr lang="es-HN" sz="1600" dirty="0"/>
              <a:t> final ausente o reverso intermitente de la AU del gemelo pequeño, debido a la distribución vascular peculiar de la placenta del </a:t>
            </a:r>
            <a:r>
              <a:rPr lang="es-HN" sz="1600" dirty="0" err="1"/>
              <a:t>RCIUs</a:t>
            </a:r>
            <a:r>
              <a:rPr lang="es-HN" sz="1600" dirty="0"/>
              <a:t> Tipo III, que muestra anastomosis </a:t>
            </a:r>
            <a:r>
              <a:rPr lang="es-HN" sz="1600" dirty="0" err="1"/>
              <a:t>arterioarteriales</a:t>
            </a:r>
            <a:r>
              <a:rPr lang="es-HN" sz="1600" dirty="0"/>
              <a:t> significativamente mas grandes comparadas con los gemelos con </a:t>
            </a:r>
            <a:r>
              <a:rPr lang="es-HN" sz="1600" dirty="0" err="1"/>
              <a:t>RCIUs</a:t>
            </a:r>
            <a:r>
              <a:rPr lang="es-HN" sz="1600" dirty="0"/>
              <a:t> Tipo I y II no complicados.</a:t>
            </a:r>
            <a:r>
              <a:rPr lang="en-US" sz="1600" dirty="0"/>
              <a:t> </a:t>
            </a:r>
          </a:p>
          <a:p>
            <a:pPr marL="0" indent="0">
              <a:buFontTx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s-HN" sz="1600" dirty="0"/>
              <a:t>El curso clínico de los embarazos con </a:t>
            </a:r>
            <a:r>
              <a:rPr lang="es-HN" sz="1600" dirty="0" err="1"/>
              <a:t>RCIUs</a:t>
            </a:r>
            <a:r>
              <a:rPr lang="es-HN" sz="1600" dirty="0"/>
              <a:t> Tipo III esta principalmente determinado por la magnitud y dirección del intercambio sanguíneo, que puede conducir a diferentes resultados clínicos, aun en gemelos que muestran el mismo grado de discrepancia en el crecimiento.</a:t>
            </a:r>
            <a:r>
              <a:rPr lang="en-US" sz="1600" dirty="0"/>
              <a:t>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s-HN" sz="1600" dirty="0" err="1"/>
              <a:t>RCIUs</a:t>
            </a:r>
            <a:r>
              <a:rPr lang="es-HN" sz="1600" dirty="0"/>
              <a:t> Tipo III esta afectado por una alta tasa de perdida fetal inesperada, aun en el caso de hallazgos Doppler estables, por ende cuestionando el rol actual del ultrasonido Doppler.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s-HN" sz="1600" b="1" dirty="0"/>
              <a:t>El manejo de la </a:t>
            </a:r>
            <a:r>
              <a:rPr lang="es-HN" sz="1600" b="1" dirty="0" err="1"/>
              <a:t>RCIUs</a:t>
            </a:r>
            <a:r>
              <a:rPr lang="es-HN" sz="1600" b="1" dirty="0"/>
              <a:t> Tipo III es arbitraria;</a:t>
            </a:r>
            <a:r>
              <a:rPr lang="es-HN" sz="1600" dirty="0"/>
              <a:t> varios factores como ser la edad gestacional al diagnostico, grado de discordancia en el crecimiento y severidad en las anomalías Doppler pueden ayudar a la planificación de decisiones, pero </a:t>
            </a:r>
            <a:r>
              <a:rPr lang="es-HN" sz="1600" b="1" dirty="0"/>
              <a:t>los padres se deben aconsejar acerca del curso clínico impredecible de estos embarazos. Terapia fetal puede ser considerada antes de viabilidad.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 marL="0" indent="0">
              <a:buFontTx/>
              <a:buNone/>
              <a:defRPr/>
            </a:pPr>
            <a:r>
              <a:rPr lang="en-US" sz="1600" dirty="0"/>
              <a:t> 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21513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49212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2543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2254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2539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3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7" name="Content Placeholder 1"/>
          <p:cNvSpPr>
            <a:spLocks noGrp="1"/>
          </p:cNvSpPr>
          <p:nvPr/>
        </p:nvSpPr>
        <p:spPr bwMode="auto">
          <a:xfrm>
            <a:off x="142875" y="2492375"/>
            <a:ext cx="88582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250825" y="1557338"/>
            <a:ext cx="8642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800" b="1" dirty="0"/>
              <a:t>Puntos para discusión</a:t>
            </a:r>
          </a:p>
        </p:txBody>
      </p:sp>
      <p:sp>
        <p:nvSpPr>
          <p:cNvPr id="22537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49212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79388" y="2503488"/>
            <a:ext cx="8821737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HN" sz="2000" dirty="0"/>
              <a:t>¿Es el patrón de flujo Doppler también de valor en los gemelos MC sin </a:t>
            </a:r>
            <a:r>
              <a:rPr lang="es-HN" sz="2000" dirty="0" err="1"/>
              <a:t>RCIUs</a:t>
            </a:r>
            <a:r>
              <a:rPr lang="es-HN" sz="2000" dirty="0"/>
              <a:t>?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s-HN" sz="2000" dirty="0"/>
              <a:t>¿Es el patrón de flujo Doppler de la AU también de valor en gemelos MC sin discordancia?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s-HN" sz="2000" dirty="0"/>
              <a:t>¿Pueden los cambios tempranos en el patrón flujo Doppler de la AU predecir la ocurrencia tardía de </a:t>
            </a:r>
            <a:r>
              <a:rPr lang="es-HN" sz="2000" dirty="0" err="1"/>
              <a:t>RCIUs</a:t>
            </a:r>
            <a:r>
              <a:rPr lang="es-HN" sz="2000" dirty="0"/>
              <a:t>?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s-HN" sz="2000" dirty="0"/>
              <a:t>¿Pueden los gemelos MC con </a:t>
            </a:r>
            <a:r>
              <a:rPr lang="es-HN" sz="2000" dirty="0" err="1"/>
              <a:t>RCIUs</a:t>
            </a:r>
            <a:r>
              <a:rPr lang="es-HN" sz="2000" dirty="0"/>
              <a:t> Tipo III ser mejor estratificados por el flujo Doppler de AU?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4110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410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410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4102" name="Titolo 1"/>
          <p:cNvSpPr txBox="1">
            <a:spLocks/>
          </p:cNvSpPr>
          <p:nvPr/>
        </p:nvSpPr>
        <p:spPr bwMode="auto">
          <a:xfrm>
            <a:off x="323850" y="2403475"/>
            <a:ext cx="88566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000" b="1">
              <a:solidFill>
                <a:schemeClr val="tx2"/>
              </a:solidFill>
            </a:endParaRP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228600" y="1412776"/>
            <a:ext cx="8642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800" b="1" dirty="0"/>
              <a:t>Introducción</a:t>
            </a:r>
            <a:r>
              <a:rPr lang="en-US" altLang="en-US" sz="2800" b="1" dirty="0"/>
              <a:t> </a:t>
            </a:r>
            <a:endParaRPr lang="en-GB" altLang="en-US" sz="2800" b="1" dirty="0"/>
          </a:p>
        </p:txBody>
      </p:sp>
      <p:sp>
        <p:nvSpPr>
          <p:cNvPr id="4105" name="Segnaposto contenuto 2"/>
          <p:cNvSpPr txBox="1">
            <a:spLocks/>
          </p:cNvSpPr>
          <p:nvPr/>
        </p:nvSpPr>
        <p:spPr bwMode="auto">
          <a:xfrm>
            <a:off x="184150" y="1988840"/>
            <a:ext cx="87630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es-HN" sz="1800" dirty="0"/>
              <a:t>La clasificación de </a:t>
            </a:r>
            <a:r>
              <a:rPr lang="es-HN" sz="1800" dirty="0" err="1"/>
              <a:t>Gratacós</a:t>
            </a:r>
            <a:r>
              <a:rPr lang="es-HN" sz="1800" dirty="0"/>
              <a:t> </a:t>
            </a:r>
            <a:r>
              <a:rPr lang="es-HN" sz="1800" i="1" dirty="0"/>
              <a:t>et al.</a:t>
            </a:r>
            <a:r>
              <a:rPr lang="es-HN" sz="1800" baseline="30000" dirty="0"/>
              <a:t>1</a:t>
            </a:r>
            <a:r>
              <a:rPr lang="es-HN" sz="1800" i="1" dirty="0"/>
              <a:t> </a:t>
            </a:r>
            <a:r>
              <a:rPr lang="es-HN" sz="1800" dirty="0"/>
              <a:t>de </a:t>
            </a:r>
            <a:r>
              <a:rPr lang="es-HN" sz="1800" dirty="0" err="1"/>
              <a:t>RCIUs</a:t>
            </a:r>
            <a:r>
              <a:rPr lang="es-HN" sz="1800" dirty="0"/>
              <a:t> en gemelos MC, basado en el patrón de flujo Doppler de la arteria umbilical (AU) del gemelo pequeño:</a:t>
            </a:r>
          </a:p>
          <a:p>
            <a:pPr>
              <a:lnSpc>
                <a:spcPct val="130000"/>
              </a:lnSpc>
              <a:defRPr/>
            </a:pPr>
            <a:r>
              <a:rPr lang="es-HN" sz="1800" b="1" dirty="0"/>
              <a:t>Tipo I  </a:t>
            </a:r>
            <a:r>
              <a:rPr lang="es-HN" sz="1800" dirty="0"/>
              <a:t>- flujo diastólico persistentemente positivo</a:t>
            </a:r>
          </a:p>
          <a:p>
            <a:pPr>
              <a:lnSpc>
                <a:spcPct val="130000"/>
              </a:lnSpc>
              <a:defRPr/>
            </a:pPr>
            <a:r>
              <a:rPr lang="es-HN" sz="1800" b="1" dirty="0"/>
              <a:t>Tipo II </a:t>
            </a:r>
            <a:r>
              <a:rPr lang="es-HN" sz="1800" dirty="0"/>
              <a:t>– flujo diastólico persistentemente ausente/revertido</a:t>
            </a:r>
          </a:p>
          <a:p>
            <a:pPr>
              <a:lnSpc>
                <a:spcPct val="130000"/>
              </a:lnSpc>
              <a:defRPr/>
            </a:pPr>
            <a:r>
              <a:rPr lang="es-HN" sz="1800" b="1" dirty="0"/>
              <a:t>Tipo III </a:t>
            </a:r>
            <a:r>
              <a:rPr lang="es-HN" sz="1800" dirty="0"/>
              <a:t>– flujo diastólico intermitentemente ausente/revertido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endParaRPr lang="en-US" sz="1600" dirty="0"/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s-HN" sz="1800" dirty="0"/>
              <a:t>Resultados perinatales establecidos en la serie original: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es-HN" sz="1800" dirty="0"/>
              <a:t>     </a:t>
            </a:r>
            <a:r>
              <a:rPr lang="es-HN" sz="1800" b="1" dirty="0"/>
              <a:t>- </a:t>
            </a:r>
            <a:r>
              <a:rPr lang="es-HN" sz="1800" dirty="0" err="1"/>
              <a:t>RCIUs</a:t>
            </a:r>
            <a:r>
              <a:rPr lang="es-HN" sz="1800" dirty="0"/>
              <a:t> Tipo I mostro el mejor resultado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es-HN" sz="1800" b="1" dirty="0"/>
              <a:t>     - </a:t>
            </a:r>
            <a:r>
              <a:rPr lang="es-HN" sz="1800" dirty="0" err="1"/>
              <a:t>RCIUs</a:t>
            </a:r>
            <a:r>
              <a:rPr lang="es-HN" sz="1800" dirty="0"/>
              <a:t> Tipo II tuvo el peor pronostico 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es-HN" sz="1800" dirty="0"/>
              <a:t>     </a:t>
            </a:r>
            <a:r>
              <a:rPr lang="es-HN" sz="1800" b="1" dirty="0"/>
              <a:t>- </a:t>
            </a:r>
            <a:r>
              <a:rPr lang="es-HN" sz="1800" dirty="0" err="1"/>
              <a:t>RCIUs</a:t>
            </a:r>
            <a:r>
              <a:rPr lang="es-HN" sz="1800" dirty="0"/>
              <a:t> Tipo III se caracterizo por un curso clínico impredecible.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908720"/>
            <a:ext cx="9144000" cy="492443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50" y="618679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aseline="30000" dirty="0"/>
              <a:t>1</a:t>
            </a:r>
            <a:r>
              <a:rPr lang="en-GB" sz="800" dirty="0"/>
              <a:t>Gratac</a:t>
            </a:r>
            <a:r>
              <a:rPr lang="en-US" sz="800" dirty="0"/>
              <a:t>ó</a:t>
            </a:r>
            <a:r>
              <a:rPr lang="en-GB" sz="800" dirty="0"/>
              <a:t>s E, Lewi L, Muñoz B, Acosta-Rojas R, Hernandez-Andrade E, Martinez JM, Carreras E, </a:t>
            </a:r>
            <a:r>
              <a:rPr lang="en-GB" sz="800" dirty="0" err="1"/>
              <a:t>Deprest</a:t>
            </a:r>
            <a:r>
              <a:rPr lang="en-GB" sz="800" dirty="0"/>
              <a:t> J. A classification system for selective intrauterine growth restriction in </a:t>
            </a:r>
            <a:r>
              <a:rPr lang="en-GB" sz="800" dirty="0" err="1"/>
              <a:t>monochorionic</a:t>
            </a:r>
            <a:r>
              <a:rPr lang="en-GB" sz="800" dirty="0"/>
              <a:t> pregnancies according to umbilical artery Doppler flow in the smaller twin.</a:t>
            </a:r>
            <a:r>
              <a:rPr lang="en-GB" sz="800" i="1" dirty="0"/>
              <a:t> Ultrasound </a:t>
            </a:r>
            <a:r>
              <a:rPr lang="en-GB" sz="800" i="1" dirty="0" err="1"/>
              <a:t>Obstet</a:t>
            </a:r>
            <a:r>
              <a:rPr lang="en-GB" sz="800" i="1" dirty="0"/>
              <a:t> </a:t>
            </a:r>
            <a:r>
              <a:rPr lang="en-GB" sz="800" i="1" dirty="0" err="1"/>
              <a:t>Gynecol</a:t>
            </a:r>
            <a:r>
              <a:rPr lang="en-GB" sz="800" i="1" dirty="0"/>
              <a:t> </a:t>
            </a:r>
            <a:r>
              <a:rPr lang="en-GB" sz="800" dirty="0"/>
              <a:t>2007; </a:t>
            </a:r>
            <a:r>
              <a:rPr lang="en-GB" sz="800" b="1" dirty="0"/>
              <a:t>30</a:t>
            </a:r>
            <a:r>
              <a:rPr lang="en-GB" sz="800" dirty="0"/>
              <a:t>: 28–34.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615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615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8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6154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1508739" y="2057400"/>
            <a:ext cx="6078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800" b="1" dirty="0">
                <a:solidFill>
                  <a:srgbClr val="000000"/>
                </a:solidFill>
              </a:rPr>
              <a:t>Objetivo de la revisión sistemática</a:t>
            </a:r>
          </a:p>
        </p:txBody>
      </p:sp>
      <p:sp>
        <p:nvSpPr>
          <p:cNvPr id="6152" name="Segnaposto contenuto 2"/>
          <p:cNvSpPr txBox="1">
            <a:spLocks/>
          </p:cNvSpPr>
          <p:nvPr/>
        </p:nvSpPr>
        <p:spPr bwMode="auto">
          <a:xfrm>
            <a:off x="468313" y="3276600"/>
            <a:ext cx="8424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buFontTx/>
              <a:buNone/>
            </a:pPr>
            <a:r>
              <a:rPr lang="es-HN" altLang="en-US" sz="2400"/>
              <a:t>Estudiar </a:t>
            </a:r>
            <a:r>
              <a:rPr lang="es-HN" altLang="en-US" sz="2400" dirty="0"/>
              <a:t>el resultado de los embarazos gemelares MC afectados por </a:t>
            </a:r>
            <a:r>
              <a:rPr lang="es-HN" altLang="en-US" sz="2400" dirty="0" err="1"/>
              <a:t>RCIUs</a:t>
            </a:r>
            <a:r>
              <a:rPr lang="es-HN" altLang="en-US" sz="2400" dirty="0"/>
              <a:t> de acuerdo al patrón de flujo Doppler de AU del gemelo pequeño.</a:t>
            </a:r>
            <a:endParaRPr lang="es-HN" altLang="en-US" sz="2200" dirty="0"/>
          </a:p>
        </p:txBody>
      </p:sp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0" y="992659"/>
            <a:ext cx="9144000" cy="492443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7182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7180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0" y="-41275"/>
            <a:ext cx="9144000" cy="923925"/>
            <a:chOff x="0" y="3755"/>
            <a:chExt cx="5760" cy="582"/>
          </a:xfrm>
        </p:grpSpPr>
        <p:pic>
          <p:nvPicPr>
            <p:cNvPr id="717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7174" name="Titolo 1"/>
          <p:cNvSpPr txBox="1">
            <a:spLocks/>
          </p:cNvSpPr>
          <p:nvPr/>
        </p:nvSpPr>
        <p:spPr bwMode="auto">
          <a:xfrm>
            <a:off x="323850" y="2403475"/>
            <a:ext cx="88566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000" b="1">
              <a:solidFill>
                <a:schemeClr val="tx2"/>
              </a:solidFill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800636" y="1628775"/>
            <a:ext cx="5463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800" b="1" dirty="0">
                <a:solidFill>
                  <a:srgbClr val="000000"/>
                </a:solidFill>
              </a:rPr>
              <a:t>Métodos</a:t>
            </a:r>
            <a:r>
              <a:rPr lang="en-US" altLang="en-US" sz="2800" b="1" dirty="0">
                <a:solidFill>
                  <a:srgbClr val="000000"/>
                </a:solidFill>
              </a:rPr>
              <a:t> – </a:t>
            </a:r>
            <a:r>
              <a:rPr lang="es-HN" altLang="en-US" sz="2800" dirty="0">
                <a:solidFill>
                  <a:srgbClr val="000000"/>
                </a:solidFill>
              </a:rPr>
              <a:t>Selección del estudio</a:t>
            </a:r>
          </a:p>
        </p:txBody>
      </p:sp>
      <p:sp>
        <p:nvSpPr>
          <p:cNvPr id="6154" name="Segnaposto contenuto 2"/>
          <p:cNvSpPr txBox="1">
            <a:spLocks/>
          </p:cNvSpPr>
          <p:nvPr/>
        </p:nvSpPr>
        <p:spPr bwMode="auto">
          <a:xfrm>
            <a:off x="179388" y="2366913"/>
            <a:ext cx="8382000" cy="408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s-HN" sz="2000" b="1" dirty="0"/>
              <a:t>Inclusión: </a:t>
            </a:r>
            <a:r>
              <a:rPr lang="es-HN" sz="2000" dirty="0"/>
              <a:t>estudios que reportan el diagnostico prenatal de </a:t>
            </a:r>
            <a:r>
              <a:rPr lang="es-HN" sz="2000" dirty="0" err="1"/>
              <a:t>RCIUs</a:t>
            </a:r>
            <a:r>
              <a:rPr lang="es-HN" sz="2000" dirty="0"/>
              <a:t> en gemelos MC de acuerdo a la clasificación de </a:t>
            </a:r>
            <a:r>
              <a:rPr lang="es-HN" sz="2000" dirty="0" err="1"/>
              <a:t>Gratacós</a:t>
            </a:r>
            <a:r>
              <a:rPr lang="es-HN" sz="2000" dirty="0"/>
              <a:t> </a:t>
            </a:r>
            <a:r>
              <a:rPr lang="es-HN" sz="2000" i="1" dirty="0"/>
              <a:t>et al.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en-US" sz="2000" dirty="0"/>
              <a:t> </a:t>
            </a:r>
          </a:p>
          <a:p>
            <a:pPr>
              <a:lnSpc>
                <a:spcPct val="130000"/>
              </a:lnSpc>
              <a:defRPr/>
            </a:pPr>
            <a:r>
              <a:rPr lang="es-HN" sz="2000" b="1" dirty="0"/>
              <a:t>Exclusión:  </a:t>
            </a:r>
            <a:r>
              <a:rPr lang="es-HN" sz="2000" dirty="0"/>
              <a:t>- Casos con STFF sobreimpuesto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es-HN" sz="2000" dirty="0"/>
              <a:t>                        - Estudios que reportan solo un tipo de </a:t>
            </a:r>
            <a:r>
              <a:rPr lang="es-HN" sz="2000" dirty="0" err="1"/>
              <a:t>RCIUs</a:t>
            </a:r>
            <a:endParaRPr lang="es-HN" sz="2000" dirty="0"/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es-HN" sz="2000" dirty="0"/>
              <a:t>                        - Estudios donde la información con respecto a la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es-HN" sz="2000" dirty="0"/>
              <a:t>		información del tipo de </a:t>
            </a:r>
            <a:r>
              <a:rPr lang="es-HN" sz="2000" dirty="0" err="1"/>
              <a:t>RCIUs</a:t>
            </a:r>
            <a:r>
              <a:rPr lang="es-HN" sz="2000" dirty="0"/>
              <a:t> no se puede extrapolar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es-HN" sz="2000" dirty="0"/>
              <a:t>                        - Estudios que incluyen casos que reciban terapia fetal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es-HN" sz="2000" dirty="0"/>
              <a:t>                        - Estudios publicados antes del 2000</a:t>
            </a:r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492443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923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9229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4" descr="UOG revers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3295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228600" y="1557338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HN" altLang="en-US" sz="2400" b="1" dirty="0"/>
              <a:t>Resultados – </a:t>
            </a:r>
            <a:r>
              <a:rPr lang="es-HN" altLang="en-US" sz="2400" dirty="0"/>
              <a:t>Diseño del estudio</a:t>
            </a: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492443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  <p:grpSp>
        <p:nvGrpSpPr>
          <p:cNvPr id="9225" name="Group 6"/>
          <p:cNvGrpSpPr>
            <a:grpSpLocks/>
          </p:cNvGrpSpPr>
          <p:nvPr/>
        </p:nvGrpSpPr>
        <p:grpSpPr bwMode="auto">
          <a:xfrm>
            <a:off x="3924300" y="4279900"/>
            <a:ext cx="4535488" cy="2462213"/>
            <a:chOff x="3923928" y="4279156"/>
            <a:chExt cx="4536504" cy="2462212"/>
          </a:xfrm>
        </p:grpSpPr>
        <p:sp>
          <p:nvSpPr>
            <p:cNvPr id="9227" name="TextBox 3"/>
            <p:cNvSpPr txBox="1">
              <a:spLocks noChangeArrowheads="1"/>
            </p:cNvSpPr>
            <p:nvPr/>
          </p:nvSpPr>
          <p:spPr bwMode="auto">
            <a:xfrm>
              <a:off x="5293369" y="4279156"/>
              <a:ext cx="3167063" cy="24622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HN" altLang="en-US" sz="1400" b="1" dirty="0"/>
                <a:t>13</a:t>
              </a:r>
              <a:r>
                <a:rPr lang="es-HN" altLang="en-US" sz="1400" dirty="0"/>
                <a:t> estudios fueron incluidos -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HN" altLang="en-US" sz="1400" b="1" dirty="0"/>
                <a:t>610 </a:t>
              </a:r>
              <a:r>
                <a:rPr lang="es-HN" altLang="en-US" sz="1400" dirty="0"/>
                <a:t>embarazo gemelares MC afectados por </a:t>
              </a:r>
              <a:r>
                <a:rPr lang="es-HN" altLang="en-US" sz="1400" dirty="0" err="1"/>
                <a:t>RCIUs</a:t>
              </a:r>
              <a:r>
                <a:rPr lang="es-HN" altLang="en-US" sz="1400" dirty="0"/>
                <a:t>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HN" altLang="en-US" sz="1400" dirty="0"/>
                <a:t>39% – Tipo 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HN" altLang="en-US" sz="1400" dirty="0"/>
                <a:t>38.2 % - Tipo II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HN" altLang="en-US" sz="1400" dirty="0"/>
                <a:t>22.8% - Tipo III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s-HN" altLang="en-US" sz="14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HN" altLang="en-US" sz="1400" dirty="0"/>
                <a:t>Edad gestacional media al diagnostico: Tipo I - 26.5 semanas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HN" altLang="en-US" sz="1400" dirty="0"/>
                <a:t>Tipo II - 21.1 semanas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HN" altLang="en-US" sz="1400" dirty="0"/>
                <a:t>Tipo III - 20.2 semanas</a:t>
              </a:r>
            </a:p>
          </p:txBody>
        </p:sp>
        <p:cxnSp>
          <p:nvCxnSpPr>
            <p:cNvPr id="9228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3923928" y="6309320"/>
              <a:ext cx="1369442" cy="1346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22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2" y="1575152"/>
            <a:ext cx="3239790" cy="513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128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11279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8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1277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228600" y="1557338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000" b="1" dirty="0"/>
              <a:t>Resultados – </a:t>
            </a:r>
            <a:r>
              <a:rPr lang="es-HN" altLang="en-US" sz="2000" dirty="0"/>
              <a:t>Proporciones agrupadas para los resultados examinados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/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492443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  <p:pic>
        <p:nvPicPr>
          <p:cNvPr id="11273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22475"/>
            <a:ext cx="6189662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2"/>
          <p:cNvSpPr txBox="1">
            <a:spLocks noChangeArrowheads="1"/>
          </p:cNvSpPr>
          <p:nvPr/>
        </p:nvSpPr>
        <p:spPr bwMode="auto">
          <a:xfrm>
            <a:off x="6588125" y="2349500"/>
            <a:ext cx="2282825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HN" altLang="en-US" sz="1800" dirty="0"/>
              <a:t>Mortalidad perinatal: Tipo I - 4.1%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HN" altLang="en-US" sz="1800" b="1" dirty="0"/>
              <a:t>Tipo II - 16.1%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HN" altLang="en-US" sz="1800" dirty="0"/>
              <a:t>Tipo III -  11.5%</a:t>
            </a:r>
            <a:r>
              <a:rPr lang="en-US" altLang="en-US" sz="1800" dirty="0"/>
              <a:t> </a:t>
            </a:r>
          </a:p>
        </p:txBody>
      </p:sp>
      <p:sp>
        <p:nvSpPr>
          <p:cNvPr id="11275" name="TextBox 24"/>
          <p:cNvSpPr txBox="1">
            <a:spLocks noChangeArrowheads="1"/>
          </p:cNvSpPr>
          <p:nvPr/>
        </p:nvSpPr>
        <p:spPr bwMode="auto">
          <a:xfrm>
            <a:off x="6588125" y="3789363"/>
            <a:ext cx="2282825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HN" altLang="en-US" sz="1800" dirty="0"/>
              <a:t>Muerte intrautero: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HN" altLang="en-US" sz="1800" dirty="0"/>
              <a:t>Tipo I - 3.1%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HN" altLang="en-US" sz="1800" b="1" dirty="0"/>
              <a:t>Tipo II - 11%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HN" altLang="en-US" sz="1800" dirty="0"/>
              <a:t>Tipo III -  9.6%</a:t>
            </a:r>
            <a:r>
              <a:rPr lang="en-US" altLang="en-US" sz="1800" dirty="0"/>
              <a:t> </a:t>
            </a:r>
          </a:p>
        </p:txBody>
      </p:sp>
      <p:sp>
        <p:nvSpPr>
          <p:cNvPr id="11276" name="TextBox 26"/>
          <p:cNvSpPr txBox="1">
            <a:spLocks noChangeArrowheads="1"/>
          </p:cNvSpPr>
          <p:nvPr/>
        </p:nvSpPr>
        <p:spPr bwMode="auto">
          <a:xfrm>
            <a:off x="6588125" y="5229225"/>
            <a:ext cx="2282825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HN" altLang="en-US" sz="1800" dirty="0"/>
              <a:t>Perdida fetal ambos: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HN" altLang="en-US" sz="1800" dirty="0"/>
              <a:t>Tipo I – 1.9%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HN" altLang="en-US" sz="1800" b="1" dirty="0"/>
              <a:t>Tipo II - 7%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HN" altLang="en-US" sz="1800" dirty="0"/>
              <a:t>Tipo III -  4.9%</a:t>
            </a:r>
            <a:r>
              <a:rPr lang="en-US" altLang="en-US" sz="18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2303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123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2299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228600" y="1557338"/>
            <a:ext cx="86423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400" b="1" dirty="0"/>
              <a:t>Resultados – </a:t>
            </a:r>
            <a:r>
              <a:rPr lang="es-HN" altLang="en-US" sz="2400" dirty="0"/>
              <a:t>OR agrupadas para los </a:t>
            </a:r>
            <a:r>
              <a:rPr lang="es-HN" altLang="en-US" sz="2400" u="sng" dirty="0"/>
              <a:t>resultados examinados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/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492443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  <p:pic>
        <p:nvPicPr>
          <p:cNvPr id="12297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5110162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02288" y="3022600"/>
            <a:ext cx="3362325" cy="236988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HN" sz="1600" dirty="0">
                <a:latin typeface="+mn-lt"/>
                <a:ea typeface="ＭＳ Ｐゴシック" charset="-128"/>
              </a:rPr>
              <a:t>Mortalidad perinatal,</a:t>
            </a:r>
          </a:p>
          <a:p>
            <a:pPr>
              <a:defRPr/>
            </a:pPr>
            <a:r>
              <a:rPr lang="es-HN" sz="1600" dirty="0">
                <a:latin typeface="+mn-lt"/>
                <a:ea typeface="ＭＳ Ｐゴシック" charset="-128"/>
              </a:rPr>
              <a:t>Muerte intrauterina,</a:t>
            </a:r>
          </a:p>
          <a:p>
            <a:pPr>
              <a:defRPr/>
            </a:pPr>
            <a:r>
              <a:rPr lang="es-HN" sz="1600" dirty="0">
                <a:latin typeface="+mn-lt"/>
                <a:ea typeface="ＭＳ Ｐゴシック" charset="-128"/>
              </a:rPr>
              <a:t>Muerte neonatal,</a:t>
            </a:r>
          </a:p>
          <a:p>
            <a:pPr>
              <a:defRPr/>
            </a:pPr>
            <a:r>
              <a:rPr lang="es-HN" sz="1600" dirty="0">
                <a:latin typeface="+mn-lt"/>
                <a:ea typeface="ＭＳ Ｐゴシック" charset="-128"/>
              </a:rPr>
              <a:t>Perdida fetal de ambos:</a:t>
            </a:r>
          </a:p>
          <a:p>
            <a:pPr>
              <a:defRPr/>
            </a:pPr>
            <a:endParaRPr lang="es-HN" dirty="0"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s-HN" b="1" dirty="0" err="1">
                <a:latin typeface="+mn-lt"/>
                <a:ea typeface="ＭＳ Ｐゴシック" charset="-128"/>
              </a:rPr>
              <a:t>RCIUs</a:t>
            </a:r>
            <a:r>
              <a:rPr lang="es-HN" b="1" dirty="0">
                <a:latin typeface="+mn-lt"/>
                <a:ea typeface="ＭＳ Ｐゴシック" charset="-128"/>
              </a:rPr>
              <a:t> Tipo II &gt;Tipo I</a:t>
            </a:r>
            <a:endParaRPr lang="es-HN" dirty="0">
              <a:latin typeface="+mn-lt"/>
              <a:ea typeface="ＭＳ Ｐゴシック" charset="-128"/>
            </a:endParaRPr>
          </a:p>
          <a:p>
            <a:pPr>
              <a:defRPr/>
            </a:pPr>
            <a:endParaRPr lang="es-HN" sz="1600" dirty="0"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s-HN" sz="1600" dirty="0">
                <a:latin typeface="+mn-lt"/>
                <a:ea typeface="ＭＳ Ｐゴシック" charset="-128"/>
              </a:rPr>
              <a:t>No hay diferencia entre otras variantes.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332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0" y="0"/>
            <a:ext cx="9144000" cy="923925"/>
            <a:chOff x="0" y="3755"/>
            <a:chExt cx="5760" cy="582"/>
          </a:xfrm>
        </p:grpSpPr>
        <p:pic>
          <p:nvPicPr>
            <p:cNvPr id="1332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3324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13318" name="Titolo 1"/>
          <p:cNvSpPr txBox="1">
            <a:spLocks/>
          </p:cNvSpPr>
          <p:nvPr/>
        </p:nvSpPr>
        <p:spPr bwMode="auto">
          <a:xfrm>
            <a:off x="323850" y="2403475"/>
            <a:ext cx="88566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000" b="1">
              <a:solidFill>
                <a:schemeClr val="tx2"/>
              </a:solidFill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-22225" y="968375"/>
            <a:ext cx="9144000" cy="492443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  <p:pic>
        <p:nvPicPr>
          <p:cNvPr id="13321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50927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17"/>
          <p:cNvSpPr txBox="1">
            <a:spLocks noChangeArrowheads="1"/>
          </p:cNvSpPr>
          <p:nvPr/>
        </p:nvSpPr>
        <p:spPr bwMode="auto">
          <a:xfrm>
            <a:off x="228600" y="1557338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400" b="1" dirty="0"/>
              <a:t>Resultados – </a:t>
            </a:r>
            <a:r>
              <a:rPr lang="es-HN" altLang="en-US" sz="2400" dirty="0"/>
              <a:t>OR agrupados para los resultados examinados para </a:t>
            </a:r>
            <a:r>
              <a:rPr lang="es-HN" altLang="en-US" sz="2400" u="sng" dirty="0"/>
              <a:t>pequeños y grandes fetos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0850" y="3727450"/>
            <a:ext cx="3505200" cy="20313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HN" dirty="0">
                <a:latin typeface="+mn-lt"/>
                <a:ea typeface="ＭＳ Ｐゴシック" charset="-128"/>
              </a:rPr>
              <a:t>Mortalidad perinatal:</a:t>
            </a:r>
          </a:p>
          <a:p>
            <a:pPr>
              <a:defRPr/>
            </a:pPr>
            <a:r>
              <a:rPr lang="es-HN" b="1" dirty="0" err="1">
                <a:latin typeface="+mn-lt"/>
                <a:ea typeface="ＭＳ Ｐゴシック" charset="-128"/>
              </a:rPr>
              <a:t>RCIUs</a:t>
            </a:r>
            <a:r>
              <a:rPr lang="es-HN" b="1" dirty="0">
                <a:latin typeface="+mn-lt"/>
                <a:ea typeface="ＭＳ Ｐゴシック" charset="-128"/>
              </a:rPr>
              <a:t> Tipo II </a:t>
            </a:r>
            <a:r>
              <a:rPr lang="es-HN" dirty="0">
                <a:latin typeface="+mn-lt"/>
                <a:ea typeface="ＭＳ Ｐゴシック" charset="-128"/>
              </a:rPr>
              <a:t>– significativamente mayor en los fetos con restricción de crecimiento comparado con el gemelo grande (OR, 2.4)</a:t>
            </a:r>
          </a:p>
          <a:p>
            <a:pPr>
              <a:defRPr/>
            </a:pPr>
            <a:r>
              <a:rPr lang="es-HN" dirty="0">
                <a:latin typeface="+mn-lt"/>
                <a:ea typeface="ＭＳ Ｐゴシック" charset="-128"/>
              </a:rPr>
              <a:t>Tipos I y III – no hay diferencia</a:t>
            </a:r>
            <a:r>
              <a:rPr lang="en-US" dirty="0">
                <a:latin typeface="+mn-lt"/>
                <a:ea typeface="ＭＳ Ｐゴシック" charset="-128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55563"/>
            <a:ext cx="9144000" cy="923925"/>
            <a:chOff x="0" y="3755"/>
            <a:chExt cx="5760" cy="582"/>
          </a:xfrm>
        </p:grpSpPr>
        <p:pic>
          <p:nvPicPr>
            <p:cNvPr id="1435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0" y="71438"/>
            <a:ext cx="9144000" cy="923925"/>
            <a:chOff x="0" y="3755"/>
            <a:chExt cx="5760" cy="582"/>
          </a:xfrm>
        </p:grpSpPr>
        <p:pic>
          <p:nvPicPr>
            <p:cNvPr id="14349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4" descr="UOG revers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0" y="55563"/>
            <a:ext cx="9144000" cy="923925"/>
            <a:chOff x="0" y="3755"/>
            <a:chExt cx="5760" cy="582"/>
          </a:xfrm>
        </p:grpSpPr>
        <p:pic>
          <p:nvPicPr>
            <p:cNvPr id="14347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4" descr="UOG revers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1" name="Rettangolo 1"/>
          <p:cNvSpPr>
            <a:spLocks noChangeArrowheads="1"/>
          </p:cNvSpPr>
          <p:nvPr/>
        </p:nvSpPr>
        <p:spPr bwMode="auto">
          <a:xfrm>
            <a:off x="68263" y="99377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00"/>
              </a:solidFill>
            </a:endParaRPr>
          </a:p>
        </p:txBody>
      </p:sp>
      <p:sp>
        <p:nvSpPr>
          <p:cNvPr id="14342" name="Titolo 1"/>
          <p:cNvSpPr txBox="1">
            <a:spLocks/>
          </p:cNvSpPr>
          <p:nvPr/>
        </p:nvSpPr>
        <p:spPr bwMode="auto">
          <a:xfrm>
            <a:off x="323850" y="2474913"/>
            <a:ext cx="88566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000" b="1">
              <a:solidFill>
                <a:schemeClr val="tx2"/>
              </a:solidFill>
            </a:endParaRP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0" y="1123950"/>
            <a:ext cx="9144000" cy="30797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228600" y="1628775"/>
            <a:ext cx="8642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2800" b="1" dirty="0"/>
              <a:t>Resultados - </a:t>
            </a:r>
            <a:r>
              <a:rPr lang="es-HN" altLang="en-US" sz="2800" dirty="0"/>
              <a:t>Morbilidad</a:t>
            </a:r>
          </a:p>
        </p:txBody>
      </p:sp>
      <p:sp>
        <p:nvSpPr>
          <p:cNvPr id="14345" name="Text Box 5"/>
          <p:cNvSpPr txBox="1">
            <a:spLocks noChangeArrowheads="1"/>
          </p:cNvSpPr>
          <p:nvPr/>
        </p:nvSpPr>
        <p:spPr bwMode="auto">
          <a:xfrm>
            <a:off x="0" y="1063625"/>
            <a:ext cx="9144000" cy="492125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en-US" sz="1400" b="1" dirty="0">
                <a:solidFill>
                  <a:schemeClr val="bg1"/>
                </a:solidFill>
              </a:rPr>
              <a:t>Resultado de embarazo gemelar MC afectado por </a:t>
            </a:r>
            <a:r>
              <a:rPr lang="es-HN" altLang="en-US" sz="1400" b="1" dirty="0" err="1">
                <a:solidFill>
                  <a:schemeClr val="bg1"/>
                </a:solidFill>
              </a:rPr>
              <a:t>RCIUs</a:t>
            </a:r>
            <a:r>
              <a:rPr lang="es-HN" altLang="en-US" sz="1400" b="1" dirty="0">
                <a:solidFill>
                  <a:schemeClr val="bg1"/>
                </a:solidFill>
              </a:rPr>
              <a:t> de acuerdo al patrón de flujo Doppler de AU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chemeClr val="bg1"/>
                </a:solidFill>
              </a:rPr>
              <a:t>Buca et al. UOG 2017 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2136775"/>
            <a:ext cx="85471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HN" b="1" dirty="0">
                <a:ea typeface="ＭＳ Ｐゴシック" charset="-128"/>
              </a:rPr>
              <a:t>Imagen cerebral postnatal anormal:</a:t>
            </a:r>
            <a:endParaRPr lang="es-HN" b="1" dirty="0">
              <a:latin typeface="+mn-lt"/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latin typeface="+mn-lt"/>
                <a:ea typeface="ＭＳ Ｐゴシック" charset="-128"/>
              </a:rPr>
              <a:t>Gemelos afectados por </a:t>
            </a:r>
            <a:r>
              <a:rPr lang="es-HN" dirty="0" err="1">
                <a:latin typeface="+mn-lt"/>
                <a:ea typeface="ＭＳ Ｐゴシック" charset="-128"/>
              </a:rPr>
              <a:t>RCIUs</a:t>
            </a:r>
            <a:r>
              <a:rPr lang="es-HN" dirty="0">
                <a:latin typeface="+mn-lt"/>
                <a:ea typeface="ＭＳ Ｐゴシック" charset="-128"/>
              </a:rPr>
              <a:t> Tipo II (OR, 4.9 ) o Tipo III (OR, 8.2) tuvieron un riesgo significativamente mayor del comparado con </a:t>
            </a:r>
            <a:r>
              <a:rPr lang="es-HN" dirty="0" err="1">
                <a:latin typeface="+mn-lt"/>
                <a:ea typeface="ＭＳ Ｐゴシック" charset="-128"/>
              </a:rPr>
              <a:t>RCIUs</a:t>
            </a:r>
            <a:r>
              <a:rPr lang="es-HN" dirty="0">
                <a:latin typeface="+mn-lt"/>
                <a:ea typeface="ＭＳ Ｐゴシック" charset="-128"/>
              </a:rPr>
              <a:t> Tipo I.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latin typeface="+mn-lt"/>
                <a:ea typeface="ＭＳ Ｐゴシック" charset="-128"/>
              </a:rPr>
              <a:t>No hay diferencia en el restringido en crecimiento comparado con el gemelo mas grande para todos los tipos de </a:t>
            </a:r>
            <a:r>
              <a:rPr lang="es-HN" dirty="0" err="1">
                <a:latin typeface="+mn-lt"/>
                <a:ea typeface="ＭＳ Ｐゴシック" charset="-128"/>
              </a:rPr>
              <a:t>RCIUs</a:t>
            </a:r>
            <a:r>
              <a:rPr lang="es-HN" dirty="0">
                <a:latin typeface="+mn-lt"/>
                <a:ea typeface="ＭＳ Ｐゴシック" charset="-128"/>
              </a:rPr>
              <a:t>.</a:t>
            </a:r>
          </a:p>
          <a:p>
            <a:pPr>
              <a:defRPr/>
            </a:pPr>
            <a:endParaRPr lang="en-US" dirty="0"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s-HN" b="1" dirty="0">
                <a:ea typeface="ＭＳ Ｐゴシック" charset="-128"/>
              </a:rPr>
              <a:t>Hemorragia intraventricular (IVH) y Leucomalasia periventricular (PVL):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Ambos fueron significativamente mayor en </a:t>
            </a:r>
            <a:r>
              <a:rPr lang="es-HN" dirty="0" err="1">
                <a:ea typeface="ＭＳ Ｐゴシック" charset="-128"/>
              </a:rPr>
              <a:t>RCIUs</a:t>
            </a:r>
            <a:r>
              <a:rPr lang="es-HN" dirty="0">
                <a:ea typeface="ＭＳ Ｐゴシック" charset="-128"/>
              </a:rPr>
              <a:t> Tipo II comparada con Tipo I,(OR, 10.6 y 4.4, respectivamente).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No hay aumento de riesgo en IVH o PVL en Tipo II comparada con Tipo III.</a:t>
            </a:r>
            <a:r>
              <a:rPr lang="en-US" dirty="0">
                <a:ea typeface="ＭＳ Ｐゴシック" charset="-128"/>
              </a:rPr>
              <a:t> 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US" dirty="0">
              <a:ea typeface="ＭＳ Ｐゴシック" charset="-128"/>
            </a:endParaRPr>
          </a:p>
          <a:p>
            <a:pPr>
              <a:defRPr/>
            </a:pPr>
            <a:r>
              <a:rPr lang="es-HN" b="1" dirty="0">
                <a:ea typeface="ＭＳ Ｐゴシック" charset="-128"/>
              </a:rPr>
              <a:t>Admisión a UCIN: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Riesgo fue mayor en </a:t>
            </a:r>
            <a:r>
              <a:rPr lang="es-HN" dirty="0" err="1">
                <a:ea typeface="ＭＳ Ｐゴシック" charset="-128"/>
              </a:rPr>
              <a:t>RCIUs</a:t>
            </a:r>
            <a:r>
              <a:rPr lang="es-HN" dirty="0">
                <a:ea typeface="ＭＳ Ｐゴシック" charset="-128"/>
              </a:rPr>
              <a:t> Tipo II comparado con Tipo I (OR, 18.3).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No hay diferencia entre </a:t>
            </a:r>
            <a:r>
              <a:rPr lang="es-HN" dirty="0" err="1">
                <a:ea typeface="ＭＳ Ｐゴシック" charset="-128"/>
              </a:rPr>
              <a:t>RCIUs</a:t>
            </a:r>
            <a:r>
              <a:rPr lang="es-HN" dirty="0">
                <a:ea typeface="ＭＳ Ｐゴシック" charset="-128"/>
              </a:rPr>
              <a:t> Tipo II vrs Tipo III y Tipo I.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HN" dirty="0">
                <a:ea typeface="ＭＳ Ｐゴシック" charset="-128"/>
              </a:rPr>
              <a:t>No hay diferencia entre gemelos pequeños y grandes para todos los tipos de </a:t>
            </a:r>
            <a:r>
              <a:rPr lang="es-HN" dirty="0" err="1">
                <a:ea typeface="ＭＳ Ｐゴシック" charset="-128"/>
              </a:rPr>
              <a:t>RCIUs</a:t>
            </a:r>
            <a:r>
              <a:rPr lang="en-US" dirty="0">
                <a:ea typeface="ＭＳ Ｐゴシック" charset="-128"/>
              </a:rPr>
              <a:t>.</a:t>
            </a:r>
            <a:r>
              <a:rPr lang="en-US" dirty="0">
                <a:latin typeface="+mn-lt"/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2008</Words>
  <Application>Microsoft Office PowerPoint</Application>
  <PresentationFormat>On-screen Show (4:3)</PresentationFormat>
  <Paragraphs>176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Renata Kotsia</cp:lastModifiedBy>
  <cp:revision>73</cp:revision>
  <dcterms:created xsi:type="dcterms:W3CDTF">2017-10-15T08:39:57Z</dcterms:created>
  <dcterms:modified xsi:type="dcterms:W3CDTF">2018-06-04T08:16:36Z</dcterms:modified>
</cp:coreProperties>
</file>