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1" r:id="rId3"/>
    <p:sldId id="262" r:id="rId4"/>
    <p:sldId id="263" r:id="rId5"/>
    <p:sldId id="266" r:id="rId6"/>
    <p:sldId id="267" r:id="rId7"/>
    <p:sldId id="268" r:id="rId8"/>
    <p:sldId id="270" r:id="rId9"/>
    <p:sldId id="276" r:id="rId10"/>
    <p:sldId id="286" r:id="rId11"/>
    <p:sldId id="277" r:id="rId12"/>
    <p:sldId id="281" r:id="rId13"/>
    <p:sldId id="288" r:id="rId14"/>
    <p:sldId id="289" r:id="rId15"/>
    <p:sldId id="290" r:id="rId16"/>
    <p:sldId id="282" r:id="rId1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39"/>
    <p:restoredTop sz="95872"/>
  </p:normalViewPr>
  <p:slideViewPr>
    <p:cSldViewPr>
      <p:cViewPr>
        <p:scale>
          <a:sx n="82" d="100"/>
          <a:sy n="82" d="100"/>
        </p:scale>
        <p:origin x="-84" y="-6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AC353-493A-4CE3-89F0-F0F46E96CEF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2886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A9AD5-36F3-478D-8AE2-3BA4A5622B6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29543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3F0DA8-7429-4861-B28B-E9CB405BAF1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30500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7CA97-A9A7-4C0A-83F5-69154FBA2A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9400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17623-D38C-4C2C-98F8-53A2021B3DD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836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E904-A5C3-4FA0-88F5-0BBFBEA6C2B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47717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7C234-8B0F-4BB6-B19B-87A1E460DE2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2104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FBA433-A756-45FA-9111-02B9A82DA7D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0061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39A896-ECB3-45E6-8A38-5B9FACF2AFD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670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DCDF98-11B4-49EB-A94C-032068C01E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14291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1AEFD8-7C34-40C4-BB0F-8BAF4FA466E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997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he-IL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he-IL"/>
              <a:t>Click to edit Master text styles</a:t>
            </a:r>
          </a:p>
          <a:p>
            <a:pPr lvl="1"/>
            <a:r>
              <a:rPr lang="en-GB" altLang="he-IL"/>
              <a:t>Second level</a:t>
            </a:r>
          </a:p>
          <a:p>
            <a:pPr lvl="2"/>
            <a:r>
              <a:rPr lang="en-GB" altLang="he-IL"/>
              <a:t>Third level</a:t>
            </a:r>
          </a:p>
          <a:p>
            <a:pPr lvl="3"/>
            <a:r>
              <a:rPr lang="en-GB" altLang="he-IL"/>
              <a:t>Fourth level</a:t>
            </a:r>
          </a:p>
          <a:p>
            <a:pPr lvl="4"/>
            <a:r>
              <a:rPr lang="en-GB" altLang="he-IL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GB" altLang="he-I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1768BDA-F78F-4332-A823-49AA7C02626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05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9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51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2056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7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2" name="Text Box 5"/>
          <p:cNvSpPr txBox="1">
            <a:spLocks noChangeArrowheads="1"/>
          </p:cNvSpPr>
          <p:nvPr/>
        </p:nvSpPr>
        <p:spPr bwMode="auto">
          <a:xfrm>
            <a:off x="228600" y="1295400"/>
            <a:ext cx="87487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rgbClr val="000000"/>
                </a:solidFill>
              </a:rPr>
              <a:t>UOG Journal Club: </a:t>
            </a:r>
            <a:r>
              <a:rPr lang="en-GB" altLang="en-US" b="1" dirty="0" err="1">
                <a:solidFill>
                  <a:srgbClr val="000000"/>
                </a:solidFill>
              </a:rPr>
              <a:t>Noviembre</a:t>
            </a:r>
            <a:r>
              <a:rPr lang="en-GB" altLang="en-US" b="1" dirty="0">
                <a:solidFill>
                  <a:srgbClr val="000000"/>
                </a:solidFill>
              </a:rPr>
              <a:t> 2017</a:t>
            </a:r>
          </a:p>
        </p:txBody>
      </p:sp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125413" y="2139950"/>
            <a:ext cx="8893175" cy="2529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buFontTx/>
              <a:buNone/>
            </a:pPr>
            <a:r>
              <a:rPr lang="es-HN" altLang="he-IL" sz="1800" b="1" dirty="0"/>
              <a:t>Resultado de embarazo gemelar monocorial con restricción en crecimiento intrauterino selectivo de acuerdo al patrón de flujometria Doppler de arteria umbilical del gemelo</a:t>
            </a:r>
            <a:r>
              <a:rPr lang="en-US" altLang="he-IL" sz="1800" b="1" dirty="0"/>
              <a:t> </a:t>
            </a:r>
            <a:r>
              <a:rPr lang="es-HN" altLang="he-IL" sz="1800" b="1" dirty="0"/>
              <a:t>pequeño: revisión sistemática y meta- análisis</a:t>
            </a:r>
            <a:endParaRPr lang="en-US" altLang="he-IL" sz="1800" b="1" dirty="0"/>
          </a:p>
          <a:p>
            <a:pPr algn="ctr">
              <a:buFontTx/>
              <a:buNone/>
            </a:pPr>
            <a:endParaRPr lang="en-US" altLang="en-US" sz="1800" b="1" dirty="0"/>
          </a:p>
          <a:p>
            <a:pPr>
              <a:buFontTx/>
              <a:buNone/>
            </a:pPr>
            <a:r>
              <a:rPr lang="it-IT" altLang="he-IL" sz="1800" dirty="0"/>
              <a:t>D. Buca, G. Pagani, G. Rizzo, A. Familiari</a:t>
            </a:r>
            <a:r>
              <a:rPr lang="en-US" altLang="he-IL" sz="1800" dirty="0"/>
              <a:t>, </a:t>
            </a:r>
            <a:r>
              <a:rPr lang="it-IT" altLang="he-IL" sz="1800" dirty="0"/>
              <a:t>M.E. Flacco, L. Manzoli, M. Liberati,</a:t>
            </a:r>
          </a:p>
          <a:p>
            <a:pPr>
              <a:buFontTx/>
              <a:buNone/>
            </a:pPr>
            <a:r>
              <a:rPr lang="it-IT" altLang="he-IL" sz="1800" dirty="0"/>
              <a:t>F. Fanfani, G. Scambia and F. D’Antonio</a:t>
            </a:r>
          </a:p>
          <a:p>
            <a:pPr>
              <a:buFontTx/>
              <a:buNone/>
            </a:pPr>
            <a:endParaRPr lang="sv-SE" altLang="en-US" sz="1800" dirty="0"/>
          </a:p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it-IT" altLang="en-US" sz="1800" i="1" dirty="0"/>
              <a:t>Volumen 50, Numero 5, paginas 559-568</a:t>
            </a:r>
            <a:endParaRPr lang="en-GB" altLang="en-US" sz="1800" b="1" dirty="0"/>
          </a:p>
        </p:txBody>
      </p:sp>
      <p:sp>
        <p:nvSpPr>
          <p:cNvPr id="2054" name="TextBox 2"/>
          <p:cNvSpPr txBox="1">
            <a:spLocks noChangeArrowheads="1"/>
          </p:cNvSpPr>
          <p:nvPr/>
        </p:nvSpPr>
        <p:spPr bwMode="auto">
          <a:xfrm>
            <a:off x="2183718" y="5123041"/>
            <a:ext cx="6492738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 err="1">
                <a:solidFill>
                  <a:srgbClr val="000000"/>
                </a:solidFill>
              </a:rPr>
              <a:t>Diapositivas</a:t>
            </a:r>
            <a:r>
              <a:rPr lang="en-GB" altLang="en-US" sz="1900" dirty="0">
                <a:solidFill>
                  <a:srgbClr val="000000"/>
                </a:solidFill>
              </a:rPr>
              <a:t> de Journal Club </a:t>
            </a:r>
            <a:r>
              <a:rPr lang="en-GB" altLang="en-US" sz="1900" dirty="0" err="1">
                <a:solidFill>
                  <a:srgbClr val="000000"/>
                </a:solidFill>
              </a:rPr>
              <a:t>preparadas</a:t>
            </a:r>
            <a:r>
              <a:rPr lang="en-GB" altLang="en-US" sz="1900" dirty="0">
                <a:solidFill>
                  <a:srgbClr val="000000"/>
                </a:solidFill>
              </a:rPr>
              <a:t> </a:t>
            </a:r>
            <a:r>
              <a:rPr lang="en-GB" altLang="en-US" sz="1900" dirty="0" err="1">
                <a:solidFill>
                  <a:srgbClr val="000000"/>
                </a:solidFill>
              </a:rPr>
              <a:t>por</a:t>
            </a:r>
            <a:r>
              <a:rPr lang="en-GB" altLang="en-US" sz="1900" dirty="0">
                <a:solidFill>
                  <a:srgbClr val="000000"/>
                </a:solidFill>
              </a:rPr>
              <a:t> Dr Yael </a:t>
            </a:r>
            <a:r>
              <a:rPr lang="en-GB" altLang="en-US" sz="1900" dirty="0" smtClean="0">
                <a:solidFill>
                  <a:srgbClr val="000000"/>
                </a:solidFill>
              </a:rPr>
              <a:t>Raz</a:t>
            </a:r>
            <a:r>
              <a:rPr lang="en-GB" altLang="en-US" sz="1900" dirty="0">
                <a:solidFill>
                  <a:srgbClr val="000000"/>
                </a:solidFill>
              </a:rPr>
              <a:t> </a:t>
            </a:r>
            <a:r>
              <a:rPr lang="en-GB" altLang="en-US" sz="1900" dirty="0" smtClean="0">
                <a:solidFill>
                  <a:srgbClr val="000000"/>
                </a:solidFill>
              </a:rPr>
              <a:t>(UOG </a:t>
            </a:r>
            <a:r>
              <a:rPr lang="en-GB" altLang="en-US" sz="1900" dirty="0">
                <a:solidFill>
                  <a:srgbClr val="000000"/>
                </a:solidFill>
              </a:rPr>
              <a:t>Editor para </a:t>
            </a:r>
            <a:r>
              <a:rPr lang="en-GB" altLang="en-US" sz="1900" dirty="0" err="1" smtClean="0">
                <a:solidFill>
                  <a:srgbClr val="000000"/>
                </a:solidFill>
              </a:rPr>
              <a:t>practicantes</a:t>
            </a:r>
            <a:r>
              <a:rPr lang="en-GB" altLang="en-US" sz="1900" dirty="0" smtClean="0">
                <a:solidFill>
                  <a:srgbClr val="000000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9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900" dirty="0" err="1" smtClean="0">
                <a:solidFill>
                  <a:srgbClr val="000000"/>
                </a:solidFill>
              </a:rPr>
              <a:t>Traducido</a:t>
            </a:r>
            <a:r>
              <a:rPr lang="en-GB" altLang="en-US" sz="1900" dirty="0" smtClean="0">
                <a:solidFill>
                  <a:srgbClr val="000000"/>
                </a:solidFill>
              </a:rPr>
              <a:t> </a:t>
            </a:r>
            <a:r>
              <a:rPr lang="en-GB" altLang="en-US" sz="1900" dirty="0" err="1">
                <a:solidFill>
                  <a:srgbClr val="000000"/>
                </a:solidFill>
              </a:rPr>
              <a:t>por</a:t>
            </a:r>
            <a:r>
              <a:rPr lang="en-GB" altLang="en-US" sz="1900" dirty="0">
                <a:solidFill>
                  <a:srgbClr val="000000"/>
                </a:solidFill>
              </a:rPr>
              <a:t>: </a:t>
            </a:r>
            <a:r>
              <a:rPr lang="en-GB" altLang="en-US" sz="1900" dirty="0" err="1">
                <a:solidFill>
                  <a:srgbClr val="000000"/>
                </a:solidFill>
              </a:rPr>
              <a:t>Dr.</a:t>
            </a:r>
            <a:r>
              <a:rPr lang="en-GB" altLang="en-US" sz="1900" dirty="0">
                <a:solidFill>
                  <a:srgbClr val="000000"/>
                </a:solidFill>
              </a:rPr>
              <a:t> Ruben D. Fernandez Jr</a:t>
            </a:r>
          </a:p>
        </p:txBody>
      </p:sp>
      <p:pic>
        <p:nvPicPr>
          <p:cNvPr id="2055" name="Picture 51" descr="\\ISUOG-DC01\users\ostirrup\Desktop\Journal Club logo.tif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653136"/>
            <a:ext cx="1576388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4110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1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099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410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9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0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4106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7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01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4102" name="Titolo 1"/>
          <p:cNvSpPr txBox="1">
            <a:spLocks/>
          </p:cNvSpPr>
          <p:nvPr/>
        </p:nvSpPr>
        <p:spPr bwMode="auto">
          <a:xfrm>
            <a:off x="323850" y="2403475"/>
            <a:ext cx="88566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en-US" sz="2000" b="1">
              <a:solidFill>
                <a:schemeClr val="tx2"/>
              </a:solidFill>
            </a:endParaRPr>
          </a:p>
        </p:txBody>
      </p:sp>
      <p:sp>
        <p:nvSpPr>
          <p:cNvPr id="4103" name="TextBox 1"/>
          <p:cNvSpPr txBox="1">
            <a:spLocks noChangeArrowheads="1"/>
          </p:cNvSpPr>
          <p:nvPr/>
        </p:nvSpPr>
        <p:spPr bwMode="auto">
          <a:xfrm>
            <a:off x="228600" y="1412776"/>
            <a:ext cx="8642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Introducción</a:t>
            </a:r>
            <a:r>
              <a:rPr lang="en-US" altLang="en-US" sz="2800" b="1" dirty="0"/>
              <a:t> </a:t>
            </a:r>
            <a:endParaRPr lang="en-GB" altLang="en-US" sz="2800" b="1" dirty="0"/>
          </a:p>
        </p:txBody>
      </p:sp>
      <p:sp>
        <p:nvSpPr>
          <p:cNvPr id="4105" name="Segnaposto contenuto 2"/>
          <p:cNvSpPr txBox="1">
            <a:spLocks/>
          </p:cNvSpPr>
          <p:nvPr/>
        </p:nvSpPr>
        <p:spPr bwMode="auto">
          <a:xfrm>
            <a:off x="184150" y="1988840"/>
            <a:ext cx="876300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1800" dirty="0"/>
              <a:t>La clasificación de </a:t>
            </a:r>
            <a:r>
              <a:rPr lang="es-HN" sz="1800" dirty="0" err="1"/>
              <a:t>Gratacós</a:t>
            </a:r>
            <a:r>
              <a:rPr lang="es-HN" sz="1800" dirty="0"/>
              <a:t> </a:t>
            </a:r>
            <a:r>
              <a:rPr lang="es-HN" sz="1800" i="1" dirty="0"/>
              <a:t>et al.</a:t>
            </a:r>
            <a:r>
              <a:rPr lang="es-HN" sz="1800" baseline="30000" dirty="0"/>
              <a:t>1</a:t>
            </a:r>
            <a:r>
              <a:rPr lang="es-HN" sz="1800" i="1" dirty="0"/>
              <a:t> </a:t>
            </a:r>
            <a:r>
              <a:rPr lang="es-HN" sz="1800" dirty="0"/>
              <a:t>de </a:t>
            </a:r>
            <a:r>
              <a:rPr lang="es-HN" sz="1800" dirty="0" err="1"/>
              <a:t>RCIUs</a:t>
            </a:r>
            <a:r>
              <a:rPr lang="es-HN" sz="1800" dirty="0"/>
              <a:t> en gemelos MC, basado en el patrón de flujo Doppler de la arteria umbilical (AU) del gemelo pequeño:</a:t>
            </a:r>
          </a:p>
          <a:p>
            <a:pPr>
              <a:lnSpc>
                <a:spcPct val="130000"/>
              </a:lnSpc>
              <a:defRPr/>
            </a:pPr>
            <a:r>
              <a:rPr lang="es-HN" sz="1800" b="1" dirty="0"/>
              <a:t>Tipo I  </a:t>
            </a:r>
            <a:r>
              <a:rPr lang="es-HN" sz="1800" dirty="0"/>
              <a:t>- flujo diastólico persistentemente positivo</a:t>
            </a:r>
          </a:p>
          <a:p>
            <a:pPr>
              <a:lnSpc>
                <a:spcPct val="130000"/>
              </a:lnSpc>
              <a:defRPr/>
            </a:pPr>
            <a:r>
              <a:rPr lang="es-HN" sz="1800" b="1" dirty="0"/>
              <a:t>Tipo II </a:t>
            </a:r>
            <a:r>
              <a:rPr lang="es-HN" sz="1800" dirty="0"/>
              <a:t>– flujo diastólico persistentemente ausente/revertido</a:t>
            </a:r>
          </a:p>
          <a:p>
            <a:pPr>
              <a:lnSpc>
                <a:spcPct val="130000"/>
              </a:lnSpc>
              <a:defRPr/>
            </a:pPr>
            <a:r>
              <a:rPr lang="es-HN" sz="1800" b="1" dirty="0"/>
              <a:t>Tipo III </a:t>
            </a:r>
            <a:r>
              <a:rPr lang="es-HN" sz="1800" dirty="0"/>
              <a:t>– flujo diastólico intermitentemente ausente/revertido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endParaRPr lang="en-US" sz="1600" dirty="0"/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s-HN" sz="1800" dirty="0"/>
              <a:t>Resultados perinatales establecidos en la serie original: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1800" dirty="0"/>
              <a:t>     </a:t>
            </a:r>
            <a:r>
              <a:rPr lang="es-HN" sz="1800" b="1" dirty="0"/>
              <a:t>- </a:t>
            </a:r>
            <a:r>
              <a:rPr lang="es-HN" sz="1800" dirty="0" err="1"/>
              <a:t>RCIUs</a:t>
            </a:r>
            <a:r>
              <a:rPr lang="es-HN" sz="1800" dirty="0"/>
              <a:t> Tipo I mostro el mejor resultado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1800" b="1" dirty="0"/>
              <a:t>     - </a:t>
            </a:r>
            <a:r>
              <a:rPr lang="es-HN" sz="1800" dirty="0" err="1"/>
              <a:t>RCIUs</a:t>
            </a:r>
            <a:r>
              <a:rPr lang="es-HN" sz="1800" dirty="0"/>
              <a:t> Tipo II tuvo el peor pronostico 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1800" dirty="0"/>
              <a:t>     </a:t>
            </a:r>
            <a:r>
              <a:rPr lang="es-HN" sz="1800" b="1" dirty="0"/>
              <a:t>- </a:t>
            </a:r>
            <a:r>
              <a:rPr lang="es-HN" sz="1800" dirty="0" err="1"/>
              <a:t>RCIUs</a:t>
            </a:r>
            <a:r>
              <a:rPr lang="es-HN" sz="1800" dirty="0"/>
              <a:t> Tipo III se caracterizo por un curso clínico impredecible.</a:t>
            </a: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908720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4150" y="6186790"/>
            <a:ext cx="868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aseline="30000" dirty="0"/>
              <a:t>1</a:t>
            </a:r>
            <a:r>
              <a:rPr lang="en-GB" sz="800" dirty="0"/>
              <a:t>Gratac</a:t>
            </a:r>
            <a:r>
              <a:rPr lang="en-US" sz="800" dirty="0"/>
              <a:t>ó</a:t>
            </a:r>
            <a:r>
              <a:rPr lang="en-GB" sz="800" dirty="0"/>
              <a:t>s E, Lewi L, Muñoz B, Acosta-Rojas R, Hernandez-Andrade E, Martinez JM, Carreras E, </a:t>
            </a:r>
            <a:r>
              <a:rPr lang="en-GB" sz="800" dirty="0" err="1"/>
              <a:t>Deprest</a:t>
            </a:r>
            <a:r>
              <a:rPr lang="en-GB" sz="800" dirty="0"/>
              <a:t> J. A classification system for selective intrauterine growth restriction in </a:t>
            </a:r>
            <a:r>
              <a:rPr lang="en-GB" sz="800" dirty="0" err="1"/>
              <a:t>monochorionic</a:t>
            </a:r>
            <a:r>
              <a:rPr lang="en-GB" sz="800" dirty="0"/>
              <a:t> pregnancies according to umbilical artery Doppler flow in the smaller twin.</a:t>
            </a:r>
            <a:r>
              <a:rPr lang="en-GB" sz="800" i="1" dirty="0"/>
              <a:t> Ultrasound </a:t>
            </a:r>
            <a:r>
              <a:rPr lang="en-GB" sz="800" i="1" dirty="0" err="1"/>
              <a:t>Obstet</a:t>
            </a:r>
            <a:r>
              <a:rPr lang="en-GB" sz="800" i="1" dirty="0"/>
              <a:t> </a:t>
            </a:r>
            <a:r>
              <a:rPr lang="en-GB" sz="800" i="1" dirty="0" err="1"/>
              <a:t>Gynecol</a:t>
            </a:r>
            <a:r>
              <a:rPr lang="en-GB" sz="800" i="1" dirty="0"/>
              <a:t> </a:t>
            </a:r>
            <a:r>
              <a:rPr lang="en-GB" sz="800" dirty="0"/>
              <a:t>2007; </a:t>
            </a:r>
            <a:r>
              <a:rPr lang="en-GB" sz="800" b="1" dirty="0"/>
              <a:t>30</a:t>
            </a:r>
            <a:r>
              <a:rPr lang="en-GB" sz="800" dirty="0"/>
              <a:t>: 28–34.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615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9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47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6156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14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6154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5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9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6151" name="Rectangle 8"/>
          <p:cNvSpPr>
            <a:spLocks noChangeArrowheads="1"/>
          </p:cNvSpPr>
          <p:nvPr/>
        </p:nvSpPr>
        <p:spPr bwMode="auto">
          <a:xfrm>
            <a:off x="1508739" y="2057400"/>
            <a:ext cx="60789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>
                <a:solidFill>
                  <a:srgbClr val="000000"/>
                </a:solidFill>
              </a:rPr>
              <a:t>Objetivo de la revisión sistemática</a:t>
            </a:r>
          </a:p>
        </p:txBody>
      </p:sp>
      <p:sp>
        <p:nvSpPr>
          <p:cNvPr id="6152" name="Segnaposto contenuto 2"/>
          <p:cNvSpPr txBox="1">
            <a:spLocks/>
          </p:cNvSpPr>
          <p:nvPr/>
        </p:nvSpPr>
        <p:spPr bwMode="auto">
          <a:xfrm>
            <a:off x="468313" y="3276600"/>
            <a:ext cx="8424862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buFontTx/>
              <a:buNone/>
            </a:pPr>
            <a:r>
              <a:rPr lang="es-HN" altLang="en-US" sz="2400"/>
              <a:t>Estudiar </a:t>
            </a:r>
            <a:r>
              <a:rPr lang="es-HN" altLang="en-US" sz="2400" dirty="0"/>
              <a:t>el resultado de los embarazos gemelares MC afectados por </a:t>
            </a:r>
            <a:r>
              <a:rPr lang="es-HN" altLang="en-US" sz="2400" dirty="0" err="1"/>
              <a:t>RCIUs</a:t>
            </a:r>
            <a:r>
              <a:rPr lang="es-HN" altLang="en-US" sz="2400" dirty="0"/>
              <a:t> de acuerdo al patrón de flujo Doppler de AU del gemelo pequeño.</a:t>
            </a:r>
            <a:endParaRPr lang="es-HN" altLang="en-US" sz="2200" dirty="0"/>
          </a:p>
        </p:txBody>
      </p:sp>
      <p:sp>
        <p:nvSpPr>
          <p:cNvPr id="6153" name="Text Box 5"/>
          <p:cNvSpPr txBox="1">
            <a:spLocks noChangeArrowheads="1"/>
          </p:cNvSpPr>
          <p:nvPr/>
        </p:nvSpPr>
        <p:spPr bwMode="auto">
          <a:xfrm>
            <a:off x="0" y="992659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7182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3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1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7180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1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2" name="Group 2"/>
          <p:cNvGrpSpPr>
            <a:grpSpLocks/>
          </p:cNvGrpSpPr>
          <p:nvPr/>
        </p:nvGrpSpPr>
        <p:grpSpPr bwMode="auto">
          <a:xfrm>
            <a:off x="0" y="-41275"/>
            <a:ext cx="9144000" cy="923925"/>
            <a:chOff x="0" y="3755"/>
            <a:chExt cx="5760" cy="582"/>
          </a:xfrm>
        </p:grpSpPr>
        <p:pic>
          <p:nvPicPr>
            <p:cNvPr id="717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3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7174" name="Titolo 1"/>
          <p:cNvSpPr txBox="1">
            <a:spLocks/>
          </p:cNvSpPr>
          <p:nvPr/>
        </p:nvSpPr>
        <p:spPr bwMode="auto">
          <a:xfrm>
            <a:off x="323850" y="2403475"/>
            <a:ext cx="88566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en-US" sz="2000" b="1">
              <a:solidFill>
                <a:schemeClr val="tx2"/>
              </a:solidFill>
            </a:endParaRPr>
          </a:p>
        </p:txBody>
      </p:sp>
      <p:sp>
        <p:nvSpPr>
          <p:cNvPr id="7175" name="Rectangle 8"/>
          <p:cNvSpPr>
            <a:spLocks noChangeArrowheads="1"/>
          </p:cNvSpPr>
          <p:nvPr/>
        </p:nvSpPr>
        <p:spPr bwMode="auto">
          <a:xfrm>
            <a:off x="1800636" y="1628775"/>
            <a:ext cx="54633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>
                <a:solidFill>
                  <a:srgbClr val="000000"/>
                </a:solidFill>
              </a:rPr>
              <a:t>Métodos</a:t>
            </a:r>
            <a:r>
              <a:rPr lang="en-US" altLang="en-US" sz="2800" b="1" dirty="0">
                <a:solidFill>
                  <a:srgbClr val="000000"/>
                </a:solidFill>
              </a:rPr>
              <a:t> – </a:t>
            </a:r>
            <a:r>
              <a:rPr lang="es-HN" altLang="en-US" sz="2800" dirty="0">
                <a:solidFill>
                  <a:srgbClr val="000000"/>
                </a:solidFill>
              </a:rPr>
              <a:t>Selección del estudio</a:t>
            </a:r>
          </a:p>
        </p:txBody>
      </p:sp>
      <p:sp>
        <p:nvSpPr>
          <p:cNvPr id="6154" name="Segnaposto contenuto 2"/>
          <p:cNvSpPr txBox="1">
            <a:spLocks/>
          </p:cNvSpPr>
          <p:nvPr/>
        </p:nvSpPr>
        <p:spPr bwMode="auto">
          <a:xfrm>
            <a:off x="179388" y="2366913"/>
            <a:ext cx="8382000" cy="408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es-HN" sz="2000" b="1" dirty="0"/>
              <a:t>Inclusión: </a:t>
            </a:r>
            <a:r>
              <a:rPr lang="es-HN" sz="2000" dirty="0"/>
              <a:t>estudios que reportan el diagnostico prenatal de </a:t>
            </a:r>
            <a:r>
              <a:rPr lang="es-HN" sz="2000" dirty="0" err="1"/>
              <a:t>RCIUs</a:t>
            </a:r>
            <a:r>
              <a:rPr lang="es-HN" sz="2000" dirty="0"/>
              <a:t> en gemelos MC de acuerdo a la clasificación de </a:t>
            </a:r>
            <a:r>
              <a:rPr lang="es-HN" sz="2000" dirty="0" err="1"/>
              <a:t>Gratacós</a:t>
            </a:r>
            <a:r>
              <a:rPr lang="es-HN" sz="2000" dirty="0"/>
              <a:t> </a:t>
            </a:r>
            <a:r>
              <a:rPr lang="es-HN" sz="2000" i="1" dirty="0"/>
              <a:t>et al.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n-US" sz="2000" dirty="0"/>
              <a:t> </a:t>
            </a:r>
          </a:p>
          <a:p>
            <a:pPr>
              <a:lnSpc>
                <a:spcPct val="130000"/>
              </a:lnSpc>
              <a:defRPr/>
            </a:pPr>
            <a:r>
              <a:rPr lang="es-HN" sz="2000" b="1" dirty="0"/>
              <a:t>Exclusión:  </a:t>
            </a:r>
            <a:r>
              <a:rPr lang="es-HN" sz="2000" dirty="0"/>
              <a:t>- Casos con STFF sobreimpuesto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2000" dirty="0"/>
              <a:t>                        - Estudios que reportan solo un tipo de </a:t>
            </a:r>
            <a:r>
              <a:rPr lang="es-HN" sz="2000" dirty="0" err="1"/>
              <a:t>RCIUs</a:t>
            </a:r>
            <a:endParaRPr lang="es-HN" sz="2000" dirty="0"/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2000" dirty="0"/>
              <a:t>                        - Estudios donde la información con respecto a la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2000" dirty="0"/>
              <a:t>		información del tipo de </a:t>
            </a:r>
            <a:r>
              <a:rPr lang="es-HN" sz="2000" dirty="0" err="1"/>
              <a:t>RCIUs</a:t>
            </a:r>
            <a:r>
              <a:rPr lang="es-HN" sz="2000" dirty="0"/>
              <a:t> no se puede extrapolar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2000" dirty="0"/>
              <a:t>                        - Estudios que incluyen casos que reciban terapia fetal</a:t>
            </a:r>
          </a:p>
          <a:p>
            <a:pPr marL="0" indent="0">
              <a:lnSpc>
                <a:spcPct val="130000"/>
              </a:lnSpc>
              <a:buFontTx/>
              <a:buNone/>
              <a:defRPr/>
            </a:pPr>
            <a:r>
              <a:rPr lang="es-HN" sz="2000" dirty="0"/>
              <a:t>                        - Estudios publicados antes del 2000</a:t>
            </a:r>
          </a:p>
        </p:txBody>
      </p:sp>
      <p:sp>
        <p:nvSpPr>
          <p:cNvPr id="7177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9231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2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19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9229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0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0" name="Picture 4" descr="UOG reverse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4450"/>
            <a:ext cx="32956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9223" name="TextBox 1"/>
          <p:cNvSpPr txBox="1">
            <a:spLocks noChangeArrowheads="1"/>
          </p:cNvSpPr>
          <p:nvPr/>
        </p:nvSpPr>
        <p:spPr bwMode="auto">
          <a:xfrm>
            <a:off x="228600" y="1557338"/>
            <a:ext cx="86423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s-HN" altLang="en-US" sz="2400" b="1" dirty="0"/>
              <a:t>Resultados – </a:t>
            </a:r>
            <a:r>
              <a:rPr lang="es-HN" altLang="en-US" sz="2400" dirty="0"/>
              <a:t>Diseño del estudio</a:t>
            </a:r>
          </a:p>
        </p:txBody>
      </p:sp>
      <p:sp>
        <p:nvSpPr>
          <p:cNvPr id="9224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grpSp>
        <p:nvGrpSpPr>
          <p:cNvPr id="9225" name="Group 6"/>
          <p:cNvGrpSpPr>
            <a:grpSpLocks/>
          </p:cNvGrpSpPr>
          <p:nvPr/>
        </p:nvGrpSpPr>
        <p:grpSpPr bwMode="auto">
          <a:xfrm>
            <a:off x="3924300" y="4279900"/>
            <a:ext cx="4535488" cy="2462213"/>
            <a:chOff x="3923928" y="4279156"/>
            <a:chExt cx="4536504" cy="2462212"/>
          </a:xfrm>
        </p:grpSpPr>
        <p:sp>
          <p:nvSpPr>
            <p:cNvPr id="9227" name="TextBox 3"/>
            <p:cNvSpPr txBox="1">
              <a:spLocks noChangeArrowheads="1"/>
            </p:cNvSpPr>
            <p:nvPr/>
          </p:nvSpPr>
          <p:spPr bwMode="auto">
            <a:xfrm>
              <a:off x="5293369" y="4279156"/>
              <a:ext cx="3167063" cy="246221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b="1" dirty="0"/>
                <a:t>13</a:t>
              </a:r>
              <a:r>
                <a:rPr lang="es-HN" altLang="en-US" sz="1400" dirty="0"/>
                <a:t> estudios fueron incluidos - 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b="1" dirty="0"/>
                <a:t>610 </a:t>
              </a:r>
              <a:r>
                <a:rPr lang="es-HN" altLang="en-US" sz="1400" dirty="0"/>
                <a:t>embarazo gemelares MC afectados por </a:t>
              </a:r>
              <a:r>
                <a:rPr lang="es-HN" altLang="en-US" sz="1400" dirty="0" err="1"/>
                <a:t>RCIUs</a:t>
              </a:r>
              <a:r>
                <a:rPr lang="es-HN" altLang="en-US" sz="1400" dirty="0"/>
                <a:t>: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dirty="0"/>
                <a:t>39% – Tipo I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dirty="0"/>
                <a:t>38.2 % - Tipo II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dirty="0"/>
                <a:t>22.8% - Tipo III</a:t>
              </a:r>
            </a:p>
            <a:p>
              <a:pPr>
                <a:spcBef>
                  <a:spcPct val="0"/>
                </a:spcBef>
                <a:buFontTx/>
                <a:buNone/>
              </a:pPr>
              <a:endParaRPr lang="es-HN" altLang="en-US" sz="1400" dirty="0"/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dirty="0"/>
                <a:t>Edad gestacional media al diagnostico: Tipo I - 26.5 semanas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dirty="0"/>
                <a:t>Tipo II - 21.1 semanas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s-HN" altLang="en-US" sz="1400" dirty="0"/>
                <a:t>Tipo III - 20.2 semanas</a:t>
              </a:r>
            </a:p>
          </p:txBody>
        </p:sp>
        <p:cxnSp>
          <p:nvCxnSpPr>
            <p:cNvPr id="9228" name="Straight Arrow Connector 15"/>
            <p:cNvCxnSpPr>
              <a:cxnSpLocks noChangeShapeType="1"/>
            </p:cNvCxnSpPr>
            <p:nvPr/>
          </p:nvCxnSpPr>
          <p:spPr bwMode="auto">
            <a:xfrm flipH="1">
              <a:off x="3923928" y="6309320"/>
              <a:ext cx="1369442" cy="13469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9226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142" y="1575152"/>
            <a:ext cx="3239790" cy="513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1281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2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67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11279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0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1277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8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9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1271" name="TextBox 1"/>
          <p:cNvSpPr txBox="1">
            <a:spLocks noChangeArrowheads="1"/>
          </p:cNvSpPr>
          <p:nvPr/>
        </p:nvSpPr>
        <p:spPr bwMode="auto">
          <a:xfrm>
            <a:off x="228600" y="1557338"/>
            <a:ext cx="86423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000" b="1" dirty="0"/>
              <a:t>Resultados – </a:t>
            </a:r>
            <a:r>
              <a:rPr lang="es-HN" altLang="en-US" sz="2000" dirty="0"/>
              <a:t>Proporciones agrupadas para los resultados examinados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b="1" dirty="0"/>
          </a:p>
        </p:txBody>
      </p:sp>
      <p:sp>
        <p:nvSpPr>
          <p:cNvPr id="11272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pic>
        <p:nvPicPr>
          <p:cNvPr id="11273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2022475"/>
            <a:ext cx="6189662" cy="471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2"/>
          <p:cNvSpPr txBox="1">
            <a:spLocks noChangeArrowheads="1"/>
          </p:cNvSpPr>
          <p:nvPr/>
        </p:nvSpPr>
        <p:spPr bwMode="auto">
          <a:xfrm>
            <a:off x="6588125" y="2349500"/>
            <a:ext cx="2282825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Mortalidad perinatal: Tipo I - 4.1%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b="1" dirty="0"/>
              <a:t>Tipo II - 16.1%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Tipo III -  11.5%</a:t>
            </a:r>
            <a:r>
              <a:rPr lang="en-US" altLang="en-US" sz="1800" dirty="0"/>
              <a:t> </a:t>
            </a:r>
          </a:p>
        </p:txBody>
      </p:sp>
      <p:sp>
        <p:nvSpPr>
          <p:cNvPr id="11275" name="TextBox 24"/>
          <p:cNvSpPr txBox="1">
            <a:spLocks noChangeArrowheads="1"/>
          </p:cNvSpPr>
          <p:nvPr/>
        </p:nvSpPr>
        <p:spPr bwMode="auto">
          <a:xfrm>
            <a:off x="6588125" y="3789363"/>
            <a:ext cx="2282825" cy="12001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Muerte intrautero: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Tipo I - 3.1%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b="1" dirty="0"/>
              <a:t>Tipo II - 11%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Tipo III -  9.6%</a:t>
            </a:r>
            <a:r>
              <a:rPr lang="en-US" altLang="en-US" sz="1800" dirty="0"/>
              <a:t> </a:t>
            </a:r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6588125" y="5229225"/>
            <a:ext cx="2282825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Perdida fetal ambos: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Tipo I – 1.9%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b="1" dirty="0"/>
              <a:t>Tipo II - 7%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s-HN" altLang="en-US" sz="1800" dirty="0"/>
              <a:t>Tipo III -  4.9%</a:t>
            </a:r>
            <a:r>
              <a:rPr lang="en-US" altLang="en-US" sz="18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2303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4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291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12301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2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292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2299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0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3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2294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228600" y="1557338"/>
            <a:ext cx="864235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400" b="1" dirty="0"/>
              <a:t>Resultados – </a:t>
            </a:r>
            <a:r>
              <a:rPr lang="es-HN" altLang="en-US" sz="2400" dirty="0"/>
              <a:t>OR agrupadas para los </a:t>
            </a:r>
            <a:r>
              <a:rPr lang="es-HN" altLang="en-US" sz="2400" u="sng" dirty="0"/>
              <a:t>resultados examinados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b="1" dirty="0"/>
          </a:p>
        </p:txBody>
      </p:sp>
      <p:sp>
        <p:nvSpPr>
          <p:cNvPr id="12296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pic>
        <p:nvPicPr>
          <p:cNvPr id="12297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60575"/>
            <a:ext cx="5110162" cy="462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02288" y="3022600"/>
            <a:ext cx="3362325" cy="236988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HN" sz="1600" dirty="0">
                <a:latin typeface="+mn-lt"/>
                <a:ea typeface="ＭＳ Ｐゴシック" charset="-128"/>
              </a:rPr>
              <a:t>Mortalidad perinatal,</a:t>
            </a:r>
          </a:p>
          <a:p>
            <a:pPr>
              <a:defRPr/>
            </a:pPr>
            <a:r>
              <a:rPr lang="es-HN" sz="1600" dirty="0">
                <a:latin typeface="+mn-lt"/>
                <a:ea typeface="ＭＳ Ｐゴシック" charset="-128"/>
              </a:rPr>
              <a:t>Muerte intrauterina,</a:t>
            </a:r>
          </a:p>
          <a:p>
            <a:pPr>
              <a:defRPr/>
            </a:pPr>
            <a:r>
              <a:rPr lang="es-HN" sz="1600" dirty="0">
                <a:latin typeface="+mn-lt"/>
                <a:ea typeface="ＭＳ Ｐゴシック" charset="-128"/>
              </a:rPr>
              <a:t>Muerte neonatal,</a:t>
            </a:r>
          </a:p>
          <a:p>
            <a:pPr>
              <a:defRPr/>
            </a:pPr>
            <a:r>
              <a:rPr lang="es-HN" sz="1600" dirty="0">
                <a:latin typeface="+mn-lt"/>
                <a:ea typeface="ＭＳ Ｐゴシック" charset="-128"/>
              </a:rPr>
              <a:t>Perdida fetal de ambos:</a:t>
            </a:r>
          </a:p>
          <a:p>
            <a:pPr>
              <a:defRPr/>
            </a:pPr>
            <a:endParaRPr lang="es-HN" dirty="0">
              <a:latin typeface="+mn-lt"/>
              <a:ea typeface="ＭＳ Ｐゴシック" charset="-128"/>
            </a:endParaRPr>
          </a:p>
          <a:p>
            <a:pPr>
              <a:defRPr/>
            </a:pPr>
            <a:r>
              <a:rPr lang="es-HN" b="1" dirty="0" err="1">
                <a:latin typeface="+mn-lt"/>
                <a:ea typeface="ＭＳ Ｐゴシック" charset="-128"/>
              </a:rPr>
              <a:t>RCIUs</a:t>
            </a:r>
            <a:r>
              <a:rPr lang="es-HN" b="1" dirty="0">
                <a:latin typeface="+mn-lt"/>
                <a:ea typeface="ＭＳ Ｐゴシック" charset="-128"/>
              </a:rPr>
              <a:t> Tipo II &gt;Tipo I</a:t>
            </a:r>
            <a:endParaRPr lang="es-HN" dirty="0">
              <a:latin typeface="+mn-lt"/>
              <a:ea typeface="ＭＳ Ｐゴシック" charset="-128"/>
            </a:endParaRPr>
          </a:p>
          <a:p>
            <a:pPr>
              <a:defRPr/>
            </a:pPr>
            <a:endParaRPr lang="es-HN" sz="1600" dirty="0">
              <a:latin typeface="+mn-lt"/>
              <a:ea typeface="ＭＳ Ｐゴシック" charset="-128"/>
            </a:endParaRPr>
          </a:p>
          <a:p>
            <a:pPr>
              <a:defRPr/>
            </a:pPr>
            <a:r>
              <a:rPr lang="es-HN" sz="1600" dirty="0">
                <a:latin typeface="+mn-lt"/>
                <a:ea typeface="ＭＳ Ｐゴシック" charset="-128"/>
              </a:rPr>
              <a:t>No hay diferencia entre otras variantes.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332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9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15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13326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7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16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3324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25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317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3318" name="Titolo 1"/>
          <p:cNvSpPr txBox="1">
            <a:spLocks/>
          </p:cNvSpPr>
          <p:nvPr/>
        </p:nvSpPr>
        <p:spPr bwMode="auto">
          <a:xfrm>
            <a:off x="323850" y="2403475"/>
            <a:ext cx="88566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en-US" sz="2000" b="1">
              <a:solidFill>
                <a:schemeClr val="tx2"/>
              </a:solidFill>
            </a:endParaRPr>
          </a:p>
        </p:txBody>
      </p:sp>
      <p:sp>
        <p:nvSpPr>
          <p:cNvPr id="13319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3320" name="Text Box 5"/>
          <p:cNvSpPr txBox="1">
            <a:spLocks noChangeArrowheads="1"/>
          </p:cNvSpPr>
          <p:nvPr/>
        </p:nvSpPr>
        <p:spPr bwMode="auto">
          <a:xfrm>
            <a:off x="-22225" y="968375"/>
            <a:ext cx="9144000" cy="492443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pic>
        <p:nvPicPr>
          <p:cNvPr id="13321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565400"/>
            <a:ext cx="5092700" cy="407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TextBox 17"/>
          <p:cNvSpPr txBox="1">
            <a:spLocks noChangeArrowheads="1"/>
          </p:cNvSpPr>
          <p:nvPr/>
        </p:nvSpPr>
        <p:spPr bwMode="auto">
          <a:xfrm>
            <a:off x="228600" y="1557338"/>
            <a:ext cx="86423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400" b="1" dirty="0"/>
              <a:t>Resultados – </a:t>
            </a:r>
            <a:r>
              <a:rPr lang="es-HN" altLang="en-US" sz="2400" dirty="0"/>
              <a:t>OR agrupados para los resultados examinados para </a:t>
            </a:r>
            <a:r>
              <a:rPr lang="es-HN" altLang="en-US" sz="2400" u="sng" dirty="0"/>
              <a:t>pequeños y grandes fetos</a:t>
            </a:r>
          </a:p>
        </p:txBody>
      </p:sp>
      <p:sp>
        <p:nvSpPr>
          <p:cNvPr id="3" name="Rectangle 2"/>
          <p:cNvSpPr/>
          <p:nvPr/>
        </p:nvSpPr>
        <p:spPr>
          <a:xfrm>
            <a:off x="5530850" y="3727450"/>
            <a:ext cx="3505200" cy="2031325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s-HN" dirty="0">
                <a:latin typeface="+mn-lt"/>
                <a:ea typeface="ＭＳ Ｐゴシック" charset="-128"/>
              </a:rPr>
              <a:t>Mortalidad perinatal:</a:t>
            </a:r>
          </a:p>
          <a:p>
            <a:pPr>
              <a:defRPr/>
            </a:pPr>
            <a:r>
              <a:rPr lang="es-HN" b="1" dirty="0" err="1">
                <a:latin typeface="+mn-lt"/>
                <a:ea typeface="ＭＳ Ｐゴシック" charset="-128"/>
              </a:rPr>
              <a:t>RCIUs</a:t>
            </a:r>
            <a:r>
              <a:rPr lang="es-HN" b="1" dirty="0">
                <a:latin typeface="+mn-lt"/>
                <a:ea typeface="ＭＳ Ｐゴシック" charset="-128"/>
              </a:rPr>
              <a:t> Tipo II </a:t>
            </a:r>
            <a:r>
              <a:rPr lang="es-HN" dirty="0">
                <a:latin typeface="+mn-lt"/>
                <a:ea typeface="ＭＳ Ｐゴシック" charset="-128"/>
              </a:rPr>
              <a:t>– significativamente mayor en los fetos con restricción de crecimiento comparado con el gemelo grande (OR, 2.4)</a:t>
            </a:r>
          </a:p>
          <a:p>
            <a:pPr>
              <a:defRPr/>
            </a:pPr>
            <a:r>
              <a:rPr lang="es-HN" dirty="0">
                <a:latin typeface="+mn-lt"/>
                <a:ea typeface="ＭＳ Ｐゴシック" charset="-128"/>
              </a:rPr>
              <a:t>Tipos I y III – no hay diferencia</a:t>
            </a:r>
            <a:r>
              <a:rPr lang="en-US" dirty="0">
                <a:latin typeface="+mn-lt"/>
                <a:ea typeface="ＭＳ Ｐゴシック" charset="-128"/>
              </a:rPr>
              <a:t>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0" y="55563"/>
            <a:ext cx="9144000" cy="923925"/>
            <a:chOff x="0" y="3755"/>
            <a:chExt cx="5760" cy="582"/>
          </a:xfrm>
        </p:grpSpPr>
        <p:pic>
          <p:nvPicPr>
            <p:cNvPr id="14351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2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39" name="Group 2"/>
          <p:cNvGrpSpPr>
            <a:grpSpLocks/>
          </p:cNvGrpSpPr>
          <p:nvPr/>
        </p:nvGrpSpPr>
        <p:grpSpPr bwMode="auto">
          <a:xfrm>
            <a:off x="0" y="71438"/>
            <a:ext cx="9144000" cy="923925"/>
            <a:chOff x="0" y="3755"/>
            <a:chExt cx="5760" cy="582"/>
          </a:xfrm>
        </p:grpSpPr>
        <p:pic>
          <p:nvPicPr>
            <p:cNvPr id="14349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0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40" name="Group 2"/>
          <p:cNvGrpSpPr>
            <a:grpSpLocks/>
          </p:cNvGrpSpPr>
          <p:nvPr/>
        </p:nvGrpSpPr>
        <p:grpSpPr bwMode="auto">
          <a:xfrm>
            <a:off x="0" y="55563"/>
            <a:ext cx="9144000" cy="923925"/>
            <a:chOff x="0" y="3755"/>
            <a:chExt cx="5760" cy="582"/>
          </a:xfrm>
        </p:grpSpPr>
        <p:pic>
          <p:nvPicPr>
            <p:cNvPr id="14347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8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1" name="Rettangolo 1"/>
          <p:cNvSpPr>
            <a:spLocks noChangeArrowheads="1"/>
          </p:cNvSpPr>
          <p:nvPr/>
        </p:nvSpPr>
        <p:spPr bwMode="auto">
          <a:xfrm>
            <a:off x="68263" y="993775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4342" name="Titolo 1"/>
          <p:cNvSpPr txBox="1">
            <a:spLocks/>
          </p:cNvSpPr>
          <p:nvPr/>
        </p:nvSpPr>
        <p:spPr bwMode="auto">
          <a:xfrm>
            <a:off x="323850" y="2474913"/>
            <a:ext cx="88566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en-US" sz="2000" b="1">
              <a:solidFill>
                <a:schemeClr val="tx2"/>
              </a:solidFill>
            </a:endParaRPr>
          </a:p>
        </p:txBody>
      </p:sp>
      <p:sp>
        <p:nvSpPr>
          <p:cNvPr id="14343" name="Text Box 5"/>
          <p:cNvSpPr txBox="1">
            <a:spLocks noChangeArrowheads="1"/>
          </p:cNvSpPr>
          <p:nvPr/>
        </p:nvSpPr>
        <p:spPr bwMode="auto">
          <a:xfrm>
            <a:off x="0" y="1123950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4344" name="TextBox 1"/>
          <p:cNvSpPr txBox="1">
            <a:spLocks noChangeArrowheads="1"/>
          </p:cNvSpPr>
          <p:nvPr/>
        </p:nvSpPr>
        <p:spPr bwMode="auto">
          <a:xfrm>
            <a:off x="228600" y="1628775"/>
            <a:ext cx="8642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Resultados - </a:t>
            </a:r>
            <a:r>
              <a:rPr lang="es-HN" altLang="en-US" sz="2800" dirty="0"/>
              <a:t>Morbilidad</a:t>
            </a:r>
          </a:p>
        </p:txBody>
      </p:sp>
      <p:sp>
        <p:nvSpPr>
          <p:cNvPr id="14345" name="Text Box 5"/>
          <p:cNvSpPr txBox="1">
            <a:spLocks noChangeArrowheads="1"/>
          </p:cNvSpPr>
          <p:nvPr/>
        </p:nvSpPr>
        <p:spPr bwMode="auto">
          <a:xfrm>
            <a:off x="0" y="1063625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850" y="2136775"/>
            <a:ext cx="85471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HN" b="1" dirty="0">
                <a:ea typeface="ＭＳ Ｐゴシック" charset="-128"/>
              </a:rPr>
              <a:t>Imagen cerebral postnatal anormal:</a:t>
            </a:r>
            <a:endParaRPr lang="es-HN" b="1" dirty="0">
              <a:latin typeface="+mn-lt"/>
              <a:ea typeface="ＭＳ Ｐゴシック" charset="-128"/>
            </a:endParaRP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latin typeface="+mn-lt"/>
                <a:ea typeface="ＭＳ Ｐゴシック" charset="-128"/>
              </a:rPr>
              <a:t>Gemelos afectados por </a:t>
            </a:r>
            <a:r>
              <a:rPr lang="es-HN" dirty="0" err="1">
                <a:latin typeface="+mn-lt"/>
                <a:ea typeface="ＭＳ Ｐゴシック" charset="-128"/>
              </a:rPr>
              <a:t>RCIUs</a:t>
            </a:r>
            <a:r>
              <a:rPr lang="es-HN" dirty="0">
                <a:latin typeface="+mn-lt"/>
                <a:ea typeface="ＭＳ Ｐゴシック" charset="-128"/>
              </a:rPr>
              <a:t> Tipo II (OR, 4.9 ) o Tipo III (OR, 8.2) tuvieron un riesgo significativamente mayor del comparado con </a:t>
            </a:r>
            <a:r>
              <a:rPr lang="es-HN" dirty="0" err="1">
                <a:latin typeface="+mn-lt"/>
                <a:ea typeface="ＭＳ Ｐゴシック" charset="-128"/>
              </a:rPr>
              <a:t>RCIUs</a:t>
            </a:r>
            <a:r>
              <a:rPr lang="es-HN" dirty="0">
                <a:latin typeface="+mn-lt"/>
                <a:ea typeface="ＭＳ Ｐゴシック" charset="-128"/>
              </a:rPr>
              <a:t> Tipo I.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latin typeface="+mn-lt"/>
                <a:ea typeface="ＭＳ Ｐゴシック" charset="-128"/>
              </a:rPr>
              <a:t>No hay diferencia en el restringido en crecimiento comparado con el gemelo mas grande para todos los tipos de </a:t>
            </a:r>
            <a:r>
              <a:rPr lang="es-HN" dirty="0" err="1">
                <a:latin typeface="+mn-lt"/>
                <a:ea typeface="ＭＳ Ｐゴシック" charset="-128"/>
              </a:rPr>
              <a:t>RCIUs</a:t>
            </a:r>
            <a:r>
              <a:rPr lang="es-HN" dirty="0">
                <a:latin typeface="+mn-lt"/>
                <a:ea typeface="ＭＳ Ｐゴシック" charset="-128"/>
              </a:rPr>
              <a:t>.</a:t>
            </a:r>
          </a:p>
          <a:p>
            <a:pPr>
              <a:defRPr/>
            </a:pPr>
            <a:endParaRPr lang="en-US" dirty="0">
              <a:latin typeface="+mn-lt"/>
              <a:ea typeface="ＭＳ Ｐゴシック" charset="-128"/>
            </a:endParaRPr>
          </a:p>
          <a:p>
            <a:pPr>
              <a:defRPr/>
            </a:pPr>
            <a:r>
              <a:rPr lang="es-HN" b="1" dirty="0">
                <a:ea typeface="ＭＳ Ｐゴシック" charset="-128"/>
              </a:rPr>
              <a:t>Hemorragia intraventricular (IVH) y Leucomalasia periventricular (PVL):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Ambos fueron significativamente mayor en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comparada con Tipo I,(OR, 10.6 y 4.4, respectivamente).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No hay aumento de riesgo en IVH o PVL en Tipo II comparada con Tipo III.</a:t>
            </a:r>
            <a:r>
              <a:rPr lang="en-US" dirty="0">
                <a:ea typeface="ＭＳ Ｐゴシック" charset="-128"/>
              </a:rPr>
              <a:t> 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en-US" dirty="0">
              <a:ea typeface="ＭＳ Ｐゴシック" charset="-128"/>
            </a:endParaRPr>
          </a:p>
          <a:p>
            <a:pPr>
              <a:defRPr/>
            </a:pPr>
            <a:r>
              <a:rPr lang="es-HN" b="1" dirty="0">
                <a:ea typeface="ＭＳ Ｐゴシック" charset="-128"/>
              </a:rPr>
              <a:t>Admisión a UCIN: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Riesgo fue mayor en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comparado con Tipo I (OR, 18.3).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No hay diferencia entre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vrs Tipo III y Tipo I.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No hay diferencia entre gemelos pequeños y grandes para todos los tipos de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n-US" dirty="0">
                <a:ea typeface="ＭＳ Ｐゴシック" charset="-128"/>
              </a:rPr>
              <a:t>.</a:t>
            </a:r>
            <a:r>
              <a:rPr lang="en-US" dirty="0">
                <a:latin typeface="+mn-lt"/>
                <a:ea typeface="ＭＳ Ｐゴシック" charset="-128"/>
              </a:rPr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0" y="55563"/>
            <a:ext cx="9144000" cy="923925"/>
            <a:chOff x="0" y="3755"/>
            <a:chExt cx="5760" cy="582"/>
          </a:xfrm>
        </p:grpSpPr>
        <p:pic>
          <p:nvPicPr>
            <p:cNvPr id="15375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6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3" name="Group 2"/>
          <p:cNvGrpSpPr>
            <a:grpSpLocks/>
          </p:cNvGrpSpPr>
          <p:nvPr/>
        </p:nvGrpSpPr>
        <p:grpSpPr bwMode="auto">
          <a:xfrm>
            <a:off x="0" y="71438"/>
            <a:ext cx="9144000" cy="923925"/>
            <a:chOff x="0" y="3755"/>
            <a:chExt cx="5760" cy="582"/>
          </a:xfrm>
        </p:grpSpPr>
        <p:pic>
          <p:nvPicPr>
            <p:cNvPr id="15373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4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0" y="55563"/>
            <a:ext cx="9144000" cy="923925"/>
            <a:chOff x="0" y="3755"/>
            <a:chExt cx="5760" cy="582"/>
          </a:xfrm>
        </p:grpSpPr>
        <p:pic>
          <p:nvPicPr>
            <p:cNvPr id="15371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2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5" name="Rettangolo 1"/>
          <p:cNvSpPr>
            <a:spLocks noChangeArrowheads="1"/>
          </p:cNvSpPr>
          <p:nvPr/>
        </p:nvSpPr>
        <p:spPr bwMode="auto">
          <a:xfrm>
            <a:off x="68263" y="993775"/>
            <a:ext cx="2286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5366" name="Titolo 1"/>
          <p:cNvSpPr txBox="1">
            <a:spLocks/>
          </p:cNvSpPr>
          <p:nvPr/>
        </p:nvSpPr>
        <p:spPr bwMode="auto">
          <a:xfrm>
            <a:off x="323850" y="2474913"/>
            <a:ext cx="885666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en-US" sz="2000" b="1">
              <a:solidFill>
                <a:schemeClr val="tx2"/>
              </a:solidFill>
            </a:endParaRPr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0" y="1123950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228600" y="1628775"/>
            <a:ext cx="8642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Resultados - </a:t>
            </a:r>
            <a:r>
              <a:rPr lang="es-HN" altLang="en-US" sz="2800" dirty="0"/>
              <a:t>Morbilidad</a:t>
            </a:r>
          </a:p>
        </p:txBody>
      </p:sp>
      <p:sp>
        <p:nvSpPr>
          <p:cNvPr id="15369" name="Text Box 5"/>
          <p:cNvSpPr txBox="1">
            <a:spLocks noChangeArrowheads="1"/>
          </p:cNvSpPr>
          <p:nvPr/>
        </p:nvSpPr>
        <p:spPr bwMode="auto">
          <a:xfrm>
            <a:off x="0" y="1063625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388" y="2136775"/>
            <a:ext cx="882015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HN" b="1" dirty="0">
                <a:ea typeface="ＭＳ Ｐゴシック" charset="-128"/>
              </a:rPr>
              <a:t>Resultado adverso compuesto: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Riesgo fue mayor en los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(OR, 4.9) y Tipo III (OR, 5.1) comparado con el Tipo I.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No hay diferencia entre los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y Tipo III.</a:t>
            </a:r>
          </a:p>
          <a:p>
            <a:pPr marL="285750" indent="-285750">
              <a:buFont typeface="Arial" charset="0"/>
              <a:buChar char="•"/>
              <a:defRPr/>
            </a:pPr>
            <a:endParaRPr lang="en-US" dirty="0">
              <a:ea typeface="ＭＳ Ｐゴシック" charset="-128"/>
            </a:endParaRPr>
          </a:p>
          <a:p>
            <a:pPr>
              <a:defRPr/>
            </a:pPr>
            <a:r>
              <a:rPr lang="es-HN" b="1" dirty="0">
                <a:ea typeface="ＭＳ Ｐゴシック" charset="-128"/>
              </a:rPr>
              <a:t>Deterioro del estado fetal: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Riesgo fue mayor en el Tipo II comparado con el Tipo I (OR, 7.2 ) y Tipo III (OR, 16.1).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No hay diferencia en el riesgo en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 vrs III.</a:t>
            </a:r>
          </a:p>
          <a:p>
            <a:pPr>
              <a:defRPr/>
            </a:pPr>
            <a:endParaRPr lang="en-US" dirty="0">
              <a:ea typeface="ＭＳ Ｐゴシック" charset="-128"/>
            </a:endParaRPr>
          </a:p>
          <a:p>
            <a:pPr>
              <a:defRPr/>
            </a:pPr>
            <a:r>
              <a:rPr lang="es-HN" b="1" dirty="0">
                <a:ea typeface="ＭＳ Ｐゴシック" charset="-128"/>
              </a:rPr>
              <a:t>Edad gestacional media al parto: 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Embarazos gemelares afectados por RCIU Tipo I fueron evacuados a edad gestacional significativamente posterior que aquellos con Tipo II (33.7 </a:t>
            </a:r>
            <a:r>
              <a:rPr lang="es-HN" i="1" dirty="0">
                <a:ea typeface="ＭＳ Ｐゴシック" charset="-128"/>
              </a:rPr>
              <a:t>vs</a:t>
            </a:r>
            <a:r>
              <a:rPr lang="es-HN" dirty="0">
                <a:ea typeface="ＭＳ Ｐゴシック" charset="-128"/>
              </a:rPr>
              <a:t> 34.3 semanas; MD, 2.8 semanas) y Tipo III (33.7 </a:t>
            </a:r>
            <a:r>
              <a:rPr lang="es-HN" i="1" dirty="0">
                <a:ea typeface="ＭＳ Ｐゴシック" charset="-128"/>
              </a:rPr>
              <a:t>vs</a:t>
            </a:r>
            <a:r>
              <a:rPr lang="es-HN" dirty="0">
                <a:ea typeface="ＭＳ Ｐゴシック" charset="-128"/>
              </a:rPr>
              <a:t> 30.9 semanas; MD, 2.1 semanas).</a:t>
            </a:r>
          </a:p>
          <a:p>
            <a:pPr marL="285750" indent="-285750"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No hay diferencia en edad gestacional al parto entre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y Tipo III.</a:t>
            </a:r>
            <a:r>
              <a:rPr lang="en-US" dirty="0">
                <a:latin typeface="+mn-lt"/>
                <a:ea typeface="ＭＳ Ｐゴシック" charset="-128"/>
              </a:rPr>
              <a:t>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6399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0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7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16397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8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8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6395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6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9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179388" y="1683917"/>
            <a:ext cx="8642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Hallazgos principales</a:t>
            </a:r>
            <a:endParaRPr lang="es-HN" altLang="en-US" sz="2800" dirty="0"/>
          </a:p>
        </p:txBody>
      </p:sp>
      <p:sp>
        <p:nvSpPr>
          <p:cNvPr id="16392" name="Segnaposto contenuto 2"/>
          <p:cNvSpPr txBox="1">
            <a:spLocks/>
          </p:cNvSpPr>
          <p:nvPr/>
        </p:nvSpPr>
        <p:spPr bwMode="auto">
          <a:xfrm>
            <a:off x="468313" y="2205038"/>
            <a:ext cx="838200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buFontTx/>
              <a:buNone/>
            </a:pPr>
            <a:endParaRPr lang="en-US" altLang="en-US" sz="2000"/>
          </a:p>
        </p:txBody>
      </p:sp>
      <p:sp>
        <p:nvSpPr>
          <p:cNvPr id="16393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51520" y="2339002"/>
            <a:ext cx="8526785" cy="4029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buFont typeface="Arial" charset="0"/>
              <a:buChar char="•"/>
              <a:defRPr/>
            </a:pPr>
            <a:r>
              <a:rPr lang="es-HN" dirty="0">
                <a:latin typeface="+mn-lt"/>
                <a:ea typeface="ＭＳ Ｐゴシック" charset="-128"/>
              </a:rPr>
              <a:t>La </a:t>
            </a:r>
            <a:r>
              <a:rPr lang="es-HN" dirty="0" err="1">
                <a:latin typeface="+mn-lt"/>
                <a:ea typeface="ＭＳ Ｐゴシック" charset="-128"/>
              </a:rPr>
              <a:t>RCIUs</a:t>
            </a:r>
            <a:r>
              <a:rPr lang="es-HN" dirty="0">
                <a:latin typeface="+mn-lt"/>
                <a:ea typeface="ＭＳ Ｐゴシック" charset="-128"/>
              </a:rPr>
              <a:t> Tipo II tiene mayor riesgo de morbilidad y mortalidad perinatal, imagen cerebral postnatal anormal y admisión a UCIN comparado al Tipo I</a:t>
            </a:r>
          </a:p>
          <a:p>
            <a:pPr>
              <a:lnSpc>
                <a:spcPct val="110000"/>
              </a:lnSpc>
              <a:defRPr/>
            </a:pPr>
            <a:endParaRPr lang="en-US" dirty="0">
              <a:latin typeface="+mn-lt"/>
              <a:ea typeface="ＭＳ Ｐゴシック" charset="-128"/>
            </a:endParaRPr>
          </a:p>
          <a:p>
            <a:pPr marL="285750" indent="-285750">
              <a:lnSpc>
                <a:spcPct val="110000"/>
              </a:lnSpc>
              <a:buFont typeface="Arial" charset="0"/>
              <a:buChar char="•"/>
              <a:defRPr/>
            </a:pPr>
            <a:r>
              <a:rPr lang="es-HN" dirty="0">
                <a:latin typeface="+mn-lt"/>
                <a:ea typeface="ＭＳ Ｐゴシック" charset="-128"/>
              </a:rPr>
              <a:t>La probabilidad de resultado anormal usualmente no es significativamente diferente entre los Tipos II y III.</a:t>
            </a:r>
            <a:endParaRPr lang="es-HN" dirty="0">
              <a:ea typeface="ＭＳ Ｐゴシック" charset="-128"/>
            </a:endParaRPr>
          </a:p>
          <a:p>
            <a:pPr>
              <a:lnSpc>
                <a:spcPct val="110000"/>
              </a:lnSpc>
              <a:defRPr/>
            </a:pPr>
            <a:endParaRPr lang="en-US" dirty="0">
              <a:ea typeface="ＭＳ Ｐゴシック" charset="-128"/>
            </a:endParaRPr>
          </a:p>
          <a:p>
            <a:pPr marL="285750" indent="-285750">
              <a:lnSpc>
                <a:spcPct val="110000"/>
              </a:lnSpc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La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III es afectado por un curso clínico impredecible.</a:t>
            </a:r>
            <a:r>
              <a:rPr lang="en-US" dirty="0">
                <a:ea typeface="ＭＳ Ｐゴシック" charset="-128"/>
              </a:rPr>
              <a:t> </a:t>
            </a:r>
          </a:p>
          <a:p>
            <a:pPr>
              <a:lnSpc>
                <a:spcPct val="110000"/>
              </a:lnSpc>
              <a:defRPr/>
            </a:pPr>
            <a:endParaRPr lang="en-US" dirty="0">
              <a:ea typeface="ＭＳ Ｐゴシック" charset="-128"/>
            </a:endParaRPr>
          </a:p>
          <a:p>
            <a:pPr marL="285750" indent="-285750">
              <a:lnSpc>
                <a:spcPct val="110000"/>
              </a:lnSpc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Embarazos afectados por </a:t>
            </a:r>
            <a:r>
              <a:rPr lang="es-HN" dirty="0" err="1">
                <a:ea typeface="ＭＳ Ｐゴシック" charset="-128"/>
              </a:rPr>
              <a:t>RCIUs</a:t>
            </a:r>
            <a:r>
              <a:rPr lang="es-HN" dirty="0">
                <a:ea typeface="ＭＳ Ｐゴシック" charset="-128"/>
              </a:rPr>
              <a:t> Tipo II y III son evacuados a una edad  gestacional significativamente mas temprano que aquellos afectados por Tipo I.</a:t>
            </a:r>
          </a:p>
          <a:p>
            <a:pPr marL="285750" indent="-285750">
              <a:lnSpc>
                <a:spcPct val="110000"/>
              </a:lnSpc>
              <a:buFont typeface="Arial" charset="0"/>
              <a:buChar char="•"/>
              <a:defRPr/>
            </a:pPr>
            <a:r>
              <a:rPr lang="es-HN" dirty="0">
                <a:ea typeface="ＭＳ Ｐゴシック" charset="-128"/>
              </a:rPr>
              <a:t>Embarazos afectados por Tipo II tienen mayor grado de discordancia de peso al nacer comparados con los Tipos I y III.</a:t>
            </a:r>
            <a:r>
              <a:rPr lang="en-US" dirty="0">
                <a:ea typeface="ＭＳ Ｐゴシック" charset="-128"/>
              </a:rPr>
              <a:t> </a:t>
            </a:r>
          </a:p>
          <a:p>
            <a:pPr marL="285750" indent="-285750">
              <a:lnSpc>
                <a:spcPct val="110000"/>
              </a:lnSpc>
              <a:buFont typeface="Arial" charset="0"/>
              <a:buChar char="•"/>
              <a:defRPr/>
            </a:pPr>
            <a:endParaRPr lang="en-US" dirty="0">
              <a:latin typeface="+mn-lt"/>
              <a:ea typeface="ＭＳ Ｐゴシック" charset="-12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7422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3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1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17420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21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412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741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9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3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7414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79388" y="2349501"/>
            <a:ext cx="8856662" cy="3743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HN" sz="2000" dirty="0"/>
              <a:t>Numero pequeño de casos en algunos de los estudios incluidos.</a:t>
            </a:r>
          </a:p>
          <a:p>
            <a:pPr>
              <a:defRPr/>
            </a:pPr>
            <a:r>
              <a:rPr lang="es-HN" sz="2000" dirty="0"/>
              <a:t>Diseño no aleatorizado retrospectivo en algunos de los estudios incluidos.</a:t>
            </a:r>
          </a:p>
          <a:p>
            <a:pPr>
              <a:defRPr/>
            </a:pPr>
            <a:r>
              <a:rPr lang="es-HN" sz="2000" dirty="0"/>
              <a:t>Heterogeneidad en el manejo prenatal – datos pueden ser afectados consideradamente por los diferentes protocolos en vez de la historia natural de la condición.</a:t>
            </a:r>
            <a:r>
              <a:rPr lang="en-US" sz="2000" dirty="0"/>
              <a:t> </a:t>
            </a:r>
          </a:p>
          <a:p>
            <a:pPr>
              <a:defRPr/>
            </a:pPr>
            <a:r>
              <a:rPr lang="es-HN" sz="2000" dirty="0"/>
              <a:t>Periodos diferentes de seguimiento.</a:t>
            </a:r>
          </a:p>
          <a:p>
            <a:pPr>
              <a:defRPr/>
            </a:pPr>
            <a:r>
              <a:rPr lang="es-HN" sz="2000" dirty="0"/>
              <a:t>La mayoría de los resultados observados fueron reportados por solo una proporción limitada de los estudios incluidos previniendo la estratificación del análisis de acuerdo a las diferentes edades gestacionales a la presentación de </a:t>
            </a:r>
            <a:r>
              <a:rPr lang="es-HN" sz="2000" dirty="0" err="1"/>
              <a:t>RCIUs</a:t>
            </a:r>
            <a:r>
              <a:rPr lang="es-HN" sz="2000" dirty="0"/>
              <a:t>, tipo de anormalidad de flujo de AU (ausente vs flujo reverso al final de la diástole) y los subtipos diferentes de neuromorbilidad.</a:t>
            </a:r>
            <a:r>
              <a:rPr lang="en-US" sz="2000" dirty="0"/>
              <a:t> 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</p:txBody>
      </p:sp>
      <p:sp>
        <p:nvSpPr>
          <p:cNvPr id="17416" name="TextBox 1"/>
          <p:cNvSpPr txBox="1">
            <a:spLocks noChangeArrowheads="1"/>
          </p:cNvSpPr>
          <p:nvPr/>
        </p:nvSpPr>
        <p:spPr bwMode="auto">
          <a:xfrm>
            <a:off x="169863" y="1700213"/>
            <a:ext cx="8642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Limitaciones</a:t>
            </a:r>
          </a:p>
        </p:txBody>
      </p:sp>
      <p:sp>
        <p:nvSpPr>
          <p:cNvPr id="17417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9470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1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59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1946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9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6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19466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7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461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19462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228600" y="1682750"/>
            <a:ext cx="86423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Conclusiones – </a:t>
            </a:r>
            <a:r>
              <a:rPr lang="es-HN" altLang="en-US" sz="2800" dirty="0"/>
              <a:t>Implicaciones para la practica clínica</a:t>
            </a:r>
            <a:r>
              <a:rPr lang="en-GB" altLang="en-US" sz="2800" dirty="0"/>
              <a:t>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79388" y="2432050"/>
            <a:ext cx="8856662" cy="416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s-HN" sz="1800" b="1" dirty="0" err="1"/>
              <a:t>RCIUs</a:t>
            </a:r>
            <a:r>
              <a:rPr lang="es-HN" sz="1800" b="1" dirty="0"/>
              <a:t> Tipo I</a:t>
            </a:r>
            <a:r>
              <a:rPr lang="en-US" sz="1800" b="1" dirty="0"/>
              <a:t>: </a:t>
            </a:r>
          </a:p>
          <a:p>
            <a:pPr>
              <a:defRPr/>
            </a:pPr>
            <a:r>
              <a:rPr lang="es-HN" sz="1800" dirty="0"/>
              <a:t>Representa aparentemente</a:t>
            </a:r>
            <a:r>
              <a:rPr lang="en-US" sz="1800" dirty="0"/>
              <a:t> </a:t>
            </a:r>
            <a:r>
              <a:rPr lang="es-HN" sz="1800" dirty="0"/>
              <a:t>el espectro mas leve de la restricción de crecimiento en gemelos MC</a:t>
            </a:r>
            <a:r>
              <a:rPr lang="en-US" sz="1800" dirty="0"/>
              <a:t>.</a:t>
            </a:r>
            <a:r>
              <a:rPr lang="es-HN" sz="1800" dirty="0"/>
              <a:t> </a:t>
            </a:r>
          </a:p>
          <a:p>
            <a:pPr>
              <a:defRPr/>
            </a:pPr>
            <a:r>
              <a:rPr lang="es-HN" sz="1800" dirty="0"/>
              <a:t>El grado de distribución placentaria desigual entre los gemelos es menor que para los otros tipos de </a:t>
            </a:r>
            <a:r>
              <a:rPr lang="es-HN" sz="1800" dirty="0" err="1"/>
              <a:t>RCIUs</a:t>
            </a:r>
            <a:r>
              <a:rPr lang="es-HN" sz="1800" dirty="0"/>
              <a:t>, lo que impide una gran discrepancia en el tamaño fetal. El numero relativamente menor de anastomosis arterio-arteriales comparada con los otros tipos de </a:t>
            </a:r>
            <a:r>
              <a:rPr lang="es-HN" sz="1800" dirty="0" err="1"/>
              <a:t>RCIUs</a:t>
            </a:r>
            <a:r>
              <a:rPr lang="es-HN" sz="1800" dirty="0"/>
              <a:t> permite una relativa estabilidad hemodinámica entre los gemelos, que se refleja en la menor ocurrencia de muerte perinatal y daño cerebral postnatal</a:t>
            </a:r>
          </a:p>
          <a:p>
            <a:pPr marL="0" indent="0">
              <a:buNone/>
              <a:defRPr/>
            </a:pPr>
            <a:endParaRPr lang="es-HN" sz="1800" dirty="0"/>
          </a:p>
          <a:p>
            <a:pPr>
              <a:defRPr/>
            </a:pPr>
            <a:r>
              <a:rPr lang="es-HN" sz="1800" b="1" dirty="0"/>
              <a:t>En la ausencia de anormalidades en la flujometria Doppler – se hace seguimiento conservador con ultrasonidos semanales.</a:t>
            </a:r>
            <a:r>
              <a:rPr lang="en-US" sz="1800" b="1"/>
              <a:t> </a:t>
            </a:r>
            <a:endParaRPr lang="en-US" sz="1800" b="1" dirty="0"/>
          </a:p>
          <a:p>
            <a:pPr marL="0" indent="0">
              <a:buFontTx/>
              <a:buNone/>
              <a:defRPr/>
            </a:pPr>
            <a:r>
              <a:rPr lang="en-US" sz="1800" dirty="0"/>
              <a:t> </a:t>
            </a:r>
          </a:p>
          <a:p>
            <a:pPr>
              <a:defRPr/>
            </a:pPr>
            <a:endParaRPr lang="en-US" sz="1800" dirty="0"/>
          </a:p>
        </p:txBody>
      </p:sp>
      <p:sp>
        <p:nvSpPr>
          <p:cNvPr id="19465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0494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5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3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20492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3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484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0490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91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485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20486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0487" name="TextBox 1"/>
          <p:cNvSpPr txBox="1">
            <a:spLocks noChangeArrowheads="1"/>
          </p:cNvSpPr>
          <p:nvPr/>
        </p:nvSpPr>
        <p:spPr bwMode="auto">
          <a:xfrm>
            <a:off x="228600" y="1557338"/>
            <a:ext cx="86423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Conclusiones – </a:t>
            </a:r>
            <a:r>
              <a:rPr lang="es-HN" altLang="en-US" sz="2800" dirty="0"/>
              <a:t>Implicaciones para la practica clínica</a:t>
            </a:r>
            <a:r>
              <a:rPr lang="en-GB" altLang="en-US" sz="2800" dirty="0"/>
              <a:t>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79388" y="2277170"/>
            <a:ext cx="8856662" cy="446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500" b="1" dirty="0"/>
              <a:t>RCIUs </a:t>
            </a:r>
            <a:r>
              <a:rPr lang="en-US" sz="1500" b="1" dirty="0" err="1"/>
              <a:t>Tipo</a:t>
            </a:r>
            <a:r>
              <a:rPr lang="en-US" sz="1500" b="1" dirty="0"/>
              <a:t> II:</a:t>
            </a:r>
          </a:p>
          <a:p>
            <a:pPr>
              <a:defRPr/>
            </a:pPr>
            <a:r>
              <a:rPr lang="es-HN" sz="1500" dirty="0"/>
              <a:t>Estos embarazos son afectados comúnmente por una severa discordancia en el peso fetal y anormalidades progresivas en el Doppler arterial y venoso, requiriendo evacuación a una edad gestacional temprana. Sin embargo, la latencia entre el inicio de las anomalías del flujo de la AU y el parto suele ser mas prolongada que en las gestaciones únicas y gemelares dicoriónicos.</a:t>
            </a:r>
          </a:p>
          <a:p>
            <a:pPr marL="0" indent="0">
              <a:buFontTx/>
              <a:buNone/>
              <a:defRPr/>
            </a:pPr>
            <a:endParaRPr lang="en-US" sz="1500" dirty="0"/>
          </a:p>
          <a:p>
            <a:pPr>
              <a:defRPr/>
            </a:pPr>
            <a:r>
              <a:rPr lang="es-HN" sz="1500" dirty="0"/>
              <a:t>El manejo optimo prenatal debe de ser adaptado de acuerdo a la edad gestacional al momento del diagnostico, el grado de discordancia del peso fetal y la severidad de las anormalidades del flujo Doppler</a:t>
            </a:r>
            <a:r>
              <a:rPr lang="en-US" sz="1500" dirty="0"/>
              <a:t>. </a:t>
            </a:r>
          </a:p>
          <a:p>
            <a:pPr marL="0" indent="0">
              <a:buFontTx/>
              <a:buNone/>
              <a:defRPr/>
            </a:pPr>
            <a:endParaRPr lang="en-US" sz="1500" dirty="0"/>
          </a:p>
          <a:p>
            <a:pPr>
              <a:defRPr/>
            </a:pPr>
            <a:r>
              <a:rPr lang="es-HN" sz="1500" b="1" dirty="0"/>
              <a:t>El seguimiento se hace con ultrasonidos bisemanales en presencia de flujo diastólico reverso o ausente en la AU, seguido de evacuación cuando ocurren anormalidades en el Doppler venoso.      (</a:t>
            </a:r>
            <a:r>
              <a:rPr lang="es-HN" sz="1500" dirty="0"/>
              <a:t>Confirmación se requiere en ensayos prospectivos) </a:t>
            </a:r>
          </a:p>
          <a:p>
            <a:pPr marL="0" indent="0">
              <a:buFontTx/>
              <a:buNone/>
              <a:defRPr/>
            </a:pPr>
            <a:endParaRPr lang="en-US" sz="1500" b="1" dirty="0"/>
          </a:p>
          <a:p>
            <a:pPr>
              <a:defRPr/>
            </a:pPr>
            <a:r>
              <a:rPr lang="es-HN" sz="1500" b="1" dirty="0"/>
              <a:t>Terapia prenatal (</a:t>
            </a:r>
            <a:r>
              <a:rPr lang="es-HN" sz="1500" dirty="0"/>
              <a:t>oclusión de cordón, coagulación laser de anastomosis placentarias</a:t>
            </a:r>
            <a:r>
              <a:rPr lang="es-HN" sz="1500" b="1" dirty="0"/>
              <a:t>) puede considerarse antes de viabilidad. </a:t>
            </a:r>
            <a:r>
              <a:rPr lang="es-HN" sz="1500" dirty="0"/>
              <a:t>(Alta tasa relativa de perdida de ambos gemelos o complicaciones maternas, y es técnicamente mas difícil que cuando se realiza por STFF).</a:t>
            </a:r>
            <a:r>
              <a:rPr lang="en-US" sz="15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1600" dirty="0"/>
              <a:t> </a:t>
            </a:r>
          </a:p>
          <a:p>
            <a:pPr>
              <a:defRPr/>
            </a:pPr>
            <a:endParaRPr lang="en-US" sz="1600" dirty="0"/>
          </a:p>
        </p:txBody>
      </p:sp>
      <p:sp>
        <p:nvSpPr>
          <p:cNvPr id="20489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1518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9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7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21516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7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08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1514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5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09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21510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1511" name="TextBox 1"/>
          <p:cNvSpPr txBox="1">
            <a:spLocks noChangeArrowheads="1"/>
          </p:cNvSpPr>
          <p:nvPr/>
        </p:nvSpPr>
        <p:spPr bwMode="auto">
          <a:xfrm>
            <a:off x="228600" y="1484313"/>
            <a:ext cx="8642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Conclusiones – </a:t>
            </a:r>
            <a:r>
              <a:rPr lang="es-HN" altLang="en-US" sz="2800" dirty="0"/>
              <a:t>Implicaciones en la practica clínica</a:t>
            </a:r>
            <a:r>
              <a:rPr lang="en-GB" altLang="en-US" sz="2800" dirty="0"/>
              <a:t> 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79388" y="1944688"/>
            <a:ext cx="8856662" cy="4724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indent="0">
              <a:buFontTx/>
              <a:buNone/>
              <a:defRPr/>
            </a:pPr>
            <a:r>
              <a:rPr lang="en-US" sz="1800" b="1" dirty="0"/>
              <a:t>RCIUs Tipo III:</a:t>
            </a:r>
          </a:p>
          <a:p>
            <a:pPr>
              <a:defRPr/>
            </a:pPr>
            <a:r>
              <a:rPr lang="es-HN" sz="1600" dirty="0" err="1"/>
              <a:t>RCIUs</a:t>
            </a:r>
            <a:r>
              <a:rPr lang="es-HN" sz="1600" dirty="0"/>
              <a:t> Tipo III se caracteriza por la presencia de flujo </a:t>
            </a:r>
            <a:r>
              <a:rPr lang="es-HN" sz="1600" dirty="0" err="1"/>
              <a:t>diastolico</a:t>
            </a:r>
            <a:r>
              <a:rPr lang="es-HN" sz="1600" dirty="0"/>
              <a:t> final ausente o reverso intermitente de la AU del gemelo pequeño, debido a la distribución vascular peculiar de la placenta del </a:t>
            </a:r>
            <a:r>
              <a:rPr lang="es-HN" sz="1600" dirty="0" err="1"/>
              <a:t>RCIUs</a:t>
            </a:r>
            <a:r>
              <a:rPr lang="es-HN" sz="1600" dirty="0"/>
              <a:t> Tipo III, que muestra anastomosis </a:t>
            </a:r>
            <a:r>
              <a:rPr lang="es-HN" sz="1600" dirty="0" err="1"/>
              <a:t>arterioarteriales</a:t>
            </a:r>
            <a:r>
              <a:rPr lang="es-HN" sz="1600" dirty="0"/>
              <a:t> significativamente mas grandes comparadas con los gemelos con </a:t>
            </a:r>
            <a:r>
              <a:rPr lang="es-HN" sz="1600" dirty="0" err="1"/>
              <a:t>RCIUs</a:t>
            </a:r>
            <a:r>
              <a:rPr lang="es-HN" sz="1600" dirty="0"/>
              <a:t> Tipo I y II no complicados.</a:t>
            </a:r>
            <a:r>
              <a:rPr lang="en-US" sz="1600" dirty="0"/>
              <a:t> </a:t>
            </a:r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>
              <a:defRPr/>
            </a:pPr>
            <a:r>
              <a:rPr lang="es-HN" sz="1600" dirty="0"/>
              <a:t>El curso clínico de los embarazos con </a:t>
            </a:r>
            <a:r>
              <a:rPr lang="es-HN" sz="1600" dirty="0" err="1"/>
              <a:t>RCIUs</a:t>
            </a:r>
            <a:r>
              <a:rPr lang="es-HN" sz="1600" dirty="0"/>
              <a:t> Tipo III esta principalmente determinado por la magnitud y dirección del intercambio sanguíneo, que puede conducir a diferentes resultados clínicos, aun en gemelos que muestran el mismo grado de discrepancia en el crecimiento.</a:t>
            </a:r>
            <a:r>
              <a:rPr lang="en-US" sz="1600" dirty="0"/>
              <a:t> 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s-HN" sz="1600" dirty="0" err="1"/>
              <a:t>RCIUs</a:t>
            </a:r>
            <a:r>
              <a:rPr lang="es-HN" sz="1600" dirty="0"/>
              <a:t> Tipo III esta afectado por una alta tasa de perdida fetal inesperada, aun en el caso de hallazgos Doppler estables, por ende cuestionando el rol actual del ultrasonido Doppler.</a:t>
            </a:r>
          </a:p>
          <a:p>
            <a:pPr>
              <a:defRPr/>
            </a:pPr>
            <a:endParaRPr lang="en-US" sz="1600" dirty="0"/>
          </a:p>
          <a:p>
            <a:pPr>
              <a:defRPr/>
            </a:pPr>
            <a:r>
              <a:rPr lang="es-HN" sz="1600" b="1" dirty="0"/>
              <a:t>El manejo de la </a:t>
            </a:r>
            <a:r>
              <a:rPr lang="es-HN" sz="1600" b="1" dirty="0" err="1"/>
              <a:t>RCIUs</a:t>
            </a:r>
            <a:r>
              <a:rPr lang="es-HN" sz="1600" b="1" dirty="0"/>
              <a:t> Tipo III es arbitraria;</a:t>
            </a:r>
            <a:r>
              <a:rPr lang="es-HN" sz="1600" dirty="0"/>
              <a:t> varios factores como ser la edad gestacional al diagnostico, grado de discordancia en el crecimiento y severidad en las anomalías Doppler pueden ayudar a la planificación de decisiones, pero </a:t>
            </a:r>
            <a:r>
              <a:rPr lang="es-HN" sz="1600" b="1" dirty="0"/>
              <a:t>los padres se deben aconsejar acerca del curso clínico impredecible de estos embarazos. Terapia fetal puede ser considerada antes de viabilidad.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sz="1800" dirty="0"/>
          </a:p>
          <a:p>
            <a:pPr marL="0" indent="0">
              <a:buFontTx/>
              <a:buNone/>
              <a:defRPr/>
            </a:pPr>
            <a:r>
              <a:rPr lang="en-US" sz="1600" dirty="0"/>
              <a:t> </a:t>
            </a:r>
          </a:p>
          <a:p>
            <a:pPr marL="0" indent="0">
              <a:buFontTx/>
              <a:buNone/>
              <a:defRPr/>
            </a:pPr>
            <a:r>
              <a:rPr lang="en-US" sz="1600" dirty="0"/>
              <a:t> </a:t>
            </a:r>
          </a:p>
          <a:p>
            <a:pPr>
              <a:defRPr/>
            </a:pPr>
            <a:endParaRPr lang="en-US" sz="1600" dirty="0"/>
          </a:p>
        </p:txBody>
      </p:sp>
      <p:sp>
        <p:nvSpPr>
          <p:cNvPr id="21513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2543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4" name="Picture 4" descr="UOG revers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531" name="Group 2"/>
          <p:cNvGrpSpPr>
            <a:grpSpLocks/>
          </p:cNvGrpSpPr>
          <p:nvPr/>
        </p:nvGrpSpPr>
        <p:grpSpPr bwMode="auto">
          <a:xfrm>
            <a:off x="0" y="0"/>
            <a:ext cx="9144000" cy="923925"/>
            <a:chOff x="0" y="3755"/>
            <a:chExt cx="5760" cy="582"/>
          </a:xfrm>
        </p:grpSpPr>
        <p:pic>
          <p:nvPicPr>
            <p:cNvPr id="22541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2" name="Picture 4" descr="UOG revers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2532" name="Group 2"/>
          <p:cNvGrpSpPr>
            <a:grpSpLocks/>
          </p:cNvGrpSpPr>
          <p:nvPr/>
        </p:nvGrpSpPr>
        <p:grpSpPr bwMode="auto">
          <a:xfrm>
            <a:off x="0" y="-15875"/>
            <a:ext cx="9144000" cy="923925"/>
            <a:chOff x="0" y="3755"/>
            <a:chExt cx="5760" cy="582"/>
          </a:xfrm>
        </p:grpSpPr>
        <p:pic>
          <p:nvPicPr>
            <p:cNvPr id="22539" name="Picture 3" descr="ISUOG-red-ban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755"/>
              <a:ext cx="5760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0" name="Picture 4" descr="UOG revers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3793"/>
              <a:ext cx="2076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3" name="Rettangolo 1"/>
          <p:cNvSpPr>
            <a:spLocks noChangeArrowheads="1"/>
          </p:cNvSpPr>
          <p:nvPr/>
        </p:nvSpPr>
        <p:spPr bwMode="auto">
          <a:xfrm>
            <a:off x="68263" y="922338"/>
            <a:ext cx="2286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en-US" sz="1800">
              <a:solidFill>
                <a:srgbClr val="000000"/>
              </a:solidFill>
            </a:endParaRPr>
          </a:p>
        </p:txBody>
      </p:sp>
      <p:sp>
        <p:nvSpPr>
          <p:cNvPr id="22534" name="Text Box 5"/>
          <p:cNvSpPr txBox="1">
            <a:spLocks noChangeArrowheads="1"/>
          </p:cNvSpPr>
          <p:nvPr/>
        </p:nvSpPr>
        <p:spPr bwMode="auto">
          <a:xfrm>
            <a:off x="0" y="1052513"/>
            <a:ext cx="9144000" cy="30797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17" name="Content Placeholder 1"/>
          <p:cNvSpPr>
            <a:spLocks noGrp="1"/>
          </p:cNvSpPr>
          <p:nvPr/>
        </p:nvSpPr>
        <p:spPr bwMode="auto">
          <a:xfrm>
            <a:off x="142875" y="2492375"/>
            <a:ext cx="885825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endParaRPr lang="en-US" altLang="en-US" sz="2000"/>
          </a:p>
        </p:txBody>
      </p:sp>
      <p:sp>
        <p:nvSpPr>
          <p:cNvPr id="22536" name="TextBox 1"/>
          <p:cNvSpPr txBox="1">
            <a:spLocks noChangeArrowheads="1"/>
          </p:cNvSpPr>
          <p:nvPr/>
        </p:nvSpPr>
        <p:spPr bwMode="auto">
          <a:xfrm>
            <a:off x="250825" y="1557338"/>
            <a:ext cx="8642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2800" b="1" dirty="0"/>
              <a:t>Puntos para discusión</a:t>
            </a:r>
          </a:p>
        </p:txBody>
      </p:sp>
      <p:sp>
        <p:nvSpPr>
          <p:cNvPr id="22537" name="Text Box 5"/>
          <p:cNvSpPr txBox="1">
            <a:spLocks noChangeArrowheads="1"/>
          </p:cNvSpPr>
          <p:nvPr/>
        </p:nvSpPr>
        <p:spPr bwMode="auto">
          <a:xfrm>
            <a:off x="0" y="980728"/>
            <a:ext cx="9144000" cy="492125"/>
          </a:xfrm>
          <a:prstGeom prst="rect">
            <a:avLst/>
          </a:prstGeom>
          <a:solidFill>
            <a:srgbClr val="ED1D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HN" altLang="en-US" sz="1400" b="1" dirty="0">
                <a:solidFill>
                  <a:schemeClr val="bg1"/>
                </a:solidFill>
              </a:rPr>
              <a:t>Resultado de embarazo gemelar MC afectado por </a:t>
            </a:r>
            <a:r>
              <a:rPr lang="es-HN" altLang="en-US" sz="1400" b="1" dirty="0" err="1">
                <a:solidFill>
                  <a:schemeClr val="bg1"/>
                </a:solidFill>
              </a:rPr>
              <a:t>RCIUs</a:t>
            </a:r>
            <a:r>
              <a:rPr lang="es-HN" altLang="en-US" sz="1400" b="1" dirty="0">
                <a:solidFill>
                  <a:schemeClr val="bg1"/>
                </a:solidFill>
              </a:rPr>
              <a:t> de acuerdo al patrón de flujo Doppler de AU</a:t>
            </a:r>
            <a:endParaRPr lang="en-US" altLang="en-US" sz="1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en-US" sz="1200" i="1" dirty="0">
                <a:solidFill>
                  <a:schemeClr val="bg1"/>
                </a:solidFill>
              </a:rPr>
              <a:t>Buca et al. UOG 2017 </a:t>
            </a:r>
            <a:endParaRPr lang="en-GB" altLang="en-US" sz="1200" i="1" dirty="0">
              <a:solidFill>
                <a:schemeClr val="bg1"/>
              </a:solidFill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179388" y="2503488"/>
            <a:ext cx="8821737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s-HN" sz="2000" dirty="0"/>
              <a:t>¿Es el patrón de flujo Doppler también de valor en los gemelos MC sin </a:t>
            </a:r>
            <a:r>
              <a:rPr lang="es-HN" sz="2000" dirty="0" err="1"/>
              <a:t>RCIUs</a:t>
            </a:r>
            <a:r>
              <a:rPr lang="es-HN" sz="2000" dirty="0"/>
              <a:t>?</a:t>
            </a:r>
          </a:p>
          <a:p>
            <a:pPr marL="0" indent="0">
              <a:buFontTx/>
              <a:buNone/>
              <a:defRPr/>
            </a:pPr>
            <a:endParaRPr lang="en-US" sz="2000" dirty="0"/>
          </a:p>
          <a:p>
            <a:pPr>
              <a:defRPr/>
            </a:pPr>
            <a:r>
              <a:rPr lang="es-HN" sz="2000" dirty="0"/>
              <a:t>¿Es el patrón de flujo Doppler de la AU también de valor en gemelos MC sin discordancia?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r>
              <a:rPr lang="es-HN" sz="2000" dirty="0"/>
              <a:t>¿Pueden los cambios tempranos en el patrón flujo Doppler de la AU predecir la ocurrencia tardía de </a:t>
            </a:r>
            <a:r>
              <a:rPr lang="es-HN" sz="2000" dirty="0" err="1"/>
              <a:t>RCIUs</a:t>
            </a:r>
            <a:r>
              <a:rPr lang="es-HN" sz="2000" dirty="0"/>
              <a:t>?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r>
              <a:rPr lang="es-HN" sz="2000" dirty="0"/>
              <a:t>¿Pueden los gemelos MC con </a:t>
            </a:r>
            <a:r>
              <a:rPr lang="es-HN" sz="2000" dirty="0" err="1"/>
              <a:t>RCIUs</a:t>
            </a:r>
            <a:r>
              <a:rPr lang="es-HN" sz="2000" dirty="0"/>
              <a:t> Tipo III ser mejor estratificados por el flujo Doppler de AU?</a:t>
            </a:r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  <a:p>
            <a:pPr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he-IL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2008</Words>
  <Application>Microsoft Office PowerPoint</Application>
  <PresentationFormat>On-screen Show (4:3)</PresentationFormat>
  <Paragraphs>176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Renata Kotsia</cp:lastModifiedBy>
  <cp:revision>73</cp:revision>
  <dcterms:created xsi:type="dcterms:W3CDTF">2017-10-15T08:39:57Z</dcterms:created>
  <dcterms:modified xsi:type="dcterms:W3CDTF">2018-06-04T08:16:36Z</dcterms:modified>
</cp:coreProperties>
</file>