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7"/>
  </p:notesMasterIdLst>
  <p:sldIdLst>
    <p:sldId id="329" r:id="rId3"/>
    <p:sldId id="350" r:id="rId4"/>
    <p:sldId id="349" r:id="rId5"/>
    <p:sldId id="384" r:id="rId6"/>
    <p:sldId id="396" r:id="rId7"/>
    <p:sldId id="389" r:id="rId8"/>
    <p:sldId id="379" r:id="rId9"/>
    <p:sldId id="387" r:id="rId10"/>
    <p:sldId id="399" r:id="rId11"/>
    <p:sldId id="398" r:id="rId12"/>
    <p:sldId id="353" r:id="rId13"/>
    <p:sldId id="400" r:id="rId14"/>
    <p:sldId id="381" r:id="rId15"/>
    <p:sldId id="371" r:id="rId16"/>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18">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Q_WU" initial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3" autoAdjust="0"/>
    <p:restoredTop sz="88370" autoAdjust="0"/>
  </p:normalViewPr>
  <p:slideViewPr>
    <p:cSldViewPr>
      <p:cViewPr varScale="1">
        <p:scale>
          <a:sx n="90" d="100"/>
          <a:sy n="90" d="100"/>
        </p:scale>
        <p:origin x="1728" y="84"/>
      </p:cViewPr>
      <p:guideLst>
        <p:guide orient="horz" pos="2160"/>
        <p:guide pos="2880"/>
        <p:guide orient="horz" pos="618"/>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18/02/2019</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7</a:t>
            </a:fld>
            <a:endParaRPr lang="it-IT" dirty="0">
              <a:cs typeface="+mn-cs"/>
            </a:endParaRPr>
          </a:p>
        </p:txBody>
      </p:sp>
    </p:spTree>
    <p:extLst>
      <p:ext uri="{BB962C8B-B14F-4D97-AF65-F5344CB8AC3E}">
        <p14:creationId xmlns:p14="http://schemas.microsoft.com/office/powerpoint/2010/main" val="275248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0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14</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tif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03434"/>
            <a:ext cx="8748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b="1" i="0" dirty="0">
                <a:solidFill>
                  <a:srgbClr val="000000"/>
                </a:solidFill>
                <a:cs typeface="Arial" panose="020B0604020202020204" pitchFamily="34" charset="0"/>
              </a:rPr>
              <a:t>UOG</a:t>
            </a:r>
            <a:r>
              <a:rPr lang="zh-CN" altLang="en-US" b="1" i="0" dirty="0">
                <a:solidFill>
                  <a:srgbClr val="000000"/>
                </a:solidFill>
                <a:cs typeface="Arial" panose="020B0604020202020204" pitchFamily="34" charset="0"/>
              </a:rPr>
              <a:t>杂志俱乐部：</a:t>
            </a:r>
            <a:r>
              <a:rPr lang="en-US" altLang="zh-CN" b="1" i="0" dirty="0">
                <a:solidFill>
                  <a:srgbClr val="000000"/>
                </a:solidFill>
                <a:cs typeface="Arial" panose="020B0604020202020204" pitchFamily="34" charset="0"/>
              </a:rPr>
              <a:t>2019</a:t>
            </a:r>
            <a:r>
              <a:rPr lang="zh-CN" altLang="en-US" b="1" i="0" dirty="0">
                <a:solidFill>
                  <a:srgbClr val="000000"/>
                </a:solidFill>
                <a:cs typeface="Arial" panose="020B0604020202020204" pitchFamily="34" charset="0"/>
              </a:rPr>
              <a:t>年</a:t>
            </a:r>
            <a:r>
              <a:rPr lang="en-US" altLang="zh-CN" b="1" i="0" dirty="0">
                <a:solidFill>
                  <a:srgbClr val="000000"/>
                </a:solidFill>
                <a:cs typeface="Arial" panose="020B0604020202020204" pitchFamily="34" charset="0"/>
              </a:rPr>
              <a:t>1</a:t>
            </a:r>
            <a:r>
              <a:rPr lang="zh-CN" altLang="en-US" b="1" i="0" dirty="0">
                <a:solidFill>
                  <a:srgbClr val="000000"/>
                </a:solidFill>
                <a:cs typeface="Arial" panose="020B0604020202020204" pitchFamily="34" charset="0"/>
              </a:rPr>
              <a:t>月</a:t>
            </a:r>
            <a:endParaRPr lang="en-GB" altLang="it-IT" b="1" i="0" dirty="0">
              <a:solidFill>
                <a:srgbClr val="000000"/>
              </a:solidFill>
              <a:cs typeface="Arial" panose="020B0604020202020204" pitchFamily="34" charset="0"/>
            </a:endParaRPr>
          </a:p>
        </p:txBody>
      </p:sp>
      <p:sp>
        <p:nvSpPr>
          <p:cNvPr id="17412" name="TextBox 1"/>
          <p:cNvSpPr txBox="1">
            <a:spLocks noChangeArrowheads="1"/>
          </p:cNvSpPr>
          <p:nvPr/>
        </p:nvSpPr>
        <p:spPr bwMode="auto">
          <a:xfrm>
            <a:off x="664612" y="1942607"/>
            <a:ext cx="8077534" cy="25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zh-CN" altLang="en-US" sz="2600" b="1" i="0" dirty="0" smtClean="0">
                <a:latin typeface="Arial"/>
                <a:cs typeface="Arial"/>
              </a:rPr>
              <a:t>非孕妇女</a:t>
            </a:r>
            <a:r>
              <a:rPr lang="zh-CN" altLang="en-US" sz="2600" b="1" i="0" dirty="0">
                <a:latin typeface="Arial"/>
                <a:cs typeface="Arial"/>
              </a:rPr>
              <a:t>子宫憩室的超声检查：改良</a:t>
            </a:r>
            <a:r>
              <a:rPr lang="en-US" altLang="zh-CN" sz="2600" b="1" i="0" dirty="0">
                <a:latin typeface="Arial"/>
                <a:cs typeface="Arial"/>
              </a:rPr>
              <a:t>Delphi</a:t>
            </a:r>
            <a:r>
              <a:rPr lang="zh-CN" altLang="en-US" sz="2600" b="1" i="0" dirty="0">
                <a:latin typeface="Arial"/>
                <a:cs typeface="Arial"/>
              </a:rPr>
              <a:t>法</a:t>
            </a:r>
            <a:endParaRPr lang="en-US" dirty="0" smtClean="0">
              <a:latin typeface="Arial"/>
              <a:cs typeface="Arial"/>
            </a:endParaRPr>
          </a:p>
          <a:p>
            <a:pPr algn="ctr">
              <a:buNone/>
            </a:pPr>
            <a:endParaRPr lang="en" sz="2600" b="1" i="0" dirty="0" smtClean="0"/>
          </a:p>
          <a:p>
            <a:pPr algn="just">
              <a:buNone/>
            </a:pPr>
            <a:r>
              <a:rPr lang="en-US" sz="1600" i="0" dirty="0" smtClean="0">
                <a:latin typeface="Arial"/>
                <a:cs typeface="Arial"/>
              </a:rPr>
              <a:t>I</a:t>
            </a:r>
            <a:r>
              <a:rPr lang="en-US" sz="1600" i="0" dirty="0">
                <a:latin typeface="Arial"/>
                <a:cs typeface="Arial"/>
              </a:rPr>
              <a:t>. P. M. JORDANS, R. A. DE LEEUW, S. I. STEGWEE, N. N. AMSO, P. N. BARRI-SOLDEVILA, T. VAN DEN BOSCH, T. BOURNE, H. A. M. BRÖLMANN, O. DONNEZ, M. DUEHOLM, W. J. K. HEHENKAMP, N. JASTROW, D. JURKOVIC, R. MASHIACH, O. NAJI, I. STREULI, D. TIMMERMAN, L. F. VAN DER VOET and J. A. F. HUIRNE </a:t>
            </a:r>
            <a:endParaRPr lang="en-US" sz="1600" i="0" dirty="0">
              <a:cs typeface="Arial"/>
            </a:endParaRPr>
          </a:p>
          <a:p>
            <a:pPr algn="just" eaLnBrk="1" hangingPunct="1">
              <a:buNone/>
              <a:defRPr/>
            </a:pPr>
            <a:endParaRPr lang="en-US" sz="1600" i="0" dirty="0">
              <a:latin typeface="Arial"/>
              <a:cs typeface="Arial"/>
            </a:endParaRPr>
          </a:p>
          <a:p>
            <a:pPr algn="ctr" eaLnBrk="1" hangingPunct="1">
              <a:spcBef>
                <a:spcPct val="0"/>
              </a:spcBef>
              <a:spcAft>
                <a:spcPts val="600"/>
              </a:spcAft>
              <a:buNone/>
              <a:defRPr/>
            </a:pPr>
            <a:r>
              <a:rPr lang="it-IT" sz="1800" dirty="0" err="1"/>
              <a:t>Ultrasound</a:t>
            </a:r>
            <a:r>
              <a:rPr lang="it-IT" sz="1800" dirty="0"/>
              <a:t> </a:t>
            </a:r>
            <a:r>
              <a:rPr lang="it-IT" sz="1800" dirty="0" err="1"/>
              <a:t>Obstet</a:t>
            </a:r>
            <a:r>
              <a:rPr lang="it-IT" sz="1800" dirty="0"/>
              <a:t> </a:t>
            </a:r>
            <a:r>
              <a:rPr lang="it-IT" sz="1800" dirty="0" err="1"/>
              <a:t>Gynecol</a:t>
            </a:r>
            <a:r>
              <a:rPr lang="it-IT" sz="1800" dirty="0"/>
              <a:t> 2019; 53: 107–115</a:t>
            </a:r>
            <a:endParaRPr lang="en-GB" sz="1800" b="1" dirty="0"/>
          </a:p>
        </p:txBody>
      </p:sp>
      <p:sp>
        <p:nvSpPr>
          <p:cNvPr id="17413" name="TextBox 2"/>
          <p:cNvSpPr txBox="1">
            <a:spLocks noChangeArrowheads="1"/>
          </p:cNvSpPr>
          <p:nvPr/>
        </p:nvSpPr>
        <p:spPr bwMode="auto">
          <a:xfrm>
            <a:off x="2120230" y="5373216"/>
            <a:ext cx="626320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zh-CN" altLang="en-US" sz="1900" i="0" dirty="0" smtClean="0">
                <a:solidFill>
                  <a:srgbClr val="000000"/>
                </a:solidFill>
                <a:cs typeface="Arial" panose="020B0604020202020204" pitchFamily="34" charset="0"/>
              </a:rPr>
              <a:t>幻灯片制作：</a:t>
            </a:r>
            <a:r>
              <a:rPr lang="en-GB" altLang="it-IT" sz="1900" i="0" dirty="0" smtClean="0">
                <a:solidFill>
                  <a:srgbClr val="000000"/>
                </a:solidFill>
                <a:cs typeface="Arial" panose="020B0604020202020204" pitchFamily="34" charset="0"/>
              </a:rPr>
              <a:t>Alessandra </a:t>
            </a:r>
            <a:r>
              <a:rPr lang="en-GB" altLang="it-IT" sz="1900" i="0" dirty="0" err="1" smtClean="0">
                <a:solidFill>
                  <a:srgbClr val="000000"/>
                </a:solidFill>
                <a:cs typeface="Arial" panose="020B0604020202020204" pitchFamily="34" charset="0"/>
              </a:rPr>
              <a:t>Familiari</a:t>
            </a:r>
            <a:r>
              <a:rPr lang="zh-CN" altLang="en-US" sz="1900" i="0" dirty="0" smtClean="0">
                <a:solidFill>
                  <a:srgbClr val="000000"/>
                </a:solidFill>
                <a:cs typeface="Arial" panose="020B0604020202020204" pitchFamily="34" charset="0"/>
              </a:rPr>
              <a:t>博士</a:t>
            </a:r>
            <a:r>
              <a:rPr lang="en-GB" altLang="it-IT" sz="1900" i="0" dirty="0">
                <a:solidFill>
                  <a:srgbClr val="000000"/>
                </a:solidFill>
                <a:cs typeface="Arial" panose="020B0604020202020204" pitchFamily="34" charset="0"/>
              </a:rPr>
              <a:t>(UOG</a:t>
            </a:r>
            <a:r>
              <a:rPr lang="zh-CN" altLang="en-US" sz="1900" i="0" dirty="0">
                <a:solidFill>
                  <a:srgbClr val="000000"/>
                </a:solidFill>
                <a:cs typeface="Arial" panose="020B0604020202020204" pitchFamily="34" charset="0"/>
              </a:rPr>
              <a:t>培训编辑</a:t>
            </a:r>
            <a:r>
              <a:rPr lang="en-GB" altLang="it-IT" sz="1900" i="0" dirty="0" smtClean="0">
                <a:solidFill>
                  <a:srgbClr val="000000"/>
                </a:solidFill>
                <a:cs typeface="Arial" panose="020B0604020202020204" pitchFamily="34" charset="0"/>
              </a:rPr>
              <a:t>)</a:t>
            </a:r>
          </a:p>
          <a:p>
            <a:pPr algn="ctr" eaLnBrk="1" hangingPunct="1">
              <a:spcBef>
                <a:spcPct val="0"/>
              </a:spcBef>
              <a:buFontTx/>
              <a:buNone/>
            </a:pPr>
            <a:r>
              <a:rPr lang="zh-CN" altLang="en-US" sz="1900" i="0" dirty="0" smtClean="0">
                <a:solidFill>
                  <a:srgbClr val="000000"/>
                </a:solidFill>
                <a:cs typeface="Arial" panose="020B0604020202020204" pitchFamily="34" charset="0"/>
              </a:rPr>
              <a:t>翻译：刘爽</a:t>
            </a:r>
            <a:r>
              <a:rPr lang="en-GB" altLang="it-IT" sz="1900" i="0" dirty="0" smtClean="0">
                <a:solidFill>
                  <a:srgbClr val="000000"/>
                </a:solidFill>
                <a:cs typeface="Arial" panose="020B0604020202020204" pitchFamily="34" charset="0"/>
              </a:rPr>
              <a:t>,</a:t>
            </a:r>
            <a:r>
              <a:rPr lang="zh-CN" altLang="en-US" sz="1900" i="0" dirty="0" smtClean="0">
                <a:solidFill>
                  <a:srgbClr val="000000"/>
                </a:solidFill>
                <a:cs typeface="Arial" panose="020B0604020202020204" pitchFamily="34" charset="0"/>
              </a:rPr>
              <a:t>；审校：吴青青教授</a:t>
            </a:r>
            <a:endParaRPr lang="en-GB" altLang="it-IT" sz="1900" i="0" dirty="0">
              <a:solidFill>
                <a:srgbClr val="000000"/>
              </a:solidFill>
              <a:cs typeface="Arial" panose="020B0604020202020204" pitchFamily="34" charset="0"/>
            </a:endParaRP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865" y="5185547"/>
            <a:ext cx="1575693" cy="13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922064" y="1749955"/>
            <a:ext cx="3246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研究</a:t>
            </a:r>
            <a:r>
              <a:rPr lang="zh-CN" altLang="en-US" sz="2400" b="1" i="0" dirty="0"/>
              <a:t>结果</a:t>
            </a:r>
          </a:p>
          <a:p>
            <a:pPr algn="ctr" eaLnBrk="1" hangingPunct="1">
              <a:spcBef>
                <a:spcPct val="0"/>
              </a:spcBef>
              <a:buFontTx/>
              <a:buNone/>
            </a:pPr>
            <a:endParaRPr lang="en-GB" altLang="it-IT" sz="2400" b="1" i="0" dirty="0"/>
          </a:p>
        </p:txBody>
      </p:sp>
      <p:sp>
        <p:nvSpPr>
          <p:cNvPr id="10" name="Text Box 5">
            <a:extLst>
              <a:ext uri="{FF2B5EF4-FFF2-40B4-BE49-F238E27FC236}">
                <a16:creationId xmlns:a16="http://schemas.microsoft.com/office/drawing/2014/main" id="{9EFCA805-74EC-734A-B988-B84C51998C14}"/>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5" name="Rectangle 19">
            <a:extLst>
              <a:ext uri="{FF2B5EF4-FFF2-40B4-BE49-F238E27FC236}">
                <a16:creationId xmlns:a16="http://schemas.microsoft.com/office/drawing/2014/main" id="{F5D34649-8AFF-8D4F-93FD-6456F210C994}"/>
              </a:ext>
            </a:extLst>
          </p:cNvPr>
          <p:cNvSpPr>
            <a:spLocks noChangeArrowheads="1"/>
          </p:cNvSpPr>
          <p:nvPr/>
        </p:nvSpPr>
        <p:spPr bwMode="auto">
          <a:xfrm>
            <a:off x="630134" y="2753405"/>
            <a:ext cx="7830298" cy="320549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zh-CN" altLang="en-US" sz="1700" b="1" i="0" dirty="0" smtClean="0"/>
              <a:t>协议</a:t>
            </a:r>
            <a:r>
              <a:rPr lang="zh-CN" altLang="en-US" sz="1700" b="1" i="0" dirty="0"/>
              <a:t>和建议：</a:t>
            </a:r>
          </a:p>
          <a:p>
            <a:pPr marL="0" indent="0" algn="ctr">
              <a:buNone/>
            </a:pPr>
            <a:endParaRPr lang="en" sz="1700" b="1" i="0" dirty="0"/>
          </a:p>
          <a:p>
            <a:pPr algn="just">
              <a:lnSpc>
                <a:spcPct val="150000"/>
              </a:lnSpc>
            </a:pPr>
            <a:r>
              <a:rPr lang="zh-CN" altLang="en-US" sz="1700" i="0" dirty="0" smtClean="0">
                <a:latin typeface="Arial"/>
                <a:cs typeface="Arial"/>
              </a:rPr>
              <a:t>改变</a:t>
            </a:r>
            <a:r>
              <a:rPr lang="zh-CN" altLang="en-US" sz="1700" i="0" dirty="0">
                <a:latin typeface="Arial"/>
                <a:cs typeface="Arial"/>
              </a:rPr>
              <a:t>施加在经阴道探头的压力，可获得最佳的憩室测量平面。</a:t>
            </a:r>
            <a:endParaRPr lang="en" sz="1700" i="0" dirty="0">
              <a:cs typeface="Arial"/>
            </a:endParaRPr>
          </a:p>
          <a:p>
            <a:pPr algn="just">
              <a:lnSpc>
                <a:spcPct val="150000"/>
              </a:lnSpc>
            </a:pPr>
            <a:r>
              <a:rPr lang="zh-CN" altLang="en-US" sz="1700" i="0" dirty="0" smtClean="0">
                <a:latin typeface="Arial"/>
                <a:cs typeface="Arial"/>
              </a:rPr>
              <a:t>在</a:t>
            </a:r>
            <a:r>
              <a:rPr lang="zh-CN" altLang="en-US" sz="1700" i="0" dirty="0">
                <a:latin typeface="Arial"/>
                <a:cs typeface="Arial"/>
              </a:rPr>
              <a:t>标准憩室测量中，不强制使用</a:t>
            </a:r>
            <a:r>
              <a:rPr lang="zh-CN" altLang="en-US" sz="1700" i="0" dirty="0" smtClean="0">
                <a:latin typeface="Arial"/>
                <a:cs typeface="Arial"/>
              </a:rPr>
              <a:t>多普勒</a:t>
            </a:r>
            <a:r>
              <a:rPr lang="zh-CN" altLang="en-US" sz="1700" i="0" dirty="0">
                <a:latin typeface="Arial"/>
                <a:cs typeface="Arial"/>
              </a:rPr>
              <a:t>超声</a:t>
            </a:r>
            <a:r>
              <a:rPr lang="zh-CN" altLang="en-US" sz="1700" i="0" dirty="0" smtClean="0">
                <a:latin typeface="Arial"/>
                <a:cs typeface="Arial"/>
              </a:rPr>
              <a:t>。</a:t>
            </a:r>
            <a:endParaRPr lang="en" sz="1700" i="0" dirty="0">
              <a:cs typeface="Arial"/>
            </a:endParaRPr>
          </a:p>
          <a:p>
            <a:pPr algn="just">
              <a:lnSpc>
                <a:spcPct val="150000"/>
              </a:lnSpc>
            </a:pPr>
            <a:r>
              <a:rPr lang="zh-CN" altLang="en-US" sz="1700" i="0" dirty="0" smtClean="0">
                <a:latin typeface="Arial"/>
                <a:cs typeface="Arial"/>
              </a:rPr>
              <a:t>超声</a:t>
            </a:r>
            <a:r>
              <a:rPr lang="zh-CN" altLang="en-US" sz="1700" i="0" dirty="0">
                <a:latin typeface="Arial"/>
                <a:cs typeface="Arial"/>
              </a:rPr>
              <a:t>造影对子宫憩室具有附加价值。</a:t>
            </a:r>
            <a:endParaRPr lang="en" altLang="zh-CN" sz="1700" i="0" dirty="0">
              <a:cs typeface="Arial"/>
            </a:endParaRPr>
          </a:p>
          <a:p>
            <a:pPr algn="just">
              <a:lnSpc>
                <a:spcPct val="150000"/>
              </a:lnSpc>
            </a:pPr>
            <a:r>
              <a:rPr lang="zh-CN" altLang="en-US" sz="1700" i="0" dirty="0">
                <a:latin typeface="Arial"/>
                <a:cs typeface="Arial"/>
              </a:rPr>
              <a:t>在对比超声检查（造影）中，导管的选择没有差别。</a:t>
            </a:r>
            <a:endParaRPr lang="en" altLang="zh-CN" sz="1700" i="0" dirty="0">
              <a:cs typeface="Arial"/>
            </a:endParaRPr>
          </a:p>
          <a:p>
            <a:pPr algn="just">
              <a:lnSpc>
                <a:spcPct val="150000"/>
              </a:lnSpc>
            </a:pPr>
            <a:r>
              <a:rPr lang="zh-CN" altLang="en-US" sz="1700" i="0" dirty="0">
                <a:latin typeface="Arial"/>
                <a:cs typeface="Arial"/>
              </a:rPr>
              <a:t>检测</a:t>
            </a:r>
            <a:r>
              <a:rPr lang="zh-CN" altLang="en-US" sz="1700" i="0" dirty="0" smtClean="0">
                <a:latin typeface="Arial"/>
                <a:cs typeface="Arial"/>
              </a:rPr>
              <a:t>憩室分支</a:t>
            </a:r>
            <a:r>
              <a:rPr lang="zh-CN" altLang="en-US" sz="1700" i="0" dirty="0">
                <a:latin typeface="Arial"/>
                <a:cs typeface="Arial"/>
              </a:rPr>
              <a:t>的最佳</a:t>
            </a:r>
            <a:r>
              <a:rPr lang="zh-CN" altLang="en-US" sz="1700" i="0" dirty="0" smtClean="0">
                <a:latin typeface="Arial"/>
                <a:cs typeface="Arial"/>
              </a:rPr>
              <a:t>方法，</a:t>
            </a:r>
            <a:r>
              <a:rPr lang="zh-CN" altLang="en-US" sz="1700" i="0" dirty="0">
                <a:latin typeface="Arial"/>
                <a:cs typeface="Arial"/>
              </a:rPr>
              <a:t>是在横切面</a:t>
            </a:r>
            <a:r>
              <a:rPr lang="zh-CN" altLang="en-US" sz="1700" i="0" dirty="0" smtClean="0">
                <a:latin typeface="Arial"/>
                <a:cs typeface="Arial"/>
              </a:rPr>
              <a:t>从宫颈至子宫体</a:t>
            </a:r>
            <a:r>
              <a:rPr lang="zh-CN" altLang="en-US" sz="1700" i="0" dirty="0">
                <a:latin typeface="Arial"/>
                <a:cs typeface="Arial"/>
              </a:rPr>
              <a:t>筛查整个子宫下段。</a:t>
            </a:r>
            <a:endParaRPr lang="en" altLang="zh-CN" sz="1800" dirty="0"/>
          </a:p>
          <a:p>
            <a:pPr marL="0" indent="0" algn="just">
              <a:buNone/>
            </a:pPr>
            <a:r>
              <a:rPr lang="en" sz="1700" i="0" dirty="0" smtClean="0">
                <a:latin typeface="Arial"/>
                <a:cs typeface="Arial"/>
              </a:rPr>
              <a:t> </a:t>
            </a:r>
            <a:endParaRPr lang="en" dirty="0"/>
          </a:p>
        </p:txBody>
      </p:sp>
    </p:spTree>
    <p:extLst>
      <p:ext uri="{BB962C8B-B14F-4D97-AF65-F5344CB8AC3E}">
        <p14:creationId xmlns:p14="http://schemas.microsoft.com/office/powerpoint/2010/main" val="4103721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a:extLst>
              <a:ext uri="{FF2B5EF4-FFF2-40B4-BE49-F238E27FC236}">
                <a16:creationId xmlns:a16="http://schemas.microsoft.com/office/drawing/2014/main" id="{83B598FB-4C65-9D48-B9C3-AE7E9E76A0F6}"/>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10" name="Immagine 9">
            <a:extLst>
              <a:ext uri="{FF2B5EF4-FFF2-40B4-BE49-F238E27FC236}">
                <a16:creationId xmlns:a16="http://schemas.microsoft.com/office/drawing/2014/main" id="{26256D72-9B59-DC41-9F21-3E57EBE5128C}"/>
              </a:ext>
            </a:extLst>
          </p:cNvPr>
          <p:cNvPicPr>
            <a:picLocks noChangeAspect="1"/>
          </p:cNvPicPr>
          <p:nvPr/>
        </p:nvPicPr>
        <p:blipFill>
          <a:blip r:embed="rId5" cstate="print"/>
          <a:stretch>
            <a:fillRect/>
          </a:stretch>
        </p:blipFill>
        <p:spPr>
          <a:xfrm>
            <a:off x="3635897" y="1471932"/>
            <a:ext cx="5497618" cy="5256758"/>
          </a:xfrm>
          <a:prstGeom prst="rect">
            <a:avLst/>
          </a:prstGeom>
        </p:spPr>
      </p:pic>
      <p:sp>
        <p:nvSpPr>
          <p:cNvPr id="12" name="Rectangle 19">
            <a:extLst>
              <a:ext uri="{FF2B5EF4-FFF2-40B4-BE49-F238E27FC236}">
                <a16:creationId xmlns:a16="http://schemas.microsoft.com/office/drawing/2014/main" id="{9F167E8E-5FA6-BE49-BCAA-D77142CF50C1}"/>
              </a:ext>
            </a:extLst>
          </p:cNvPr>
          <p:cNvSpPr>
            <a:spLocks noChangeArrowheads="1"/>
          </p:cNvSpPr>
          <p:nvPr/>
        </p:nvSpPr>
        <p:spPr bwMode="auto">
          <a:xfrm>
            <a:off x="353004" y="2535336"/>
            <a:ext cx="3282015" cy="289156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pPr>
            <a:r>
              <a:rPr lang="zh-CN" altLang="en-US" sz="1700" i="0" dirty="0"/>
              <a:t>不同的</a:t>
            </a:r>
            <a:r>
              <a:rPr lang="zh-CN" altLang="en-US" sz="1700" i="0" dirty="0" smtClean="0"/>
              <a:t>测量方法显示，应该</a:t>
            </a:r>
            <a:r>
              <a:rPr lang="zh-CN" altLang="en-US" sz="1700" i="0" dirty="0"/>
              <a:t>测量什么和测量点应该如何定位。</a:t>
            </a:r>
            <a:endParaRPr lang="en" sz="1700" i="0" dirty="0"/>
          </a:p>
          <a:p>
            <a:pPr marL="0" indent="0" algn="just">
              <a:lnSpc>
                <a:spcPct val="150000"/>
              </a:lnSpc>
              <a:buNone/>
            </a:pPr>
            <a:r>
              <a:rPr lang="zh-CN" altLang="en-US" sz="1700" i="0" dirty="0" smtClean="0">
                <a:latin typeface="Arial"/>
                <a:cs typeface="Arial"/>
              </a:rPr>
              <a:t>根据</a:t>
            </a:r>
            <a:r>
              <a:rPr lang="zh-CN" altLang="en-US" sz="1700" i="0" dirty="0">
                <a:latin typeface="Arial"/>
                <a:cs typeface="Arial"/>
              </a:rPr>
              <a:t>所有专家的建议，如果憩室</a:t>
            </a:r>
            <a:r>
              <a:rPr lang="zh-CN" altLang="en-US" sz="1700" i="0" dirty="0" smtClean="0">
                <a:latin typeface="Arial"/>
                <a:cs typeface="Arial"/>
              </a:rPr>
              <a:t>的最大长度</a:t>
            </a:r>
            <a:r>
              <a:rPr lang="zh-CN" altLang="en-US" sz="1700" i="0" dirty="0">
                <a:latin typeface="Arial"/>
                <a:cs typeface="Arial"/>
              </a:rPr>
              <a:t>或</a:t>
            </a:r>
            <a:r>
              <a:rPr lang="zh-CN" altLang="en-US" sz="1700" i="0" dirty="0" smtClean="0">
                <a:latin typeface="Arial"/>
                <a:cs typeface="Arial"/>
              </a:rPr>
              <a:t>宽度不是憩室基底部，则需要进行</a:t>
            </a:r>
            <a:r>
              <a:rPr lang="zh-CN" altLang="en-US" sz="1700" i="0" dirty="0">
                <a:latin typeface="Arial"/>
                <a:cs typeface="Arial"/>
              </a:rPr>
              <a:t>两种不同的测量</a:t>
            </a:r>
            <a:r>
              <a:rPr lang="zh-CN" altLang="en-US" sz="1700" i="0" dirty="0" smtClean="0">
                <a:latin typeface="Arial"/>
                <a:cs typeface="Arial"/>
              </a:rPr>
              <a:t>：既应测量憩室底部</a:t>
            </a:r>
            <a:r>
              <a:rPr lang="zh-CN" altLang="en-US" sz="1700" i="0" dirty="0">
                <a:latin typeface="Arial"/>
                <a:cs typeface="Arial"/>
              </a:rPr>
              <a:t>又需要</a:t>
            </a:r>
            <a:r>
              <a:rPr lang="zh-CN" altLang="en-US" sz="1700" i="0" dirty="0" smtClean="0">
                <a:latin typeface="Arial"/>
                <a:cs typeface="Arial"/>
              </a:rPr>
              <a:t>憩室最大径线处。</a:t>
            </a:r>
            <a:endParaRPr lang="en" sz="1700" i="0" dirty="0">
              <a:latin typeface="Arial"/>
              <a:cs typeface="Arial"/>
            </a:endParaRPr>
          </a:p>
        </p:txBody>
      </p:sp>
      <p:sp>
        <p:nvSpPr>
          <p:cNvPr id="13" name="TextBox 1">
            <a:extLst>
              <a:ext uri="{FF2B5EF4-FFF2-40B4-BE49-F238E27FC236}">
                <a16:creationId xmlns:a16="http://schemas.microsoft.com/office/drawing/2014/main" id="{3D3AD445-D3C5-8F46-8BE3-D48E1D4E36A6}"/>
              </a:ext>
            </a:extLst>
          </p:cNvPr>
          <p:cNvSpPr txBox="1">
            <a:spLocks noChangeArrowheads="1"/>
          </p:cNvSpPr>
          <p:nvPr/>
        </p:nvSpPr>
        <p:spPr bwMode="auto">
          <a:xfrm>
            <a:off x="200747" y="1674787"/>
            <a:ext cx="4559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研究</a:t>
            </a:r>
            <a:r>
              <a:rPr lang="zh-CN" altLang="en-US" sz="2400" b="1" i="0" dirty="0"/>
              <a:t>结果</a:t>
            </a:r>
          </a:p>
          <a:p>
            <a:pPr algn="ctr" eaLnBrk="1" hangingPunct="1">
              <a:spcBef>
                <a:spcPct val="0"/>
              </a:spcBef>
              <a:buFontTx/>
              <a:buNone/>
            </a:pPr>
            <a:endParaRPr lang="en-GB" altLang="it-IT" sz="2400" b="1" i="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a:extLst>
              <a:ext uri="{FF2B5EF4-FFF2-40B4-BE49-F238E27FC236}">
                <a16:creationId xmlns:a16="http://schemas.microsoft.com/office/drawing/2014/main" id="{83B598FB-4C65-9D48-B9C3-AE7E9E76A0F6}"/>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11" name="Immagine 10">
            <a:extLst>
              <a:ext uri="{FF2B5EF4-FFF2-40B4-BE49-F238E27FC236}">
                <a16:creationId xmlns:a16="http://schemas.microsoft.com/office/drawing/2014/main" id="{0333ABDA-235E-E449-87AE-1E7992091A23}"/>
              </a:ext>
            </a:extLst>
          </p:cNvPr>
          <p:cNvPicPr>
            <a:picLocks noChangeAspect="1"/>
          </p:cNvPicPr>
          <p:nvPr/>
        </p:nvPicPr>
        <p:blipFill>
          <a:blip r:embed="rId5" cstate="print"/>
          <a:stretch>
            <a:fillRect/>
          </a:stretch>
        </p:blipFill>
        <p:spPr>
          <a:xfrm>
            <a:off x="3203848" y="1772817"/>
            <a:ext cx="5904655" cy="4896544"/>
          </a:xfrm>
          <a:prstGeom prst="rect">
            <a:avLst/>
          </a:prstGeom>
        </p:spPr>
      </p:pic>
      <p:sp>
        <p:nvSpPr>
          <p:cNvPr id="9" name="Rectangle 19">
            <a:extLst>
              <a:ext uri="{FF2B5EF4-FFF2-40B4-BE49-F238E27FC236}">
                <a16:creationId xmlns:a16="http://schemas.microsoft.com/office/drawing/2014/main" id="{4261DDFC-3D1E-084A-AFF4-3C0E76871F79}"/>
              </a:ext>
            </a:extLst>
          </p:cNvPr>
          <p:cNvSpPr>
            <a:spLocks noChangeArrowheads="1"/>
          </p:cNvSpPr>
          <p:nvPr/>
        </p:nvSpPr>
        <p:spPr bwMode="auto">
          <a:xfrm>
            <a:off x="61155" y="2925217"/>
            <a:ext cx="3070685" cy="3336298"/>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pPr>
            <a:r>
              <a:rPr lang="zh-CN" altLang="en-US" sz="1700" i="0" dirty="0" smtClean="0"/>
              <a:t>应</a:t>
            </a:r>
            <a:r>
              <a:rPr lang="zh-CN" altLang="en-US" sz="1700" i="0" dirty="0"/>
              <a:t>测量</a:t>
            </a:r>
            <a:r>
              <a:rPr lang="zh-CN" altLang="en-US" sz="1700" i="0" dirty="0" smtClean="0"/>
              <a:t>可见的憩室</a:t>
            </a:r>
            <a:r>
              <a:rPr lang="zh-CN" altLang="en-US" sz="1700" i="0" dirty="0"/>
              <a:t>分支；应单独测量分支憩室的深度及</a:t>
            </a:r>
            <a:r>
              <a:rPr lang="en-US" altLang="zh-CN" sz="1700" i="0" dirty="0"/>
              <a:t>RMT</a:t>
            </a:r>
            <a:r>
              <a:rPr lang="zh-CN" altLang="en-US" sz="1700" i="0" dirty="0"/>
              <a:t>，</a:t>
            </a:r>
            <a:r>
              <a:rPr lang="zh-CN" altLang="en-US" sz="1700" i="0" dirty="0" smtClean="0"/>
              <a:t>包括各个不同的分支</a:t>
            </a:r>
            <a:r>
              <a:rPr lang="zh-CN" altLang="en-US" sz="1700" i="0" dirty="0"/>
              <a:t>。</a:t>
            </a:r>
            <a:endParaRPr lang="en" sz="1700" i="0" dirty="0"/>
          </a:p>
          <a:p>
            <a:pPr marL="0" indent="0" algn="just">
              <a:lnSpc>
                <a:spcPct val="150000"/>
              </a:lnSpc>
              <a:buNone/>
            </a:pPr>
            <a:r>
              <a:rPr lang="zh-CN" altLang="en-US" sz="1700" i="0" dirty="0">
                <a:latin typeface="Arial"/>
                <a:cs typeface="Arial"/>
              </a:rPr>
              <a:t>所有专家一致认同子宫内膜的特征与憩室测量无关；</a:t>
            </a:r>
            <a:r>
              <a:rPr lang="zh-CN" altLang="en-US" sz="1700" i="0" dirty="0" smtClean="0">
                <a:latin typeface="Arial"/>
                <a:cs typeface="Arial"/>
              </a:rPr>
              <a:t>因此测量</a:t>
            </a:r>
            <a:r>
              <a:rPr lang="zh-CN" altLang="en-US" sz="1700" i="0" dirty="0">
                <a:latin typeface="Arial"/>
                <a:cs typeface="Arial"/>
              </a:rPr>
              <a:t>标记点应该放在子宫肌层的边缘。</a:t>
            </a:r>
            <a:endParaRPr lang="en" altLang="zh-CN" sz="1700" i="0" dirty="0">
              <a:cs typeface="Arial"/>
            </a:endParaRPr>
          </a:p>
          <a:p>
            <a:pPr marL="0" indent="0" algn="just">
              <a:lnSpc>
                <a:spcPct val="150000"/>
              </a:lnSpc>
              <a:buNone/>
            </a:pPr>
            <a:endParaRPr lang="en" sz="1700" i="0" dirty="0"/>
          </a:p>
        </p:txBody>
      </p:sp>
      <p:sp>
        <p:nvSpPr>
          <p:cNvPr id="12" name="TextBox 1">
            <a:extLst>
              <a:ext uri="{FF2B5EF4-FFF2-40B4-BE49-F238E27FC236}">
                <a16:creationId xmlns:a16="http://schemas.microsoft.com/office/drawing/2014/main" id="{4E1360D3-4E01-2044-AA58-2670134F5C2C}"/>
              </a:ext>
            </a:extLst>
          </p:cNvPr>
          <p:cNvSpPr txBox="1">
            <a:spLocks noChangeArrowheads="1"/>
          </p:cNvSpPr>
          <p:nvPr/>
        </p:nvSpPr>
        <p:spPr bwMode="auto">
          <a:xfrm>
            <a:off x="200747" y="1674787"/>
            <a:ext cx="4137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研究</a:t>
            </a:r>
            <a:r>
              <a:rPr lang="zh-CN" altLang="en-US" sz="2400" b="1" i="0" dirty="0"/>
              <a:t>结果</a:t>
            </a:r>
          </a:p>
        </p:txBody>
      </p:sp>
    </p:spTree>
    <p:extLst>
      <p:ext uri="{BB962C8B-B14F-4D97-AF65-F5344CB8AC3E}">
        <p14:creationId xmlns:p14="http://schemas.microsoft.com/office/powerpoint/2010/main" val="2617460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2533950"/>
            <a:ext cx="8458200" cy="667875"/>
          </a:xfrm>
          <a:prstGeom prst="rect">
            <a:avLst/>
          </a:prstGeom>
          <a:solidFill>
            <a:srgbClr val="F0F3FB"/>
          </a:solidFill>
          <a:ln w="19050">
            <a:solidFill>
              <a:srgbClr val="445895"/>
            </a:solidFill>
            <a:miter lim="800000"/>
            <a:headEnd/>
            <a:tailEnd/>
          </a:ln>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zh-CN" altLang="en-US" b="0" dirty="0" smtClean="0">
                <a:latin typeface="Arial"/>
                <a:cs typeface="Arial"/>
              </a:rPr>
              <a:t>使用</a:t>
            </a:r>
            <a:r>
              <a:rPr lang="zh-CN" altLang="en-US" b="0" dirty="0">
                <a:latin typeface="Arial"/>
                <a:cs typeface="Arial"/>
              </a:rPr>
              <a:t>改良</a:t>
            </a:r>
            <a:r>
              <a:rPr lang="en-US" b="0" dirty="0">
                <a:latin typeface="Arial"/>
                <a:cs typeface="Arial"/>
              </a:rPr>
              <a:t>Delphi</a:t>
            </a:r>
            <a:r>
              <a:rPr lang="zh-CN" altLang="en-US" b="0" dirty="0">
                <a:latin typeface="Arial"/>
                <a:cs typeface="Arial"/>
              </a:rPr>
              <a:t>法是本研究的一个优势。</a:t>
            </a:r>
            <a:endParaRPr lang="en" b="0" dirty="0"/>
          </a:p>
          <a:p>
            <a:pPr marL="285750" indent="-285750" algn="just">
              <a:buFont typeface="Arial" panose="020B0604020202020204" pitchFamily="34" charset="0"/>
              <a:buChar char="•"/>
            </a:pPr>
            <a:r>
              <a:rPr lang="zh-CN" altLang="en-US" b="0" dirty="0" smtClean="0">
                <a:latin typeface="Arial"/>
                <a:cs typeface="Arial"/>
              </a:rPr>
              <a:t>局限</a:t>
            </a:r>
            <a:r>
              <a:rPr lang="zh-CN" altLang="en-US" b="0" dirty="0">
                <a:latin typeface="Arial"/>
                <a:cs typeface="Arial"/>
              </a:rPr>
              <a:t>是：第二轮的答复率降至</a:t>
            </a:r>
            <a:r>
              <a:rPr lang="en-US" altLang="zh-CN" b="0" dirty="0">
                <a:latin typeface="Arial"/>
                <a:cs typeface="Arial"/>
              </a:rPr>
              <a:t>80%</a:t>
            </a:r>
            <a:r>
              <a:rPr lang="zh-CN" altLang="en-US" b="0" dirty="0">
                <a:latin typeface="Arial"/>
                <a:cs typeface="Arial"/>
              </a:rPr>
              <a:t>，且只有</a:t>
            </a:r>
            <a:r>
              <a:rPr lang="en-US" altLang="zh-CN" b="0" dirty="0">
                <a:latin typeface="Arial"/>
                <a:cs typeface="Arial"/>
              </a:rPr>
              <a:t>9</a:t>
            </a:r>
            <a:r>
              <a:rPr lang="zh-CN" altLang="en-US" b="0" dirty="0">
                <a:latin typeface="Arial"/>
                <a:cs typeface="Arial"/>
              </a:rPr>
              <a:t>名（</a:t>
            </a:r>
            <a:r>
              <a:rPr lang="en-US" altLang="zh-CN" b="0" dirty="0">
                <a:latin typeface="Arial"/>
                <a:cs typeface="Arial"/>
              </a:rPr>
              <a:t>60%</a:t>
            </a:r>
            <a:r>
              <a:rPr lang="zh-CN" altLang="en-US" b="0" dirty="0">
                <a:latin typeface="Arial"/>
                <a:cs typeface="Arial"/>
              </a:rPr>
              <a:t>）专家出席了面对面</a:t>
            </a:r>
            <a:r>
              <a:rPr lang="zh-CN" altLang="en-US" b="0" dirty="0" smtClean="0">
                <a:latin typeface="Arial"/>
                <a:cs typeface="Arial"/>
              </a:rPr>
              <a:t>会议</a:t>
            </a:r>
            <a:endParaRPr lang="en" b="0" dirty="0">
              <a:cs typeface="Arial"/>
            </a:endParaRPr>
          </a:p>
        </p:txBody>
      </p:sp>
      <p:sp>
        <p:nvSpPr>
          <p:cNvPr id="8" name="Rectangle 1"/>
          <p:cNvSpPr>
            <a:spLocks noChangeArrowheads="1"/>
          </p:cNvSpPr>
          <p:nvPr/>
        </p:nvSpPr>
        <p:spPr bwMode="auto">
          <a:xfrm>
            <a:off x="2483768" y="1687740"/>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US" sz="2400" b="1" i="0" dirty="0" smtClean="0"/>
              <a:t>优势</a:t>
            </a:r>
            <a:r>
              <a:rPr lang="zh-CN" altLang="en-US" sz="2400" b="1" i="0" dirty="0"/>
              <a:t>和局限性</a:t>
            </a:r>
            <a:endParaRPr lang="en-GB" altLang="it-IT" sz="2400" dirty="0"/>
          </a:p>
        </p:txBody>
      </p:sp>
      <p:sp>
        <p:nvSpPr>
          <p:cNvPr id="9" name="Rectangle 1"/>
          <p:cNvSpPr>
            <a:spLocks noChangeArrowheads="1"/>
          </p:cNvSpPr>
          <p:nvPr/>
        </p:nvSpPr>
        <p:spPr bwMode="auto">
          <a:xfrm>
            <a:off x="3492056" y="3973945"/>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US" sz="2400" b="1" i="0" dirty="0" smtClean="0"/>
              <a:t>结论</a:t>
            </a:r>
            <a:endParaRPr lang="en-GB" altLang="it-IT" sz="2400" dirty="0"/>
          </a:p>
        </p:txBody>
      </p:sp>
      <p:sp>
        <p:nvSpPr>
          <p:cNvPr id="12" name="Text Box 5">
            <a:extLst>
              <a:ext uri="{FF2B5EF4-FFF2-40B4-BE49-F238E27FC236}">
                <a16:creationId xmlns:a16="http://schemas.microsoft.com/office/drawing/2014/main" id="{5A9C2143-DF47-314C-B96B-5BBFF16254BE}"/>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3" name="TextBox 1">
            <a:extLst>
              <a:ext uri="{FF2B5EF4-FFF2-40B4-BE49-F238E27FC236}">
                <a16:creationId xmlns:a16="http://schemas.microsoft.com/office/drawing/2014/main" id="{A9FDFE4E-F434-B641-8FF5-AD0AB7AAA317}"/>
              </a:ext>
            </a:extLst>
          </p:cNvPr>
          <p:cNvSpPr txBox="1">
            <a:spLocks noChangeArrowheads="1"/>
          </p:cNvSpPr>
          <p:nvPr/>
        </p:nvSpPr>
        <p:spPr bwMode="auto">
          <a:xfrm>
            <a:off x="381000" y="5047475"/>
            <a:ext cx="8458200" cy="929485"/>
          </a:xfrm>
          <a:prstGeom prst="rect">
            <a:avLst/>
          </a:prstGeom>
          <a:solidFill>
            <a:srgbClr val="F0F3FB"/>
          </a:solidFill>
          <a:ln w="19050">
            <a:solidFill>
              <a:srgbClr val="445895"/>
            </a:solidFill>
            <a:miter lim="800000"/>
            <a:headEnd/>
            <a:tailEnd/>
          </a:ln>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lnSpc>
                <a:spcPct val="150000"/>
              </a:lnSpc>
              <a:buFont typeface="Arial" panose="020B0604020202020204" pitchFamily="34" charset="0"/>
              <a:buChar char="•"/>
            </a:pPr>
            <a:r>
              <a:rPr lang="zh-CN" altLang="en-US" b="0" dirty="0" smtClean="0"/>
              <a:t>欧洲</a:t>
            </a:r>
            <a:r>
              <a:rPr lang="zh-CN" altLang="en-US" b="0" dirty="0"/>
              <a:t>专家就改良</a:t>
            </a:r>
            <a:r>
              <a:rPr lang="en-US" altLang="zh-CN" b="0" dirty="0"/>
              <a:t>Delphi</a:t>
            </a:r>
            <a:r>
              <a:rPr lang="zh-CN" altLang="en-US" b="0" dirty="0"/>
              <a:t>法评估超声憩室相关的</a:t>
            </a:r>
            <a:r>
              <a:rPr lang="en-US" altLang="zh-CN" b="0" dirty="0"/>
              <a:t>42</a:t>
            </a:r>
            <a:r>
              <a:rPr lang="zh-CN" altLang="en-US" b="0" dirty="0"/>
              <a:t>个项目达成了共识。</a:t>
            </a:r>
            <a:endParaRPr lang="en" b="0" dirty="0"/>
          </a:p>
          <a:p>
            <a:pPr marL="285750" indent="-285750" algn="just">
              <a:lnSpc>
                <a:spcPct val="150000"/>
              </a:lnSpc>
              <a:buFont typeface="Arial" panose="020B0604020202020204" pitchFamily="34" charset="0"/>
              <a:buChar char="•"/>
            </a:pPr>
            <a:r>
              <a:rPr lang="zh-CN" altLang="en-US" b="0" dirty="0" smtClean="0">
                <a:latin typeface="Arial"/>
                <a:cs typeface="Arial"/>
              </a:rPr>
              <a:t>憩室</a:t>
            </a:r>
            <a:r>
              <a:rPr lang="zh-CN" altLang="en-US" b="0" dirty="0">
                <a:latin typeface="Arial"/>
                <a:cs typeface="Arial"/>
              </a:rPr>
              <a:t>的形态特征和测量值与临床结果之间的关系</a:t>
            </a:r>
            <a:r>
              <a:rPr lang="zh-CN" altLang="en-US" b="0" dirty="0" smtClean="0">
                <a:latin typeface="Arial"/>
                <a:cs typeface="Arial"/>
              </a:rPr>
              <a:t>尚待阐明。</a:t>
            </a:r>
            <a:endParaRPr lang="en" b="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640" y="1556792"/>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solidFill>
                  <a:srgbClr val="000000"/>
                </a:solidFill>
              </a:rPr>
              <a:t>讨论</a:t>
            </a:r>
            <a:r>
              <a:rPr lang="zh-CN" altLang="en-US" sz="2400" b="1" i="0" dirty="0">
                <a:solidFill>
                  <a:srgbClr val="000000"/>
                </a:solidFill>
              </a:rPr>
              <a:t>要点</a:t>
            </a:r>
            <a:endParaRPr lang="en-GB" altLang="it-IT" sz="2400" b="1" i="0" dirty="0">
              <a:solidFill>
                <a:srgbClr val="000000"/>
              </a:solidFill>
            </a:endParaRPr>
          </a:p>
        </p:txBody>
      </p:sp>
      <p:sp>
        <p:nvSpPr>
          <p:cNvPr id="8" name="Text Box 5">
            <a:extLst>
              <a:ext uri="{FF2B5EF4-FFF2-40B4-BE49-F238E27FC236}">
                <a16:creationId xmlns:a16="http://schemas.microsoft.com/office/drawing/2014/main" id="{B2E95FC0-8EE1-6842-BB07-9CC351D1A8B2}"/>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TextBox 1">
            <a:extLst>
              <a:ext uri="{FF2B5EF4-FFF2-40B4-BE49-F238E27FC236}">
                <a16:creationId xmlns:a16="http://schemas.microsoft.com/office/drawing/2014/main" id="{656D02D9-2CA9-004D-89D0-F914E68F6A42}"/>
              </a:ext>
            </a:extLst>
          </p:cNvPr>
          <p:cNvSpPr txBox="1">
            <a:spLocks noChangeArrowheads="1"/>
          </p:cNvSpPr>
          <p:nvPr/>
        </p:nvSpPr>
        <p:spPr bwMode="auto">
          <a:xfrm>
            <a:off x="266648" y="2204864"/>
            <a:ext cx="8625831" cy="3440942"/>
          </a:xfrm>
          <a:prstGeom prst="rect">
            <a:avLst/>
          </a:prstGeom>
          <a:solidFill>
            <a:srgbClr val="F0F3FB"/>
          </a:solidFill>
          <a:ln w="19050">
            <a:solidFill>
              <a:srgbClr val="445895"/>
            </a:solidFill>
            <a:miter lim="800000"/>
            <a:headEnd/>
            <a:tailEnd/>
          </a:ln>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lnSpc>
                <a:spcPct val="150000"/>
              </a:lnSpc>
              <a:buFont typeface="Arial" panose="020B0604020202020204" pitchFamily="34" charset="0"/>
              <a:buChar char="•"/>
            </a:pPr>
            <a:r>
              <a:rPr lang="zh-CN" altLang="en-US" b="0" dirty="0" smtClean="0">
                <a:latin typeface="Arial"/>
                <a:cs typeface="Arial"/>
              </a:rPr>
              <a:t>憩室测量</a:t>
            </a:r>
            <a:r>
              <a:rPr lang="zh-CN" altLang="en-US" b="0" dirty="0">
                <a:latin typeface="Arial"/>
                <a:cs typeface="Arial"/>
              </a:rPr>
              <a:t>评估</a:t>
            </a:r>
            <a:r>
              <a:rPr lang="zh-CN" altLang="en-US" b="0" dirty="0" smtClean="0">
                <a:latin typeface="Arial"/>
                <a:cs typeface="Arial"/>
              </a:rPr>
              <a:t>参数的依据：与生育</a:t>
            </a:r>
            <a:r>
              <a:rPr lang="zh-CN" altLang="en-US" b="0" dirty="0">
                <a:latin typeface="Arial"/>
                <a:cs typeface="Arial"/>
              </a:rPr>
              <a:t>治疗过程中相关症状、生育能力</a:t>
            </a:r>
            <a:r>
              <a:rPr lang="zh-CN" altLang="en-US" b="0" dirty="0" smtClean="0">
                <a:latin typeface="Arial"/>
                <a:cs typeface="Arial"/>
              </a:rPr>
              <a:t>低下、预测后续妊娠</a:t>
            </a:r>
            <a:r>
              <a:rPr lang="zh-CN" altLang="en-US" b="0" dirty="0">
                <a:latin typeface="Arial"/>
                <a:cs typeface="Arial"/>
              </a:rPr>
              <a:t>的产科</a:t>
            </a:r>
            <a:r>
              <a:rPr lang="zh-CN" altLang="en-US" b="0" dirty="0" smtClean="0">
                <a:latin typeface="Arial"/>
                <a:cs typeface="Arial"/>
              </a:rPr>
              <a:t>并发症、预测</a:t>
            </a:r>
            <a:r>
              <a:rPr lang="zh-CN" altLang="en-US" b="0" dirty="0">
                <a:latin typeface="Arial"/>
                <a:cs typeface="Arial"/>
              </a:rPr>
              <a:t>治疗的风险率和成功率</a:t>
            </a:r>
            <a:r>
              <a:rPr lang="zh-CN" altLang="en-US" b="0" dirty="0" smtClean="0">
                <a:latin typeface="Arial"/>
                <a:cs typeface="Arial"/>
              </a:rPr>
              <a:t>，与憩室</a:t>
            </a:r>
            <a:r>
              <a:rPr lang="zh-CN" altLang="en-US" b="0" dirty="0">
                <a:latin typeface="Arial"/>
                <a:cs typeface="Arial"/>
              </a:rPr>
              <a:t>测量评估参数</a:t>
            </a:r>
            <a:r>
              <a:rPr lang="zh-CN" altLang="en-US" b="0" dirty="0" smtClean="0">
                <a:latin typeface="Arial"/>
                <a:cs typeface="Arial"/>
              </a:rPr>
              <a:t>的相关性</a:t>
            </a:r>
            <a:r>
              <a:rPr lang="zh-CN" altLang="en-US" b="0" dirty="0">
                <a:latin typeface="Arial"/>
                <a:cs typeface="Arial"/>
              </a:rPr>
              <a:t>需要阐明</a:t>
            </a:r>
            <a:r>
              <a:rPr lang="zh-CN" altLang="en-US" b="0" dirty="0" smtClean="0">
                <a:latin typeface="Arial"/>
                <a:cs typeface="Arial"/>
              </a:rPr>
              <a:t>。</a:t>
            </a:r>
            <a:endParaRPr lang="en" b="0" dirty="0"/>
          </a:p>
          <a:p>
            <a:pPr algn="just">
              <a:lnSpc>
                <a:spcPct val="150000"/>
              </a:lnSpc>
            </a:pPr>
            <a:endParaRPr lang="en" b="0" dirty="0" smtClean="0"/>
          </a:p>
          <a:p>
            <a:pPr marL="285750" indent="-285750" algn="just">
              <a:lnSpc>
                <a:spcPct val="150000"/>
              </a:lnSpc>
              <a:buFont typeface="Arial" panose="020B0604020202020204" pitchFamily="34" charset="0"/>
              <a:buChar char="•"/>
            </a:pPr>
            <a:r>
              <a:rPr lang="zh-CN" altLang="en-US" b="0" dirty="0" smtClean="0">
                <a:latin typeface="Arial"/>
                <a:cs typeface="Arial"/>
              </a:rPr>
              <a:t>剖宫产后憩室测量的最佳时机，由于数据有限，需要进一步研究。</a:t>
            </a:r>
            <a:endParaRPr lang="en" b="0" dirty="0" smtClean="0">
              <a:cs typeface="Arial"/>
            </a:endParaRPr>
          </a:p>
          <a:p>
            <a:pPr algn="just">
              <a:lnSpc>
                <a:spcPct val="150000"/>
              </a:lnSpc>
            </a:pPr>
            <a:endParaRPr lang="en" b="0" dirty="0"/>
          </a:p>
          <a:p>
            <a:pPr marL="285750" indent="-285750" algn="just">
              <a:lnSpc>
                <a:spcPct val="150000"/>
              </a:lnSpc>
              <a:buFont typeface="Arial" panose="020B0604020202020204" pitchFamily="34" charset="0"/>
              <a:buChar char="•"/>
            </a:pPr>
            <a:r>
              <a:rPr lang="zh-CN" altLang="en-US" b="0" dirty="0" smtClean="0"/>
              <a:t>未来</a:t>
            </a:r>
            <a:r>
              <a:rPr lang="zh-CN" altLang="en-US" b="0" dirty="0"/>
              <a:t>的研究还需要确定一个憩室深度的最佳临界值，用于定义不同大小的憩室、</a:t>
            </a:r>
            <a:r>
              <a:rPr lang="en-US" altLang="zh-CN" b="0" dirty="0"/>
              <a:t>RMT</a:t>
            </a:r>
            <a:r>
              <a:rPr lang="zh-CN" altLang="en-US" b="0" dirty="0"/>
              <a:t>的最佳</a:t>
            </a:r>
            <a:r>
              <a:rPr lang="zh-CN" altLang="en-US" b="0" dirty="0" smtClean="0"/>
              <a:t>临界值，</a:t>
            </a:r>
            <a:r>
              <a:rPr lang="en-US" altLang="zh-CN" b="0" dirty="0" smtClean="0"/>
              <a:t>RMT/AMT</a:t>
            </a:r>
            <a:r>
              <a:rPr lang="zh-CN" altLang="en-US" b="0" dirty="0"/>
              <a:t>或深度</a:t>
            </a:r>
            <a:r>
              <a:rPr lang="en-US" altLang="zh-CN" b="0" dirty="0"/>
              <a:t>/RMT</a:t>
            </a:r>
            <a:r>
              <a:rPr lang="zh-CN" altLang="en-US" b="0" dirty="0"/>
              <a:t>的比率，以确定憩室的临床相关性。</a:t>
            </a:r>
            <a:endParaRPr lang="en" b="0" dirty="0"/>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151802" y="1694467"/>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smtClean="0"/>
              <a:t>简介</a:t>
            </a:r>
            <a:endParaRPr lang="en-GB" altLang="it-IT" sz="2800" b="1" i="0" dirty="0"/>
          </a:p>
        </p:txBody>
      </p:sp>
      <p:sp>
        <p:nvSpPr>
          <p:cNvPr id="21511" name="Text Box 5"/>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3C764A0E-E2D8-F747-A4B6-34F5FD7061DE}"/>
              </a:ext>
            </a:extLst>
          </p:cNvPr>
          <p:cNvSpPr>
            <a:spLocks noChangeArrowheads="1"/>
          </p:cNvSpPr>
          <p:nvPr/>
        </p:nvSpPr>
        <p:spPr bwMode="auto">
          <a:xfrm>
            <a:off x="697346" y="3030270"/>
            <a:ext cx="7763085" cy="269612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zh-CN" altLang="en-US" sz="1800" i="0" dirty="0" smtClean="0">
                <a:latin typeface="Arial"/>
                <a:cs typeface="Arial"/>
              </a:rPr>
              <a:t>剖</a:t>
            </a:r>
            <a:r>
              <a:rPr lang="zh-CN" altLang="en-US" sz="1800" i="0" dirty="0">
                <a:latin typeface="Arial"/>
                <a:cs typeface="Arial"/>
              </a:rPr>
              <a:t>宫产（</a:t>
            </a:r>
            <a:r>
              <a:rPr lang="en-US" altLang="zh-CN" sz="1800" i="0" dirty="0">
                <a:latin typeface="Arial"/>
                <a:cs typeface="Arial"/>
              </a:rPr>
              <a:t>CS</a:t>
            </a:r>
            <a:r>
              <a:rPr lang="zh-CN" altLang="en-US" sz="1800" i="0" dirty="0">
                <a:latin typeface="Arial"/>
                <a:cs typeface="Arial"/>
              </a:rPr>
              <a:t>）瘢痕缺损或</a:t>
            </a:r>
            <a:r>
              <a:rPr lang="zh-CN" altLang="en-US" sz="1800" i="0" dirty="0" smtClean="0">
                <a:latin typeface="Arial"/>
                <a:cs typeface="Arial"/>
              </a:rPr>
              <a:t>“憩室”</a:t>
            </a:r>
            <a:r>
              <a:rPr lang="zh-CN" altLang="en-US" sz="1800" i="0" dirty="0" smtClean="0">
                <a:cs typeface="Arial"/>
              </a:rPr>
              <a:t>作为一个重要的征象被报道，其与未来发生并发症有关。</a:t>
            </a:r>
            <a:r>
              <a:rPr lang="zh-CN" altLang="en-US" sz="1800" i="0" dirty="0" smtClean="0">
                <a:latin typeface="Arial"/>
                <a:cs typeface="Arial"/>
              </a:rPr>
              <a:t>     </a:t>
            </a:r>
            <a:endParaRPr lang="en-US" altLang="zh-CN" sz="1800" i="0" dirty="0" smtClean="0">
              <a:latin typeface="Arial"/>
              <a:cs typeface="Arial"/>
            </a:endParaRPr>
          </a:p>
          <a:p>
            <a:pPr marL="0" indent="0">
              <a:lnSpc>
                <a:spcPct val="150000"/>
              </a:lnSpc>
              <a:buFont typeface="Arial" pitchFamily="34" charset="0"/>
              <a:buChar char="•"/>
            </a:pPr>
            <a:r>
              <a:rPr lang="en-US" altLang="zh-CN" sz="1800" i="0" dirty="0" smtClean="0">
                <a:latin typeface="Arial"/>
                <a:cs typeface="Arial"/>
              </a:rPr>
              <a:t>     </a:t>
            </a:r>
            <a:r>
              <a:rPr lang="zh-CN" altLang="en-US" sz="1800" i="0" dirty="0" smtClean="0">
                <a:latin typeface="Arial"/>
                <a:cs typeface="Arial"/>
              </a:rPr>
              <a:t>准确地描述和测量憩室对临床</a:t>
            </a:r>
            <a:r>
              <a:rPr lang="zh-CN" altLang="en-US" sz="1800" i="0" dirty="0">
                <a:latin typeface="Arial"/>
                <a:cs typeface="Arial"/>
              </a:rPr>
              <a:t>评估妇科症状</a:t>
            </a:r>
            <a:r>
              <a:rPr lang="zh-CN" altLang="en-US" sz="1800" i="0" dirty="0" smtClean="0">
                <a:latin typeface="Arial"/>
                <a:cs typeface="Arial"/>
              </a:rPr>
              <a:t>及制定可能的手术治疗计划    显得越来越</a:t>
            </a:r>
            <a:r>
              <a:rPr lang="zh-CN" altLang="en-US" sz="1800" i="0" dirty="0">
                <a:latin typeface="Arial"/>
                <a:cs typeface="Arial"/>
              </a:rPr>
              <a:t>重要</a:t>
            </a:r>
            <a:r>
              <a:rPr lang="zh-CN" altLang="en-US" sz="1800" i="0" dirty="0" smtClean="0">
                <a:latin typeface="Arial"/>
                <a:cs typeface="Arial"/>
              </a:rPr>
              <a:t>。</a:t>
            </a:r>
            <a:endParaRPr lang="en" sz="1800" i="0" dirty="0">
              <a:cs typeface="Arial"/>
            </a:endParaRPr>
          </a:p>
          <a:p>
            <a:pPr marL="0" indent="0">
              <a:lnSpc>
                <a:spcPct val="150000"/>
              </a:lnSpc>
              <a:buFont typeface="Arial" pitchFamily="34" charset="0"/>
              <a:buChar char="•"/>
            </a:pPr>
            <a:r>
              <a:rPr lang="zh-CN" altLang="en-US" sz="1800" i="0" dirty="0" smtClean="0">
                <a:latin typeface="Arial"/>
                <a:cs typeface="Arial"/>
              </a:rPr>
              <a:t>    目前</a:t>
            </a:r>
            <a:r>
              <a:rPr lang="zh-CN" altLang="en-US" sz="1800" i="0" dirty="0">
                <a:latin typeface="Arial"/>
                <a:cs typeface="Arial"/>
              </a:rPr>
              <a:t>还没有一个标准化指南涉及检查、测量或描述憩室的发展及相关症状</a:t>
            </a:r>
            <a:r>
              <a:rPr lang="zh-CN" altLang="en-US" sz="1800" i="0" dirty="0" smtClean="0">
                <a:latin typeface="Arial"/>
                <a:cs typeface="Arial"/>
              </a:rPr>
              <a:t>。</a:t>
            </a:r>
            <a:endParaRPr lang="en" altLang="zh-CN" sz="1800" i="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3758314" y="1806214"/>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800" b="1" i="0" dirty="0" smtClean="0">
                <a:solidFill>
                  <a:srgbClr val="000000"/>
                </a:solidFill>
              </a:rPr>
              <a:t>研究</a:t>
            </a:r>
            <a:r>
              <a:rPr lang="zh-CN" altLang="en-US" sz="2800" b="1" i="0" dirty="0">
                <a:solidFill>
                  <a:srgbClr val="000000"/>
                </a:solidFill>
              </a:rPr>
              <a:t>目的</a:t>
            </a:r>
            <a:endParaRPr lang="en-GB" altLang="it-IT" sz="2800" b="1" i="0" dirty="0">
              <a:solidFill>
                <a:srgbClr val="000000"/>
              </a:solidFill>
            </a:endParaRPr>
          </a:p>
        </p:txBody>
      </p:sp>
      <p:sp>
        <p:nvSpPr>
          <p:cNvPr id="10" name="Text Box 5">
            <a:extLst>
              <a:ext uri="{FF2B5EF4-FFF2-40B4-BE49-F238E27FC236}">
                <a16:creationId xmlns:a16="http://schemas.microsoft.com/office/drawing/2014/main" id="{31C69F7C-6F86-C840-ABC3-E0168352BEFF}"/>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1" name="Rectangle 19">
            <a:extLst>
              <a:ext uri="{FF2B5EF4-FFF2-40B4-BE49-F238E27FC236}">
                <a16:creationId xmlns:a16="http://schemas.microsoft.com/office/drawing/2014/main" id="{98DEB3B6-8CA8-774C-A228-27BC9A2FA2F8}"/>
              </a:ext>
            </a:extLst>
          </p:cNvPr>
          <p:cNvSpPr>
            <a:spLocks noChangeArrowheads="1"/>
          </p:cNvSpPr>
          <p:nvPr/>
        </p:nvSpPr>
        <p:spPr bwMode="auto">
          <a:xfrm>
            <a:off x="827584" y="3313567"/>
            <a:ext cx="7901924" cy="252069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endParaRPr lang="it-IT" sz="2200" i="0" dirty="0">
              <a:latin typeface="Arial"/>
              <a:cs typeface="Arial"/>
            </a:endParaRPr>
          </a:p>
          <a:p>
            <a:pPr marL="0" indent="0" algn="ctr">
              <a:lnSpc>
                <a:spcPct val="150000"/>
              </a:lnSpc>
              <a:buNone/>
            </a:pPr>
            <a:r>
              <a:rPr lang="zh-CN" altLang="en-US" sz="2200" i="0" dirty="0" smtClean="0">
                <a:latin typeface="Arial"/>
                <a:cs typeface="Arial"/>
              </a:rPr>
              <a:t>本</a:t>
            </a:r>
            <a:r>
              <a:rPr lang="zh-CN" altLang="en-US" sz="2200" i="0" dirty="0">
                <a:latin typeface="Arial"/>
                <a:cs typeface="Arial"/>
              </a:rPr>
              <a:t>研究的目的</a:t>
            </a:r>
            <a:r>
              <a:rPr lang="zh-CN" altLang="en-US" sz="2200" i="0" dirty="0" smtClean="0">
                <a:latin typeface="Arial"/>
                <a:cs typeface="Arial"/>
              </a:rPr>
              <a:t>是国际</a:t>
            </a:r>
            <a:r>
              <a:rPr lang="zh-CN" altLang="en-US" sz="2200" i="0" dirty="0">
                <a:latin typeface="Arial"/>
                <a:cs typeface="Arial"/>
              </a:rPr>
              <a:t>专家借助改良的</a:t>
            </a:r>
            <a:r>
              <a:rPr lang="en-US" altLang="zh-CN" sz="2200" i="0" dirty="0">
                <a:latin typeface="Arial"/>
                <a:cs typeface="Arial"/>
              </a:rPr>
              <a:t>Delphi</a:t>
            </a:r>
            <a:r>
              <a:rPr lang="zh-CN" altLang="en-US" sz="2200" i="0" dirty="0" smtClean="0">
                <a:latin typeface="Arial"/>
                <a:cs typeface="Arial"/>
              </a:rPr>
              <a:t>法，形成</a:t>
            </a:r>
            <a:r>
              <a:rPr lang="zh-CN" altLang="en-US" sz="2200" i="0" dirty="0">
                <a:latin typeface="Arial"/>
                <a:cs typeface="Arial"/>
              </a:rPr>
              <a:t>一</a:t>
            </a:r>
            <a:r>
              <a:rPr lang="zh-CN" altLang="en-US" sz="2200" i="0" dirty="0" smtClean="0">
                <a:latin typeface="Arial"/>
                <a:cs typeface="Arial"/>
              </a:rPr>
              <a:t>个</a:t>
            </a:r>
            <a:r>
              <a:rPr lang="zh-CN" altLang="en-US" sz="2200" i="0" dirty="0">
                <a:latin typeface="Arial"/>
                <a:cs typeface="Arial"/>
              </a:rPr>
              <a:t>详细</a:t>
            </a:r>
            <a:r>
              <a:rPr lang="zh-CN" altLang="en-US" sz="2200" i="0" dirty="0" smtClean="0">
                <a:latin typeface="Arial"/>
                <a:cs typeface="Arial"/>
              </a:rPr>
              <a:t>的超声评价非</a:t>
            </a:r>
            <a:r>
              <a:rPr lang="zh-CN" altLang="en-US" sz="2200" i="0" dirty="0">
                <a:latin typeface="Arial"/>
                <a:cs typeface="Arial"/>
              </a:rPr>
              <a:t>孕</a:t>
            </a:r>
            <a:r>
              <a:rPr lang="zh-CN" altLang="en-US" sz="2200" i="0" dirty="0" smtClean="0">
                <a:latin typeface="Arial"/>
                <a:cs typeface="Arial"/>
              </a:rPr>
              <a:t>妇女子宫憩室的指南。</a:t>
            </a:r>
            <a:endParaRPr lang="en-US" altLang="zh-CN" sz="2200" i="0" dirty="0" smtClean="0">
              <a:latin typeface="Arial"/>
              <a:cs typeface="Arial"/>
            </a:endParaRPr>
          </a:p>
          <a:p>
            <a:pPr marL="0" indent="0" algn="ctr">
              <a:lnSpc>
                <a:spcPct val="150000"/>
              </a:lnSpc>
              <a:buNone/>
            </a:pPr>
            <a:endParaRPr lang="en" altLang="zh-CN" sz="1600" i="0" dirty="0">
              <a:latin typeface="Arial"/>
              <a:cs typeface="Arial"/>
            </a:endParaRPr>
          </a:p>
          <a:p>
            <a:pPr marL="0" indent="0" algn="ctr">
              <a:lnSpc>
                <a:spcPct val="150000"/>
              </a:lnSpc>
              <a:buNone/>
            </a:pPr>
            <a:endParaRPr lang="en-US" sz="1600" i="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395536" y="2785454"/>
            <a:ext cx="3992178" cy="2825389"/>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r>
              <a:rPr lang="zh-CN" altLang="en-US" sz="1600" b="1" i="0" dirty="0" smtClean="0"/>
              <a:t>研究设计</a:t>
            </a:r>
            <a:endParaRPr lang="en" sz="1600" b="1" i="0" dirty="0" smtClean="0"/>
          </a:p>
          <a:p>
            <a:pPr algn="just">
              <a:lnSpc>
                <a:spcPct val="150000"/>
              </a:lnSpc>
            </a:pPr>
            <a:r>
              <a:rPr lang="zh-CN" altLang="en-US" sz="1600" i="0" dirty="0" smtClean="0">
                <a:latin typeface="Arial"/>
                <a:cs typeface="Arial"/>
              </a:rPr>
              <a:t>通过改良</a:t>
            </a:r>
            <a:r>
              <a:rPr lang="en-US" altLang="zh-CN" sz="1600" i="0" dirty="0" smtClean="0">
                <a:latin typeface="Arial"/>
                <a:cs typeface="Arial"/>
              </a:rPr>
              <a:t>Delphi</a:t>
            </a:r>
            <a:r>
              <a:rPr lang="zh-CN" altLang="en-US" sz="1600" i="0" dirty="0">
                <a:latin typeface="Arial"/>
                <a:cs typeface="Arial"/>
              </a:rPr>
              <a:t>法对子宫憩室的定义及超声评估，来逐步达成共识。</a:t>
            </a:r>
            <a:endParaRPr lang="en" sz="1600" i="0" dirty="0">
              <a:latin typeface="Arial"/>
              <a:cs typeface="Arial"/>
            </a:endParaRPr>
          </a:p>
          <a:p>
            <a:pPr algn="just">
              <a:lnSpc>
                <a:spcPct val="150000"/>
              </a:lnSpc>
            </a:pPr>
            <a:r>
              <a:rPr lang="zh-CN" altLang="en-US" sz="1600" i="0" dirty="0" smtClean="0">
                <a:latin typeface="Arial"/>
                <a:cs typeface="Arial"/>
              </a:rPr>
              <a:t>至少</a:t>
            </a:r>
            <a:r>
              <a:rPr lang="en-US" altLang="zh-CN" sz="1600" i="0" dirty="0">
                <a:latin typeface="Arial"/>
                <a:cs typeface="Arial"/>
              </a:rPr>
              <a:t>3</a:t>
            </a:r>
            <a:r>
              <a:rPr lang="zh-CN" altLang="en-US" sz="1600" i="0" dirty="0">
                <a:latin typeface="Arial"/>
                <a:cs typeface="Arial"/>
              </a:rPr>
              <a:t>轮问卷调查</a:t>
            </a:r>
            <a:endParaRPr lang="en" sz="1600" i="0" dirty="0">
              <a:cs typeface="Arial"/>
            </a:endParaRPr>
          </a:p>
          <a:p>
            <a:pPr algn="just">
              <a:lnSpc>
                <a:spcPct val="150000"/>
              </a:lnSpc>
            </a:pPr>
            <a:r>
              <a:rPr lang="zh-CN" altLang="en-US" sz="1600" i="0" dirty="0" smtClean="0">
                <a:latin typeface="Arial"/>
                <a:cs typeface="Arial"/>
              </a:rPr>
              <a:t>在</a:t>
            </a:r>
            <a:r>
              <a:rPr lang="zh-CN" altLang="en-US" sz="1600" i="0" dirty="0">
                <a:latin typeface="Arial"/>
                <a:cs typeface="Arial"/>
              </a:rPr>
              <a:t>每一轮问卷调查中</a:t>
            </a:r>
            <a:r>
              <a:rPr lang="zh-CN" altLang="en-US" sz="1600" i="0" dirty="0" smtClean="0">
                <a:latin typeface="Arial"/>
                <a:cs typeface="Arial"/>
              </a:rPr>
              <a:t>，对汇总意见进行收集</a:t>
            </a:r>
            <a:r>
              <a:rPr lang="zh-CN" altLang="en-US" sz="1600" i="0" dirty="0">
                <a:latin typeface="Arial"/>
                <a:cs typeface="Arial"/>
              </a:rPr>
              <a:t>分析</a:t>
            </a:r>
            <a:r>
              <a:rPr lang="zh-CN" altLang="en-US" sz="1600" i="0" dirty="0" smtClean="0">
                <a:latin typeface="Arial"/>
                <a:cs typeface="Arial"/>
              </a:rPr>
              <a:t>，</a:t>
            </a:r>
            <a:r>
              <a:rPr lang="zh-CN" altLang="en-US" sz="1600" i="0" dirty="0">
                <a:latin typeface="Arial"/>
                <a:cs typeface="Arial"/>
              </a:rPr>
              <a:t>结合</a:t>
            </a:r>
            <a:r>
              <a:rPr lang="zh-CN" altLang="en-US" sz="1600" i="0" dirty="0" smtClean="0">
                <a:latin typeface="Arial"/>
                <a:cs typeface="Arial"/>
              </a:rPr>
              <a:t>上一</a:t>
            </a:r>
            <a:r>
              <a:rPr lang="zh-CN" altLang="en-US" sz="1600" i="0" dirty="0">
                <a:latin typeface="Arial"/>
                <a:cs typeface="Arial"/>
              </a:rPr>
              <a:t>轮</a:t>
            </a:r>
            <a:r>
              <a:rPr lang="zh-CN" altLang="en-US" sz="1600" i="0" dirty="0" smtClean="0">
                <a:latin typeface="Arial"/>
                <a:cs typeface="Arial"/>
              </a:rPr>
              <a:t>的研究结果拟定下</a:t>
            </a:r>
            <a:r>
              <a:rPr lang="zh-CN" altLang="en-US" sz="1600" i="0" dirty="0">
                <a:latin typeface="Arial"/>
                <a:cs typeface="Arial"/>
              </a:rPr>
              <a:t>一轮</a:t>
            </a:r>
            <a:r>
              <a:rPr lang="zh-CN" altLang="en-US" sz="1600" i="0" dirty="0" smtClean="0">
                <a:latin typeface="Arial"/>
                <a:cs typeface="Arial"/>
              </a:rPr>
              <a:t>调查研究计划</a:t>
            </a:r>
            <a:endParaRPr lang="en-US" sz="1600" i="0" dirty="0"/>
          </a:p>
        </p:txBody>
      </p:sp>
      <p:sp>
        <p:nvSpPr>
          <p:cNvPr id="9" name="TextBox 1"/>
          <p:cNvSpPr txBox="1">
            <a:spLocks noChangeArrowheads="1"/>
          </p:cNvSpPr>
          <p:nvPr/>
        </p:nvSpPr>
        <p:spPr bwMode="auto">
          <a:xfrm>
            <a:off x="1382164" y="1617936"/>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smtClean="0"/>
              <a:t>研究方法</a:t>
            </a:r>
            <a:endParaRPr lang="en-GB" altLang="it-IT" sz="2400" b="1" i="0" dirty="0"/>
          </a:p>
        </p:txBody>
      </p:sp>
      <p:sp>
        <p:nvSpPr>
          <p:cNvPr id="10" name="Text Box 5">
            <a:extLst>
              <a:ext uri="{FF2B5EF4-FFF2-40B4-BE49-F238E27FC236}">
                <a16:creationId xmlns:a16="http://schemas.microsoft.com/office/drawing/2014/main" id="{427332B1-D790-6749-9EB8-68959183C76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2" name="Immagine 1">
            <a:extLst>
              <a:ext uri="{FF2B5EF4-FFF2-40B4-BE49-F238E27FC236}">
                <a16:creationId xmlns:a16="http://schemas.microsoft.com/office/drawing/2014/main" id="{162208D0-A58C-0145-8DDA-C6E514C29428}"/>
              </a:ext>
            </a:extLst>
          </p:cNvPr>
          <p:cNvPicPr>
            <a:picLocks noChangeAspect="1"/>
          </p:cNvPicPr>
          <p:nvPr/>
        </p:nvPicPr>
        <p:blipFill>
          <a:blip r:embed="rId4" cstate="print"/>
          <a:stretch>
            <a:fillRect/>
          </a:stretch>
        </p:blipFill>
        <p:spPr>
          <a:xfrm>
            <a:off x="4903982" y="1538298"/>
            <a:ext cx="3992178" cy="53197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
          <p:cNvSpPr txBox="1">
            <a:spLocks noChangeArrowheads="1"/>
          </p:cNvSpPr>
          <p:nvPr/>
        </p:nvSpPr>
        <p:spPr bwMode="auto">
          <a:xfrm>
            <a:off x="2843808" y="1556792"/>
            <a:ext cx="35655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smtClean="0"/>
              <a:t>研究</a:t>
            </a:r>
            <a:r>
              <a:rPr lang="zh-CN" altLang="en-US" sz="2800" b="1" i="0" dirty="0"/>
              <a:t>方法</a:t>
            </a:r>
          </a:p>
          <a:p>
            <a:pPr algn="ctr" eaLnBrk="1" hangingPunct="1">
              <a:spcBef>
                <a:spcPct val="0"/>
              </a:spcBef>
              <a:buFontTx/>
              <a:buNone/>
            </a:pPr>
            <a:endParaRPr lang="en-GB" altLang="it-IT" sz="2400" b="1" i="0" dirty="0"/>
          </a:p>
        </p:txBody>
      </p:sp>
      <p:sp>
        <p:nvSpPr>
          <p:cNvPr id="8" name="Text Box 5">
            <a:extLst>
              <a:ext uri="{FF2B5EF4-FFF2-40B4-BE49-F238E27FC236}">
                <a16:creationId xmlns:a16="http://schemas.microsoft.com/office/drawing/2014/main" id="{C01C8166-3E48-624C-96B9-B068F9019DDA}"/>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550D1EB9-8038-3E42-8F57-1BC8C9315785}"/>
              </a:ext>
            </a:extLst>
          </p:cNvPr>
          <p:cNvSpPr>
            <a:spLocks noChangeArrowheads="1"/>
          </p:cNvSpPr>
          <p:nvPr/>
        </p:nvSpPr>
        <p:spPr bwMode="auto">
          <a:xfrm>
            <a:off x="395536" y="2936849"/>
            <a:ext cx="8280920" cy="2839239"/>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zh-CN" altLang="en-US" sz="1700" b="1" i="0" dirty="0" smtClean="0">
                <a:latin typeface="Arial"/>
                <a:cs typeface="Arial"/>
              </a:rPr>
              <a:t>专家</a:t>
            </a:r>
            <a:r>
              <a:rPr lang="zh-CN" altLang="en-US" sz="1700" b="1" i="0" dirty="0">
                <a:latin typeface="Arial"/>
                <a:cs typeface="Arial"/>
              </a:rPr>
              <a:t>组招募</a:t>
            </a:r>
            <a:endParaRPr lang="it-IT" sz="1700" b="1" i="0" dirty="0">
              <a:latin typeface="Arial"/>
              <a:cs typeface="Arial"/>
            </a:endParaRPr>
          </a:p>
          <a:p>
            <a:pPr algn="just">
              <a:lnSpc>
                <a:spcPct val="150000"/>
              </a:lnSpc>
            </a:pPr>
            <a:r>
              <a:rPr lang="zh-CN" altLang="en-US" sz="1700" i="0" dirty="0" smtClean="0"/>
              <a:t>欧洲</a:t>
            </a:r>
            <a:r>
              <a:rPr lang="zh-CN" altLang="en-US" sz="1700" i="0" dirty="0"/>
              <a:t>憩室研究任务组成员应邀参加</a:t>
            </a:r>
            <a:r>
              <a:rPr lang="en-US" altLang="zh-CN" sz="1700" i="0" dirty="0"/>
              <a:t>Delphi</a:t>
            </a:r>
            <a:r>
              <a:rPr lang="zh-CN" altLang="en-US" sz="1700" i="0" dirty="0" smtClean="0"/>
              <a:t>法研究。</a:t>
            </a:r>
            <a:endParaRPr lang="en" sz="1700" i="0" dirty="0"/>
          </a:p>
          <a:p>
            <a:pPr algn="just">
              <a:lnSpc>
                <a:spcPct val="150000"/>
              </a:lnSpc>
            </a:pPr>
            <a:r>
              <a:rPr lang="zh-CN" altLang="en-US" sz="1700" i="0" dirty="0" smtClean="0"/>
              <a:t>这些专家</a:t>
            </a:r>
            <a:r>
              <a:rPr lang="zh-CN" altLang="en-US" sz="1700" i="0" dirty="0"/>
              <a:t>均</a:t>
            </a:r>
            <a:r>
              <a:rPr lang="zh-CN" altLang="en-US" sz="1700" i="0" dirty="0" smtClean="0"/>
              <a:t>可邀请</a:t>
            </a:r>
            <a:r>
              <a:rPr lang="zh-CN" altLang="en-US" sz="1700" i="0" dirty="0"/>
              <a:t>一位来自同一研究机构的在这一领域有</a:t>
            </a:r>
            <a:r>
              <a:rPr lang="zh-CN" altLang="en-US" sz="1700" i="0" dirty="0" smtClean="0"/>
              <a:t>足够经验</a:t>
            </a:r>
            <a:r>
              <a:rPr lang="zh-CN" altLang="en-US" sz="1700" i="0" dirty="0"/>
              <a:t>的同事。</a:t>
            </a:r>
            <a:endParaRPr lang="en" sz="1700" i="0" dirty="0"/>
          </a:p>
          <a:p>
            <a:pPr algn="just">
              <a:lnSpc>
                <a:spcPct val="150000"/>
              </a:lnSpc>
            </a:pPr>
            <a:r>
              <a:rPr lang="zh-CN" altLang="en-US" sz="1700" i="0" dirty="0" smtClean="0">
                <a:latin typeface="Arial"/>
                <a:cs typeface="Arial"/>
              </a:rPr>
              <a:t>总共</a:t>
            </a:r>
            <a:r>
              <a:rPr lang="zh-CN" altLang="en-US" sz="1700" i="0" dirty="0">
                <a:latin typeface="Arial"/>
                <a:cs typeface="Arial"/>
              </a:rPr>
              <a:t>邀请了</a:t>
            </a:r>
            <a:r>
              <a:rPr lang="en-US" altLang="zh-CN" sz="1700" i="0" dirty="0">
                <a:latin typeface="Arial"/>
                <a:cs typeface="Arial"/>
              </a:rPr>
              <a:t>20</a:t>
            </a:r>
            <a:r>
              <a:rPr lang="zh-CN" altLang="en-US" sz="1700" i="0" dirty="0">
                <a:latin typeface="Arial"/>
                <a:cs typeface="Arial"/>
              </a:rPr>
              <a:t>名专家。</a:t>
            </a:r>
            <a:endParaRPr lang="en" sz="1700" i="0" dirty="0">
              <a:cs typeface="Arial"/>
            </a:endParaRPr>
          </a:p>
          <a:p>
            <a:pPr algn="just">
              <a:lnSpc>
                <a:spcPct val="150000"/>
              </a:lnSpc>
            </a:pPr>
            <a:r>
              <a:rPr lang="zh-CN" altLang="en-US" sz="1700" i="0" dirty="0" smtClean="0">
                <a:latin typeface="Arial"/>
                <a:cs typeface="Arial"/>
              </a:rPr>
              <a:t>共识</a:t>
            </a:r>
            <a:r>
              <a:rPr lang="zh-CN" altLang="en-US" sz="1700" i="0" dirty="0">
                <a:latin typeface="Arial"/>
                <a:cs typeface="Arial"/>
              </a:rPr>
              <a:t>预先定义</a:t>
            </a:r>
            <a:r>
              <a:rPr lang="zh-CN" altLang="en-US" sz="1700" i="0" dirty="0" smtClean="0">
                <a:latin typeface="Arial"/>
                <a:cs typeface="Arial"/>
              </a:rPr>
              <a:t>为：符合率</a:t>
            </a:r>
            <a:r>
              <a:rPr lang="zh-CN" altLang="en-US" sz="1700" i="0" dirty="0">
                <a:latin typeface="Arial"/>
                <a:cs typeface="Arial"/>
              </a:rPr>
              <a:t>（</a:t>
            </a:r>
            <a:r>
              <a:rPr lang="en-US" altLang="zh-CN" sz="1700" i="0" dirty="0">
                <a:latin typeface="Arial"/>
                <a:cs typeface="Arial"/>
              </a:rPr>
              <a:t>ROA</a:t>
            </a:r>
            <a:r>
              <a:rPr lang="zh-CN" altLang="en-US" sz="1700" i="0" dirty="0">
                <a:latin typeface="Arial"/>
                <a:cs typeface="Arial"/>
              </a:rPr>
              <a:t>）</a:t>
            </a:r>
            <a:r>
              <a:rPr lang="en-US" altLang="zh-CN" sz="1700" i="0" dirty="0">
                <a:latin typeface="Arial"/>
                <a:cs typeface="Arial"/>
              </a:rPr>
              <a:t>&gt;70%</a:t>
            </a:r>
            <a:r>
              <a:rPr lang="zh-CN" altLang="en-US" sz="1700" i="0" dirty="0">
                <a:latin typeface="Arial"/>
                <a:cs typeface="Arial"/>
              </a:rPr>
              <a:t>，其中</a:t>
            </a:r>
            <a:r>
              <a:rPr lang="en-US" altLang="zh-CN" sz="1700" i="0" dirty="0">
                <a:latin typeface="Arial"/>
                <a:cs typeface="Arial"/>
              </a:rPr>
              <a:t>ROA=</a:t>
            </a:r>
            <a:r>
              <a:rPr lang="zh-CN" altLang="en-US" sz="1700" i="0" dirty="0">
                <a:latin typeface="Arial"/>
                <a:cs typeface="Arial"/>
              </a:rPr>
              <a:t>（符合</a:t>
            </a:r>
            <a:r>
              <a:rPr lang="en-US" altLang="zh-CN" sz="1700" i="0" dirty="0">
                <a:latin typeface="Arial"/>
                <a:cs typeface="Arial"/>
              </a:rPr>
              <a:t>-</a:t>
            </a:r>
            <a:r>
              <a:rPr lang="zh-CN" altLang="en-US" sz="1700" i="0" dirty="0">
                <a:latin typeface="Arial"/>
                <a:cs typeface="Arial"/>
              </a:rPr>
              <a:t>不符合）</a:t>
            </a:r>
            <a:r>
              <a:rPr lang="en-US" altLang="zh-CN" sz="1700" i="0" dirty="0">
                <a:latin typeface="Arial"/>
                <a:cs typeface="Arial"/>
              </a:rPr>
              <a:t>/</a:t>
            </a:r>
            <a:r>
              <a:rPr lang="zh-CN" altLang="en-US" sz="1700" i="0" dirty="0">
                <a:latin typeface="Arial"/>
                <a:cs typeface="Arial"/>
              </a:rPr>
              <a:t>（符合</a:t>
            </a:r>
            <a:r>
              <a:rPr lang="en-US" altLang="zh-CN" sz="1700" i="0" dirty="0">
                <a:latin typeface="Arial"/>
                <a:cs typeface="Arial"/>
              </a:rPr>
              <a:t>+</a:t>
            </a:r>
            <a:r>
              <a:rPr lang="zh-CN" altLang="en-US" sz="1700" i="0" dirty="0">
                <a:latin typeface="Arial"/>
                <a:cs typeface="Arial"/>
              </a:rPr>
              <a:t>不符合 </a:t>
            </a:r>
            <a:r>
              <a:rPr lang="en-US" altLang="zh-CN" sz="1700" i="0" dirty="0">
                <a:latin typeface="Arial"/>
                <a:cs typeface="Arial"/>
              </a:rPr>
              <a:t>+</a:t>
            </a:r>
            <a:r>
              <a:rPr lang="zh-CN" altLang="en-US" sz="1700" i="0" dirty="0">
                <a:latin typeface="Arial"/>
                <a:cs typeface="Arial"/>
              </a:rPr>
              <a:t>不确定）</a:t>
            </a:r>
            <a:r>
              <a:rPr lang="en-US" altLang="zh-CN" sz="1700" i="0" dirty="0">
                <a:latin typeface="Arial"/>
                <a:cs typeface="Arial"/>
              </a:rPr>
              <a:t>×100%</a:t>
            </a:r>
            <a:r>
              <a:rPr lang="zh-CN" altLang="en-US" sz="1700" i="0" dirty="0">
                <a:latin typeface="Arial"/>
                <a:cs typeface="Arial"/>
              </a:rPr>
              <a:t>；这是通用的临界值标准。</a:t>
            </a:r>
            <a:endParaRPr lang="en" sz="1700" i="0" dirty="0">
              <a:cs typeface="Arial"/>
            </a:endParaRPr>
          </a:p>
          <a:p>
            <a:pPr algn="just"/>
            <a:endParaRPr lang="en" sz="1700" i="0" dirty="0"/>
          </a:p>
        </p:txBody>
      </p:sp>
    </p:spTree>
    <p:extLst>
      <p:ext uri="{BB962C8B-B14F-4D97-AF65-F5344CB8AC3E}">
        <p14:creationId xmlns:p14="http://schemas.microsoft.com/office/powerpoint/2010/main" val="72058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
          <p:cNvSpPr txBox="1">
            <a:spLocks noChangeArrowheads="1"/>
          </p:cNvSpPr>
          <p:nvPr/>
        </p:nvSpPr>
        <p:spPr bwMode="auto">
          <a:xfrm>
            <a:off x="2819400" y="1484784"/>
            <a:ext cx="35655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smtClean="0"/>
              <a:t>研究</a:t>
            </a:r>
            <a:r>
              <a:rPr lang="zh-CN" altLang="en-US" sz="2800" b="1" i="0" dirty="0"/>
              <a:t>方法</a:t>
            </a:r>
          </a:p>
          <a:p>
            <a:pPr algn="ctr" eaLnBrk="1" hangingPunct="1">
              <a:spcBef>
                <a:spcPct val="0"/>
              </a:spcBef>
              <a:buFontTx/>
              <a:buNone/>
            </a:pPr>
            <a:endParaRPr lang="en-GB" altLang="it-IT" sz="2400" b="1" i="0" dirty="0"/>
          </a:p>
        </p:txBody>
      </p:sp>
      <p:sp>
        <p:nvSpPr>
          <p:cNvPr id="8" name="Text Box 5">
            <a:extLst>
              <a:ext uri="{FF2B5EF4-FFF2-40B4-BE49-F238E27FC236}">
                <a16:creationId xmlns:a16="http://schemas.microsoft.com/office/drawing/2014/main" id="{31E3D3E8-55AC-D047-B421-A0B0236A1437}"/>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B5BED2B2-B86B-114E-AF50-3B4A69945B1C}"/>
              </a:ext>
            </a:extLst>
          </p:cNvPr>
          <p:cNvSpPr>
            <a:spLocks noChangeArrowheads="1"/>
          </p:cNvSpPr>
          <p:nvPr/>
        </p:nvSpPr>
        <p:spPr bwMode="auto">
          <a:xfrm>
            <a:off x="251520" y="2230902"/>
            <a:ext cx="8676456" cy="422577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zh-CN" altLang="en-US" sz="1700" b="1" i="0" dirty="0" smtClean="0"/>
              <a:t>相关</a:t>
            </a:r>
            <a:r>
              <a:rPr lang="zh-CN" altLang="en-US" sz="1700" b="1" i="0" dirty="0"/>
              <a:t>问题</a:t>
            </a:r>
            <a:r>
              <a:rPr lang="en" sz="1700" b="1" i="0" dirty="0" smtClean="0"/>
              <a:t>: </a:t>
            </a:r>
            <a:endParaRPr lang="en" sz="1700" b="1" i="0" dirty="0"/>
          </a:p>
          <a:p>
            <a:pPr marL="0" indent="0" algn="ctr">
              <a:buNone/>
            </a:pPr>
            <a:endParaRPr lang="en" sz="1700" b="1" i="0" dirty="0"/>
          </a:p>
          <a:p>
            <a:pPr>
              <a:lnSpc>
                <a:spcPct val="150000"/>
              </a:lnSpc>
            </a:pPr>
            <a:r>
              <a:rPr lang="zh-CN" altLang="en-US" sz="1700" i="0" dirty="0" smtClean="0">
                <a:latin typeface="Arial"/>
                <a:cs typeface="Arial"/>
              </a:rPr>
              <a:t>测量</a:t>
            </a:r>
            <a:r>
              <a:rPr lang="zh-CN" altLang="en-US" sz="1700" i="0" dirty="0">
                <a:latin typeface="Arial"/>
                <a:cs typeface="Arial"/>
              </a:rPr>
              <a:t>剖宫产后憩室的最佳时间。</a:t>
            </a:r>
            <a:endParaRPr lang="en" sz="1700" i="0" dirty="0">
              <a:latin typeface="Arial"/>
              <a:cs typeface="Arial"/>
            </a:endParaRPr>
          </a:p>
          <a:p>
            <a:pPr>
              <a:lnSpc>
                <a:spcPct val="150000"/>
              </a:lnSpc>
            </a:pPr>
            <a:r>
              <a:rPr lang="zh-CN" altLang="en-US" sz="1700" i="0" dirty="0" smtClean="0">
                <a:latin typeface="Arial"/>
                <a:cs typeface="Arial"/>
              </a:rPr>
              <a:t>最好</a:t>
            </a:r>
            <a:r>
              <a:rPr lang="zh-CN" altLang="en-US" sz="1700" i="0" dirty="0">
                <a:latin typeface="Arial"/>
                <a:cs typeface="Arial"/>
              </a:rPr>
              <a:t>的灌注液（凝胶或盐水）。</a:t>
            </a:r>
            <a:endParaRPr lang="en" sz="1700" i="0" dirty="0">
              <a:latin typeface="Arial"/>
              <a:cs typeface="Arial"/>
            </a:endParaRPr>
          </a:p>
          <a:p>
            <a:pPr>
              <a:lnSpc>
                <a:spcPct val="150000"/>
              </a:lnSpc>
            </a:pPr>
            <a:r>
              <a:rPr lang="zh-CN" altLang="en-US" sz="1700" i="0" dirty="0" smtClean="0">
                <a:latin typeface="Arial"/>
                <a:cs typeface="Arial"/>
              </a:rPr>
              <a:t>二</a:t>
            </a:r>
            <a:r>
              <a:rPr lang="zh-CN" altLang="en-US" sz="1700" i="0" dirty="0">
                <a:latin typeface="Arial"/>
                <a:cs typeface="Arial"/>
              </a:rPr>
              <a:t>维或三维超声</a:t>
            </a:r>
            <a:r>
              <a:rPr lang="zh-CN" altLang="en-US" sz="1700" i="0" dirty="0" smtClean="0">
                <a:latin typeface="Arial"/>
                <a:cs typeface="Arial"/>
              </a:rPr>
              <a:t>检查的选择。</a:t>
            </a:r>
            <a:endParaRPr lang="en" sz="1700" i="0" dirty="0">
              <a:latin typeface="Arial"/>
              <a:cs typeface="Arial"/>
            </a:endParaRPr>
          </a:p>
          <a:p>
            <a:pPr>
              <a:lnSpc>
                <a:spcPct val="150000"/>
              </a:lnSpc>
            </a:pPr>
            <a:r>
              <a:rPr lang="zh-CN" altLang="en-US" sz="1700" i="0" dirty="0" smtClean="0">
                <a:latin typeface="Arial"/>
                <a:cs typeface="Arial"/>
              </a:rPr>
              <a:t>应该</a:t>
            </a:r>
            <a:r>
              <a:rPr lang="zh-CN" altLang="en-US" sz="1700" i="0" dirty="0">
                <a:latin typeface="Arial"/>
                <a:cs typeface="Arial"/>
              </a:rPr>
              <a:t>测量憩室的哪些特征。</a:t>
            </a:r>
            <a:endParaRPr lang="en" sz="1700" i="0" dirty="0">
              <a:latin typeface="Arial"/>
              <a:cs typeface="Arial"/>
            </a:endParaRPr>
          </a:p>
          <a:p>
            <a:pPr>
              <a:lnSpc>
                <a:spcPct val="150000"/>
              </a:lnSpc>
            </a:pPr>
            <a:r>
              <a:rPr lang="zh-CN" altLang="en-US" sz="1700" i="0" dirty="0" smtClean="0">
                <a:latin typeface="Arial"/>
                <a:cs typeface="Arial"/>
              </a:rPr>
              <a:t>月经周期中的</a:t>
            </a:r>
            <a:r>
              <a:rPr lang="zh-CN" altLang="en-US" sz="1700" i="0" dirty="0">
                <a:latin typeface="Arial"/>
                <a:cs typeface="Arial"/>
              </a:rPr>
              <a:t>最佳测量时间。</a:t>
            </a:r>
            <a:endParaRPr lang="en" sz="1700" i="0" dirty="0">
              <a:latin typeface="Arial"/>
              <a:cs typeface="Arial"/>
            </a:endParaRPr>
          </a:p>
          <a:p>
            <a:pPr>
              <a:lnSpc>
                <a:spcPct val="150000"/>
              </a:lnSpc>
            </a:pPr>
            <a:r>
              <a:rPr lang="zh-CN" altLang="en-US" sz="1700" i="0" dirty="0" smtClean="0">
                <a:latin typeface="Arial"/>
                <a:cs typeface="Arial"/>
              </a:rPr>
              <a:t>经</a:t>
            </a:r>
            <a:r>
              <a:rPr lang="zh-CN" altLang="en-US" sz="1700" i="0" dirty="0">
                <a:latin typeface="Arial"/>
                <a:cs typeface="Arial"/>
              </a:rPr>
              <a:t>阴道探头</a:t>
            </a:r>
            <a:r>
              <a:rPr lang="zh-CN" altLang="en-US" sz="1700" i="0" dirty="0" smtClean="0">
                <a:latin typeface="Arial"/>
                <a:cs typeface="Arial"/>
              </a:rPr>
              <a:t>的压力相关性。</a:t>
            </a:r>
            <a:endParaRPr lang="en" sz="1700" i="0" dirty="0">
              <a:latin typeface="Arial"/>
              <a:cs typeface="Arial"/>
            </a:endParaRPr>
          </a:p>
          <a:p>
            <a:pPr>
              <a:lnSpc>
                <a:spcPct val="150000"/>
              </a:lnSpc>
            </a:pPr>
            <a:r>
              <a:rPr lang="zh-CN" altLang="en-US" sz="1700" i="0" dirty="0" smtClean="0">
                <a:latin typeface="Arial"/>
                <a:cs typeface="Arial"/>
              </a:rPr>
              <a:t>多普勒</a:t>
            </a:r>
            <a:r>
              <a:rPr lang="zh-CN" altLang="en-US" sz="1700" i="0" dirty="0">
                <a:latin typeface="Arial"/>
                <a:cs typeface="Arial"/>
              </a:rPr>
              <a:t>超声的相关性。</a:t>
            </a:r>
            <a:endParaRPr lang="en" sz="1700" i="0" dirty="0">
              <a:cs typeface="Arial"/>
            </a:endParaRPr>
          </a:p>
          <a:p>
            <a:pPr>
              <a:lnSpc>
                <a:spcPct val="150000"/>
              </a:lnSpc>
            </a:pPr>
            <a:r>
              <a:rPr lang="zh-CN" altLang="en-US" sz="1700" i="0" dirty="0" smtClean="0">
                <a:latin typeface="Arial"/>
                <a:cs typeface="Arial"/>
              </a:rPr>
              <a:t>测量</a:t>
            </a:r>
            <a:r>
              <a:rPr lang="zh-CN" altLang="en-US" sz="1700" i="0" dirty="0">
                <a:latin typeface="Arial"/>
                <a:cs typeface="Arial"/>
              </a:rPr>
              <a:t>膀胱</a:t>
            </a:r>
            <a:r>
              <a:rPr lang="zh-CN" altLang="en-US" sz="1700" i="0" dirty="0" smtClean="0">
                <a:latin typeface="Arial"/>
                <a:cs typeface="Arial"/>
              </a:rPr>
              <a:t>阴道（</a:t>
            </a:r>
            <a:r>
              <a:rPr lang="en-US" altLang="zh-CN" sz="1700" i="0" dirty="0">
                <a:latin typeface="Arial"/>
                <a:cs typeface="Arial"/>
              </a:rPr>
              <a:t>VV</a:t>
            </a:r>
            <a:r>
              <a:rPr lang="zh-CN" altLang="en-US" sz="1700" i="0" dirty="0">
                <a:latin typeface="Arial"/>
                <a:cs typeface="Arial"/>
              </a:rPr>
              <a:t>）反折</a:t>
            </a:r>
            <a:r>
              <a:rPr lang="zh-CN" altLang="en-US" sz="1700" i="0" dirty="0" smtClean="0">
                <a:latin typeface="Arial"/>
                <a:cs typeface="Arial"/>
              </a:rPr>
              <a:t>和宫颈内口（</a:t>
            </a:r>
            <a:r>
              <a:rPr lang="en-US" altLang="zh-CN" sz="1700" i="0" dirty="0" smtClean="0">
                <a:latin typeface="Arial"/>
                <a:cs typeface="Arial"/>
              </a:rPr>
              <a:t>internal </a:t>
            </a:r>
            <a:r>
              <a:rPr lang="en-US" altLang="zh-CN" sz="1700" i="0" dirty="0" err="1" smtClean="0">
                <a:latin typeface="Arial"/>
                <a:cs typeface="Arial"/>
              </a:rPr>
              <a:t>os</a:t>
            </a:r>
            <a:r>
              <a:rPr lang="zh-CN" altLang="en-US" sz="1700" i="0" dirty="0" smtClean="0">
                <a:latin typeface="Arial"/>
                <a:cs typeface="Arial"/>
              </a:rPr>
              <a:t>）之间</a:t>
            </a:r>
            <a:r>
              <a:rPr lang="zh-CN" altLang="en-US" sz="1700" i="0" dirty="0">
                <a:latin typeface="Arial"/>
                <a:cs typeface="Arial"/>
              </a:rPr>
              <a:t>距离的相关性。</a:t>
            </a:r>
            <a:endParaRPr lang="en-US" sz="1700" i="0" dirty="0">
              <a:latin typeface="Arial"/>
              <a:cs typeface="Arial"/>
            </a:endParaRPr>
          </a:p>
        </p:txBody>
      </p:sp>
    </p:spTree>
    <p:extLst>
      <p:ext uri="{BB962C8B-B14F-4D97-AF65-F5344CB8AC3E}">
        <p14:creationId xmlns:p14="http://schemas.microsoft.com/office/powerpoint/2010/main" val="214168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67426" y="1556792"/>
            <a:ext cx="5760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结果</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2" name="Text Box 5">
            <a:extLst>
              <a:ext uri="{FF2B5EF4-FFF2-40B4-BE49-F238E27FC236}">
                <a16:creationId xmlns:a16="http://schemas.microsoft.com/office/drawing/2014/main" id="{9E6F2B5A-770C-1341-AA09-6BA098A24F7B}"/>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8" name="Immagine 7">
            <a:extLst>
              <a:ext uri="{FF2B5EF4-FFF2-40B4-BE49-F238E27FC236}">
                <a16:creationId xmlns:a16="http://schemas.microsoft.com/office/drawing/2014/main" id="{3E3FEA4C-DE6B-6047-BE1D-591174E3E806}"/>
              </a:ext>
            </a:extLst>
          </p:cNvPr>
          <p:cNvPicPr>
            <a:picLocks noChangeAspect="1"/>
          </p:cNvPicPr>
          <p:nvPr/>
        </p:nvPicPr>
        <p:blipFill>
          <a:blip r:embed="rId5" cstate="print"/>
          <a:stretch>
            <a:fillRect/>
          </a:stretch>
        </p:blipFill>
        <p:spPr>
          <a:xfrm>
            <a:off x="5652120" y="1529226"/>
            <a:ext cx="3481764" cy="5190129"/>
          </a:xfrm>
          <a:prstGeom prst="rect">
            <a:avLst/>
          </a:prstGeom>
        </p:spPr>
      </p:pic>
      <p:sp>
        <p:nvSpPr>
          <p:cNvPr id="13" name="Rectangle 19">
            <a:extLst>
              <a:ext uri="{FF2B5EF4-FFF2-40B4-BE49-F238E27FC236}">
                <a16:creationId xmlns:a16="http://schemas.microsoft.com/office/drawing/2014/main" id="{AD171CC9-FA7E-1D43-AFD2-D633EAB552C6}"/>
              </a:ext>
            </a:extLst>
          </p:cNvPr>
          <p:cNvSpPr>
            <a:spLocks noChangeArrowheads="1"/>
          </p:cNvSpPr>
          <p:nvPr/>
        </p:nvSpPr>
        <p:spPr bwMode="auto">
          <a:xfrm>
            <a:off x="67426" y="2855036"/>
            <a:ext cx="5760764" cy="314547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zh-CN" altLang="en-US" sz="1600" i="0" dirty="0" smtClean="0">
                <a:latin typeface="Arial"/>
                <a:cs typeface="Arial"/>
              </a:rPr>
              <a:t>文献检索</a:t>
            </a:r>
            <a:r>
              <a:rPr lang="zh-CN" altLang="en-US" sz="1600" i="0" dirty="0">
                <a:latin typeface="Arial"/>
                <a:cs typeface="Arial"/>
              </a:rPr>
              <a:t>共有</a:t>
            </a:r>
            <a:r>
              <a:rPr lang="en-US" altLang="zh-CN" sz="1600" i="0" dirty="0">
                <a:latin typeface="Arial"/>
                <a:cs typeface="Arial"/>
              </a:rPr>
              <a:t>1034</a:t>
            </a:r>
            <a:r>
              <a:rPr lang="zh-CN" altLang="en-US" sz="1600" i="0" dirty="0">
                <a:latin typeface="Arial"/>
                <a:cs typeface="Arial"/>
              </a:rPr>
              <a:t>篇论文，其中</a:t>
            </a:r>
            <a:r>
              <a:rPr lang="en-US" altLang="zh-CN" sz="1600" i="0" dirty="0">
                <a:latin typeface="Arial"/>
                <a:cs typeface="Arial"/>
              </a:rPr>
              <a:t>908</a:t>
            </a:r>
            <a:r>
              <a:rPr lang="zh-CN" altLang="en-US" sz="1600" i="0" dirty="0">
                <a:latin typeface="Arial"/>
                <a:cs typeface="Arial"/>
              </a:rPr>
              <a:t>篇被排除在外</a:t>
            </a:r>
            <a:endParaRPr lang="en" sz="1600" i="0" dirty="0"/>
          </a:p>
          <a:p>
            <a:pPr algn="just"/>
            <a:endParaRPr lang="en" sz="1600" i="0" dirty="0"/>
          </a:p>
          <a:p>
            <a:pPr algn="just"/>
            <a:r>
              <a:rPr lang="zh-CN" altLang="en-US" sz="1600" i="0" dirty="0" smtClean="0">
                <a:latin typeface="Arial"/>
                <a:cs typeface="Arial"/>
              </a:rPr>
              <a:t>在</a:t>
            </a:r>
            <a:r>
              <a:rPr lang="zh-CN" altLang="en-US" sz="1600" i="0" dirty="0">
                <a:latin typeface="Arial"/>
                <a:cs typeface="Arial"/>
              </a:rPr>
              <a:t>评估了其余</a:t>
            </a:r>
            <a:r>
              <a:rPr lang="en-US" altLang="zh-CN" sz="1600" i="0" dirty="0">
                <a:latin typeface="Arial"/>
                <a:cs typeface="Arial"/>
              </a:rPr>
              <a:t>126</a:t>
            </a:r>
            <a:r>
              <a:rPr lang="zh-CN" altLang="en-US" sz="1600" i="0" dirty="0">
                <a:latin typeface="Arial"/>
                <a:cs typeface="Arial"/>
              </a:rPr>
              <a:t>篇文章的全文之后，确定了</a:t>
            </a:r>
            <a:r>
              <a:rPr lang="en-US" altLang="zh-CN" sz="1600" i="0" dirty="0">
                <a:latin typeface="Arial"/>
                <a:cs typeface="Arial"/>
              </a:rPr>
              <a:t>10</a:t>
            </a:r>
            <a:r>
              <a:rPr lang="zh-CN" altLang="en-US" sz="1600" i="0" dirty="0">
                <a:latin typeface="Arial"/>
                <a:cs typeface="Arial"/>
              </a:rPr>
              <a:t>篇关于研究问题的论文。</a:t>
            </a:r>
            <a:endParaRPr lang="en" sz="1600" i="0" dirty="0">
              <a:cs typeface="Arial"/>
            </a:endParaRPr>
          </a:p>
          <a:p>
            <a:pPr algn="just"/>
            <a:endParaRPr lang="en" sz="1600" i="0" dirty="0"/>
          </a:p>
          <a:p>
            <a:pPr algn="just"/>
            <a:r>
              <a:rPr lang="zh-CN" altLang="en-US" sz="1600" i="0" dirty="0" smtClean="0">
                <a:latin typeface="Arial"/>
                <a:cs typeface="Arial"/>
              </a:rPr>
              <a:t>制定</a:t>
            </a:r>
            <a:r>
              <a:rPr lang="zh-CN" altLang="en-US" sz="1600" i="0" dirty="0">
                <a:latin typeface="Arial"/>
                <a:cs typeface="Arial"/>
              </a:rPr>
              <a:t>了与憩室测量潜在相关的</a:t>
            </a:r>
            <a:r>
              <a:rPr lang="en-US" altLang="zh-CN" sz="1600" i="0" dirty="0">
                <a:latin typeface="Arial"/>
                <a:cs typeface="Arial"/>
              </a:rPr>
              <a:t>11</a:t>
            </a:r>
            <a:r>
              <a:rPr lang="zh-CN" altLang="en-US" sz="1600" i="0" dirty="0">
                <a:latin typeface="Arial"/>
                <a:cs typeface="Arial"/>
              </a:rPr>
              <a:t>个主题和</a:t>
            </a:r>
            <a:r>
              <a:rPr lang="en-US" altLang="zh-CN" sz="1600" i="0" dirty="0">
                <a:latin typeface="Arial"/>
                <a:cs typeface="Arial"/>
              </a:rPr>
              <a:t>19</a:t>
            </a:r>
            <a:r>
              <a:rPr lang="zh-CN" altLang="en-US" sz="1600" i="0" dirty="0">
                <a:latin typeface="Arial"/>
                <a:cs typeface="Arial"/>
              </a:rPr>
              <a:t>个亚主题，并提交给核心组讨论</a:t>
            </a:r>
            <a:endParaRPr lang="en" sz="1600" i="0" dirty="0">
              <a:cs typeface="Arial"/>
            </a:endParaRPr>
          </a:p>
          <a:p>
            <a:pPr algn="just"/>
            <a:r>
              <a:rPr lang="zh-CN" altLang="en-US" sz="1600" i="0" dirty="0" smtClean="0"/>
              <a:t>第一</a:t>
            </a:r>
            <a:r>
              <a:rPr lang="zh-CN" altLang="en-US" sz="1600" i="0" dirty="0"/>
              <a:t>轮共有</a:t>
            </a:r>
            <a:r>
              <a:rPr lang="en-US" altLang="zh-CN" sz="1600" i="0" dirty="0"/>
              <a:t>15</a:t>
            </a:r>
            <a:r>
              <a:rPr lang="zh-CN" altLang="en-US" sz="1600" i="0" dirty="0"/>
              <a:t>名专家参与，其中</a:t>
            </a:r>
            <a:r>
              <a:rPr lang="en-US" altLang="zh-CN" sz="1600" i="0" dirty="0"/>
              <a:t>12</a:t>
            </a:r>
            <a:r>
              <a:rPr lang="zh-CN" altLang="en-US" sz="1600" i="0" dirty="0"/>
              <a:t>人（</a:t>
            </a:r>
            <a:r>
              <a:rPr lang="en-US" altLang="zh-CN" sz="1600" i="0" dirty="0"/>
              <a:t>80%</a:t>
            </a:r>
            <a:r>
              <a:rPr lang="zh-CN" altLang="en-US" sz="1600" i="0" dirty="0" smtClean="0"/>
              <a:t>）也完成</a:t>
            </a:r>
            <a:r>
              <a:rPr lang="zh-CN" altLang="en-US" sz="1600" i="0" dirty="0"/>
              <a:t>了第二轮，</a:t>
            </a:r>
            <a:r>
              <a:rPr lang="en-US" altLang="zh-CN" sz="1600" i="0" dirty="0"/>
              <a:t>9</a:t>
            </a:r>
            <a:r>
              <a:rPr lang="zh-CN" altLang="en-US" sz="1600" i="0" dirty="0" smtClean="0"/>
              <a:t>人参加了面对面</a:t>
            </a:r>
            <a:r>
              <a:rPr lang="zh-CN" altLang="en-US" sz="1600" i="0" dirty="0"/>
              <a:t>会议。</a:t>
            </a:r>
            <a:endParaRPr lang="en" sz="1600" i="0" dirty="0"/>
          </a:p>
          <a:p>
            <a:pPr algn="just"/>
            <a:endParaRPr lang="en" sz="1600" i="0" dirty="0"/>
          </a:p>
          <a:p>
            <a:pPr algn="just"/>
            <a:r>
              <a:rPr lang="zh-CN" altLang="en-US" sz="1600" i="0" dirty="0" smtClean="0">
                <a:latin typeface="Arial"/>
                <a:cs typeface="Arial"/>
              </a:rPr>
              <a:t>第一轮</a:t>
            </a:r>
            <a:r>
              <a:rPr lang="en-US" altLang="zh-CN" sz="1600" i="0" dirty="0" smtClean="0">
                <a:latin typeface="Arial"/>
                <a:cs typeface="Arial"/>
              </a:rPr>
              <a:t>15</a:t>
            </a:r>
            <a:r>
              <a:rPr lang="zh-CN" altLang="en-US" sz="1600" i="0" dirty="0">
                <a:latin typeface="Arial"/>
                <a:cs typeface="Arial"/>
              </a:rPr>
              <a:t>名</a:t>
            </a:r>
            <a:r>
              <a:rPr lang="zh-CN" altLang="en-US" sz="1600" i="0" dirty="0" smtClean="0">
                <a:latin typeface="Arial"/>
                <a:cs typeface="Arial"/>
              </a:rPr>
              <a:t>参与的专家</a:t>
            </a:r>
            <a:r>
              <a:rPr lang="zh-CN" altLang="en-US" sz="1600" i="0" dirty="0">
                <a:latin typeface="Arial"/>
                <a:cs typeface="Arial"/>
              </a:rPr>
              <a:t>最终</a:t>
            </a:r>
            <a:r>
              <a:rPr lang="zh-CN" altLang="en-US" sz="1600" i="0" dirty="0" smtClean="0">
                <a:latin typeface="Arial"/>
                <a:cs typeface="Arial"/>
              </a:rPr>
              <a:t>就</a:t>
            </a:r>
            <a:r>
              <a:rPr lang="en-US" altLang="zh-CN" sz="1600" i="0" dirty="0" smtClean="0">
                <a:latin typeface="Arial"/>
                <a:cs typeface="Arial"/>
              </a:rPr>
              <a:t>42</a:t>
            </a:r>
            <a:r>
              <a:rPr lang="zh-CN" altLang="en-US" sz="1600" i="0" dirty="0">
                <a:latin typeface="Arial"/>
                <a:cs typeface="Arial"/>
              </a:rPr>
              <a:t>项</a:t>
            </a:r>
            <a:r>
              <a:rPr lang="zh-CN" altLang="en-US" sz="1600" i="0" dirty="0" smtClean="0">
                <a:latin typeface="Arial"/>
                <a:cs typeface="Arial"/>
              </a:rPr>
              <a:t>议题</a:t>
            </a:r>
            <a:r>
              <a:rPr lang="zh-CN" altLang="en-US" sz="1600" i="0" dirty="0">
                <a:latin typeface="Arial"/>
                <a:cs typeface="Arial"/>
              </a:rPr>
              <a:t>结果</a:t>
            </a:r>
            <a:r>
              <a:rPr lang="zh-CN" altLang="en-US" sz="1600" i="0" dirty="0" smtClean="0">
                <a:latin typeface="Arial"/>
                <a:cs typeface="Arial"/>
              </a:rPr>
              <a:t>达成</a:t>
            </a:r>
            <a:r>
              <a:rPr lang="zh-CN" altLang="en-US" sz="1600" i="0" dirty="0">
                <a:latin typeface="Arial"/>
                <a:cs typeface="Arial"/>
              </a:rPr>
              <a:t>共识</a:t>
            </a:r>
            <a:r>
              <a:rPr lang="zh-CN" altLang="en-US" sz="1600" i="0" dirty="0" smtClean="0">
                <a:latin typeface="Arial"/>
                <a:cs typeface="Arial"/>
              </a:rPr>
              <a:t>。</a:t>
            </a:r>
            <a:endParaRPr lang="en" altLang="zh-CN" sz="1700" b="1"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484784"/>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研究结果</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3" name="Text Box 5">
            <a:extLst>
              <a:ext uri="{FF2B5EF4-FFF2-40B4-BE49-F238E27FC236}">
                <a16:creationId xmlns:a16="http://schemas.microsoft.com/office/drawing/2014/main" id="{A018F930-3AB1-5141-9D70-2FDAB357022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4" name="Rectangle 19">
            <a:extLst>
              <a:ext uri="{FF2B5EF4-FFF2-40B4-BE49-F238E27FC236}">
                <a16:creationId xmlns:a16="http://schemas.microsoft.com/office/drawing/2014/main" id="{8BE33CD5-AABA-DA4C-B1A0-3A400ED0DAB2}"/>
              </a:ext>
            </a:extLst>
          </p:cNvPr>
          <p:cNvSpPr>
            <a:spLocks noChangeArrowheads="1"/>
          </p:cNvSpPr>
          <p:nvPr/>
        </p:nvSpPr>
        <p:spPr bwMode="auto">
          <a:xfrm>
            <a:off x="233771" y="2216501"/>
            <a:ext cx="8676456" cy="417345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zh-CN" altLang="en-US" sz="1700" b="1" i="0" dirty="0" smtClean="0"/>
              <a:t>协议</a:t>
            </a:r>
            <a:r>
              <a:rPr lang="zh-CN" altLang="en-US" sz="1700" b="1" i="0" dirty="0"/>
              <a:t>和建议：</a:t>
            </a:r>
            <a:endParaRPr lang="en" sz="1700" b="1" i="0" dirty="0"/>
          </a:p>
          <a:p>
            <a:pPr marL="0" indent="0" algn="ctr">
              <a:buNone/>
            </a:pPr>
            <a:endParaRPr lang="en" sz="1700" b="1" i="0" dirty="0"/>
          </a:p>
          <a:p>
            <a:pPr algn="just"/>
            <a:r>
              <a:rPr lang="zh-CN" altLang="en-US" sz="1700" i="0" dirty="0" smtClean="0"/>
              <a:t>多数</a:t>
            </a:r>
            <a:r>
              <a:rPr lang="zh-CN" altLang="en-US" sz="1700" i="0" dirty="0"/>
              <a:t>（</a:t>
            </a:r>
            <a:r>
              <a:rPr lang="en-US" altLang="zh-CN" sz="1700" i="0" dirty="0"/>
              <a:t>83%</a:t>
            </a:r>
            <a:r>
              <a:rPr lang="zh-CN" altLang="en-US" sz="1700" i="0" dirty="0"/>
              <a:t>）的</a:t>
            </a:r>
            <a:r>
              <a:rPr lang="zh-CN" altLang="en-US" sz="1700" i="0" dirty="0" smtClean="0"/>
              <a:t>专家认同，</a:t>
            </a:r>
            <a:r>
              <a:rPr lang="zh-CN" altLang="en-US" sz="1700" i="0" dirty="0"/>
              <a:t>憩室</a:t>
            </a:r>
            <a:r>
              <a:rPr lang="zh-CN" altLang="en-US" sz="1700" i="0" dirty="0" smtClean="0"/>
              <a:t>应定义为可识别的</a:t>
            </a:r>
            <a:r>
              <a:rPr lang="zh-CN" altLang="en-US" sz="1700" b="1" i="0" dirty="0" smtClean="0"/>
              <a:t>剖</a:t>
            </a:r>
            <a:r>
              <a:rPr lang="zh-CN" altLang="en-US" sz="1700" b="1" i="0" dirty="0"/>
              <a:t>宫产疤痕部位的凹痕，深度至少为</a:t>
            </a:r>
            <a:r>
              <a:rPr lang="en-US" altLang="zh-CN" sz="1700" b="1" i="0" dirty="0"/>
              <a:t>2 mm</a:t>
            </a:r>
            <a:r>
              <a:rPr lang="zh-CN" altLang="en-US" sz="1700" i="0" dirty="0"/>
              <a:t>。憩室可以分为以下几类：（</a:t>
            </a:r>
            <a:r>
              <a:rPr lang="en-US" altLang="zh-CN" sz="1700" i="0" dirty="0"/>
              <a:t>1</a:t>
            </a:r>
            <a:r>
              <a:rPr lang="zh-CN" altLang="en-US" sz="1700" i="0" dirty="0"/>
              <a:t>）单纯憩室；（</a:t>
            </a:r>
            <a:r>
              <a:rPr lang="en-US" altLang="zh-CN" sz="1700" i="0" dirty="0"/>
              <a:t>2</a:t>
            </a:r>
            <a:r>
              <a:rPr lang="zh-CN" altLang="en-US" sz="1700" i="0" dirty="0" smtClean="0"/>
              <a:t>）单纯憩室伴有一</a:t>
            </a:r>
            <a:r>
              <a:rPr lang="zh-CN" altLang="en-US" sz="1700" i="0" dirty="0"/>
              <a:t>个</a:t>
            </a:r>
            <a:r>
              <a:rPr lang="zh-CN" altLang="en-US" sz="1700" i="0" dirty="0" smtClean="0"/>
              <a:t>分支；</a:t>
            </a:r>
            <a:r>
              <a:rPr lang="zh-CN" altLang="en-US" sz="1700" i="0" dirty="0"/>
              <a:t>（</a:t>
            </a:r>
            <a:r>
              <a:rPr lang="en-US" altLang="zh-CN" sz="1700" i="0" dirty="0"/>
              <a:t>3</a:t>
            </a:r>
            <a:r>
              <a:rPr lang="zh-CN" altLang="en-US" sz="1700" i="0" dirty="0"/>
              <a:t>）复杂憩室（具有多个分支）。</a:t>
            </a:r>
            <a:endParaRPr lang="en" sz="1700" i="0" dirty="0"/>
          </a:p>
          <a:p>
            <a:pPr marL="0" indent="0" algn="just">
              <a:buNone/>
            </a:pPr>
            <a:endParaRPr lang="en" sz="1700" i="0" dirty="0"/>
          </a:p>
          <a:p>
            <a:pPr algn="just"/>
            <a:r>
              <a:rPr lang="zh-CN" altLang="en-US" sz="1700" i="0" dirty="0" smtClean="0">
                <a:latin typeface="Arial"/>
                <a:cs typeface="Arial"/>
              </a:rPr>
              <a:t>相邻子宫肌层</a:t>
            </a:r>
            <a:r>
              <a:rPr lang="zh-CN" altLang="en-US" sz="1700" i="0" dirty="0">
                <a:latin typeface="Arial"/>
                <a:cs typeface="Arial"/>
              </a:rPr>
              <a:t>厚度</a:t>
            </a:r>
            <a:r>
              <a:rPr lang="zh-CN" altLang="en-US" sz="1700" i="0" dirty="0" smtClean="0">
                <a:latin typeface="Arial"/>
                <a:cs typeface="Arial"/>
              </a:rPr>
              <a:t>（</a:t>
            </a:r>
            <a:r>
              <a:rPr lang="en-US" altLang="zh-CN" sz="1700" i="0" dirty="0" smtClean="0">
                <a:latin typeface="Arial"/>
                <a:cs typeface="Arial"/>
              </a:rPr>
              <a:t>adjacent </a:t>
            </a:r>
            <a:r>
              <a:rPr lang="en-US" altLang="zh-CN" sz="1700" i="0" dirty="0">
                <a:latin typeface="Arial"/>
                <a:cs typeface="Arial"/>
              </a:rPr>
              <a:t>myometrial </a:t>
            </a:r>
            <a:r>
              <a:rPr lang="en-US" altLang="zh-CN" sz="1700" i="0" dirty="0" smtClean="0">
                <a:latin typeface="Arial"/>
                <a:cs typeface="Arial"/>
              </a:rPr>
              <a:t>thickness</a:t>
            </a:r>
            <a:r>
              <a:rPr lang="zh-CN" altLang="en-US" sz="1700" i="0" dirty="0" smtClean="0">
                <a:latin typeface="Arial"/>
                <a:cs typeface="Arial"/>
              </a:rPr>
              <a:t>，</a:t>
            </a:r>
            <a:r>
              <a:rPr lang="en-US" altLang="zh-CN" sz="1700" i="0" dirty="0" smtClean="0">
                <a:latin typeface="Arial"/>
                <a:cs typeface="Arial"/>
              </a:rPr>
              <a:t>AMT</a:t>
            </a:r>
            <a:r>
              <a:rPr lang="zh-CN" altLang="en-US" sz="1700" i="0" dirty="0">
                <a:latin typeface="Arial"/>
                <a:cs typeface="Arial"/>
              </a:rPr>
              <a:t>）的</a:t>
            </a:r>
            <a:r>
              <a:rPr lang="zh-CN" altLang="en-US" sz="1700" i="0" dirty="0" smtClean="0">
                <a:latin typeface="Arial"/>
                <a:cs typeface="Arial"/>
              </a:rPr>
              <a:t>测量与临床实践中的一致（</a:t>
            </a:r>
            <a:r>
              <a:rPr lang="en-US" altLang="zh-CN" sz="1700" i="0" dirty="0">
                <a:latin typeface="Arial"/>
                <a:cs typeface="Arial"/>
              </a:rPr>
              <a:t>92%</a:t>
            </a:r>
            <a:r>
              <a:rPr lang="zh-CN" altLang="en-US" sz="1700" i="0" dirty="0">
                <a:latin typeface="Arial"/>
                <a:cs typeface="Arial"/>
              </a:rPr>
              <a:t>一致）。</a:t>
            </a:r>
            <a:endParaRPr lang="en" sz="1700" i="0" dirty="0">
              <a:cs typeface="Arial"/>
            </a:endParaRPr>
          </a:p>
          <a:p>
            <a:pPr marL="0" indent="0" algn="just">
              <a:buNone/>
            </a:pPr>
            <a:endParaRPr lang="en" sz="1700" i="0" dirty="0"/>
          </a:p>
          <a:p>
            <a:pPr algn="just"/>
            <a:r>
              <a:rPr lang="zh-CN" altLang="en-US" sz="1700" i="0" dirty="0">
                <a:latin typeface="Arial"/>
                <a:cs typeface="Arial"/>
              </a:rPr>
              <a:t>临床相关憩室测量包括：长度、深度、残余肌层厚度</a:t>
            </a:r>
            <a:r>
              <a:rPr lang="zh-CN" altLang="en-US" sz="1700" i="0" dirty="0" smtClean="0">
                <a:latin typeface="Arial"/>
                <a:cs typeface="Arial"/>
              </a:rPr>
              <a:t>（</a:t>
            </a:r>
            <a:r>
              <a:rPr lang="en-US" altLang="zh-CN" sz="1700" i="0" dirty="0" smtClean="0">
                <a:latin typeface="Arial"/>
                <a:cs typeface="Arial"/>
              </a:rPr>
              <a:t>residual myometrial thickness </a:t>
            </a:r>
            <a:r>
              <a:rPr lang="zh-CN" altLang="en-US" sz="1700" i="0" dirty="0" smtClean="0">
                <a:latin typeface="Arial"/>
                <a:cs typeface="Arial"/>
              </a:rPr>
              <a:t>，</a:t>
            </a:r>
            <a:r>
              <a:rPr lang="en-US" altLang="zh-CN" sz="1700" i="0" dirty="0" smtClean="0">
                <a:latin typeface="Arial"/>
                <a:cs typeface="Arial"/>
              </a:rPr>
              <a:t>RMT</a:t>
            </a:r>
            <a:r>
              <a:rPr lang="zh-CN" altLang="en-US" sz="1700" i="0" dirty="0">
                <a:latin typeface="Arial"/>
                <a:cs typeface="Arial"/>
              </a:rPr>
              <a:t>）、宽度、</a:t>
            </a:r>
            <a:r>
              <a:rPr lang="en-US" altLang="zh-CN" sz="1700" i="0" dirty="0" smtClean="0">
                <a:latin typeface="Arial"/>
                <a:cs typeface="Arial"/>
              </a:rPr>
              <a:t>AMT</a:t>
            </a:r>
            <a:r>
              <a:rPr lang="zh-CN" altLang="en-US" sz="1700" i="0" dirty="0" smtClean="0">
                <a:latin typeface="Arial"/>
                <a:cs typeface="Arial"/>
              </a:rPr>
              <a:t>、</a:t>
            </a:r>
            <a:r>
              <a:rPr lang="zh-CN" altLang="en-US" sz="1700" i="0" dirty="0">
                <a:latin typeface="Arial"/>
                <a:cs typeface="Arial"/>
              </a:rPr>
              <a:t>憩室与膀胱</a:t>
            </a:r>
            <a:r>
              <a:rPr lang="zh-CN" altLang="en-US" sz="1700" i="0" dirty="0" smtClean="0">
                <a:latin typeface="Arial"/>
                <a:cs typeface="Arial"/>
              </a:rPr>
              <a:t>阴道</a:t>
            </a:r>
            <a:r>
              <a:rPr lang="zh-CN" altLang="en-US" sz="1700" i="0" dirty="0">
                <a:latin typeface="Arial"/>
                <a:cs typeface="Arial"/>
              </a:rPr>
              <a:t>反折</a:t>
            </a:r>
            <a:r>
              <a:rPr lang="zh-CN" altLang="en-US" sz="1700" i="0" dirty="0" smtClean="0">
                <a:latin typeface="Arial"/>
                <a:cs typeface="Arial"/>
              </a:rPr>
              <a:t>（</a:t>
            </a:r>
            <a:r>
              <a:rPr lang="en-US" altLang="zh-CN" sz="1700" i="0" dirty="0" err="1">
                <a:latin typeface="Arial"/>
                <a:cs typeface="Arial"/>
              </a:rPr>
              <a:t>vv</a:t>
            </a:r>
            <a:r>
              <a:rPr lang="zh-CN" altLang="en-US" sz="1700" i="0" dirty="0">
                <a:latin typeface="Arial"/>
                <a:cs typeface="Arial"/>
              </a:rPr>
              <a:t>）之间的</a:t>
            </a:r>
            <a:r>
              <a:rPr lang="zh-CN" altLang="en-US" sz="1700" i="0" dirty="0" smtClean="0">
                <a:latin typeface="Arial"/>
                <a:cs typeface="Arial"/>
              </a:rPr>
              <a:t>距离，以及</a:t>
            </a:r>
            <a:r>
              <a:rPr lang="zh-CN" altLang="en-US" sz="1700" i="0" dirty="0">
                <a:latin typeface="Arial"/>
                <a:cs typeface="Arial"/>
              </a:rPr>
              <a:t>憩室</a:t>
            </a:r>
            <a:r>
              <a:rPr lang="zh-CN" altLang="en-US" sz="1700" i="0" dirty="0" smtClean="0">
                <a:latin typeface="Arial"/>
                <a:cs typeface="Arial"/>
              </a:rPr>
              <a:t>与宫颈外口之间</a:t>
            </a:r>
            <a:r>
              <a:rPr lang="zh-CN" altLang="en-US" sz="1700" i="0" dirty="0">
                <a:latin typeface="Arial"/>
                <a:cs typeface="Arial"/>
              </a:rPr>
              <a:t>的距离。</a:t>
            </a:r>
            <a:endParaRPr lang="en" sz="1700" i="0" dirty="0">
              <a:latin typeface="Arial"/>
              <a:cs typeface="Arial"/>
            </a:endParaRPr>
          </a:p>
          <a:p>
            <a:pPr marL="0" indent="0" algn="just">
              <a:buNone/>
            </a:pPr>
            <a:endParaRPr lang="en" sz="1700" i="0" dirty="0" smtClean="0"/>
          </a:p>
          <a:p>
            <a:pPr algn="just"/>
            <a:r>
              <a:rPr lang="en-US" altLang="zh-CN" sz="1700" i="0" dirty="0" smtClean="0">
                <a:latin typeface="Arial"/>
                <a:cs typeface="Arial"/>
              </a:rPr>
              <a:t>100%</a:t>
            </a:r>
            <a:r>
              <a:rPr lang="zh-CN" altLang="en-US" sz="1700" i="0" dirty="0" smtClean="0">
                <a:latin typeface="Arial"/>
                <a:cs typeface="Arial"/>
              </a:rPr>
              <a:t>的专家同意在矢状面上测量长度、深度和</a:t>
            </a:r>
            <a:r>
              <a:rPr lang="en-US" altLang="zh-CN" sz="1700" i="0" dirty="0" smtClean="0">
                <a:latin typeface="Arial"/>
                <a:cs typeface="Arial"/>
              </a:rPr>
              <a:t>RMT</a:t>
            </a:r>
            <a:r>
              <a:rPr lang="zh-CN" altLang="en-US" sz="1700" i="0" dirty="0" smtClean="0">
                <a:latin typeface="Arial"/>
                <a:cs typeface="Arial"/>
              </a:rPr>
              <a:t>。</a:t>
            </a:r>
            <a:endParaRPr lang="en" sz="1700" i="0" dirty="0">
              <a:cs typeface="Arial"/>
            </a:endParaRPr>
          </a:p>
        </p:txBody>
      </p:sp>
    </p:spTree>
    <p:extLst>
      <p:ext uri="{BB962C8B-B14F-4D97-AF65-F5344CB8AC3E}">
        <p14:creationId xmlns:p14="http://schemas.microsoft.com/office/powerpoint/2010/main" val="579097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17733" y="1429868"/>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研究结果</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3" name="Text Box 5">
            <a:extLst>
              <a:ext uri="{FF2B5EF4-FFF2-40B4-BE49-F238E27FC236}">
                <a16:creationId xmlns:a16="http://schemas.microsoft.com/office/drawing/2014/main" id="{A018F930-3AB1-5141-9D70-2FDAB357022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4" name="Rectangle 19">
            <a:extLst>
              <a:ext uri="{FF2B5EF4-FFF2-40B4-BE49-F238E27FC236}">
                <a16:creationId xmlns:a16="http://schemas.microsoft.com/office/drawing/2014/main" id="{8BE33CD5-AABA-DA4C-B1A0-3A400ED0DAB2}"/>
              </a:ext>
            </a:extLst>
          </p:cNvPr>
          <p:cNvSpPr>
            <a:spLocks noChangeArrowheads="1"/>
          </p:cNvSpPr>
          <p:nvPr/>
        </p:nvSpPr>
        <p:spPr bwMode="auto">
          <a:xfrm>
            <a:off x="137199" y="3520172"/>
            <a:ext cx="4665735" cy="265611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zh-CN" altLang="en-US" sz="1700" i="0" dirty="0" smtClean="0">
                <a:latin typeface="Arial"/>
                <a:cs typeface="Arial"/>
              </a:rPr>
              <a:t>憩室</a:t>
            </a:r>
            <a:r>
              <a:rPr lang="zh-CN" altLang="en-US" sz="1700" i="0" dirty="0">
                <a:latin typeface="Arial"/>
                <a:cs typeface="Arial"/>
              </a:rPr>
              <a:t>的长度、深度和宽度应在憩室最大的平面上测量（</a:t>
            </a:r>
            <a:r>
              <a:rPr lang="en-US" altLang="zh-CN" sz="1700" i="0" dirty="0">
                <a:latin typeface="Arial"/>
                <a:cs typeface="Arial"/>
              </a:rPr>
              <a:t>92–100%</a:t>
            </a:r>
            <a:r>
              <a:rPr lang="zh-CN" altLang="en-US" sz="1700" i="0" dirty="0">
                <a:latin typeface="Arial"/>
                <a:cs typeface="Arial"/>
              </a:rPr>
              <a:t>一致）。</a:t>
            </a:r>
            <a:endParaRPr lang="en" sz="1700" i="0" dirty="0"/>
          </a:p>
          <a:p>
            <a:pPr marL="0" indent="0" algn="just">
              <a:buNone/>
            </a:pPr>
            <a:endParaRPr lang="en" sz="1700" i="0" dirty="0"/>
          </a:p>
          <a:p>
            <a:pPr algn="just"/>
            <a:r>
              <a:rPr lang="zh-CN" altLang="en-US" sz="1700" i="0" dirty="0" smtClean="0">
                <a:latin typeface="Arial"/>
                <a:cs typeface="Arial"/>
              </a:rPr>
              <a:t>憩室</a:t>
            </a:r>
            <a:r>
              <a:rPr lang="zh-CN" altLang="en-US" sz="1700" i="0" dirty="0">
                <a:latin typeface="Arial"/>
                <a:cs typeface="Arial"/>
              </a:rPr>
              <a:t>与</a:t>
            </a:r>
            <a:r>
              <a:rPr lang="en-US" altLang="zh-CN" sz="1700" i="0" dirty="0" smtClean="0">
                <a:latin typeface="Arial"/>
                <a:cs typeface="Arial"/>
              </a:rPr>
              <a:t>VV</a:t>
            </a:r>
            <a:r>
              <a:rPr lang="zh-CN" altLang="en-US" sz="1700" i="0" dirty="0">
                <a:latin typeface="Arial"/>
                <a:cs typeface="Arial"/>
              </a:rPr>
              <a:t>反折</a:t>
            </a:r>
            <a:r>
              <a:rPr lang="zh-CN" altLang="en-US" sz="1700" i="0" dirty="0" smtClean="0">
                <a:latin typeface="Arial"/>
                <a:cs typeface="Arial"/>
              </a:rPr>
              <a:t>之间</a:t>
            </a:r>
            <a:r>
              <a:rPr lang="zh-CN" altLang="en-US" sz="1700" i="0" dirty="0">
                <a:latin typeface="Arial"/>
                <a:cs typeface="Arial"/>
              </a:rPr>
              <a:t>的</a:t>
            </a:r>
            <a:r>
              <a:rPr lang="zh-CN" altLang="en-US" sz="1700" i="0" dirty="0" smtClean="0">
                <a:latin typeface="Arial"/>
                <a:cs typeface="Arial"/>
              </a:rPr>
              <a:t>距离、憩室</a:t>
            </a:r>
            <a:r>
              <a:rPr lang="zh-CN" altLang="en-US" sz="1700" i="0" dirty="0">
                <a:latin typeface="Arial"/>
                <a:cs typeface="Arial"/>
              </a:rPr>
              <a:t>与外部</a:t>
            </a:r>
            <a:r>
              <a:rPr lang="en-US" altLang="zh-CN" sz="1700" i="0" dirty="0">
                <a:latin typeface="Arial"/>
                <a:cs typeface="Arial"/>
              </a:rPr>
              <a:t>OS</a:t>
            </a:r>
            <a:r>
              <a:rPr lang="zh-CN" altLang="en-US" sz="1700" i="0" dirty="0">
                <a:latin typeface="Arial"/>
                <a:cs typeface="Arial"/>
              </a:rPr>
              <a:t>之间的距离被认为不能为憩室的基础评估提供额外价值（分别为</a:t>
            </a:r>
            <a:r>
              <a:rPr lang="en-US" altLang="zh-CN" sz="1700" i="0" dirty="0">
                <a:latin typeface="Arial"/>
                <a:cs typeface="Arial"/>
              </a:rPr>
              <a:t>92%</a:t>
            </a:r>
            <a:r>
              <a:rPr lang="zh-CN" altLang="en-US" sz="1700" i="0" dirty="0">
                <a:latin typeface="Arial"/>
                <a:cs typeface="Arial"/>
              </a:rPr>
              <a:t>和</a:t>
            </a:r>
            <a:r>
              <a:rPr lang="en-US" altLang="zh-CN" sz="1700" i="0" dirty="0">
                <a:latin typeface="Arial"/>
                <a:cs typeface="Arial"/>
              </a:rPr>
              <a:t>75%</a:t>
            </a:r>
            <a:r>
              <a:rPr lang="zh-CN" altLang="en-US" sz="1700" i="0" dirty="0">
                <a:latin typeface="Arial"/>
                <a:cs typeface="Arial"/>
              </a:rPr>
              <a:t>的一致性</a:t>
            </a:r>
            <a:r>
              <a:rPr lang="zh-CN" altLang="en-US" sz="1700" i="0" dirty="0" smtClean="0">
                <a:latin typeface="Arial"/>
                <a:cs typeface="Arial"/>
              </a:rPr>
              <a:t>）</a:t>
            </a:r>
            <a:endParaRPr lang="en" sz="1700" i="0" dirty="0">
              <a:cs typeface="Arial"/>
            </a:endParaRPr>
          </a:p>
          <a:p>
            <a:pPr marL="0" indent="0" algn="just">
              <a:buNone/>
            </a:pPr>
            <a:endParaRPr lang="en" sz="1700" i="0" dirty="0" smtClean="0"/>
          </a:p>
          <a:p>
            <a:pPr algn="just"/>
            <a:r>
              <a:rPr lang="en-US" altLang="zh-CN" sz="1700" i="0" dirty="0" smtClean="0"/>
              <a:t>RMT</a:t>
            </a:r>
            <a:r>
              <a:rPr lang="zh-CN" altLang="en-US" sz="1700" i="0" dirty="0" smtClean="0"/>
              <a:t>应在主憩室具有最小</a:t>
            </a:r>
            <a:r>
              <a:rPr lang="en-US" altLang="zh-CN" sz="1700" i="0" dirty="0" smtClean="0"/>
              <a:t>RMT</a:t>
            </a:r>
            <a:r>
              <a:rPr lang="zh-CN" altLang="en-US" sz="1700" i="0" dirty="0" smtClean="0"/>
              <a:t>的矢状面上测量（</a:t>
            </a:r>
            <a:r>
              <a:rPr lang="en-US" altLang="zh-CN" sz="1700" i="0" dirty="0" smtClean="0"/>
              <a:t>83%</a:t>
            </a:r>
            <a:r>
              <a:rPr lang="zh-CN" altLang="en-US" sz="1700" i="0" dirty="0" smtClean="0"/>
              <a:t>一致性）。</a:t>
            </a:r>
            <a:endParaRPr lang="en" sz="1700" i="0" dirty="0"/>
          </a:p>
        </p:txBody>
      </p:sp>
      <p:pic>
        <p:nvPicPr>
          <p:cNvPr id="9" name="Immagine 8">
            <a:extLst>
              <a:ext uri="{FF2B5EF4-FFF2-40B4-BE49-F238E27FC236}">
                <a16:creationId xmlns:a16="http://schemas.microsoft.com/office/drawing/2014/main" id="{C6678959-625A-DF4E-9C63-AE28B0CF02F6}"/>
              </a:ext>
            </a:extLst>
          </p:cNvPr>
          <p:cNvPicPr>
            <a:picLocks noChangeAspect="1"/>
          </p:cNvPicPr>
          <p:nvPr/>
        </p:nvPicPr>
        <p:blipFill>
          <a:blip r:embed="rId4" cstate="print"/>
          <a:stretch>
            <a:fillRect/>
          </a:stretch>
        </p:blipFill>
        <p:spPr>
          <a:xfrm>
            <a:off x="4822328" y="3082406"/>
            <a:ext cx="4355975" cy="3692911"/>
          </a:xfrm>
          <a:prstGeom prst="rect">
            <a:avLst/>
          </a:prstGeom>
        </p:spPr>
      </p:pic>
      <p:sp>
        <p:nvSpPr>
          <p:cNvPr id="10" name="Rectangle 19">
            <a:extLst>
              <a:ext uri="{FF2B5EF4-FFF2-40B4-BE49-F238E27FC236}">
                <a16:creationId xmlns:a16="http://schemas.microsoft.com/office/drawing/2014/main" id="{D0E791F5-4CA7-9C4B-8B0C-1812D559C75A}"/>
              </a:ext>
            </a:extLst>
          </p:cNvPr>
          <p:cNvSpPr>
            <a:spLocks noChangeArrowheads="1"/>
          </p:cNvSpPr>
          <p:nvPr/>
        </p:nvSpPr>
        <p:spPr bwMode="auto">
          <a:xfrm>
            <a:off x="317733" y="1988840"/>
            <a:ext cx="8175271" cy="1243417"/>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zh-CN" altLang="en-US" sz="1700" b="1" i="0" dirty="0" smtClean="0"/>
              <a:t>协议</a:t>
            </a:r>
            <a:r>
              <a:rPr lang="zh-CN" altLang="en-US" sz="1700" b="1" i="0" dirty="0"/>
              <a:t>和建议：</a:t>
            </a:r>
          </a:p>
          <a:p>
            <a:pPr marL="0" indent="0" algn="ctr">
              <a:buNone/>
            </a:pPr>
            <a:endParaRPr lang="en" sz="1700" b="1" i="0" dirty="0"/>
          </a:p>
          <a:p>
            <a:pPr algn="just"/>
            <a:r>
              <a:rPr lang="zh-CN" altLang="en-US" sz="1700" i="0" dirty="0" smtClean="0">
                <a:latin typeface="Arial"/>
                <a:cs typeface="Arial"/>
              </a:rPr>
              <a:t>对于</a:t>
            </a:r>
            <a:r>
              <a:rPr lang="zh-CN" altLang="en-US" sz="1700" i="0" dirty="0">
                <a:latin typeface="Arial"/>
                <a:cs typeface="Arial"/>
              </a:rPr>
              <a:t>单纯憩室，所有测量都可以在一个平面上进行，而对于复杂憩室，可能需要多个平面。</a:t>
            </a:r>
            <a:endParaRPr lang="en" sz="1700" i="0" dirty="0">
              <a:latin typeface="Arial"/>
              <a:cs typeface="Arial"/>
            </a:endParaRPr>
          </a:p>
        </p:txBody>
      </p:sp>
    </p:spTree>
    <p:extLst>
      <p:ext uri="{BB962C8B-B14F-4D97-AF65-F5344CB8AC3E}">
        <p14:creationId xmlns:p14="http://schemas.microsoft.com/office/powerpoint/2010/main" val="3720348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38786</TotalTime>
  <Words>2031</Words>
  <Application>Microsoft Office PowerPoint</Application>
  <PresentationFormat>On-screen Show (4:3)</PresentationFormat>
  <Paragraphs>128</Paragraphs>
  <Slides>14</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Renata Kotsia</cp:lastModifiedBy>
  <cp:revision>896</cp:revision>
  <cp:lastPrinted>2011-09-13T15:07:48Z</cp:lastPrinted>
  <dcterms:created xsi:type="dcterms:W3CDTF">2016-05-13T18:06:14Z</dcterms:created>
  <dcterms:modified xsi:type="dcterms:W3CDTF">2019-02-18T12:23:47Z</dcterms:modified>
</cp:coreProperties>
</file>