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2"/>
  </p:notesMasterIdLst>
  <p:sldIdLst>
    <p:sldId id="329" r:id="rId3"/>
    <p:sldId id="350" r:id="rId4"/>
    <p:sldId id="349" r:id="rId5"/>
    <p:sldId id="384" r:id="rId6"/>
    <p:sldId id="396" r:id="rId7"/>
    <p:sldId id="379" r:id="rId8"/>
    <p:sldId id="405" r:id="rId9"/>
    <p:sldId id="406" r:id="rId10"/>
    <p:sldId id="407" r:id="rId11"/>
    <p:sldId id="408" r:id="rId12"/>
    <p:sldId id="409" r:id="rId13"/>
    <p:sldId id="353" r:id="rId14"/>
    <p:sldId id="381" r:id="rId15"/>
    <p:sldId id="403" r:id="rId16"/>
    <p:sldId id="371" r:id="rId17"/>
    <p:sldId id="410" r:id="rId18"/>
    <p:sldId id="412" r:id="rId19"/>
    <p:sldId id="413" r:id="rId20"/>
    <p:sldId id="414" r:id="rId21"/>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319">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04" autoAdjust="0"/>
    <p:restoredTop sz="95988" autoAdjust="0"/>
  </p:normalViewPr>
  <p:slideViewPr>
    <p:cSldViewPr>
      <p:cViewPr varScale="1">
        <p:scale>
          <a:sx n="91" d="100"/>
          <a:sy n="91" d="100"/>
        </p:scale>
        <p:origin x="90" y="504"/>
      </p:cViewPr>
      <p:guideLst>
        <p:guide orient="horz" pos="4319"/>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panose="020B0604020202020204" pitchFamily="34"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panose="020B0604020202020204" pitchFamily="34" charset="0"/>
              </a:defRPr>
            </a:lvl1pPr>
          </a:lstStyle>
          <a:p>
            <a:pPr>
              <a:defRPr/>
            </a:pPr>
            <a:fld id="{E85DC6F2-61F7-47F7-BDDB-8773C9C1B552}" type="datetimeFigureOut">
              <a:rPr lang="it-IT"/>
              <a:pPr>
                <a:defRPr/>
              </a:pPr>
              <a:t>20/01/2020</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panose="020B0604020202020204" pitchFamily="34"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ln>
        </p:spPr>
      </p:sp>
      <p:sp>
        <p:nvSpPr>
          <p:cNvPr id="18436" name="Rectangle 3"/>
          <p:cNvSpPr>
            <a:spLocks noGrp="1" noChangeArrowheads="1"/>
          </p:cNvSpPr>
          <p:nvPr>
            <p:ph type="body" idx="1"/>
          </p:nvPr>
        </p:nvSpPr>
        <p:spPr bwMode="auto">
          <a:noFill/>
        </p:spPr>
        <p:txBody>
          <a:bodyPr wrap="square" numCol="1" anchor="t" anchorCtr="0" compatLnSpc="1"/>
          <a:lstStyle/>
          <a:p>
            <a:pPr eaLnBrk="1" hangingPunct="1"/>
            <a:endParaRPr lang="en-US" altLang="it-IT"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11</a:t>
            </a:fld>
            <a:endParaRPr lang="it-IT" dirty="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ln>
        </p:spPr>
      </p:sp>
      <p:sp>
        <p:nvSpPr>
          <p:cNvPr id="34819"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ln>
        </p:spPr>
      </p:sp>
      <p:sp>
        <p:nvSpPr>
          <p:cNvPr id="5939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ln>
        </p:spPr>
      </p:sp>
      <p:sp>
        <p:nvSpPr>
          <p:cNvPr id="22531"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ln>
        </p:spPr>
      </p:sp>
      <p:sp>
        <p:nvSpPr>
          <p:cNvPr id="24579"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p:spPr>
      </p:sp>
      <p:sp>
        <p:nvSpPr>
          <p:cNvPr id="2867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6</a:t>
            </a:fld>
            <a:endParaRPr lang="it-IT" dirty="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8</a:t>
            </a:fld>
            <a:endParaRPr lang="it-IT" dirty="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10</a:t>
            </a:fld>
            <a:endParaRPr lang="it-IT" dirty="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DE3EC82-1B01-4E61-8144-D6203CB61C62}" type="slidenum">
              <a:rPr lang="en-US"/>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a:t>Fare clic per modificare lo stile del titolo</a:t>
            </a:r>
          </a:p>
        </p:txBody>
      </p:sp>
      <p:sp>
        <p:nvSpPr>
          <p:cNvPr id="3" name="Segnaposto testo verticale 2"/>
          <p:cNvSpPr>
            <a:spLocks noGrp="1"/>
          </p:cNvSpPr>
          <p:nvPr>
            <p:ph type="body" orient="vert" idx="1" hasCustomPrompt="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40D8DF2-7700-485C-A24B-6C4C21AB59CF}" type="slidenum">
              <a:rPr lang="en-US"/>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hasCustomPrompt="1"/>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hasCustomPrompt="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07C36B0-32BF-4C1D-8B14-A851CC5C51F3}" type="slidenum">
              <a:rPr lang="en-US"/>
              <a:pPr>
                <a:defRPr/>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a:t>Fare clic per modificare lo stile del titolo</a:t>
            </a:r>
          </a:p>
        </p:txBody>
      </p:sp>
      <p:sp>
        <p:nvSpPr>
          <p:cNvPr id="3" name="Segnaposto contenuto 2"/>
          <p:cNvSpPr>
            <a:spLocks noGrp="1"/>
          </p:cNvSpPr>
          <p:nvPr>
            <p:ph idx="1" hasCustomPrompt="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C909CB6-6D70-440F-BE29-455026851B21}" type="slidenum">
              <a:rPr lang="en-US"/>
              <a:pPr>
                <a:defRPr/>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7007470-8E3A-4B11-89EA-065FF43B9312}" type="slidenum">
              <a:rPr lang="en-US"/>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a:t>Fare clic per modificare lo stile del titolo</a:t>
            </a:r>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7803EB94-954C-42B7-BC7B-F6998BFAAE35}" type="slidenum">
              <a:rPr lang="en-US"/>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a:lvl1pPr>
          </a:lstStyle>
          <a:p>
            <a:r>
              <a:rPr lang="it-IT"/>
              <a:t>Fare clic per modificare lo stile del titolo</a:t>
            </a:r>
          </a:p>
        </p:txBody>
      </p:sp>
      <p:sp>
        <p:nvSpPr>
          <p:cNvPr id="3" name="Segnaposto testo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43178C1A-D1D9-4F7B-859A-60F116829842}" type="slidenum">
              <a:rPr lang="en-US"/>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389177E-B0CC-4BAA-86B1-C7EC57F86527}" type="slidenum">
              <a:rPr lang="en-US"/>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7C3A35F0-57CA-4226-B22C-AEDC13518215}" type="slidenum">
              <a:rPr lang="en-US"/>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D0913055-48F1-4760-A228-BF2BB82244EF}" type="slidenum">
              <a:rPr lang="en-US"/>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6695BB04-7A9D-4F2A-9B1F-9B9D5AF2E16F}" type="slidenum">
              <a:rPr lang="en-US"/>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p:spPr>
        <p:txBody>
          <a:bodyPr vert="horz" wrap="square" lIns="91440" tIns="45720" rIns="91440" bIns="45720" numCol="1" anchor="ctr" anchorCtr="0" compatLnSpc="1"/>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p:spPr>
        <p:txBody>
          <a:bodyPr vert="horz" wrap="square" lIns="91440" tIns="45720" rIns="91440" bIns="45720" numCol="1" anchor="t" anchorCtr="0" compatLnSpc="1"/>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i="0">
                <a:latin typeface="Arial" panose="020B0604020202020204"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i="0">
                <a:latin typeface="Arial" panose="020B0604020202020204"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p:spPr>
        <p:txBody>
          <a:bodyPr vert="horz" wrap="square" lIns="91440" tIns="45720" rIns="91440" bIns="45720" numCol="1" anchor="ctr" anchorCtr="0" compatLnSpc="1"/>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p:spPr>
        <p:txBody>
          <a:bodyPr vert="horz" wrap="square" lIns="91440" tIns="45720" rIns="91440" bIns="45720" numCol="1" anchor="t" anchorCtr="0" compatLnSpc="1"/>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9.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7411" name="Text Box 5"/>
          <p:cNvSpPr txBox="1">
            <a:spLocks noChangeArrowheads="1"/>
          </p:cNvSpPr>
          <p:nvPr/>
        </p:nvSpPr>
        <p:spPr bwMode="auto">
          <a:xfrm>
            <a:off x="228600" y="1295400"/>
            <a:ext cx="8748713" cy="585787"/>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t>
            </a:r>
            <a:r>
              <a:rPr lang="en-GB" altLang="it-IT" b="1" i="0" dirty="0" smtClean="0">
                <a:solidFill>
                  <a:srgbClr val="000000"/>
                </a:solidFill>
                <a:cs typeface="Arial" panose="020B0604020202020204" pitchFamily="34" charset="0"/>
              </a:rPr>
              <a:t>2019</a:t>
            </a:r>
            <a:r>
              <a:rPr lang="zh-CN" altLang="en-US" b="1" i="0" dirty="0" smtClean="0">
                <a:solidFill>
                  <a:srgbClr val="000000"/>
                </a:solidFill>
                <a:cs typeface="Arial" panose="020B0604020202020204" pitchFamily="34" charset="0"/>
              </a:rPr>
              <a:t>年</a:t>
            </a:r>
            <a:r>
              <a:rPr lang="en-US" altLang="zh-CN" b="1" i="0" dirty="0" smtClean="0">
                <a:solidFill>
                  <a:srgbClr val="000000"/>
                </a:solidFill>
                <a:cs typeface="Arial" panose="020B0604020202020204" pitchFamily="34" charset="0"/>
              </a:rPr>
              <a:t>8</a:t>
            </a:r>
            <a:r>
              <a:rPr lang="zh-CN" altLang="en-US" b="1" i="0" dirty="0" smtClean="0">
                <a:solidFill>
                  <a:srgbClr val="000000"/>
                </a:solidFill>
                <a:cs typeface="Arial" panose="020B0604020202020204" pitchFamily="34" charset="0"/>
              </a:rPr>
              <a:t>月</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457200" y="2250040"/>
            <a:ext cx="8305800" cy="262841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2000" b="1" i="0" dirty="0"/>
              <a:t>Neurodevelopmental disorder in children believed to have isolated mild </a:t>
            </a:r>
            <a:r>
              <a:rPr lang="en-US" sz="2000" b="1" i="0" dirty="0" err="1"/>
              <a:t>ventriculomegaly</a:t>
            </a:r>
            <a:r>
              <a:rPr lang="en-US" sz="2000" b="1" i="0" dirty="0"/>
              <a:t> prenatally</a:t>
            </a:r>
          </a:p>
          <a:p>
            <a:pPr algn="ctr">
              <a:buNone/>
            </a:pPr>
            <a:r>
              <a:rPr lang="zh-CN" altLang="en-US" sz="2000" b="1" i="0" dirty="0"/>
              <a:t>儿童神经系统发育障碍与产前孤立性轻度侧脑室增宽有关</a:t>
            </a:r>
            <a:endParaRPr lang="en-US" sz="2000" b="1" i="0" dirty="0"/>
          </a:p>
          <a:p>
            <a:pPr>
              <a:buNone/>
            </a:pPr>
            <a:endParaRPr lang="sv-SE" sz="1800" i="0" dirty="0"/>
          </a:p>
          <a:p>
            <a:pPr algn="ctr">
              <a:buNone/>
            </a:pPr>
            <a:r>
              <a:rPr lang="sv-SE" sz="1800" dirty="0"/>
              <a:t>E. Thorup, L.N. Jensen, G.S. Bak, C.K. Ekelund, G. Greisen, D.S. Jorgensen, S.G. Hellmuth, C. Wulff, O.B. Petersen, L.H. Pedersen, A. </a:t>
            </a:r>
            <a:r>
              <a:rPr lang="sv-SE" sz="1800" dirty="0" err="1"/>
              <a:t>Tabor</a:t>
            </a:r>
            <a:endParaRPr lang="sv-SE" sz="1800" i="0" dirty="0"/>
          </a:p>
          <a:p>
            <a:pPr>
              <a:buNone/>
            </a:pPr>
            <a:endParaRPr lang="sv-SE" sz="1800" i="0" dirty="0"/>
          </a:p>
          <a:p>
            <a:pPr algn="ctr" eaLnBrk="1" hangingPunct="1">
              <a:spcBef>
                <a:spcPct val="0"/>
              </a:spcBef>
              <a:spcAft>
                <a:spcPts val="600"/>
              </a:spcAft>
              <a:buNone/>
              <a:defRPr/>
            </a:pPr>
            <a:r>
              <a:rPr lang="it-IT" sz="1800" i="0" dirty="0"/>
              <a:t>Volume 54, Issue 2, Pages 182–189</a:t>
            </a:r>
          </a:p>
        </p:txBody>
      </p:sp>
      <p:sp>
        <p:nvSpPr>
          <p:cNvPr id="17413" name="TextBox 2"/>
          <p:cNvSpPr txBox="1">
            <a:spLocks noChangeArrowheads="1"/>
          </p:cNvSpPr>
          <p:nvPr/>
        </p:nvSpPr>
        <p:spPr bwMode="auto">
          <a:xfrm>
            <a:off x="1981200" y="5229200"/>
            <a:ext cx="6263208" cy="126188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a:p>
            <a:pPr algn="ctr" eaLnBrk="1" hangingPunct="1">
              <a:spcBef>
                <a:spcPct val="0"/>
              </a:spcBef>
              <a:buFontTx/>
              <a:buNone/>
            </a:pPr>
            <a:r>
              <a:rPr lang="en-US" altLang="en-GB" sz="1900" i="0" dirty="0">
                <a:solidFill>
                  <a:srgbClr val="000000"/>
                </a:solidFill>
                <a:cs typeface="Arial" panose="020B0604020202020204" pitchFamily="34" charset="0"/>
              </a:rPr>
              <a:t>Translated by Dr. Zhen Li, Prof. </a:t>
            </a:r>
            <a:r>
              <a:rPr lang="en-US" altLang="en-GB" sz="1900" i="0" dirty="0" err="1">
                <a:solidFill>
                  <a:srgbClr val="000000"/>
                </a:solidFill>
                <a:cs typeface="Arial" panose="020B0604020202020204" pitchFamily="34" charset="0"/>
              </a:rPr>
              <a:t>Qingqing</a:t>
            </a:r>
            <a:r>
              <a:rPr lang="en-US" altLang="en-GB" sz="1900" i="0" dirty="0">
                <a:solidFill>
                  <a:srgbClr val="000000"/>
                </a:solidFill>
                <a:cs typeface="Arial" panose="020B0604020202020204" pitchFamily="34" charset="0"/>
              </a:rPr>
              <a:t> </a:t>
            </a:r>
            <a:r>
              <a:rPr lang="en-US" altLang="en-GB" sz="1900" i="0" dirty="0" smtClean="0">
                <a:solidFill>
                  <a:srgbClr val="000000"/>
                </a:solidFill>
                <a:cs typeface="Arial" panose="020B0604020202020204" pitchFamily="34" charset="0"/>
              </a:rPr>
              <a:t>Wu</a:t>
            </a:r>
          </a:p>
          <a:p>
            <a:pPr algn="ctr" eaLnBrk="1" hangingPunct="1">
              <a:spcBef>
                <a:spcPct val="0"/>
              </a:spcBef>
              <a:buFontTx/>
              <a:buNone/>
            </a:pPr>
            <a:r>
              <a:rPr lang="zh-CN" altLang="en-US" sz="1900" i="0" dirty="0" smtClean="0">
                <a:solidFill>
                  <a:srgbClr val="000000"/>
                </a:solidFill>
                <a:cs typeface="Arial" panose="020B0604020202020204" pitchFamily="34" charset="0"/>
              </a:rPr>
              <a:t>翻译：李贞，吴青青</a:t>
            </a:r>
            <a:endParaRPr lang="en-US" altLang="en-GB" sz="1900" i="0" dirty="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51520" y="1772816"/>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p:cNvSpPr txBox="1"/>
          <p:nvPr/>
        </p:nvSpPr>
        <p:spPr>
          <a:xfrm>
            <a:off x="971600" y="2420888"/>
            <a:ext cx="7128792" cy="1015663"/>
          </a:xfrm>
          <a:prstGeom prst="rect">
            <a:avLst/>
          </a:prstGeom>
          <a:noFill/>
        </p:spPr>
        <p:txBody>
          <a:bodyPr wrap="square" rtlCol="0">
            <a:spAutoFit/>
          </a:bodyPr>
          <a:lstStyle/>
          <a:p>
            <a:pPr marL="285750" indent="-285750">
              <a:buFont typeface="Arial" panose="020B0604020202020204" pitchFamily="34" charset="0"/>
              <a:buChar char="•"/>
            </a:pPr>
            <a:r>
              <a:rPr lang="zh-CN" altLang="en-US" sz="1500" i="0" dirty="0" smtClean="0"/>
              <a:t>对</a:t>
            </a:r>
            <a:r>
              <a:rPr lang="zh-CN" altLang="en-US" sz="1500" i="0" dirty="0"/>
              <a:t>出生后确诊的孤立性侧脑室增宽和神经发育障碍的</a:t>
            </a:r>
            <a:r>
              <a:rPr lang="en-US" altLang="zh-CN" sz="1500" i="0" dirty="0"/>
              <a:t>6</a:t>
            </a:r>
            <a:r>
              <a:rPr lang="zh-CN" altLang="en-US" sz="1500" i="0" dirty="0"/>
              <a:t>个病例合并异常有：精神运动发育障碍（</a:t>
            </a:r>
            <a:r>
              <a:rPr lang="en-US" altLang="zh-CN" sz="1500" i="0" dirty="0"/>
              <a:t>n = 3</a:t>
            </a:r>
            <a:r>
              <a:rPr lang="zh-CN" altLang="en-US" sz="1500" i="0" dirty="0"/>
              <a:t>），癫痫（</a:t>
            </a:r>
            <a:r>
              <a:rPr lang="en-US" altLang="zh-CN" sz="1500" i="0" dirty="0"/>
              <a:t>n = 2</a:t>
            </a:r>
            <a:r>
              <a:rPr lang="zh-CN" altLang="en-US" sz="1500" i="0" dirty="0"/>
              <a:t>）和自闭症（</a:t>
            </a:r>
            <a:r>
              <a:rPr lang="en-US" altLang="zh-CN" sz="1500" i="0" dirty="0"/>
              <a:t>n = 1</a:t>
            </a:r>
            <a:r>
              <a:rPr lang="zh-CN" altLang="en-US" sz="1500" i="0" dirty="0"/>
              <a:t>）。</a:t>
            </a:r>
            <a:endParaRPr lang="en-AU" sz="1500" i="0" dirty="0"/>
          </a:p>
          <a:p>
            <a:pPr marL="285750" indent="-285750">
              <a:buFont typeface="Arial" panose="020B0604020202020204" pitchFamily="34" charset="0"/>
              <a:buChar char="•"/>
            </a:pPr>
            <a:r>
              <a:rPr lang="zh-CN" altLang="en-US" sz="1500" i="0" dirty="0" smtClean="0"/>
              <a:t>在</a:t>
            </a:r>
            <a:r>
              <a:rPr lang="zh-CN" altLang="en-US" sz="1500" i="0" dirty="0"/>
              <a:t>所有三个的病例中，在</a:t>
            </a:r>
            <a:r>
              <a:rPr lang="en-US" altLang="zh-CN" sz="1500" i="0" dirty="0"/>
              <a:t>2</a:t>
            </a:r>
            <a:r>
              <a:rPr lang="zh-CN" altLang="en-US" sz="1500" i="0" dirty="0"/>
              <a:t>岁时给予精神运动发育受损的诊断，而癫痫分别在</a:t>
            </a:r>
            <a:r>
              <a:rPr lang="en-US" altLang="zh-CN" sz="1500" i="0" dirty="0"/>
              <a:t>3</a:t>
            </a:r>
            <a:r>
              <a:rPr lang="zh-CN" altLang="en-US" sz="1500" i="0" dirty="0"/>
              <a:t>岁和</a:t>
            </a:r>
            <a:r>
              <a:rPr lang="en-US" altLang="zh-CN" sz="1500" i="0" dirty="0"/>
              <a:t>4</a:t>
            </a:r>
            <a:r>
              <a:rPr lang="zh-CN" altLang="en-US" sz="1500" i="0" dirty="0"/>
              <a:t>岁诊断，</a:t>
            </a:r>
            <a:r>
              <a:rPr lang="en-US" altLang="zh-CN" sz="1500" i="0" dirty="0"/>
              <a:t>ASD</a:t>
            </a:r>
            <a:r>
              <a:rPr lang="zh-CN" altLang="en-US" sz="1500" i="0" dirty="0"/>
              <a:t>在</a:t>
            </a:r>
            <a:r>
              <a:rPr lang="en-US" altLang="zh-CN" sz="1500" i="0" dirty="0"/>
              <a:t>5</a:t>
            </a:r>
            <a:r>
              <a:rPr lang="zh-CN" altLang="en-US" sz="1500" i="0" dirty="0"/>
              <a:t>岁时诊断。 仅在一名病例中进行了额外的产前诊断。</a:t>
            </a:r>
            <a:endParaRPr lang="en-AU" sz="1500" i="0" dirty="0"/>
          </a:p>
        </p:txBody>
      </p:sp>
      <p:pic>
        <p:nvPicPr>
          <p:cNvPr id="8" name="Picture 7"/>
          <p:cNvPicPr>
            <a:picLocks noChangeAspect="1"/>
          </p:cNvPicPr>
          <p:nvPr/>
        </p:nvPicPr>
        <p:blipFill rotWithShape="1">
          <a:blip r:embed="rId5" cstate="print">
            <a:grayscl/>
            <a:extLst>
              <a:ext uri="{BEBA8EAE-BF5A-486C-A8C5-ECC9F3942E4B}">
                <a14:imgProps xmlns:a14="http://schemas.microsoft.com/office/drawing/2010/main">
                  <a14:imgLayer r:embed="rId6">
                    <a14:imgEffect>
                      <a14:sharpenSoften amount="25000"/>
                    </a14:imgEffect>
                  </a14:imgLayer>
                </a14:imgProps>
              </a:ext>
            </a:extLst>
          </a:blip>
          <a:srcRect t="7051"/>
          <a:stretch>
            <a:fillRect/>
          </a:stretch>
        </p:blipFill>
        <p:spPr>
          <a:xfrm>
            <a:off x="939737" y="3645024"/>
            <a:ext cx="7400925" cy="3024336"/>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971600" y="1988840"/>
            <a:ext cx="6662638" cy="5232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p:cNvSpPr txBox="1"/>
          <p:nvPr/>
        </p:nvSpPr>
        <p:spPr>
          <a:xfrm>
            <a:off x="827584" y="2780928"/>
            <a:ext cx="7488832" cy="3416320"/>
          </a:xfrm>
          <a:prstGeom prst="rect">
            <a:avLst/>
          </a:prstGeom>
          <a:noFill/>
        </p:spPr>
        <p:txBody>
          <a:bodyPr wrap="square" rtlCol="0">
            <a:spAutoFit/>
          </a:bodyPr>
          <a:lstStyle/>
          <a:p>
            <a:pPr marL="285750" indent="-285750">
              <a:buFont typeface="Arial" panose="020B0604020202020204" pitchFamily="34" charset="0"/>
              <a:buChar char="•"/>
            </a:pPr>
            <a:r>
              <a:rPr lang="zh-CN" altLang="en-US" i="0" dirty="0" smtClean="0"/>
              <a:t>合并</a:t>
            </a:r>
            <a:r>
              <a:rPr lang="zh-CN" altLang="en-US" i="0" dirty="0"/>
              <a:t>神经发育障碍的患儿与神经发育正常的患儿侧脑室宽度无差异（</a:t>
            </a:r>
            <a:r>
              <a:rPr lang="en-US" altLang="zh-CN" i="0" dirty="0"/>
              <a:t>10.2 mm vs 10.3 mm; P = 0.40</a:t>
            </a:r>
            <a:r>
              <a:rPr lang="zh-CN" altLang="en-US" i="0" dirty="0"/>
              <a:t>）</a:t>
            </a:r>
            <a:endParaRPr lang="en-US" altLang="zh-CN" i="0" dirty="0"/>
          </a:p>
          <a:p>
            <a:pPr marL="285750" indent="-285750">
              <a:buFont typeface="Arial" panose="020B0604020202020204" pitchFamily="34" charset="0"/>
              <a:buChar char="•"/>
            </a:pPr>
            <a:r>
              <a:rPr lang="en-US" altLang="zh-CN" i="0" dirty="0" smtClean="0"/>
              <a:t>48.4</a:t>
            </a:r>
            <a:r>
              <a:rPr lang="zh-CN" altLang="en-US" i="0" dirty="0"/>
              <a:t>％（</a:t>
            </a:r>
            <a:r>
              <a:rPr lang="en-US" altLang="zh-CN" i="0" dirty="0"/>
              <a:t>59/122</a:t>
            </a:r>
            <a:r>
              <a:rPr lang="zh-CN" altLang="en-US" i="0" dirty="0"/>
              <a:t>）被认为产前有</a:t>
            </a:r>
            <a:r>
              <a:rPr lang="en-US" altLang="zh-CN" i="0" dirty="0"/>
              <a:t>IMV</a:t>
            </a:r>
            <a:r>
              <a:rPr lang="zh-CN" altLang="en-US" i="0" dirty="0"/>
              <a:t>的儿童，其母亲怀孕期间超声随访的数据可用。</a:t>
            </a:r>
            <a:endParaRPr lang="en-AU" i="0" dirty="0"/>
          </a:p>
          <a:p>
            <a:pPr marL="742950" lvl="1" indent="-285750">
              <a:buFont typeface="Wingdings" panose="05000000000000000000" pitchFamily="2" charset="2"/>
              <a:buChar char="Ø"/>
            </a:pPr>
            <a:r>
              <a:rPr lang="zh-CN" altLang="en-US" i="0" dirty="0" smtClean="0"/>
              <a:t>在</a:t>
            </a:r>
            <a:r>
              <a:rPr lang="zh-CN" altLang="en-US" i="0" dirty="0"/>
              <a:t>这些病例中，脑室增宽恢复至正常（脑室宽度</a:t>
            </a:r>
            <a:r>
              <a:rPr lang="en-US" altLang="zh-CN" i="0" dirty="0"/>
              <a:t>&lt;10.0mm</a:t>
            </a:r>
            <a:r>
              <a:rPr lang="zh-CN" altLang="en-US" i="0" dirty="0"/>
              <a:t>）者占</a:t>
            </a:r>
            <a:r>
              <a:rPr lang="en-US" altLang="zh-CN" i="0" dirty="0"/>
              <a:t>72.9</a:t>
            </a:r>
            <a:r>
              <a:rPr lang="zh-CN" altLang="en-US" i="0" dirty="0"/>
              <a:t>％（</a:t>
            </a:r>
            <a:r>
              <a:rPr lang="en-US" altLang="zh-CN" i="0" dirty="0"/>
              <a:t>43/59</a:t>
            </a:r>
            <a:r>
              <a:rPr lang="zh-CN" altLang="en-US" i="0" dirty="0"/>
              <a:t>），保持稳定者占</a:t>
            </a:r>
            <a:r>
              <a:rPr lang="en-US" altLang="zh-CN" i="0" dirty="0"/>
              <a:t>22.0</a:t>
            </a:r>
            <a:r>
              <a:rPr lang="zh-CN" altLang="en-US" i="0" dirty="0"/>
              <a:t>％（</a:t>
            </a:r>
            <a:r>
              <a:rPr lang="en-US" altLang="zh-CN" i="0" dirty="0"/>
              <a:t>13/59</a:t>
            </a:r>
            <a:r>
              <a:rPr lang="zh-CN" altLang="en-US" i="0" dirty="0"/>
              <a:t>），进展至重度（侧脑室宽度</a:t>
            </a:r>
            <a:r>
              <a:rPr lang="en-US" altLang="zh-CN" i="0" dirty="0"/>
              <a:t>&gt; 15.0 mm</a:t>
            </a:r>
            <a:r>
              <a:rPr lang="zh-CN" altLang="en-US" i="0" dirty="0"/>
              <a:t>）者占</a:t>
            </a:r>
            <a:r>
              <a:rPr lang="en-US" altLang="zh-CN" i="0" dirty="0"/>
              <a:t>5.1</a:t>
            </a:r>
            <a:r>
              <a:rPr lang="zh-CN" altLang="en-US" i="0" dirty="0"/>
              <a:t>％（</a:t>
            </a:r>
            <a:r>
              <a:rPr lang="en-US" altLang="zh-CN" i="0" dirty="0"/>
              <a:t>3/59</a:t>
            </a:r>
            <a:r>
              <a:rPr lang="zh-CN" altLang="en-US" i="0" dirty="0"/>
              <a:t>）。</a:t>
            </a:r>
            <a:endParaRPr lang="en-AU" i="0" dirty="0"/>
          </a:p>
          <a:p>
            <a:pPr marL="742950" lvl="1" indent="-285750">
              <a:buFont typeface="Wingdings" panose="05000000000000000000" pitchFamily="2" charset="2"/>
              <a:buChar char="Ø"/>
            </a:pPr>
            <a:r>
              <a:rPr lang="en-AU" i="0" dirty="0" smtClean="0"/>
              <a:t> </a:t>
            </a:r>
            <a:r>
              <a:rPr lang="en-US" altLang="zh-CN" i="0" dirty="0"/>
              <a:t>7</a:t>
            </a:r>
            <a:r>
              <a:rPr lang="zh-CN" altLang="en-US" i="0" dirty="0"/>
              <a:t>例脑室增宽消退的儿童被诊断出神经发育障碍，其中</a:t>
            </a:r>
            <a:r>
              <a:rPr lang="en-US" altLang="zh-CN" i="0" dirty="0"/>
              <a:t>2</a:t>
            </a:r>
            <a:r>
              <a:rPr lang="zh-CN" altLang="en-US" i="0" dirty="0"/>
              <a:t>例出生后确诊为孤立性轻中度脑室增宽，</a:t>
            </a:r>
            <a:r>
              <a:rPr lang="en-US" altLang="zh-CN" i="0" dirty="0"/>
              <a:t>5</a:t>
            </a:r>
            <a:r>
              <a:rPr lang="zh-CN" altLang="en-US" i="0" dirty="0"/>
              <a:t>例合并其他异常。</a:t>
            </a:r>
            <a:endParaRPr lang="en-AU" i="0" dirty="0"/>
          </a:p>
          <a:p>
            <a:pPr marL="742950" lvl="1" indent="-285750">
              <a:buFont typeface="Wingdings" panose="05000000000000000000" pitchFamily="2" charset="2"/>
              <a:buChar char="Ø"/>
            </a:pPr>
            <a:r>
              <a:rPr lang="zh-CN" altLang="en-US" i="0" dirty="0" smtClean="0"/>
              <a:t>在确诊为孤立性轻中度脑室增宽且进展为重度的</a:t>
            </a:r>
            <a:r>
              <a:rPr lang="en-US" altLang="zh-CN" i="0" dirty="0" smtClean="0"/>
              <a:t>3</a:t>
            </a:r>
            <a:r>
              <a:rPr lang="zh-CN" altLang="en-US" i="0" dirty="0" smtClean="0"/>
              <a:t>个儿童中，其中一个被诊断为神经发育障碍。</a:t>
            </a:r>
            <a:endParaRPr lang="en-AU" altLang="zh-CN" i="0" dirty="0" smtClean="0"/>
          </a:p>
          <a:p>
            <a:pPr marL="742950" lvl="1" indent="-285750">
              <a:buFont typeface="Wingdings" panose="05000000000000000000" pitchFamily="2" charset="2"/>
              <a:buChar char="Ø"/>
            </a:pPr>
            <a:endParaRPr lang="en-AU" i="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31747" name="TextBox 1"/>
          <p:cNvSpPr txBox="1">
            <a:spLocks noChangeArrowheads="1"/>
          </p:cNvSpPr>
          <p:nvPr/>
        </p:nvSpPr>
        <p:spPr bwMode="auto">
          <a:xfrm>
            <a:off x="395536" y="2276872"/>
            <a:ext cx="8425630" cy="286232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zh-CN" altLang="en-US" sz="1500" i="0" dirty="0" smtClean="0"/>
              <a:t>出生后</a:t>
            </a:r>
            <a:r>
              <a:rPr lang="zh-CN" altLang="en-US" sz="1500" i="0" dirty="0"/>
              <a:t>确诊的</a:t>
            </a:r>
            <a:r>
              <a:rPr lang="en-US" altLang="zh-CN" sz="1500" i="0" dirty="0"/>
              <a:t>IMV</a:t>
            </a:r>
            <a:r>
              <a:rPr lang="zh-CN" altLang="en-US" sz="1500" i="0" dirty="0"/>
              <a:t>的儿童中有</a:t>
            </a:r>
            <a:r>
              <a:rPr lang="en-US" altLang="zh-CN" sz="1500" i="0" dirty="0"/>
              <a:t>5.6</a:t>
            </a:r>
            <a:r>
              <a:rPr lang="zh-CN" altLang="en-US" sz="1500" i="0" dirty="0"/>
              <a:t>％（</a:t>
            </a:r>
            <a:r>
              <a:rPr lang="en-US" altLang="zh-CN" sz="1500" i="0" dirty="0"/>
              <a:t>6/107</a:t>
            </a:r>
            <a:r>
              <a:rPr lang="zh-CN" altLang="en-US" sz="1500" i="0" dirty="0"/>
              <a:t>）患有神经发育障碍，与参考人群相比，</a:t>
            </a:r>
            <a:r>
              <a:rPr lang="en-US" altLang="zh-CN" sz="1500" i="0" dirty="0"/>
              <a:t>OR</a:t>
            </a:r>
            <a:r>
              <a:rPr lang="zh-CN" altLang="en-US" sz="1500" i="0" dirty="0"/>
              <a:t>值为</a:t>
            </a:r>
            <a:r>
              <a:rPr lang="en-US" altLang="zh-CN" sz="1500" i="0" dirty="0"/>
              <a:t>2.64</a:t>
            </a:r>
            <a:r>
              <a:rPr lang="zh-CN" altLang="en-US" sz="1500" i="0" dirty="0"/>
              <a:t>。</a:t>
            </a:r>
          </a:p>
          <a:p>
            <a:pPr marL="285750" indent="-285750" eaLnBrk="1" hangingPunct="1">
              <a:spcBef>
                <a:spcPct val="0"/>
              </a:spcBef>
              <a:spcAft>
                <a:spcPts val="1200"/>
              </a:spcAft>
              <a:defRPr/>
            </a:pPr>
            <a:r>
              <a:rPr lang="zh-CN" altLang="en-US" sz="1500" i="0" dirty="0" smtClean="0"/>
              <a:t>神经</a:t>
            </a:r>
            <a:r>
              <a:rPr lang="zh-CN" altLang="en-US" sz="1500" i="0" dirty="0"/>
              <a:t>发育障碍的诊断为自闭症，癫痫和精神运动发育受损。 因此，他们都没有发现智力障碍或脑瘫，这与最近的研究结果一致，这些研究表明严重的神经发育障碍与确诊</a:t>
            </a:r>
            <a:r>
              <a:rPr lang="en-US" altLang="zh-CN" sz="1500" i="0" dirty="0"/>
              <a:t>IMV</a:t>
            </a:r>
            <a:r>
              <a:rPr lang="zh-CN" altLang="en-US" sz="1500" i="0" dirty="0"/>
              <a:t>之间没有关联。</a:t>
            </a:r>
            <a:endParaRPr lang="en-AU" sz="1500" i="0" dirty="0"/>
          </a:p>
          <a:p>
            <a:pPr marL="285750" indent="-285750" eaLnBrk="1" hangingPunct="1">
              <a:spcBef>
                <a:spcPct val="0"/>
              </a:spcBef>
              <a:spcAft>
                <a:spcPts val="1200"/>
              </a:spcAft>
              <a:defRPr/>
            </a:pPr>
            <a:r>
              <a:rPr lang="en-US" altLang="zh-CN" sz="1500" i="0" dirty="0" smtClean="0"/>
              <a:t>15</a:t>
            </a:r>
            <a:r>
              <a:rPr lang="zh-CN" altLang="en-US" sz="1500" i="0" dirty="0"/>
              <a:t>名（</a:t>
            </a:r>
            <a:r>
              <a:rPr lang="en-US" altLang="zh-CN" sz="1500" i="0" dirty="0"/>
              <a:t>12.3</a:t>
            </a:r>
            <a:r>
              <a:rPr lang="zh-CN" altLang="en-US" sz="1500" i="0" dirty="0"/>
              <a:t>％）儿童在出生后被发现有其他异常。 </a:t>
            </a:r>
            <a:r>
              <a:rPr lang="en-US" altLang="zh-CN" sz="1500" i="0" dirty="0"/>
              <a:t>7</a:t>
            </a:r>
            <a:r>
              <a:rPr lang="zh-CN" altLang="en-US" sz="1500" i="0" dirty="0"/>
              <a:t>例在染色体微阵列分析或外显子组测序中检测到遗传异常，</a:t>
            </a:r>
            <a:r>
              <a:rPr lang="en-US" altLang="zh-CN" sz="1500" i="0" dirty="0"/>
              <a:t>5</a:t>
            </a:r>
            <a:r>
              <a:rPr lang="zh-CN" altLang="en-US" sz="1500" i="0" dirty="0"/>
              <a:t>例在磁共振检查上发现中枢神经系统畸形。 所有具有遗传和</a:t>
            </a:r>
            <a:r>
              <a:rPr lang="en-US" altLang="zh-CN" sz="1500" i="0" dirty="0"/>
              <a:t>/</a:t>
            </a:r>
            <a:r>
              <a:rPr lang="zh-CN" altLang="en-US" sz="1500" i="0" dirty="0"/>
              <a:t>或</a:t>
            </a:r>
            <a:r>
              <a:rPr lang="en-US" altLang="zh-CN" sz="1500" i="0" dirty="0"/>
              <a:t>CNS</a:t>
            </a:r>
            <a:r>
              <a:rPr lang="zh-CN" altLang="en-US" sz="1500" i="0" dirty="0"/>
              <a:t>异常的儿童至少患有一种神经发育障碍。</a:t>
            </a:r>
          </a:p>
          <a:p>
            <a:pPr marL="285750" indent="-285750" eaLnBrk="1" hangingPunct="1">
              <a:spcBef>
                <a:spcPct val="0"/>
              </a:spcBef>
              <a:spcAft>
                <a:spcPts val="1200"/>
              </a:spcAft>
              <a:defRPr/>
            </a:pPr>
            <a:r>
              <a:rPr lang="zh-CN" altLang="en-US" sz="1500" i="0" dirty="0"/>
              <a:t>还有人提出，脑室扩大的患儿预后较稳定或进行性脑室扩大的患儿有更好的预后。 我们无法在这方面表现出任何重大影响，可能是由于完整超声随访数据的病例数量有限。 在确认分离的轻度脑室扩大的三个胎儿中检测到严重脑室扩大的进展，其中一个被诊断为神经发育障碍。</a:t>
            </a:r>
            <a:endParaRPr lang="en-AU" sz="1500" i="0" dirty="0"/>
          </a:p>
        </p:txBody>
      </p:sp>
      <p:sp>
        <p:nvSpPr>
          <p:cNvPr id="33796" name="Rectangle 1"/>
          <p:cNvSpPr>
            <a:spLocks noChangeArrowheads="1"/>
          </p:cNvSpPr>
          <p:nvPr/>
        </p:nvSpPr>
        <p:spPr bwMode="auto">
          <a:xfrm>
            <a:off x="3851920" y="1772816"/>
            <a:ext cx="800219" cy="461665"/>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400" b="1" i="0" dirty="0" smtClean="0"/>
              <a:t>讨论</a:t>
            </a:r>
            <a:endParaRPr lang="en-GB" altLang="it-IT" sz="2400" b="1" i="0" dirty="0"/>
          </a:p>
        </p:txBody>
      </p:sp>
      <p:sp>
        <p:nvSpPr>
          <p:cNvPr id="9"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971600" y="2780928"/>
            <a:ext cx="7632849" cy="317009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zh-CN" altLang="en-US" sz="2000" b="1" i="0" dirty="0" smtClean="0"/>
              <a:t>研究</a:t>
            </a:r>
            <a:r>
              <a:rPr lang="zh-CN" altLang="en-US" sz="2000" b="1" i="0" dirty="0"/>
              <a:t>优势及不足</a:t>
            </a:r>
            <a:endParaRPr lang="en-US" sz="2000" b="1" i="0" dirty="0"/>
          </a:p>
          <a:p>
            <a:pPr marL="285750" indent="-285750" eaLnBrk="1" hangingPunct="1">
              <a:spcBef>
                <a:spcPct val="0"/>
              </a:spcBef>
              <a:spcAft>
                <a:spcPts val="1200"/>
              </a:spcAft>
              <a:defRPr/>
            </a:pPr>
            <a:r>
              <a:rPr lang="zh-CN" altLang="en-US" sz="1400" i="0" dirty="0" smtClean="0">
                <a:latin typeface="+mn-ea"/>
              </a:rPr>
              <a:t>这</a:t>
            </a:r>
            <a:r>
              <a:rPr lang="zh-CN" altLang="en-US" sz="1400" i="0" dirty="0">
                <a:latin typeface="+mn-ea"/>
              </a:rPr>
              <a:t>项研究的优势在于它是国家级队列研究，入组了超过</a:t>
            </a:r>
            <a:r>
              <a:rPr lang="en-US" altLang="zh-CN" sz="1400" i="0" dirty="0">
                <a:latin typeface="+mn-ea"/>
              </a:rPr>
              <a:t>29</a:t>
            </a:r>
            <a:r>
              <a:rPr lang="zh-CN" altLang="en-US" sz="1400" i="0" dirty="0">
                <a:latin typeface="+mn-ea"/>
              </a:rPr>
              <a:t>万的孕妇。</a:t>
            </a:r>
            <a:endParaRPr lang="en-AU" sz="1400" i="0" dirty="0">
              <a:latin typeface="+mn-ea"/>
            </a:endParaRPr>
          </a:p>
          <a:p>
            <a:pPr marL="285750" indent="-285750" eaLnBrk="1" hangingPunct="1">
              <a:spcBef>
                <a:spcPct val="0"/>
              </a:spcBef>
              <a:spcAft>
                <a:spcPts val="1200"/>
              </a:spcAft>
              <a:defRPr/>
            </a:pPr>
            <a:r>
              <a:rPr lang="zh-CN" altLang="en-US" sz="1400" i="0" dirty="0" smtClean="0">
                <a:latin typeface="+mn-ea"/>
              </a:rPr>
              <a:t>作者</a:t>
            </a:r>
            <a:r>
              <a:rPr lang="zh-CN" altLang="en-US" sz="1400" i="0" dirty="0">
                <a:latin typeface="+mn-ea"/>
              </a:rPr>
              <a:t>审查了可以查阅的（</a:t>
            </a:r>
            <a:r>
              <a:rPr lang="en-US" altLang="zh-CN" sz="1400" i="0" dirty="0">
                <a:latin typeface="+mn-ea"/>
              </a:rPr>
              <a:t>58</a:t>
            </a:r>
            <a:r>
              <a:rPr lang="zh-CN" altLang="en-US" sz="1400" i="0" dirty="0">
                <a:latin typeface="+mn-ea"/>
              </a:rPr>
              <a:t>％）所有患者档案。 因此，有些未经验证的病例实际上可能没有脑室增宽，这会使结果偏向于低估</a:t>
            </a:r>
            <a:r>
              <a:rPr lang="en-US" altLang="zh-CN" sz="1400" i="0" dirty="0">
                <a:latin typeface="+mn-ea"/>
              </a:rPr>
              <a:t>IMV</a:t>
            </a:r>
            <a:r>
              <a:rPr lang="zh-CN" altLang="en-US" sz="1400" i="0" dirty="0">
                <a:latin typeface="+mn-ea"/>
              </a:rPr>
              <a:t>的重要性。</a:t>
            </a:r>
            <a:endParaRPr lang="en-US" altLang="zh-CN" sz="1400" i="0" dirty="0">
              <a:latin typeface="+mn-ea"/>
            </a:endParaRPr>
          </a:p>
          <a:p>
            <a:pPr marL="285750" indent="-285750" eaLnBrk="1" hangingPunct="1">
              <a:spcBef>
                <a:spcPct val="0"/>
              </a:spcBef>
              <a:spcAft>
                <a:spcPts val="1200"/>
              </a:spcAft>
              <a:defRPr/>
            </a:pPr>
            <a:r>
              <a:rPr lang="zh-CN" altLang="en-US" sz="1400" i="0" dirty="0" smtClean="0">
                <a:latin typeface="+mn-ea"/>
              </a:rPr>
              <a:t>对于</a:t>
            </a:r>
            <a:r>
              <a:rPr lang="zh-CN" altLang="en-US" sz="1400" i="0" dirty="0">
                <a:latin typeface="+mn-ea"/>
              </a:rPr>
              <a:t>其他发现的诊断检查没有常规进行，其中进行</a:t>
            </a:r>
            <a:r>
              <a:rPr lang="en-US" altLang="zh-CN" sz="1400" i="0" dirty="0">
                <a:latin typeface="+mn-ea"/>
              </a:rPr>
              <a:t>MRI</a:t>
            </a:r>
            <a:r>
              <a:rPr lang="zh-CN" altLang="en-US" sz="1400" i="0" dirty="0">
                <a:latin typeface="+mn-ea"/>
              </a:rPr>
              <a:t>检查为</a:t>
            </a:r>
            <a:r>
              <a:rPr lang="en-US" altLang="zh-CN" sz="1400" i="0" dirty="0">
                <a:latin typeface="+mn-ea"/>
              </a:rPr>
              <a:t>17.7</a:t>
            </a:r>
            <a:r>
              <a:rPr lang="zh-CN" altLang="en-US" sz="1400" i="0" dirty="0">
                <a:latin typeface="+mn-ea"/>
              </a:rPr>
              <a:t>％，</a:t>
            </a:r>
            <a:r>
              <a:rPr lang="en-US" altLang="zh-CN" sz="1400" i="0" dirty="0">
                <a:latin typeface="+mn-ea"/>
              </a:rPr>
              <a:t>CMA</a:t>
            </a:r>
            <a:r>
              <a:rPr lang="zh-CN" altLang="en-US" sz="1400" i="0" dirty="0">
                <a:latin typeface="+mn-ea"/>
              </a:rPr>
              <a:t>检查为</a:t>
            </a:r>
            <a:r>
              <a:rPr lang="en-US" altLang="zh-CN" sz="1400" i="0" dirty="0">
                <a:latin typeface="+mn-ea"/>
              </a:rPr>
              <a:t>23.4</a:t>
            </a:r>
            <a:r>
              <a:rPr lang="zh-CN" altLang="en-US" sz="1400" i="0" dirty="0">
                <a:latin typeface="+mn-ea"/>
              </a:rPr>
              <a:t>％。 因此，被分类为具有出生后确认的</a:t>
            </a:r>
            <a:r>
              <a:rPr lang="en-US" altLang="zh-CN" sz="1400" i="0" dirty="0">
                <a:latin typeface="+mn-ea"/>
              </a:rPr>
              <a:t>IMV</a:t>
            </a:r>
            <a:r>
              <a:rPr lang="zh-CN" altLang="en-US" sz="1400" i="0" dirty="0">
                <a:latin typeface="+mn-ea"/>
              </a:rPr>
              <a:t>的一些儿童可能具有潜在的中枢神经系统或遗传异常，这会使结果偏向于过高估计</a:t>
            </a:r>
            <a:r>
              <a:rPr lang="en-US" altLang="zh-CN" sz="1400" i="0" dirty="0">
                <a:latin typeface="+mn-ea"/>
              </a:rPr>
              <a:t>IMV</a:t>
            </a:r>
            <a:r>
              <a:rPr lang="zh-CN" altLang="en-US" sz="1400" i="0" dirty="0">
                <a:latin typeface="+mn-ea"/>
              </a:rPr>
              <a:t>的重要性。</a:t>
            </a:r>
            <a:endParaRPr lang="en-AU" sz="1400" i="0" dirty="0">
              <a:latin typeface="+mn-ea"/>
            </a:endParaRPr>
          </a:p>
          <a:p>
            <a:pPr marL="285750" indent="-285750" eaLnBrk="1" hangingPunct="1">
              <a:spcBef>
                <a:spcPct val="0"/>
              </a:spcBef>
              <a:spcAft>
                <a:spcPts val="1200"/>
              </a:spcAft>
              <a:defRPr/>
            </a:pPr>
            <a:r>
              <a:rPr lang="zh-CN" altLang="en-US" sz="1400" i="0" dirty="0" smtClean="0">
                <a:latin typeface="+mn-ea"/>
              </a:rPr>
              <a:t>尽管</a:t>
            </a:r>
            <a:r>
              <a:rPr lang="zh-CN" altLang="en-US" sz="1400" i="0" dirty="0">
                <a:latin typeface="+mn-ea"/>
              </a:rPr>
              <a:t>全科医生在健康评估中的参与率很高，而且健康访问者的家庭和学校就诊率仍然很高，但丹麦没有正式的精神运动发育筛查计划，而且较轻微的问题可能未被发现，因而未被诊断。 认知障碍可能首先在学龄初期变得明显</a:t>
            </a:r>
            <a:r>
              <a:rPr lang="en-US" altLang="zh-CN" sz="1400" i="0" dirty="0">
                <a:latin typeface="+mn-ea"/>
              </a:rPr>
              <a:t>; </a:t>
            </a:r>
            <a:r>
              <a:rPr lang="zh-CN" altLang="en-US" sz="1400" i="0" dirty="0">
                <a:latin typeface="+mn-ea"/>
              </a:rPr>
              <a:t>因此，在学校的最初几年中对该队列的后续行动将提供有价值的信息。</a:t>
            </a:r>
            <a:endParaRPr lang="en-AU" sz="1400" i="0" dirty="0">
              <a:latin typeface="+mn-ea"/>
            </a:endParaRPr>
          </a:p>
        </p:txBody>
      </p:sp>
      <p:sp>
        <p:nvSpPr>
          <p:cNvPr id="8" name="Rectangle 1"/>
          <p:cNvSpPr>
            <a:spLocks noChangeArrowheads="1"/>
          </p:cNvSpPr>
          <p:nvPr/>
        </p:nvSpPr>
        <p:spPr bwMode="auto">
          <a:xfrm>
            <a:off x="3851920" y="1844824"/>
            <a:ext cx="800219" cy="461665"/>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400" b="1" i="0" dirty="0" smtClean="0"/>
              <a:t>讨论</a:t>
            </a:r>
            <a:endParaRPr lang="en-GB" altLang="it-IT" sz="2400" b="1" i="0"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9" name="Rectangle 1"/>
          <p:cNvSpPr>
            <a:spLocks noChangeArrowheads="1"/>
          </p:cNvSpPr>
          <p:nvPr/>
        </p:nvSpPr>
        <p:spPr bwMode="auto">
          <a:xfrm>
            <a:off x="3995936" y="2348880"/>
            <a:ext cx="803425" cy="461665"/>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400" b="1" i="0" dirty="0" smtClean="0"/>
              <a:t>结论</a:t>
            </a:r>
            <a:endParaRPr lang="en-GB" altLang="it-IT" sz="2400" b="1" i="0" dirty="0"/>
          </a:p>
        </p:txBody>
      </p:sp>
      <p:sp>
        <p:nvSpPr>
          <p:cNvPr id="10" name="TextBox 1"/>
          <p:cNvSpPr txBox="1">
            <a:spLocks noChangeArrowheads="1"/>
          </p:cNvSpPr>
          <p:nvPr/>
        </p:nvSpPr>
        <p:spPr bwMode="auto">
          <a:xfrm>
            <a:off x="899591" y="3140968"/>
            <a:ext cx="7344816" cy="869533"/>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buNone/>
            </a:pPr>
            <a:r>
              <a:rPr lang="zh-CN" altLang="en-US" sz="1800" i="0" dirty="0" smtClean="0"/>
              <a:t>该</a:t>
            </a:r>
            <a:r>
              <a:rPr lang="zh-CN" altLang="en-US" sz="1800" i="0" dirty="0"/>
              <a:t>研究表明，与参考人群相比，确诊</a:t>
            </a:r>
            <a:r>
              <a:rPr lang="en-US" altLang="zh-CN" sz="1800" i="0" dirty="0"/>
              <a:t>IMV</a:t>
            </a:r>
            <a:r>
              <a:rPr lang="zh-CN" altLang="en-US" sz="1800" i="0" dirty="0"/>
              <a:t>的诊断与神经发育障碍的风险增加有关，但绝对风险较低，并且没有智力障碍或脑瘫的病例。</a:t>
            </a:r>
            <a:r>
              <a:rPr lang="en-AU" sz="1800" i="0" dirty="0"/>
              <a:t> </a:t>
            </a:r>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5837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7653" name="TextBox 1"/>
          <p:cNvSpPr txBox="1">
            <a:spLocks noChangeArrowheads="1"/>
          </p:cNvSpPr>
          <p:nvPr/>
        </p:nvSpPr>
        <p:spPr bwMode="auto">
          <a:xfrm>
            <a:off x="1331640" y="1844824"/>
            <a:ext cx="6480175"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solidFill>
                  <a:srgbClr val="000000"/>
                </a:solidFill>
              </a:rPr>
              <a:t>关键</a:t>
            </a:r>
            <a:r>
              <a:rPr lang="zh-CN" altLang="en-US" sz="2800" b="1" i="0" dirty="0">
                <a:solidFill>
                  <a:srgbClr val="000000"/>
                </a:solidFill>
              </a:rPr>
              <a:t>点</a:t>
            </a:r>
            <a:endParaRPr lang="en-GB" altLang="it-IT" sz="2800" b="1" i="0" dirty="0">
              <a:solidFill>
                <a:srgbClr val="000000"/>
              </a:solidFill>
            </a:endParaRPr>
          </a:p>
        </p:txBody>
      </p:sp>
      <p:sp>
        <p:nvSpPr>
          <p:cNvPr id="9" name="Segnaposto contenuto 2"/>
          <p:cNvSpPr txBox="1"/>
          <p:nvPr/>
        </p:nvSpPr>
        <p:spPr bwMode="auto">
          <a:xfrm>
            <a:off x="755576" y="2636912"/>
            <a:ext cx="7848872" cy="2504106"/>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zh-CN" altLang="en-US" sz="2000" i="0" dirty="0" smtClean="0"/>
              <a:t>这些</a:t>
            </a:r>
            <a:r>
              <a:rPr lang="zh-CN" altLang="en-US" sz="2000" i="0" dirty="0"/>
              <a:t>结果强调需要对患有脑室增宽的胎儿是否合并其他异常进行诊断检查。 此外，可能发展为重度脑室增宽的病例需要进行重复超声检查。</a:t>
            </a:r>
            <a:r>
              <a:rPr lang="en-AU" sz="2000" i="0" dirty="0"/>
              <a:t> </a:t>
            </a:r>
          </a:p>
          <a:p>
            <a:pPr eaLnBrk="1" hangingPunct="1">
              <a:spcBef>
                <a:spcPct val="0"/>
              </a:spcBef>
              <a:buNone/>
            </a:pPr>
            <a:r>
              <a:rPr lang="en-AU" sz="2000" i="0" dirty="0" smtClean="0"/>
              <a:t> </a:t>
            </a:r>
          </a:p>
          <a:p>
            <a:pPr eaLnBrk="1" hangingPunct="1">
              <a:spcBef>
                <a:spcPct val="0"/>
              </a:spcBef>
            </a:pPr>
            <a:r>
              <a:rPr lang="zh-CN" altLang="en-US" sz="2000" i="0" dirty="0" smtClean="0"/>
              <a:t>即使脑室增宽解决，胎儿仍然存在神经发育异常的风险增加。</a:t>
            </a:r>
            <a:endParaRPr lang="en-US" altLang="zh-CN" sz="2000" i="0" dirty="0" smtClean="0"/>
          </a:p>
          <a:p>
            <a:pPr eaLnBrk="1" hangingPunct="1">
              <a:spcBef>
                <a:spcPct val="0"/>
              </a:spcBef>
              <a:buNone/>
            </a:pPr>
            <a:endParaRPr lang="en-AU" sz="2000" i="0" dirty="0" smtClean="0"/>
          </a:p>
          <a:p>
            <a:pPr eaLnBrk="1" hangingPunct="1">
              <a:spcBef>
                <a:spcPct val="0"/>
              </a:spcBef>
            </a:pPr>
            <a:r>
              <a:rPr lang="zh-CN" altLang="en-US" sz="2000" i="0" dirty="0" smtClean="0"/>
              <a:t>对于</a:t>
            </a:r>
            <a:r>
              <a:rPr lang="zh-CN" altLang="en-US" sz="2000" i="0" dirty="0"/>
              <a:t>证实新生儿神经发育结局与</a:t>
            </a:r>
            <a:r>
              <a:rPr lang="en-US" altLang="zh-CN" sz="2000" i="0" dirty="0"/>
              <a:t>10-12</a:t>
            </a:r>
            <a:r>
              <a:rPr lang="zh-CN" altLang="en-US" sz="2000" i="0" dirty="0"/>
              <a:t>对</a:t>
            </a:r>
            <a:r>
              <a:rPr lang="en-US" altLang="zh-CN" sz="2000" i="0" dirty="0"/>
              <a:t>13-15 mm</a:t>
            </a:r>
            <a:r>
              <a:rPr lang="zh-CN" altLang="en-US" sz="2000" i="0" dirty="0"/>
              <a:t>的脑室宽度有差异，这项研究的样本量还不够，因此需要进行荟萃分析。</a:t>
            </a:r>
            <a:endParaRPr lang="en-AU" sz="2000" i="0" dirty="0"/>
          </a:p>
        </p:txBody>
      </p:sp>
      <p:sp>
        <p:nvSpPr>
          <p:cNvPr id="12"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272501" y="173307"/>
            <a:ext cx="3960440" cy="787975"/>
            <a:chOff x="0" y="0"/>
            <a:chExt cx="1837427" cy="828136"/>
          </a:xfrm>
        </p:grpSpPr>
        <p:sp>
          <p:nvSpPr>
            <p:cNvPr id="15" name="矩形 14"/>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16" name="文本框 27"/>
            <p:cNvSpPr txBox="1"/>
            <p:nvPr/>
          </p:nvSpPr>
          <p:spPr>
            <a:xfrm>
              <a:off x="107777" y="58480"/>
              <a:ext cx="1621873" cy="66091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lnSpc>
                  <a:spcPct val="150000"/>
                </a:lnSpc>
                <a:spcAft>
                  <a:spcPts val="0"/>
                </a:spcAft>
              </a:pP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2008</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年</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1</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-2014</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年</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10</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月间进行孕早期及孕中期超声检查的单胎孕妇（</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292046</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zh-CN" sz="16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3" name="组合 2"/>
          <p:cNvGrpSpPr/>
          <p:nvPr/>
        </p:nvGrpSpPr>
        <p:grpSpPr>
          <a:xfrm>
            <a:off x="1796110" y="2310845"/>
            <a:ext cx="2134623" cy="578723"/>
            <a:chOff x="0" y="0"/>
            <a:chExt cx="1837427" cy="828136"/>
          </a:xfrm>
        </p:grpSpPr>
        <p:sp>
          <p:nvSpPr>
            <p:cNvPr id="13" name="矩形 12"/>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14" name="文本框 60"/>
            <p:cNvSpPr txBox="1"/>
            <p:nvPr/>
          </p:nvSpPr>
          <p:spPr>
            <a:xfrm>
              <a:off x="154382" y="51265"/>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sz="1600" b="1" i="0" kern="100" dirty="0">
                  <a:effectLst/>
                  <a:latin typeface="等线" panose="02010600030101010101" pitchFamily="2" charset="-122"/>
                  <a:ea typeface="等线" panose="02010600030101010101" pitchFamily="2" charset="-122"/>
                  <a:cs typeface="Times New Roman" panose="02020603050405020304" pitchFamily="18" charset="0"/>
                </a:rPr>
                <a:t>产前明显</a:t>
              </a:r>
              <a:r>
                <a:rPr lang="en-US" altLang="zh-CN" sz="1600" b="1" i="0" kern="100" dirty="0">
                  <a:effectLst/>
                  <a:latin typeface="等线" panose="02010600030101010101" pitchFamily="2" charset="-122"/>
                  <a:ea typeface="等线" panose="02010600030101010101" pitchFamily="2" charset="-122"/>
                  <a:cs typeface="Times New Roman" panose="02020603050405020304" pitchFamily="18" charset="0"/>
                </a:rPr>
                <a:t>IMV</a:t>
              </a:r>
              <a:r>
                <a:rPr lang="zh-CN" sz="1600" b="1" i="0" kern="100" dirty="0">
                  <a:effectLst/>
                  <a:latin typeface="等线" panose="02010600030101010101" pitchFamily="2" charset="-122"/>
                  <a:ea typeface="等线" panose="02010600030101010101" pitchFamily="2" charset="-122"/>
                  <a:cs typeface="Times New Roman" panose="02020603050405020304" pitchFamily="18" charset="0"/>
                </a:rPr>
                <a:t>增宽</a:t>
              </a:r>
              <a:r>
                <a:rPr lang="en-US" sz="1600" b="1" i="0" kern="100" dirty="0">
                  <a:effectLst/>
                  <a:latin typeface="等线" panose="02010600030101010101" pitchFamily="2" charset="-122"/>
                  <a:ea typeface="等线" panose="02010600030101010101" pitchFamily="2" charset="-122"/>
                  <a:cs typeface="Times New Roman" panose="02020603050405020304" pitchFamily="18" charset="0"/>
                </a:rPr>
                <a:t>184</a:t>
              </a:r>
              <a:r>
                <a:rPr lang="zh-CN" sz="1600" b="1" i="0" kern="100" dirty="0">
                  <a:effectLst/>
                  <a:latin typeface="等线" panose="02010600030101010101" pitchFamily="2" charset="-122"/>
                  <a:ea typeface="等线" panose="02010600030101010101" pitchFamily="2" charset="-122"/>
                  <a:cs typeface="Times New Roman" panose="02020603050405020304" pitchFamily="18" charset="0"/>
                </a:rPr>
                <a:t>例</a:t>
              </a:r>
            </a:p>
          </p:txBody>
        </p:sp>
      </p:grpSp>
      <p:grpSp>
        <p:nvGrpSpPr>
          <p:cNvPr id="4" name="组合 3"/>
          <p:cNvGrpSpPr/>
          <p:nvPr/>
        </p:nvGrpSpPr>
        <p:grpSpPr>
          <a:xfrm>
            <a:off x="4205718" y="1525335"/>
            <a:ext cx="4187805" cy="967481"/>
            <a:chOff x="81814" y="-284571"/>
            <a:chExt cx="1837427" cy="828136"/>
          </a:xfrm>
        </p:grpSpPr>
        <p:sp>
          <p:nvSpPr>
            <p:cNvPr id="11" name="矩形 10"/>
            <p:cNvSpPr/>
            <p:nvPr/>
          </p:nvSpPr>
          <p:spPr>
            <a:xfrm>
              <a:off x="81814" y="-284571"/>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12" name="文本框 63"/>
            <p:cNvSpPr txBox="1"/>
            <p:nvPr/>
          </p:nvSpPr>
          <p:spPr>
            <a:xfrm>
              <a:off x="175494" y="-235383"/>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排除</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14</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p>
            <a:p>
              <a:pPr marL="342900" lvl="0" indent="-342900" algn="just">
                <a:spcAft>
                  <a:spcPts val="0"/>
                </a:spcAft>
                <a:buFont typeface="Wingdings" panose="05000000000000000000" pitchFamily="2" charset="2"/>
                <a:buChar char="l"/>
              </a:pP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核型异常</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7</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p>
            <a:p>
              <a:pPr marL="342900" lvl="0" indent="-342900" algn="just">
                <a:spcAft>
                  <a:spcPts val="0"/>
                </a:spcAft>
                <a:buFont typeface="Wingdings" panose="05000000000000000000" pitchFamily="2" charset="2"/>
                <a:buChar char="l"/>
              </a:pP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其他结构异常</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106</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p>
            <a:p>
              <a:pPr marL="342900" lvl="0" indent="-342900" algn="just">
                <a:spcAft>
                  <a:spcPts val="0"/>
                </a:spcAft>
                <a:buFont typeface="Wingdings" panose="05000000000000000000" pitchFamily="2" charset="2"/>
                <a:buChar char="l"/>
              </a:pP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胎儿感染</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1</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p>
          </p:txBody>
        </p:sp>
      </p:grpSp>
      <p:grpSp>
        <p:nvGrpSpPr>
          <p:cNvPr id="5" name="组合 4"/>
          <p:cNvGrpSpPr/>
          <p:nvPr/>
        </p:nvGrpSpPr>
        <p:grpSpPr>
          <a:xfrm>
            <a:off x="1748015" y="1267571"/>
            <a:ext cx="2134624" cy="651920"/>
            <a:chOff x="0" y="-8327"/>
            <a:chExt cx="1837427" cy="828136"/>
          </a:xfrm>
        </p:grpSpPr>
        <p:sp>
          <p:nvSpPr>
            <p:cNvPr id="9" name="矩形 8"/>
            <p:cNvSpPr/>
            <p:nvPr/>
          </p:nvSpPr>
          <p:spPr>
            <a:xfrm>
              <a:off x="0" y="-8327"/>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10" name="文本框 66"/>
            <p:cNvSpPr txBox="1"/>
            <p:nvPr/>
          </p:nvSpPr>
          <p:spPr>
            <a:xfrm>
              <a:off x="163903" y="94880"/>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产前轻中度侧脑室增宽（</a:t>
              </a:r>
              <a:r>
                <a:rPr lang="en-US" sz="1400" b="1" i="0" kern="100" dirty="0">
                  <a:effectLst/>
                  <a:latin typeface="等线" panose="02010600030101010101" pitchFamily="2" charset="-122"/>
                  <a:ea typeface="等线" panose="02010600030101010101" pitchFamily="2" charset="-122"/>
                  <a:cs typeface="Times New Roman" panose="02020603050405020304" pitchFamily="18" charset="0"/>
                </a:rPr>
                <a:t>298</a:t>
              </a:r>
              <a:r>
                <a:rPr lang="zh-CN" sz="1400" b="1" i="0" kern="100" dirty="0">
                  <a:effectLst/>
                  <a:latin typeface="等线" panose="02010600030101010101" pitchFamily="2" charset="-122"/>
                  <a:ea typeface="等线" panose="02010600030101010101" pitchFamily="2" charset="-122"/>
                  <a:cs typeface="Times New Roman" panose="02020603050405020304" pitchFamily="18" charset="0"/>
                </a:rPr>
                <a:t>例）</a:t>
              </a:r>
            </a:p>
          </p:txBody>
        </p:sp>
      </p:grpSp>
      <p:grpSp>
        <p:nvGrpSpPr>
          <p:cNvPr id="6" name="组合 5"/>
          <p:cNvGrpSpPr/>
          <p:nvPr/>
        </p:nvGrpSpPr>
        <p:grpSpPr>
          <a:xfrm>
            <a:off x="4173640" y="2585932"/>
            <a:ext cx="4187805" cy="1074796"/>
            <a:chOff x="-399407" y="-1162185"/>
            <a:chExt cx="1837427" cy="828136"/>
          </a:xfrm>
        </p:grpSpPr>
        <p:sp>
          <p:nvSpPr>
            <p:cNvPr id="7" name="矩形 6"/>
            <p:cNvSpPr/>
            <p:nvPr/>
          </p:nvSpPr>
          <p:spPr>
            <a:xfrm>
              <a:off x="-399407" y="-1162185"/>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8" name="文本框 3"/>
            <p:cNvSpPr txBox="1"/>
            <p:nvPr/>
          </p:nvSpPr>
          <p:spPr>
            <a:xfrm>
              <a:off x="-366361" y="-1136976"/>
              <a:ext cx="1652905"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marL="285750" indent="-285750" algn="just">
                <a:spcAft>
                  <a:spcPts val="0"/>
                </a:spcAft>
                <a:buFont typeface="Wingdings" panose="05000000000000000000" pitchFamily="2" charset="2"/>
                <a:buChar char="l"/>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排除</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51</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孕</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18</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周前发现</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IMV4</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孕</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22</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周以后发现</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IMV37</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回顾超声图像发现晚期侧脑室宽度＞</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10mm</a:t>
              </a:r>
            </a:p>
            <a:p>
              <a:pPr marL="285750" indent="-285750" algn="just">
                <a:spcAft>
                  <a:spcPts val="0"/>
                </a:spcAft>
                <a:buFont typeface="Wingdings" panose="05000000000000000000" pitchFamily="2" charset="2"/>
                <a:buChar char="l"/>
              </a:pP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18" name="组合 17"/>
          <p:cNvGrpSpPr/>
          <p:nvPr/>
        </p:nvGrpSpPr>
        <p:grpSpPr>
          <a:xfrm>
            <a:off x="1748015" y="3367062"/>
            <a:ext cx="2180408" cy="578723"/>
            <a:chOff x="0" y="0"/>
            <a:chExt cx="1837427" cy="828136"/>
          </a:xfrm>
        </p:grpSpPr>
        <p:sp>
          <p:nvSpPr>
            <p:cNvPr id="19" name="矩形 18"/>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20" name="文本框 66"/>
            <p:cNvSpPr txBox="1"/>
            <p:nvPr/>
          </p:nvSpPr>
          <p:spPr>
            <a:xfrm>
              <a:off x="163903" y="94880"/>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孕</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18-22</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周之间诊断</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IMV133</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21" name="组合 20"/>
          <p:cNvGrpSpPr/>
          <p:nvPr/>
        </p:nvGrpSpPr>
        <p:grpSpPr>
          <a:xfrm>
            <a:off x="1687742" y="4688638"/>
            <a:ext cx="2284838" cy="632975"/>
            <a:chOff x="0" y="0"/>
            <a:chExt cx="1837427" cy="828136"/>
          </a:xfrm>
        </p:grpSpPr>
        <p:sp>
          <p:nvSpPr>
            <p:cNvPr id="22" name="矩形 21"/>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23" name="文本框 66"/>
            <p:cNvSpPr txBox="1"/>
            <p:nvPr/>
          </p:nvSpPr>
          <p:spPr>
            <a:xfrm>
              <a:off x="163903" y="94880"/>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产前诊断</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IMV</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且随访</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至</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2-7</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岁</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的病例</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122</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24" name="组合 23"/>
          <p:cNvGrpSpPr/>
          <p:nvPr/>
        </p:nvGrpSpPr>
        <p:grpSpPr>
          <a:xfrm>
            <a:off x="4207183" y="3861157"/>
            <a:ext cx="4120718" cy="1146810"/>
            <a:chOff x="-399407" y="-1162185"/>
            <a:chExt cx="1837427" cy="828136"/>
          </a:xfrm>
        </p:grpSpPr>
        <p:sp>
          <p:nvSpPr>
            <p:cNvPr id="25" name="矩形 24"/>
            <p:cNvSpPr/>
            <p:nvPr/>
          </p:nvSpPr>
          <p:spPr>
            <a:xfrm>
              <a:off x="-399407" y="-1162185"/>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26" name="文本框 3"/>
            <p:cNvSpPr txBox="1"/>
            <p:nvPr/>
          </p:nvSpPr>
          <p:spPr>
            <a:xfrm>
              <a:off x="-339738" y="-1137986"/>
              <a:ext cx="1631871"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marL="285750" indent="-285750" algn="just">
                <a:spcAft>
                  <a:spcPts val="0"/>
                </a:spcAft>
                <a:buFont typeface="Wingdings" panose="05000000000000000000" pitchFamily="2" charset="2"/>
                <a:buChar char="l"/>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排除</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1</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终止妊娠</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5</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流产</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3</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新生儿死亡</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2</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失访</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1</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a:t>
              </a:r>
              <a:endPar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indent="-285750" algn="just">
                <a:spcAft>
                  <a:spcPts val="0"/>
                </a:spcAft>
                <a:buFont typeface="Wingdings" panose="05000000000000000000" pitchFamily="2" charset="2"/>
                <a:buChar char="l"/>
              </a:pP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30" name="组合 29"/>
          <p:cNvGrpSpPr/>
          <p:nvPr/>
        </p:nvGrpSpPr>
        <p:grpSpPr>
          <a:xfrm>
            <a:off x="769214" y="5891205"/>
            <a:ext cx="2010771" cy="823727"/>
            <a:chOff x="0" y="0"/>
            <a:chExt cx="1837427" cy="828136"/>
          </a:xfrm>
        </p:grpSpPr>
        <p:sp>
          <p:nvSpPr>
            <p:cNvPr id="31" name="矩形 30"/>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32" name="文本框 66"/>
            <p:cNvSpPr txBox="1"/>
            <p:nvPr/>
          </p:nvSpPr>
          <p:spPr>
            <a:xfrm>
              <a:off x="163903" y="94880"/>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产后确诊</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IMV</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病例</a:t>
              </a:r>
              <a:r>
                <a:rPr lang="en-US" altLang="zh-CN" sz="1400" b="1" i="0" kern="100" dirty="0">
                  <a:effectLst/>
                  <a:latin typeface="等线" panose="02010600030101010101" pitchFamily="2" charset="-122"/>
                  <a:ea typeface="等线" panose="02010600030101010101" pitchFamily="2" charset="-122"/>
                  <a:cs typeface="Times New Roman" panose="02020603050405020304" pitchFamily="18" charset="0"/>
                </a:rPr>
                <a:t>107</a:t>
              </a:r>
              <a:r>
                <a:rPr lang="zh-CN" altLang="en-US" sz="1400" b="1" i="0" kern="100" dirty="0">
                  <a:effectLst/>
                  <a:latin typeface="等线" panose="02010600030101010101" pitchFamily="2" charset="-122"/>
                  <a:ea typeface="等线" panose="02010600030101010101" pitchFamily="2" charset="-122"/>
                  <a:cs typeface="Times New Roman" panose="02020603050405020304" pitchFamily="18" charset="0"/>
                </a:rPr>
                <a:t>例</a:t>
              </a: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grpSp>
        <p:nvGrpSpPr>
          <p:cNvPr id="33" name="组合 32"/>
          <p:cNvGrpSpPr/>
          <p:nvPr/>
        </p:nvGrpSpPr>
        <p:grpSpPr>
          <a:xfrm>
            <a:off x="3330429" y="5874784"/>
            <a:ext cx="2177675" cy="828040"/>
            <a:chOff x="0" y="0"/>
            <a:chExt cx="1837427" cy="828136"/>
          </a:xfrm>
        </p:grpSpPr>
        <p:sp>
          <p:nvSpPr>
            <p:cNvPr id="34" name="矩形 33"/>
            <p:cNvSpPr/>
            <p:nvPr/>
          </p:nvSpPr>
          <p:spPr>
            <a:xfrm>
              <a:off x="0" y="0"/>
              <a:ext cx="1837427" cy="8281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endParaRPr lang="zh-CN" altLang="en-US"/>
            </a:p>
          </p:txBody>
        </p:sp>
        <p:sp>
          <p:nvSpPr>
            <p:cNvPr id="35" name="文本框 66"/>
            <p:cNvSpPr txBox="1"/>
            <p:nvPr/>
          </p:nvSpPr>
          <p:spPr>
            <a:xfrm>
              <a:off x="140697" y="99203"/>
              <a:ext cx="1535158" cy="6297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noAutofit/>
            </a:bodyPr>
            <a:lstStyle/>
            <a:p>
              <a:pPr algn="just">
                <a:spcAft>
                  <a:spcPts val="0"/>
                </a:spcAft>
              </a:pP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合并其他异常的病例</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15</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例（其中</a:t>
              </a:r>
              <a:r>
                <a:rPr lang="en-US" altLang="zh-CN" sz="1400" b="1" i="0" kern="100" dirty="0">
                  <a:latin typeface="等线" panose="02010600030101010101" pitchFamily="2" charset="-122"/>
                  <a:ea typeface="等线" panose="02010600030101010101" pitchFamily="2" charset="-122"/>
                  <a:cs typeface="Times New Roman" panose="02020603050405020304" pitchFamily="18" charset="0"/>
                </a:rPr>
                <a:t>7</a:t>
              </a:r>
              <a:r>
                <a:rPr lang="zh-CN" altLang="en-US" sz="1400" b="1" i="0" kern="100" dirty="0">
                  <a:latin typeface="等线" panose="02010600030101010101" pitchFamily="2" charset="-122"/>
                  <a:ea typeface="等线" panose="02010600030101010101" pitchFamily="2" charset="-122"/>
                  <a:cs typeface="Times New Roman" panose="02020603050405020304" pitchFamily="18" charset="0"/>
                </a:rPr>
                <a:t>例合并遗传物质异常）</a:t>
              </a:r>
              <a:endParaRPr lang="zh-CN" sz="1400" b="1" i="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cxnSp>
        <p:nvCxnSpPr>
          <p:cNvPr id="37" name="直接箭头连接符 36"/>
          <p:cNvCxnSpPr>
            <a:endCxn id="9" idx="0"/>
          </p:cNvCxnSpPr>
          <p:nvPr/>
        </p:nvCxnSpPr>
        <p:spPr>
          <a:xfrm>
            <a:off x="2815327" y="961282"/>
            <a:ext cx="0" cy="3062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接箭头连接符 37"/>
          <p:cNvCxnSpPr/>
          <p:nvPr/>
        </p:nvCxnSpPr>
        <p:spPr>
          <a:xfrm>
            <a:off x="2801729" y="1947560"/>
            <a:ext cx="0" cy="36328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p:nvPr/>
        </p:nvCxnSpPr>
        <p:spPr>
          <a:xfrm>
            <a:off x="2801729" y="2129202"/>
            <a:ext cx="1390902"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接箭头连接符 43"/>
          <p:cNvCxnSpPr/>
          <p:nvPr/>
        </p:nvCxnSpPr>
        <p:spPr>
          <a:xfrm>
            <a:off x="2801729" y="3140968"/>
            <a:ext cx="1390902"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a:off x="2788131" y="2889568"/>
            <a:ext cx="0" cy="47749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2779985" y="3957068"/>
            <a:ext cx="0" cy="70057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a:off x="2779985" y="4307355"/>
            <a:ext cx="1390902"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a:off x="1998358" y="5289823"/>
            <a:ext cx="0" cy="60138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a:off x="3687638" y="5321613"/>
            <a:ext cx="0" cy="60138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0" y="0"/>
            <a:ext cx="8064896" cy="261610"/>
          </a:xfrm>
          <a:prstGeom prst="rect">
            <a:avLst/>
          </a:prstGeom>
          <a:noFill/>
        </p:spPr>
        <p:txBody>
          <a:bodyPr wrap="square" rtlCol="0">
            <a:spAutoFit/>
          </a:bodyPr>
          <a:lstStyle/>
          <a:p>
            <a:r>
              <a:rPr lang="zh-CN" altLang="en-US" sz="1100" i="0" dirty="0"/>
              <a:t>表</a:t>
            </a:r>
            <a:r>
              <a:rPr lang="en-US" altLang="zh-CN" sz="1100" i="0" dirty="0"/>
              <a:t>1 18-22</a:t>
            </a:r>
            <a:r>
              <a:rPr lang="zh-CN" altLang="en-US" sz="1100" i="0" dirty="0"/>
              <a:t>周诊断</a:t>
            </a:r>
            <a:r>
              <a:rPr lang="en-US" altLang="zh-CN" sz="1100" i="0" dirty="0"/>
              <a:t>IMV</a:t>
            </a:r>
            <a:r>
              <a:rPr lang="zh-CN" altLang="en-US" sz="1100" i="0" dirty="0"/>
              <a:t>的</a:t>
            </a:r>
            <a:r>
              <a:rPr lang="en-US" altLang="zh-CN" sz="1100" i="0" dirty="0"/>
              <a:t>133</a:t>
            </a:r>
            <a:r>
              <a:rPr lang="zh-CN" altLang="en-US" sz="1100" i="0" dirty="0"/>
              <a:t>例胎儿及其基数</a:t>
            </a:r>
            <a:r>
              <a:rPr lang="en-US" altLang="zh-CN" sz="1100" i="0" dirty="0"/>
              <a:t>291913</a:t>
            </a:r>
            <a:r>
              <a:rPr lang="zh-CN" altLang="en-US" sz="1100" i="0" dirty="0"/>
              <a:t>例孕妇的母婴</a:t>
            </a:r>
            <a:r>
              <a:rPr lang="zh-CN" altLang="en-US" sz="1100" i="0" dirty="0" smtClean="0"/>
              <a:t>资料</a:t>
            </a:r>
            <a:endParaRPr lang="en-US" altLang="zh-CN" sz="1100" i="0"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19100" algn="l" defTabSz="914400" rtl="0" eaLnBrk="1" fontAlgn="base" latinLnBrk="0" hangingPunct="1">
              <a:lnSpc>
                <a:spcPct val="100000"/>
              </a:lnSpc>
              <a:spcBef>
                <a:spcPct val="0"/>
              </a:spcBef>
              <a:spcAft>
                <a:spcPct val="0"/>
              </a:spcAft>
              <a:buClrTx/>
              <a:buSzTx/>
              <a:buFontTx/>
              <a:buNone/>
              <a:tabLst/>
            </a:pPr>
            <a:endParaRPr kumimoji="0" lang="zh-CN" altLang="zh-CN" sz="1800" b="0" i="0" u="none" strike="noStrike" cap="none" normalizeH="0" baseline="0" smtClean="0">
              <a:ln>
                <a:noFill/>
              </a:ln>
              <a:solidFill>
                <a:schemeClr val="tx1"/>
              </a:solidFill>
              <a:effectLst/>
              <a:latin typeface="Arial" pitchFamily="34" charset="0"/>
              <a:ea typeface="宋体" pitchFamily="2" charset="-122"/>
            </a:endParaRPr>
          </a:p>
        </p:txBody>
      </p:sp>
      <p:graphicFrame>
        <p:nvGraphicFramePr>
          <p:cNvPr id="8" name="表格 7"/>
          <p:cNvGraphicFramePr>
            <a:graphicFrameLocks noGrp="1"/>
          </p:cNvGraphicFramePr>
          <p:nvPr/>
        </p:nvGraphicFramePr>
        <p:xfrm>
          <a:off x="323528" y="260648"/>
          <a:ext cx="8280919" cy="6166710"/>
        </p:xfrm>
        <a:graphic>
          <a:graphicData uri="http://schemas.openxmlformats.org/drawingml/2006/table">
            <a:tbl>
              <a:tblPr/>
              <a:tblGrid>
                <a:gridCol w="1714056">
                  <a:extLst>
                    <a:ext uri="{9D8B030D-6E8A-4147-A177-3AD203B41FA5}">
                      <a16:colId xmlns:a16="http://schemas.microsoft.com/office/drawing/2014/main" val="20000"/>
                    </a:ext>
                  </a:extLst>
                </a:gridCol>
                <a:gridCol w="984958">
                  <a:extLst>
                    <a:ext uri="{9D8B030D-6E8A-4147-A177-3AD203B41FA5}">
                      <a16:colId xmlns:a16="http://schemas.microsoft.com/office/drawing/2014/main" val="20001"/>
                    </a:ext>
                  </a:extLst>
                </a:gridCol>
                <a:gridCol w="1742564">
                  <a:extLst>
                    <a:ext uri="{9D8B030D-6E8A-4147-A177-3AD203B41FA5}">
                      <a16:colId xmlns:a16="http://schemas.microsoft.com/office/drawing/2014/main" val="20002"/>
                    </a:ext>
                  </a:extLst>
                </a:gridCol>
                <a:gridCol w="985671">
                  <a:extLst>
                    <a:ext uri="{9D8B030D-6E8A-4147-A177-3AD203B41FA5}">
                      <a16:colId xmlns:a16="http://schemas.microsoft.com/office/drawing/2014/main" val="20003"/>
                    </a:ext>
                  </a:extLst>
                </a:gridCol>
                <a:gridCol w="1742564">
                  <a:extLst>
                    <a:ext uri="{9D8B030D-6E8A-4147-A177-3AD203B41FA5}">
                      <a16:colId xmlns:a16="http://schemas.microsoft.com/office/drawing/2014/main" val="20004"/>
                    </a:ext>
                  </a:extLst>
                </a:gridCol>
                <a:gridCol w="1111106">
                  <a:extLst>
                    <a:ext uri="{9D8B030D-6E8A-4147-A177-3AD203B41FA5}">
                      <a16:colId xmlns:a16="http://schemas.microsoft.com/office/drawing/2014/main" val="20005"/>
                    </a:ext>
                  </a:extLst>
                </a:gridCol>
              </a:tblGrid>
              <a:tr h="134415">
                <a:tc>
                  <a:txBody>
                    <a:bodyPr/>
                    <a:lstStyle/>
                    <a:p>
                      <a:pPr algn="just">
                        <a:spcAft>
                          <a:spcPts val="0"/>
                        </a:spcAft>
                      </a:pPr>
                      <a:endParaRPr lang="en-US" sz="900" kern="100" dirty="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zh-CN" sz="900" b="1" kern="1200" dirty="0">
                          <a:latin typeface="Arial"/>
                          <a:ea typeface="等线"/>
                          <a:cs typeface="Arial"/>
                        </a:rPr>
                        <a:t>产前诊断</a:t>
                      </a:r>
                      <a:r>
                        <a:rPr lang="en-US" sz="900" b="1" kern="1200" dirty="0">
                          <a:latin typeface="Arial"/>
                          <a:ea typeface="等线"/>
                          <a:cs typeface="Times New Roman"/>
                        </a:rPr>
                        <a:t>IMV</a:t>
                      </a:r>
                      <a:endParaRPr lang="zh-CN" sz="900" kern="100" dirty="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spcAft>
                          <a:spcPts val="0"/>
                        </a:spcAft>
                      </a:pPr>
                      <a:r>
                        <a:rPr lang="zh-CN" sz="900" b="1" kern="1200">
                          <a:latin typeface="Arial"/>
                          <a:ea typeface="等线"/>
                          <a:cs typeface="Arial"/>
                        </a:rPr>
                        <a:t>基数人群</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spcAft>
                          <a:spcPts val="0"/>
                        </a:spcAft>
                      </a:pPr>
                      <a:r>
                        <a:rPr lang="en-US" sz="900" b="1" i="1" kern="100">
                          <a:latin typeface="等线"/>
                          <a:ea typeface="等线"/>
                          <a:cs typeface="Times New Roman"/>
                        </a:rPr>
                        <a:t>P</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4415">
                <a:tc>
                  <a:txBody>
                    <a:bodyPr/>
                    <a:lstStyle/>
                    <a:p>
                      <a:pPr indent="419100" algn="just">
                        <a:spcAft>
                          <a:spcPts val="0"/>
                        </a:spcAft>
                      </a:pPr>
                      <a:r>
                        <a:rPr lang="zh-CN" sz="900" b="1" kern="1200" dirty="0">
                          <a:latin typeface="Arial"/>
                          <a:ea typeface="等线"/>
                          <a:cs typeface="Arial"/>
                        </a:rPr>
                        <a:t>基本资料</a:t>
                      </a:r>
                      <a:endParaRPr lang="zh-CN" sz="900" kern="100" dirty="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900" b="1" kern="1200" dirty="0">
                          <a:latin typeface="Arial"/>
                          <a:ea typeface="等线"/>
                          <a:cs typeface="Arial"/>
                        </a:rPr>
                        <a:t>例数</a:t>
                      </a:r>
                      <a:endParaRPr lang="zh-CN" sz="900" kern="100" dirty="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900" b="1" kern="1200">
                          <a:latin typeface="Arial"/>
                          <a:ea typeface="等线"/>
                          <a:cs typeface="Arial"/>
                        </a:rPr>
                        <a:t>值</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900" b="1" kern="1200">
                          <a:latin typeface="Arial"/>
                          <a:ea typeface="等线"/>
                          <a:cs typeface="Arial"/>
                        </a:rPr>
                        <a:t>例数</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900" b="1" kern="1200">
                          <a:latin typeface="Arial"/>
                          <a:ea typeface="等线"/>
                          <a:cs typeface="Arial"/>
                        </a:rPr>
                        <a:t>值</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4415">
                <a:tc>
                  <a:txBody>
                    <a:bodyPr/>
                    <a:lstStyle/>
                    <a:p>
                      <a:pPr algn="ctr">
                        <a:spcAft>
                          <a:spcPts val="0"/>
                        </a:spcAft>
                      </a:pPr>
                      <a:r>
                        <a:rPr lang="zh-CN" sz="900" b="1" kern="1200">
                          <a:solidFill>
                            <a:srgbClr val="000000"/>
                          </a:solidFill>
                          <a:latin typeface="Arial"/>
                          <a:ea typeface="等线"/>
                          <a:cs typeface="Arial"/>
                        </a:rPr>
                        <a:t>孕妇</a:t>
                      </a:r>
                      <a:endParaRPr lang="zh-CN"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900" kern="100">
                        <a:latin typeface="等线"/>
                        <a:ea typeface="等线"/>
                        <a:cs typeface="Times New Roman"/>
                      </a:endParaRPr>
                    </a:p>
                  </a:txBody>
                  <a:tcPr marL="36945" marR="36945"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134415">
                <a:tc>
                  <a:txBody>
                    <a:bodyPr/>
                    <a:lstStyle/>
                    <a:p>
                      <a:pPr algn="ctr">
                        <a:spcAft>
                          <a:spcPts val="0"/>
                        </a:spcAft>
                      </a:pPr>
                      <a:r>
                        <a:rPr lang="zh-CN" sz="900" kern="1200" dirty="0">
                          <a:solidFill>
                            <a:srgbClr val="000000"/>
                          </a:solidFill>
                          <a:latin typeface="Arial"/>
                          <a:ea typeface="等线"/>
                          <a:cs typeface="Arial"/>
                        </a:rPr>
                        <a:t>年龄（岁）</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b="1" kern="1200">
                          <a:solidFill>
                            <a:srgbClr val="FFFFFF"/>
                          </a:solidFill>
                          <a:latin typeface="Arial"/>
                          <a:ea typeface="等线"/>
                          <a:cs typeface="Times New Roman"/>
                        </a:rPr>
                        <a:t>133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b="1" kern="1200" dirty="0">
                          <a:solidFill>
                            <a:srgbClr val="FFFFFF"/>
                          </a:solidFill>
                          <a:latin typeface="Arial"/>
                          <a:ea typeface="等线"/>
                          <a:cs typeface="Times New Roman"/>
                        </a:rPr>
                        <a:t>29.7±4.9</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b="1" kern="1200">
                          <a:solidFill>
                            <a:srgbClr val="FFFFFF"/>
                          </a:solidFill>
                          <a:latin typeface="Arial"/>
                          <a:ea typeface="等线"/>
                          <a:cs typeface="Times New Roman"/>
                        </a:rPr>
                        <a:t>291913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b="1" kern="1200">
                          <a:solidFill>
                            <a:srgbClr val="FFFFFF"/>
                          </a:solidFill>
                          <a:latin typeface="Arial"/>
                          <a:ea typeface="等线"/>
                          <a:cs typeface="Times New Roman"/>
                        </a:rPr>
                        <a:t>29.8±4.9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b="1" kern="1200">
                          <a:solidFill>
                            <a:srgbClr val="FFFFFF"/>
                          </a:solidFill>
                          <a:latin typeface="Arial"/>
                          <a:ea typeface="等线"/>
                          <a:cs typeface="Times New Roman"/>
                        </a:rPr>
                        <a:t>0.683</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3"/>
                  </a:ext>
                </a:extLst>
              </a:tr>
              <a:tr h="134415">
                <a:tc>
                  <a:txBody>
                    <a:bodyPr/>
                    <a:lstStyle/>
                    <a:p>
                      <a:pPr algn="ctr">
                        <a:spcAft>
                          <a:spcPts val="0"/>
                        </a:spcAft>
                      </a:pPr>
                      <a:r>
                        <a:rPr lang="zh-CN" sz="900" kern="1200" dirty="0">
                          <a:solidFill>
                            <a:srgbClr val="000000"/>
                          </a:solidFill>
                          <a:latin typeface="Arial"/>
                          <a:ea typeface="等线"/>
                          <a:cs typeface="Arial"/>
                        </a:rPr>
                        <a:t>体重指数（</a:t>
                      </a:r>
                      <a:r>
                        <a:rPr lang="en-US" sz="900" kern="1200" dirty="0">
                          <a:solidFill>
                            <a:srgbClr val="000000"/>
                          </a:solidFill>
                          <a:latin typeface="Arial"/>
                          <a:ea typeface="等线"/>
                          <a:cs typeface="Times New Roman"/>
                        </a:rPr>
                        <a:t>kg/m2</a:t>
                      </a:r>
                      <a:r>
                        <a:rPr lang="zh-CN" sz="900" kern="1200" dirty="0">
                          <a:solidFill>
                            <a:srgbClr val="000000"/>
                          </a:solidFill>
                          <a:latin typeface="Arial"/>
                          <a:ea typeface="等线"/>
                          <a:cs typeface="Arial"/>
                        </a:rPr>
                        <a:t>）</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129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23</a:t>
                      </a: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21-26</a:t>
                      </a:r>
                      <a:r>
                        <a:rPr lang="zh-CN" sz="900" kern="1200" dirty="0">
                          <a:solidFill>
                            <a:srgbClr val="000000"/>
                          </a:solidFill>
                          <a:latin typeface="Arial"/>
                          <a:ea typeface="等线"/>
                          <a:cs typeface="Arial"/>
                        </a:rPr>
                        <a:t>）</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286528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23(20-26)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0.969</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4"/>
                  </a:ext>
                </a:extLst>
              </a:tr>
              <a:tr h="134415">
                <a:tc>
                  <a:txBody>
                    <a:bodyPr/>
                    <a:lstStyle/>
                    <a:p>
                      <a:pPr algn="ctr">
                        <a:spcAft>
                          <a:spcPts val="0"/>
                        </a:spcAft>
                      </a:pPr>
                      <a:r>
                        <a:rPr lang="zh-CN" sz="900" kern="1200" dirty="0">
                          <a:solidFill>
                            <a:srgbClr val="000000"/>
                          </a:solidFill>
                          <a:latin typeface="Arial"/>
                          <a:ea typeface="等线"/>
                          <a:cs typeface="Arial"/>
                        </a:rPr>
                        <a:t>是否吸烟</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131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290766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0.498</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5"/>
                  </a:ext>
                </a:extLst>
              </a:tr>
              <a:tr h="134415">
                <a:tc>
                  <a:txBody>
                    <a:bodyPr/>
                    <a:lstStyle/>
                    <a:p>
                      <a:pPr algn="ctr">
                        <a:spcAft>
                          <a:spcPts val="0"/>
                        </a:spcAft>
                      </a:pPr>
                      <a:r>
                        <a:rPr lang="zh-CN" sz="900" kern="1200" dirty="0">
                          <a:solidFill>
                            <a:srgbClr val="000000"/>
                          </a:solidFill>
                          <a:latin typeface="Arial"/>
                          <a:ea typeface="等线"/>
                          <a:cs typeface="Arial"/>
                        </a:rPr>
                        <a:t>是</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11</a:t>
                      </a:r>
                      <a:r>
                        <a:rPr lang="zh-CN" sz="900" kern="1200">
                          <a:solidFill>
                            <a:srgbClr val="000000"/>
                          </a:solidFill>
                          <a:latin typeface="Arial"/>
                          <a:ea typeface="等线"/>
                          <a:cs typeface="Arial"/>
                        </a:rPr>
                        <a:t>（</a:t>
                      </a:r>
                      <a:r>
                        <a:rPr lang="en-US" sz="900" kern="1200">
                          <a:solidFill>
                            <a:srgbClr val="000000"/>
                          </a:solidFill>
                          <a:latin typeface="Arial"/>
                          <a:ea typeface="等线"/>
                          <a:cs typeface="Times New Roman"/>
                        </a:rPr>
                        <a:t>8.4</a:t>
                      </a:r>
                      <a:r>
                        <a:rPr lang="zh-CN" sz="900" kern="1200">
                          <a:solidFill>
                            <a:srgbClr val="000000"/>
                          </a:solidFill>
                          <a:latin typeface="Arial"/>
                          <a:ea typeface="等线"/>
                          <a:cs typeface="Arial"/>
                        </a:rPr>
                        <a:t>）</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29618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10.2</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6"/>
                  </a:ext>
                </a:extLst>
              </a:tr>
              <a:tr h="134415">
                <a:tc>
                  <a:txBody>
                    <a:bodyPr/>
                    <a:lstStyle/>
                    <a:p>
                      <a:pPr algn="ctr">
                        <a:spcAft>
                          <a:spcPts val="0"/>
                        </a:spcAft>
                      </a:pPr>
                      <a:r>
                        <a:rPr lang="zh-CN" sz="900" kern="1200" dirty="0">
                          <a:solidFill>
                            <a:srgbClr val="000000"/>
                          </a:solidFill>
                          <a:latin typeface="Arial"/>
                          <a:ea typeface="等线"/>
                          <a:cs typeface="Arial"/>
                        </a:rPr>
                        <a:t>否</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120(91.6)</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261148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89.8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7"/>
                  </a:ext>
                </a:extLst>
              </a:tr>
              <a:tr h="134415">
                <a:tc>
                  <a:txBody>
                    <a:bodyPr/>
                    <a:lstStyle/>
                    <a:p>
                      <a:pPr algn="ctr">
                        <a:spcAft>
                          <a:spcPts val="0"/>
                        </a:spcAft>
                      </a:pPr>
                      <a:r>
                        <a:rPr lang="zh-CN" sz="900" kern="1200" dirty="0">
                          <a:solidFill>
                            <a:srgbClr val="000000"/>
                          </a:solidFill>
                          <a:latin typeface="等线"/>
                          <a:ea typeface="等线"/>
                          <a:cs typeface="Times New Roman"/>
                        </a:rPr>
                        <a:t>产次</a:t>
                      </a:r>
                      <a:r>
                        <a:rPr lang="en-US" sz="900" kern="1200" dirty="0">
                          <a:solidFill>
                            <a:srgbClr val="000000"/>
                          </a:solidFill>
                          <a:latin typeface="等线"/>
                          <a:ea typeface="等线"/>
                          <a:cs typeface="Times New Roman"/>
                        </a:rPr>
                        <a:t>n (%)</a:t>
                      </a:r>
                      <a:endParaRPr lang="zh-CN" sz="900" kern="100" dirty="0">
                        <a:latin typeface="等线"/>
                        <a:ea typeface="等线"/>
                        <a:cs typeface="Times New Roman"/>
                      </a:endParaRPr>
                    </a:p>
                  </a:txBody>
                  <a:tcPr marL="36945" marR="36945" marT="0" marB="0" anchor="ctr">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115</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0.590</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8"/>
                  </a:ext>
                </a:extLst>
              </a:tr>
              <a:tr h="134415">
                <a:tc>
                  <a:txBody>
                    <a:bodyPr/>
                    <a:lstStyle/>
                    <a:p>
                      <a:pPr algn="ctr">
                        <a:spcAft>
                          <a:spcPts val="0"/>
                        </a:spcAft>
                      </a:pPr>
                      <a:r>
                        <a:rPr lang="zh-CN" sz="900" kern="1200" dirty="0">
                          <a:solidFill>
                            <a:srgbClr val="000000"/>
                          </a:solidFill>
                          <a:latin typeface="Arial"/>
                          <a:ea typeface="等线"/>
                          <a:cs typeface="Arial"/>
                        </a:rPr>
                        <a:t>初产</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52(45.2)</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89459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42.7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09"/>
                  </a:ext>
                </a:extLst>
              </a:tr>
              <a:tr h="134415">
                <a:tc>
                  <a:txBody>
                    <a:bodyPr/>
                    <a:lstStyle/>
                    <a:p>
                      <a:pPr algn="ctr">
                        <a:spcAft>
                          <a:spcPts val="0"/>
                        </a:spcAft>
                      </a:pPr>
                      <a:r>
                        <a:rPr lang="zh-CN" sz="900" kern="1200">
                          <a:solidFill>
                            <a:srgbClr val="000000"/>
                          </a:solidFill>
                          <a:latin typeface="Arial"/>
                          <a:ea typeface="等线"/>
                          <a:cs typeface="Arial"/>
                        </a:rPr>
                        <a:t>多产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63(54.8)</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119971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57.3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0"/>
                  </a:ext>
                </a:extLst>
              </a:tr>
              <a:tr h="134415">
                <a:tc>
                  <a:txBody>
                    <a:bodyPr/>
                    <a:lstStyle/>
                    <a:p>
                      <a:pPr algn="ctr">
                        <a:spcAft>
                          <a:spcPts val="0"/>
                        </a:spcAft>
                      </a:pPr>
                      <a:r>
                        <a:rPr lang="zh-CN" sz="900" kern="1200">
                          <a:solidFill>
                            <a:srgbClr val="000000"/>
                          </a:solidFill>
                          <a:latin typeface="Arial"/>
                          <a:ea typeface="等线"/>
                          <a:cs typeface="Arial"/>
                        </a:rPr>
                        <a:t>受孕方式</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131</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0.345</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1"/>
                  </a:ext>
                </a:extLst>
              </a:tr>
              <a:tr h="134415">
                <a:tc>
                  <a:txBody>
                    <a:bodyPr/>
                    <a:lstStyle/>
                    <a:p>
                      <a:pPr algn="ctr">
                        <a:spcAft>
                          <a:spcPts val="0"/>
                        </a:spcAft>
                      </a:pPr>
                      <a:r>
                        <a:rPr lang="zh-CN" sz="900" kern="1200">
                          <a:solidFill>
                            <a:srgbClr val="000000"/>
                          </a:solidFill>
                          <a:latin typeface="Arial"/>
                          <a:ea typeface="等线"/>
                          <a:cs typeface="Arial"/>
                        </a:rPr>
                        <a:t>自然受孕</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120(91.6)</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269336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93.6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2"/>
                  </a:ext>
                </a:extLst>
              </a:tr>
              <a:tr h="134415">
                <a:tc>
                  <a:txBody>
                    <a:bodyPr/>
                    <a:lstStyle/>
                    <a:p>
                      <a:pPr algn="ctr">
                        <a:spcAft>
                          <a:spcPts val="0"/>
                        </a:spcAft>
                      </a:pPr>
                      <a:r>
                        <a:rPr lang="zh-CN" sz="900" kern="1200">
                          <a:solidFill>
                            <a:srgbClr val="000000"/>
                          </a:solidFill>
                          <a:latin typeface="Arial"/>
                          <a:ea typeface="等线"/>
                          <a:cs typeface="Arial"/>
                        </a:rPr>
                        <a:t>辅助生殖技术</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11(8.4)</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18349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6.4</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3"/>
                  </a:ext>
                </a:extLst>
              </a:tr>
              <a:tr h="134415">
                <a:tc>
                  <a:txBody>
                    <a:bodyPr/>
                    <a:lstStyle/>
                    <a:p>
                      <a:pPr algn="ctr">
                        <a:spcAft>
                          <a:spcPts val="0"/>
                        </a:spcAft>
                      </a:pPr>
                      <a:r>
                        <a:rPr lang="zh-CN" sz="900" b="1" kern="100">
                          <a:latin typeface="等线"/>
                          <a:ea typeface="等线"/>
                          <a:cs typeface="Times New Roman"/>
                        </a:rPr>
                        <a:t>胎儿</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4"/>
                  </a:ext>
                </a:extLst>
              </a:tr>
              <a:tr h="134415">
                <a:tc>
                  <a:txBody>
                    <a:bodyPr/>
                    <a:lstStyle/>
                    <a:p>
                      <a:pPr algn="ctr">
                        <a:spcAft>
                          <a:spcPts val="0"/>
                        </a:spcAft>
                      </a:pPr>
                      <a:r>
                        <a:rPr lang="zh-CN" sz="900" kern="100">
                          <a:latin typeface="等线"/>
                          <a:ea typeface="等线"/>
                          <a:cs typeface="Times New Roman"/>
                        </a:rPr>
                        <a:t>早孕期</a:t>
                      </a:r>
                      <a:r>
                        <a:rPr lang="en-US" sz="900" kern="100">
                          <a:latin typeface="等线"/>
                          <a:ea typeface="等线"/>
                          <a:cs typeface="Times New Roman"/>
                        </a:rPr>
                        <a:t>NT</a:t>
                      </a:r>
                      <a:r>
                        <a:rPr lang="zh-CN" sz="900" kern="100">
                          <a:latin typeface="等线"/>
                          <a:ea typeface="等线"/>
                          <a:cs typeface="Times New Roman"/>
                        </a:rPr>
                        <a:t>增厚</a:t>
                      </a: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130</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289410</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5"/>
                  </a:ext>
                </a:extLst>
              </a:tr>
              <a:tr h="134415">
                <a:tc>
                  <a:txBody>
                    <a:bodyPr/>
                    <a:lstStyle/>
                    <a:p>
                      <a:pPr algn="ctr">
                        <a:spcAft>
                          <a:spcPts val="0"/>
                        </a:spcAft>
                      </a:pPr>
                      <a:r>
                        <a:rPr lang="zh-CN" sz="900" kern="100">
                          <a:latin typeface="等线"/>
                          <a:ea typeface="等线"/>
                          <a:cs typeface="Times New Roman"/>
                        </a:rPr>
                        <a:t>＜</a:t>
                      </a:r>
                      <a:r>
                        <a:rPr lang="en-US" sz="900" kern="100">
                          <a:latin typeface="等线"/>
                          <a:ea typeface="等线"/>
                          <a:cs typeface="Times New Roman"/>
                        </a:rPr>
                        <a:t>95</a:t>
                      </a:r>
                      <a:r>
                        <a:rPr lang="zh-CN" sz="900" kern="100">
                          <a:latin typeface="等线"/>
                          <a:ea typeface="等线"/>
                          <a:cs typeface="Times New Roman"/>
                        </a:rPr>
                        <a:t>百分位</a:t>
                      </a: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126(96.9)</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282240(97.5)</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0.663</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6"/>
                  </a:ext>
                </a:extLst>
              </a:tr>
              <a:tr h="134415">
                <a:tc>
                  <a:txBody>
                    <a:bodyPr/>
                    <a:lstStyle/>
                    <a:p>
                      <a:pPr algn="ctr">
                        <a:spcAft>
                          <a:spcPts val="0"/>
                        </a:spcAft>
                      </a:pPr>
                      <a:r>
                        <a:rPr lang="en-US" sz="900" kern="100">
                          <a:latin typeface="等线"/>
                          <a:ea typeface="等线"/>
                          <a:cs typeface="Times New Roman"/>
                        </a:rPr>
                        <a:t>95-99</a:t>
                      </a:r>
                      <a:r>
                        <a:rPr lang="zh-CN" sz="900" kern="100">
                          <a:latin typeface="等线"/>
                          <a:ea typeface="等线"/>
                          <a:cs typeface="Times New Roman"/>
                        </a:rPr>
                        <a:t>百分位</a:t>
                      </a: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4</a:t>
                      </a: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3.1</a:t>
                      </a:r>
                      <a:r>
                        <a:rPr lang="zh-CN" sz="900" kern="1200" dirty="0">
                          <a:solidFill>
                            <a:srgbClr val="000000"/>
                          </a:solidFill>
                          <a:latin typeface="Arial"/>
                          <a:ea typeface="等线"/>
                          <a:cs typeface="Arial"/>
                        </a:rPr>
                        <a:t>）</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6374(2.2)</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0.540</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7"/>
                  </a:ext>
                </a:extLst>
              </a:tr>
              <a:tr h="134415">
                <a:tc>
                  <a:txBody>
                    <a:bodyPr/>
                    <a:lstStyle/>
                    <a:p>
                      <a:pPr algn="ctr">
                        <a:spcAft>
                          <a:spcPts val="0"/>
                        </a:spcAft>
                      </a:pPr>
                      <a:r>
                        <a:rPr lang="zh-CN" sz="900" kern="100">
                          <a:latin typeface="等线"/>
                          <a:ea typeface="等线"/>
                          <a:cs typeface="Times New Roman"/>
                        </a:rPr>
                        <a:t>＞</a:t>
                      </a:r>
                      <a:r>
                        <a:rPr lang="en-US" sz="900" kern="100">
                          <a:latin typeface="等线"/>
                          <a:ea typeface="等线"/>
                          <a:cs typeface="Times New Roman"/>
                        </a:rPr>
                        <a:t>99</a:t>
                      </a:r>
                      <a:r>
                        <a:rPr lang="zh-CN" sz="900" kern="100">
                          <a:latin typeface="等线"/>
                          <a:ea typeface="等线"/>
                          <a:cs typeface="Times New Roman"/>
                        </a:rPr>
                        <a:t>百分位</a:t>
                      </a: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a:t>
                      </a: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a:t>
                      </a:r>
                      <a:r>
                        <a:rPr lang="zh-CN" sz="900" kern="1200" dirty="0">
                          <a:solidFill>
                            <a:srgbClr val="000000"/>
                          </a:solidFill>
                          <a:latin typeface="Arial"/>
                          <a:ea typeface="等线"/>
                          <a:cs typeface="Arial"/>
                        </a:rPr>
                        <a:t>）</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796(0.3)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8"/>
                  </a:ext>
                </a:extLst>
              </a:tr>
              <a:tr h="134415">
                <a:tc>
                  <a:txBody>
                    <a:bodyPr/>
                    <a:lstStyle/>
                    <a:p>
                      <a:pPr algn="ctr">
                        <a:spcAft>
                          <a:spcPts val="0"/>
                        </a:spcAft>
                      </a:pPr>
                      <a:r>
                        <a:rPr lang="zh-CN" sz="900" kern="100">
                          <a:latin typeface="等线"/>
                          <a:ea typeface="等线"/>
                          <a:cs typeface="Times New Roman"/>
                        </a:rPr>
                        <a:t>中孕期检查</a:t>
                      </a: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19"/>
                  </a:ext>
                </a:extLst>
              </a:tr>
              <a:tr h="134415">
                <a:tc>
                  <a:txBody>
                    <a:bodyPr/>
                    <a:lstStyle/>
                    <a:p>
                      <a:pPr algn="ctr">
                        <a:spcAft>
                          <a:spcPts val="0"/>
                        </a:spcAft>
                      </a:pPr>
                      <a:r>
                        <a:rPr lang="zh-CN" sz="900" kern="100">
                          <a:latin typeface="等线"/>
                          <a:ea typeface="等线"/>
                          <a:cs typeface="Times New Roman"/>
                        </a:rPr>
                        <a:t>双顶径（</a:t>
                      </a:r>
                      <a:r>
                        <a:rPr lang="en-US" sz="900" kern="100">
                          <a:latin typeface="等线"/>
                          <a:ea typeface="等线"/>
                          <a:cs typeface="Times New Roman"/>
                        </a:rPr>
                        <a:t>mm</a:t>
                      </a:r>
                      <a:r>
                        <a:rPr lang="zh-CN" sz="900" kern="100">
                          <a:latin typeface="等线"/>
                          <a:ea typeface="等线"/>
                          <a:cs typeface="Times New Roman"/>
                        </a:rPr>
                        <a:t>）</a:t>
                      </a: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0"/>
                  </a:ext>
                </a:extLst>
              </a:tr>
              <a:tr h="134415">
                <a:tc>
                  <a:txBody>
                    <a:bodyPr/>
                    <a:lstStyle/>
                    <a:p>
                      <a:pPr algn="ctr">
                        <a:spcAft>
                          <a:spcPts val="0"/>
                        </a:spcAft>
                      </a:pPr>
                      <a:r>
                        <a:rPr lang="zh-CN" sz="900" kern="100">
                          <a:latin typeface="等线"/>
                          <a:ea typeface="等线"/>
                          <a:cs typeface="Times New Roman"/>
                        </a:rPr>
                        <a:t>男性</a:t>
                      </a: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49.2(46.7-51.8)</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147757</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48.0(46.1-50.0)</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1"/>
                  </a:ext>
                </a:extLst>
              </a:tr>
              <a:tr h="134415">
                <a:tc>
                  <a:txBody>
                    <a:bodyPr/>
                    <a:lstStyle/>
                    <a:p>
                      <a:pPr algn="ctr">
                        <a:spcAft>
                          <a:spcPts val="0"/>
                        </a:spcAft>
                      </a:pPr>
                      <a:r>
                        <a:rPr lang="zh-CN" sz="900" kern="100">
                          <a:latin typeface="等线"/>
                          <a:ea typeface="等线"/>
                          <a:cs typeface="Times New Roman"/>
                        </a:rPr>
                        <a:t>女性</a:t>
                      </a: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48.2(45.9-50.5)</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140147</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47.0(45.1-49.0)</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0.060</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2"/>
                  </a:ext>
                </a:extLst>
              </a:tr>
              <a:tr h="134415">
                <a:tc>
                  <a:txBody>
                    <a:bodyPr/>
                    <a:lstStyle/>
                    <a:p>
                      <a:pPr algn="ctr">
                        <a:spcAft>
                          <a:spcPts val="0"/>
                        </a:spcAft>
                      </a:pPr>
                      <a:r>
                        <a:rPr lang="zh-CN" sz="900" kern="100">
                          <a:latin typeface="等线"/>
                          <a:ea typeface="等线"/>
                          <a:cs typeface="Times New Roman"/>
                        </a:rPr>
                        <a:t>头围（</a:t>
                      </a:r>
                      <a:r>
                        <a:rPr lang="en-US" sz="900" kern="100">
                          <a:latin typeface="等线"/>
                          <a:ea typeface="等线"/>
                          <a:cs typeface="Times New Roman"/>
                        </a:rPr>
                        <a:t>mm</a:t>
                      </a:r>
                      <a:r>
                        <a:rPr lang="zh-CN" sz="900" kern="100">
                          <a:latin typeface="等线"/>
                          <a:ea typeface="等线"/>
                          <a:cs typeface="Times New Roman"/>
                        </a:rPr>
                        <a:t>）</a:t>
                      </a: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3"/>
                  </a:ext>
                </a:extLst>
              </a:tr>
              <a:tr h="134415">
                <a:tc>
                  <a:txBody>
                    <a:bodyPr/>
                    <a:lstStyle/>
                    <a:p>
                      <a:pPr algn="ctr">
                        <a:spcAft>
                          <a:spcPts val="0"/>
                        </a:spcAft>
                      </a:pPr>
                      <a:r>
                        <a:rPr lang="zh-CN" sz="900" kern="1200">
                          <a:solidFill>
                            <a:srgbClr val="000000"/>
                          </a:solidFill>
                          <a:latin typeface="Arial"/>
                          <a:ea typeface="等线"/>
                          <a:cs typeface="Arial"/>
                        </a:rPr>
                        <a:t>男性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174.4(169.7-182.2)</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147673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just">
                        <a:spcAft>
                          <a:spcPts val="0"/>
                        </a:spcAft>
                      </a:pPr>
                      <a:r>
                        <a:rPr lang="en-US" sz="900" kern="1200" dirty="0">
                          <a:solidFill>
                            <a:srgbClr val="000000"/>
                          </a:solidFill>
                          <a:latin typeface="Arial"/>
                          <a:ea typeface="等线"/>
                          <a:cs typeface="Times New Roman"/>
                        </a:rPr>
                        <a:t>171.8(166.3-177.7)</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4"/>
                  </a:ext>
                </a:extLst>
              </a:tr>
              <a:tr h="134415">
                <a:tc>
                  <a:txBody>
                    <a:bodyPr/>
                    <a:lstStyle/>
                    <a:p>
                      <a:pPr algn="ctr">
                        <a:spcAft>
                          <a:spcPts val="0"/>
                        </a:spcAft>
                      </a:pPr>
                      <a:r>
                        <a:rPr lang="zh-CN" sz="900" kern="1200">
                          <a:solidFill>
                            <a:srgbClr val="000000"/>
                          </a:solidFill>
                          <a:latin typeface="Arial"/>
                          <a:ea typeface="等线"/>
                          <a:cs typeface="Arial"/>
                        </a:rPr>
                        <a:t>女性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170.5(165.7-175.7)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140105</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168.5(163.2-174.4)</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0.292</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5"/>
                  </a:ext>
                </a:extLst>
              </a:tr>
              <a:tr h="134415">
                <a:tc>
                  <a:txBody>
                    <a:bodyPr/>
                    <a:lstStyle/>
                    <a:p>
                      <a:pPr algn="ctr">
                        <a:spcAft>
                          <a:spcPts val="0"/>
                        </a:spcAft>
                      </a:pPr>
                      <a:r>
                        <a:rPr lang="zh-CN" sz="900" kern="1200">
                          <a:solidFill>
                            <a:srgbClr val="000000"/>
                          </a:solidFill>
                          <a:latin typeface="Arial"/>
                          <a:ea typeface="等线"/>
                          <a:cs typeface="Arial"/>
                        </a:rPr>
                        <a:t>腹围（</a:t>
                      </a:r>
                      <a:r>
                        <a:rPr lang="en-US" sz="900" kern="1200">
                          <a:solidFill>
                            <a:srgbClr val="000000"/>
                          </a:solidFill>
                          <a:latin typeface="Arial"/>
                          <a:ea typeface="等线"/>
                          <a:cs typeface="Times New Roman"/>
                        </a:rPr>
                        <a:t>mm</a:t>
                      </a:r>
                      <a:r>
                        <a:rPr lang="zh-CN" sz="900" kern="1200">
                          <a:solidFill>
                            <a:srgbClr val="000000"/>
                          </a:solidFill>
                          <a:latin typeface="Arial"/>
                          <a:ea typeface="等线"/>
                          <a:cs typeface="Arial"/>
                        </a:rPr>
                        <a:t>）</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6"/>
                  </a:ext>
                </a:extLst>
              </a:tr>
              <a:tr h="134415">
                <a:tc>
                  <a:txBody>
                    <a:bodyPr/>
                    <a:lstStyle/>
                    <a:p>
                      <a:pPr algn="ctr">
                        <a:spcAft>
                          <a:spcPts val="0"/>
                        </a:spcAft>
                      </a:pPr>
                      <a:r>
                        <a:rPr lang="zh-CN" sz="900" kern="1200">
                          <a:solidFill>
                            <a:srgbClr val="000000"/>
                          </a:solidFill>
                          <a:latin typeface="Arial"/>
                          <a:ea typeface="等线"/>
                          <a:cs typeface="Arial"/>
                        </a:rPr>
                        <a:t>男性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150.6(144.4-159.8)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143618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148.9(142.5-155.5)</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0.039</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7"/>
                  </a:ext>
                </a:extLst>
              </a:tr>
              <a:tr h="134415">
                <a:tc>
                  <a:txBody>
                    <a:bodyPr/>
                    <a:lstStyle/>
                    <a:p>
                      <a:pPr algn="ctr">
                        <a:spcAft>
                          <a:spcPts val="0"/>
                        </a:spcAft>
                      </a:pPr>
                      <a:r>
                        <a:rPr lang="zh-CN" sz="900" kern="1200">
                          <a:solidFill>
                            <a:srgbClr val="000000"/>
                          </a:solidFill>
                          <a:latin typeface="Arial"/>
                          <a:ea typeface="等线"/>
                          <a:cs typeface="Arial"/>
                        </a:rPr>
                        <a:t>女性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148.1(139.4-154.9)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136351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146.2(140.0-153.0)</a:t>
                      </a:r>
                      <a:endParaRPr lang="zh-CN" sz="900" kern="100" dirty="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0.727</a:t>
                      </a:r>
                      <a:endParaRPr lang="zh-CN" sz="900" kern="10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8"/>
                  </a:ext>
                </a:extLst>
              </a:tr>
              <a:tr h="134415">
                <a:tc>
                  <a:txBody>
                    <a:bodyPr/>
                    <a:lstStyle/>
                    <a:p>
                      <a:pPr algn="ctr">
                        <a:spcAft>
                          <a:spcPts val="0"/>
                        </a:spcAft>
                      </a:pPr>
                      <a:r>
                        <a:rPr lang="zh-CN" sz="900" kern="1200">
                          <a:solidFill>
                            <a:srgbClr val="000000"/>
                          </a:solidFill>
                          <a:latin typeface="Arial"/>
                          <a:ea typeface="等线"/>
                          <a:cs typeface="Arial"/>
                        </a:rPr>
                        <a:t>股骨（</a:t>
                      </a:r>
                      <a:r>
                        <a:rPr lang="en-US" sz="900" kern="1200">
                          <a:solidFill>
                            <a:srgbClr val="000000"/>
                          </a:solidFill>
                          <a:latin typeface="Arial"/>
                          <a:ea typeface="等线"/>
                          <a:cs typeface="Times New Roman"/>
                        </a:rPr>
                        <a:t>mm</a:t>
                      </a:r>
                      <a:r>
                        <a:rPr lang="zh-CN" sz="900" kern="1200">
                          <a:solidFill>
                            <a:srgbClr val="000000"/>
                          </a:solidFill>
                          <a:latin typeface="Arial"/>
                          <a:ea typeface="等线"/>
                          <a:cs typeface="Arial"/>
                        </a:rPr>
                        <a:t>）</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29"/>
                  </a:ext>
                </a:extLst>
              </a:tr>
              <a:tr h="134415">
                <a:tc>
                  <a:txBody>
                    <a:bodyPr/>
                    <a:lstStyle/>
                    <a:p>
                      <a:pPr algn="ctr">
                        <a:spcAft>
                          <a:spcPts val="0"/>
                        </a:spcAft>
                      </a:pPr>
                      <a:r>
                        <a:rPr lang="zh-CN" sz="900" kern="1200">
                          <a:solidFill>
                            <a:srgbClr val="000000"/>
                          </a:solidFill>
                          <a:latin typeface="Arial"/>
                          <a:ea typeface="等线"/>
                          <a:cs typeface="Arial"/>
                        </a:rPr>
                        <a:t>男性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89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31.0(29.3-33.0)</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146918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31.0(29.8-32.6)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0.942</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0"/>
                  </a:ext>
                </a:extLst>
              </a:tr>
              <a:tr h="134415">
                <a:tc>
                  <a:txBody>
                    <a:bodyPr/>
                    <a:lstStyle/>
                    <a:p>
                      <a:pPr algn="ctr">
                        <a:spcAft>
                          <a:spcPts val="0"/>
                        </a:spcAft>
                      </a:pPr>
                      <a:r>
                        <a:rPr lang="zh-CN" sz="900" kern="1200">
                          <a:solidFill>
                            <a:srgbClr val="000000"/>
                          </a:solidFill>
                          <a:latin typeface="Arial"/>
                          <a:ea typeface="等线"/>
                          <a:cs typeface="Arial"/>
                        </a:rPr>
                        <a:t>女性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30.4(29.0-32.3)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139449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31.0(29.8-32.6)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0.206</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1"/>
                  </a:ext>
                </a:extLst>
              </a:tr>
              <a:tr h="134415">
                <a:tc>
                  <a:txBody>
                    <a:bodyPr/>
                    <a:lstStyle/>
                    <a:p>
                      <a:pPr algn="ctr">
                        <a:spcAft>
                          <a:spcPts val="0"/>
                        </a:spcAft>
                      </a:pPr>
                      <a:r>
                        <a:rPr lang="zh-CN" sz="900" kern="1200">
                          <a:solidFill>
                            <a:srgbClr val="000000"/>
                          </a:solidFill>
                          <a:latin typeface="Arial"/>
                          <a:ea typeface="等线"/>
                          <a:cs typeface="Arial"/>
                        </a:rPr>
                        <a:t>性别</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288184</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2"/>
                  </a:ext>
                </a:extLst>
              </a:tr>
              <a:tr h="134415">
                <a:tc>
                  <a:txBody>
                    <a:bodyPr/>
                    <a:lstStyle/>
                    <a:p>
                      <a:pPr algn="ctr">
                        <a:spcAft>
                          <a:spcPts val="0"/>
                        </a:spcAft>
                      </a:pPr>
                      <a:r>
                        <a:rPr lang="zh-CN" sz="900" kern="1200">
                          <a:solidFill>
                            <a:srgbClr val="000000"/>
                          </a:solidFill>
                          <a:latin typeface="Arial"/>
                          <a:ea typeface="等线"/>
                          <a:cs typeface="Arial"/>
                        </a:rPr>
                        <a:t>男性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14789(51.3)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3"/>
                  </a:ext>
                </a:extLst>
              </a:tr>
              <a:tr h="134415">
                <a:tc>
                  <a:txBody>
                    <a:bodyPr/>
                    <a:lstStyle/>
                    <a:p>
                      <a:pPr algn="ctr">
                        <a:spcAft>
                          <a:spcPts val="0"/>
                        </a:spcAft>
                      </a:pPr>
                      <a:r>
                        <a:rPr lang="zh-CN" sz="900" kern="1200">
                          <a:solidFill>
                            <a:srgbClr val="000000"/>
                          </a:solidFill>
                          <a:latin typeface="Arial"/>
                          <a:ea typeface="等线"/>
                          <a:cs typeface="Arial"/>
                        </a:rPr>
                        <a:t>女性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140294(48.7)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4"/>
                  </a:ext>
                </a:extLst>
              </a:tr>
              <a:tr h="134415">
                <a:tc>
                  <a:txBody>
                    <a:bodyPr/>
                    <a:lstStyle/>
                    <a:p>
                      <a:pPr algn="ctr">
                        <a:spcAft>
                          <a:spcPts val="0"/>
                        </a:spcAft>
                      </a:pPr>
                      <a:r>
                        <a:rPr lang="zh-CN" sz="900" kern="1200">
                          <a:solidFill>
                            <a:srgbClr val="000000"/>
                          </a:solidFill>
                          <a:latin typeface="Arial"/>
                          <a:ea typeface="等线"/>
                          <a:cs typeface="Arial"/>
                        </a:rPr>
                        <a:t>妊娠结局</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133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291913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dirty="0">
                        <a:solidFill>
                          <a:srgbClr val="000000"/>
                        </a:solidFill>
                        <a:latin typeface="Arial"/>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5"/>
                  </a:ext>
                </a:extLst>
              </a:tr>
              <a:tr h="134415">
                <a:tc>
                  <a:txBody>
                    <a:bodyPr/>
                    <a:lstStyle/>
                    <a:p>
                      <a:pPr algn="ctr">
                        <a:spcAft>
                          <a:spcPts val="0"/>
                        </a:spcAft>
                      </a:pPr>
                      <a:r>
                        <a:rPr lang="zh-CN" sz="900" kern="1200">
                          <a:solidFill>
                            <a:srgbClr val="000000"/>
                          </a:solidFill>
                          <a:latin typeface="Arial"/>
                          <a:ea typeface="等线"/>
                          <a:cs typeface="Arial"/>
                        </a:rPr>
                        <a:t>存活</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122(91.7)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287906(8.6)</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6"/>
                  </a:ext>
                </a:extLst>
              </a:tr>
              <a:tr h="134415">
                <a:tc>
                  <a:txBody>
                    <a:bodyPr/>
                    <a:lstStyle/>
                    <a:p>
                      <a:pPr algn="ctr">
                        <a:spcAft>
                          <a:spcPts val="0"/>
                        </a:spcAft>
                      </a:pPr>
                      <a:r>
                        <a:rPr lang="zh-CN" sz="900" kern="1200">
                          <a:solidFill>
                            <a:srgbClr val="000000"/>
                          </a:solidFill>
                          <a:latin typeface="Arial"/>
                          <a:ea typeface="等线"/>
                          <a:cs typeface="Arial"/>
                        </a:rPr>
                        <a:t>死产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0(0)</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915(0.3)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7"/>
                  </a:ext>
                </a:extLst>
              </a:tr>
              <a:tr h="134415">
                <a:tc>
                  <a:txBody>
                    <a:bodyPr/>
                    <a:lstStyle/>
                    <a:p>
                      <a:pPr algn="ctr">
                        <a:spcAft>
                          <a:spcPts val="0"/>
                        </a:spcAft>
                      </a:pPr>
                      <a:r>
                        <a:rPr lang="zh-CN" sz="900" kern="1200">
                          <a:solidFill>
                            <a:srgbClr val="000000"/>
                          </a:solidFill>
                          <a:latin typeface="Arial"/>
                          <a:ea typeface="等线"/>
                          <a:cs typeface="Arial"/>
                        </a:rPr>
                        <a:t>流产</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3(2.3)</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282(0.1)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8"/>
                  </a:ext>
                </a:extLst>
              </a:tr>
              <a:tr h="134415">
                <a:tc>
                  <a:txBody>
                    <a:bodyPr/>
                    <a:lstStyle/>
                    <a:p>
                      <a:pPr algn="ctr">
                        <a:spcAft>
                          <a:spcPts val="0"/>
                        </a:spcAft>
                      </a:pPr>
                      <a:r>
                        <a:rPr lang="zh-CN" sz="900" kern="1200">
                          <a:solidFill>
                            <a:srgbClr val="000000"/>
                          </a:solidFill>
                          <a:latin typeface="Arial"/>
                          <a:ea typeface="等线"/>
                          <a:cs typeface="Arial"/>
                        </a:rPr>
                        <a:t>终止妊娠</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5(3.8)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440(0.1)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zh-CN" sz="900" kern="1200" dirty="0">
                          <a:solidFill>
                            <a:srgbClr val="000000"/>
                          </a:solidFill>
                          <a:latin typeface="Arial"/>
                          <a:ea typeface="等线"/>
                          <a:cs typeface="Arial"/>
                        </a:rPr>
                        <a:t>＜</a:t>
                      </a:r>
                      <a:r>
                        <a:rPr lang="en-US" sz="900" kern="1200" dirty="0">
                          <a:solidFill>
                            <a:srgbClr val="000000"/>
                          </a:solidFill>
                          <a:latin typeface="Arial"/>
                          <a:ea typeface="等线"/>
                          <a:cs typeface="Times New Roman"/>
                        </a:rPr>
                        <a:t>0.001</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39"/>
                  </a:ext>
                </a:extLst>
              </a:tr>
              <a:tr h="134415">
                <a:tc>
                  <a:txBody>
                    <a:bodyPr/>
                    <a:lstStyle/>
                    <a:p>
                      <a:pPr algn="ctr">
                        <a:spcAft>
                          <a:spcPts val="0"/>
                        </a:spcAft>
                      </a:pPr>
                      <a:r>
                        <a:rPr lang="zh-CN" sz="900" kern="1200">
                          <a:solidFill>
                            <a:srgbClr val="000000"/>
                          </a:solidFill>
                          <a:latin typeface="Arial"/>
                          <a:ea typeface="等线"/>
                          <a:cs typeface="Arial"/>
                        </a:rPr>
                        <a:t>新生儿死亡</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2(1.5)</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203(0.1)</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0.004</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40"/>
                  </a:ext>
                </a:extLst>
              </a:tr>
              <a:tr h="134415">
                <a:tc>
                  <a:txBody>
                    <a:bodyPr/>
                    <a:lstStyle/>
                    <a:p>
                      <a:pPr algn="ctr">
                        <a:spcAft>
                          <a:spcPts val="0"/>
                        </a:spcAft>
                      </a:pPr>
                      <a:r>
                        <a:rPr lang="zh-CN" sz="900" kern="1200">
                          <a:solidFill>
                            <a:srgbClr val="000000"/>
                          </a:solidFill>
                          <a:latin typeface="Arial"/>
                          <a:ea typeface="等线"/>
                          <a:cs typeface="Arial"/>
                        </a:rPr>
                        <a:t>失访</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1(0.8)</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endParaRPr lang="en-US" sz="900" kern="1200">
                        <a:solidFill>
                          <a:srgbClr val="000000"/>
                        </a:solidFill>
                        <a:latin typeface="Arial"/>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2167(0.7)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0.990</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41"/>
                  </a:ext>
                </a:extLst>
              </a:tr>
              <a:tr h="134415">
                <a:tc>
                  <a:txBody>
                    <a:bodyPr/>
                    <a:lstStyle/>
                    <a:p>
                      <a:pPr algn="ctr">
                        <a:spcAft>
                          <a:spcPts val="0"/>
                        </a:spcAft>
                      </a:pPr>
                      <a:r>
                        <a:rPr lang="zh-CN" sz="900" kern="1200">
                          <a:solidFill>
                            <a:srgbClr val="000000"/>
                          </a:solidFill>
                          <a:latin typeface="Arial"/>
                          <a:ea typeface="等线"/>
                          <a:cs typeface="Arial"/>
                        </a:rPr>
                        <a:t>出生孕周（天数）</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124</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282(274-289)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288109</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a:solidFill>
                            <a:srgbClr val="000000"/>
                          </a:solidFill>
                          <a:latin typeface="Arial"/>
                          <a:ea typeface="等线"/>
                          <a:cs typeface="Times New Roman"/>
                        </a:rPr>
                        <a:t>281(273-287)</a:t>
                      </a:r>
                      <a:endParaRPr lang="zh-CN" sz="900" kern="100">
                        <a:latin typeface="等线"/>
                        <a:ea typeface="等线"/>
                        <a:cs typeface="Times New Roman"/>
                      </a:endParaRPr>
                    </a:p>
                  </a:txBody>
                  <a:tcPr marL="36945" marR="36945" marT="0" marB="0">
                    <a:lnL>
                      <a:noFill/>
                    </a:lnL>
                    <a:lnR>
                      <a:noFill/>
                    </a:lnR>
                    <a:lnT>
                      <a:noFill/>
                    </a:lnT>
                    <a:lnB>
                      <a:noFill/>
                    </a:lnB>
                  </a:tcPr>
                </a:tc>
                <a:tc>
                  <a:txBody>
                    <a:bodyPr/>
                    <a:lstStyle/>
                    <a:p>
                      <a:pPr algn="ctr">
                        <a:spcAft>
                          <a:spcPts val="0"/>
                        </a:spcAft>
                      </a:pPr>
                      <a:r>
                        <a:rPr lang="en-US" sz="900" kern="1200" dirty="0">
                          <a:solidFill>
                            <a:srgbClr val="000000"/>
                          </a:solidFill>
                          <a:latin typeface="Arial"/>
                          <a:ea typeface="等线"/>
                          <a:cs typeface="Times New Roman"/>
                        </a:rPr>
                        <a:t>0.298</a:t>
                      </a:r>
                      <a:endParaRPr lang="zh-CN" sz="900" kern="100" dirty="0">
                        <a:latin typeface="等线"/>
                        <a:ea typeface="等线"/>
                        <a:cs typeface="Times New Roman"/>
                      </a:endParaRPr>
                    </a:p>
                  </a:txBody>
                  <a:tcPr marL="36945" marR="36945" marT="0" marB="0">
                    <a:lnL>
                      <a:noFill/>
                    </a:lnL>
                    <a:lnR>
                      <a:noFill/>
                    </a:lnR>
                    <a:lnT>
                      <a:noFill/>
                    </a:lnT>
                    <a:lnB>
                      <a:noFill/>
                    </a:lnB>
                  </a:tcPr>
                </a:tc>
                <a:extLst>
                  <a:ext uri="{0D108BD9-81ED-4DB2-BD59-A6C34878D82A}">
                    <a16:rowId xmlns:a16="http://schemas.microsoft.com/office/drawing/2014/main" val="10042"/>
                  </a:ext>
                </a:extLst>
              </a:tr>
              <a:tr h="268830">
                <a:tc>
                  <a:txBody>
                    <a:bodyPr/>
                    <a:lstStyle/>
                    <a:p>
                      <a:pPr algn="ctr">
                        <a:spcAft>
                          <a:spcPts val="0"/>
                        </a:spcAft>
                      </a:pPr>
                      <a:r>
                        <a:rPr lang="zh-CN" sz="900" kern="1200">
                          <a:solidFill>
                            <a:srgbClr val="000000"/>
                          </a:solidFill>
                          <a:latin typeface="Arial"/>
                          <a:ea typeface="等线"/>
                          <a:cs typeface="Arial"/>
                        </a:rPr>
                        <a:t>出生体重（克）</a:t>
                      </a:r>
                      <a:endParaRPr lang="zh-CN" sz="900" kern="10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kern="1200">
                          <a:solidFill>
                            <a:srgbClr val="000000"/>
                          </a:solidFill>
                          <a:latin typeface="Arial"/>
                          <a:ea typeface="等线"/>
                          <a:cs typeface="Times New Roman"/>
                        </a:rPr>
                        <a:t>122</a:t>
                      </a:r>
                      <a:endParaRPr lang="zh-CN" sz="900" kern="10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kern="1200">
                          <a:solidFill>
                            <a:srgbClr val="000000"/>
                          </a:solidFill>
                          <a:latin typeface="Arial"/>
                          <a:ea typeface="等线"/>
                          <a:cs typeface="Times New Roman"/>
                        </a:rPr>
                        <a:t>3493.9(3364.9-3622.8)</a:t>
                      </a:r>
                      <a:endParaRPr lang="zh-CN" sz="900" kern="10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kern="1200">
                          <a:solidFill>
                            <a:srgbClr val="000000"/>
                          </a:solidFill>
                          <a:latin typeface="Arial"/>
                          <a:ea typeface="等线"/>
                          <a:cs typeface="Times New Roman"/>
                        </a:rPr>
                        <a:t>286994</a:t>
                      </a:r>
                      <a:endParaRPr lang="zh-CN" sz="900" kern="10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kern="1200">
                          <a:solidFill>
                            <a:srgbClr val="000000"/>
                          </a:solidFill>
                          <a:latin typeface="Arial"/>
                          <a:ea typeface="等线"/>
                          <a:cs typeface="Times New Roman"/>
                        </a:rPr>
                        <a:t>3506.9(3503.4-3507.6)</a:t>
                      </a:r>
                      <a:endParaRPr lang="zh-CN" sz="900" kern="10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kern="1200" dirty="0">
                          <a:solidFill>
                            <a:srgbClr val="000000"/>
                          </a:solidFill>
                          <a:latin typeface="Arial"/>
                          <a:ea typeface="等线"/>
                          <a:cs typeface="Times New Roman"/>
                        </a:rPr>
                        <a:t>0.823</a:t>
                      </a:r>
                      <a:endParaRPr lang="zh-CN" sz="900" kern="100" dirty="0">
                        <a:latin typeface="等线"/>
                        <a:ea typeface="等线"/>
                        <a:cs typeface="Times New Roman"/>
                      </a:endParaRPr>
                    </a:p>
                  </a:txBody>
                  <a:tcPr marL="36945" marR="36945"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43"/>
                  </a:ext>
                </a:extLst>
              </a:tr>
            </a:tbl>
          </a:graphicData>
        </a:graphic>
      </p:graphicFrame>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zh-CN" sz="1800" b="0" i="0" u="none" strike="noStrike" cap="none" normalizeH="0" baseline="0" smtClean="0">
              <a:ln>
                <a:noFill/>
              </a:ln>
              <a:solidFill>
                <a:schemeClr val="tx1"/>
              </a:solidFill>
              <a:effectLst/>
              <a:latin typeface="Arial" pitchFamily="34" charset="0"/>
              <a:ea typeface="宋体" pitchFamily="2"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827584" y="1700808"/>
          <a:ext cx="7272808" cy="3357744"/>
        </p:xfrm>
        <a:graphic>
          <a:graphicData uri="http://schemas.openxmlformats.org/drawingml/2006/table">
            <a:tbl>
              <a:tblPr/>
              <a:tblGrid>
                <a:gridCol w="1890803">
                  <a:extLst>
                    <a:ext uri="{9D8B030D-6E8A-4147-A177-3AD203B41FA5}">
                      <a16:colId xmlns:a16="http://schemas.microsoft.com/office/drawing/2014/main" val="20000"/>
                    </a:ext>
                  </a:extLst>
                </a:gridCol>
                <a:gridCol w="1793767">
                  <a:extLst>
                    <a:ext uri="{9D8B030D-6E8A-4147-A177-3AD203B41FA5}">
                      <a16:colId xmlns:a16="http://schemas.microsoft.com/office/drawing/2014/main" val="20001"/>
                    </a:ext>
                  </a:extLst>
                </a:gridCol>
                <a:gridCol w="1893616">
                  <a:extLst>
                    <a:ext uri="{9D8B030D-6E8A-4147-A177-3AD203B41FA5}">
                      <a16:colId xmlns:a16="http://schemas.microsoft.com/office/drawing/2014/main" val="20002"/>
                    </a:ext>
                  </a:extLst>
                </a:gridCol>
                <a:gridCol w="1694622">
                  <a:extLst>
                    <a:ext uri="{9D8B030D-6E8A-4147-A177-3AD203B41FA5}">
                      <a16:colId xmlns:a16="http://schemas.microsoft.com/office/drawing/2014/main" val="20003"/>
                    </a:ext>
                  </a:extLst>
                </a:gridCol>
              </a:tblGrid>
              <a:tr h="388906">
                <a:tc>
                  <a:txBody>
                    <a:bodyPr/>
                    <a:lstStyle/>
                    <a:p>
                      <a:pPr algn="ctr">
                        <a:spcAft>
                          <a:spcPts val="0"/>
                        </a:spcAft>
                      </a:pPr>
                      <a:r>
                        <a:rPr lang="zh-CN" sz="1600" kern="100" dirty="0">
                          <a:latin typeface="等线"/>
                          <a:ea typeface="等线"/>
                          <a:cs typeface="Times New Roman"/>
                        </a:rPr>
                        <a:t>参数</a:t>
                      </a:r>
                    </a:p>
                  </a:txBody>
                  <a:tcPr marL="63653" marR="6365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kern="100">
                          <a:latin typeface="等线"/>
                          <a:ea typeface="等线"/>
                          <a:cs typeface="Times New Roman"/>
                        </a:rPr>
                        <a:t>确诊</a:t>
                      </a:r>
                      <a:r>
                        <a:rPr lang="en-US" sz="1600" kern="100">
                          <a:latin typeface="等线"/>
                          <a:ea typeface="等线"/>
                          <a:cs typeface="Times New Roman"/>
                        </a:rPr>
                        <a:t>IMV   n(%)</a:t>
                      </a:r>
                      <a:endParaRPr lang="zh-CN" sz="1600" kern="100">
                        <a:latin typeface="等线"/>
                        <a:ea typeface="等线"/>
                        <a:cs typeface="Times New Roman"/>
                      </a:endParaRPr>
                    </a:p>
                  </a:txBody>
                  <a:tcPr marL="63653" marR="6365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kern="100">
                          <a:latin typeface="等线"/>
                          <a:ea typeface="等线"/>
                          <a:cs typeface="Times New Roman"/>
                        </a:rPr>
                        <a:t>基数人群 </a:t>
                      </a:r>
                      <a:r>
                        <a:rPr lang="en-US" sz="1600" kern="100">
                          <a:latin typeface="等线"/>
                          <a:ea typeface="等线"/>
                          <a:cs typeface="Times New Roman"/>
                        </a:rPr>
                        <a:t>  n(%)</a:t>
                      </a:r>
                      <a:endParaRPr lang="zh-CN" sz="1600" kern="100">
                        <a:latin typeface="等线"/>
                        <a:ea typeface="等线"/>
                        <a:cs typeface="Times New Roman"/>
                      </a:endParaRPr>
                    </a:p>
                  </a:txBody>
                  <a:tcPr marL="63653" marR="6365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kern="100">
                          <a:latin typeface="等线"/>
                          <a:ea typeface="等线"/>
                          <a:cs typeface="Times New Roman"/>
                        </a:rPr>
                        <a:t>比值（</a:t>
                      </a:r>
                      <a:r>
                        <a:rPr lang="en-US" sz="1600" kern="100">
                          <a:latin typeface="等线"/>
                          <a:ea typeface="等线"/>
                          <a:cs typeface="Times New Roman"/>
                        </a:rPr>
                        <a:t>95%</a:t>
                      </a:r>
                      <a:r>
                        <a:rPr lang="zh-CN" sz="1600" kern="100">
                          <a:latin typeface="等线"/>
                          <a:ea typeface="等线"/>
                          <a:cs typeface="Times New Roman"/>
                        </a:rPr>
                        <a:t>可信区间）</a:t>
                      </a:r>
                    </a:p>
                  </a:txBody>
                  <a:tcPr marL="63653" marR="6365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7064">
                <a:tc>
                  <a:txBody>
                    <a:bodyPr/>
                    <a:lstStyle/>
                    <a:p>
                      <a:pPr algn="ctr">
                        <a:spcAft>
                          <a:spcPts val="0"/>
                        </a:spcAft>
                      </a:pPr>
                      <a:r>
                        <a:rPr lang="zh-CN" sz="1600" kern="100" dirty="0">
                          <a:latin typeface="等线"/>
                          <a:ea typeface="等线"/>
                          <a:cs typeface="Times New Roman"/>
                        </a:rPr>
                        <a:t>无神经系统发育障碍</a:t>
                      </a:r>
                    </a:p>
                  </a:txBody>
                  <a:tcPr marL="63653" marR="6365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1200" dirty="0">
                          <a:solidFill>
                            <a:srgbClr val="000000"/>
                          </a:solidFill>
                          <a:latin typeface="Arial"/>
                          <a:ea typeface="等线"/>
                          <a:cs typeface="Times New Roman"/>
                        </a:rPr>
                        <a:t>101</a:t>
                      </a:r>
                      <a:r>
                        <a:rPr lang="zh-CN" sz="1600" kern="1200" dirty="0">
                          <a:solidFill>
                            <a:srgbClr val="000000"/>
                          </a:solidFill>
                          <a:latin typeface="Arial"/>
                          <a:ea typeface="等线"/>
                          <a:cs typeface="Arial"/>
                        </a:rPr>
                        <a:t>（</a:t>
                      </a:r>
                      <a:r>
                        <a:rPr lang="en-US" sz="1600" kern="1200" dirty="0">
                          <a:solidFill>
                            <a:srgbClr val="000000"/>
                          </a:solidFill>
                          <a:latin typeface="Arial"/>
                          <a:ea typeface="等线"/>
                          <a:cs typeface="Times New Roman"/>
                        </a:rPr>
                        <a:t>94.4</a:t>
                      </a:r>
                      <a:r>
                        <a:rPr lang="zh-CN" sz="1600" kern="1200" dirty="0">
                          <a:solidFill>
                            <a:srgbClr val="000000"/>
                          </a:solidFill>
                          <a:latin typeface="Arial"/>
                          <a:ea typeface="等线"/>
                          <a:cs typeface="Arial"/>
                        </a:rPr>
                        <a:t>）</a:t>
                      </a:r>
                      <a:endParaRPr lang="zh-CN" sz="1600" kern="100" dirty="0">
                        <a:latin typeface="等线"/>
                        <a:ea typeface="等线"/>
                        <a:cs typeface="Times New Roman"/>
                      </a:endParaRPr>
                    </a:p>
                  </a:txBody>
                  <a:tcPr marL="63653" marR="6365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1200">
                          <a:solidFill>
                            <a:srgbClr val="000000"/>
                          </a:solidFill>
                          <a:latin typeface="Arial"/>
                          <a:ea typeface="等线"/>
                          <a:cs typeface="Times New Roman"/>
                        </a:rPr>
                        <a:t>281189</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97.8</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1200">
                          <a:solidFill>
                            <a:srgbClr val="000000"/>
                          </a:solidFill>
                          <a:latin typeface="Arial"/>
                          <a:ea typeface="等线"/>
                          <a:cs typeface="Times New Roman"/>
                        </a:rPr>
                        <a:t>-</a:t>
                      </a:r>
                      <a:endParaRPr lang="zh-CN" sz="1600" kern="100">
                        <a:latin typeface="等线"/>
                        <a:ea typeface="等线"/>
                        <a:cs typeface="Times New Roman"/>
                      </a:endParaRPr>
                    </a:p>
                  </a:txBody>
                  <a:tcPr marL="63653" marR="63653"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97064">
                <a:tc>
                  <a:txBody>
                    <a:bodyPr/>
                    <a:lstStyle/>
                    <a:p>
                      <a:pPr algn="ctr">
                        <a:spcAft>
                          <a:spcPts val="0"/>
                        </a:spcAft>
                      </a:pPr>
                      <a:r>
                        <a:rPr lang="zh-CN" sz="1600" kern="100">
                          <a:latin typeface="等线"/>
                          <a:ea typeface="等线"/>
                          <a:cs typeface="Times New Roman"/>
                        </a:rPr>
                        <a:t>神经系统发育障碍</a:t>
                      </a: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6</a:t>
                      </a:r>
                      <a:r>
                        <a:rPr lang="zh-CN" sz="1600" kern="1200" dirty="0">
                          <a:solidFill>
                            <a:srgbClr val="000000"/>
                          </a:solidFill>
                          <a:latin typeface="Arial"/>
                          <a:ea typeface="等线"/>
                          <a:cs typeface="Arial"/>
                        </a:rPr>
                        <a:t>（</a:t>
                      </a:r>
                      <a:r>
                        <a:rPr lang="en-US" sz="1600" kern="1200" dirty="0">
                          <a:solidFill>
                            <a:srgbClr val="000000"/>
                          </a:solidFill>
                          <a:latin typeface="Arial"/>
                          <a:ea typeface="等线"/>
                          <a:cs typeface="Times New Roman"/>
                        </a:rPr>
                        <a:t>5.6</a:t>
                      </a:r>
                      <a:r>
                        <a:rPr lang="zh-CN" sz="1600" kern="1200" dirty="0">
                          <a:solidFill>
                            <a:srgbClr val="000000"/>
                          </a:solidFill>
                          <a:latin typeface="Arial"/>
                          <a:ea typeface="等线"/>
                          <a:cs typeface="Arial"/>
                        </a:rPr>
                        <a:t>）</a:t>
                      </a:r>
                      <a:endParaRPr lang="zh-CN" sz="1600" kern="100" dirty="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6328</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2.2</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2.64</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1.16-6.02</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extLst>
                  <a:ext uri="{0D108BD9-81ED-4DB2-BD59-A6C34878D82A}">
                    <a16:rowId xmlns:a16="http://schemas.microsoft.com/office/drawing/2014/main" val="10002"/>
                  </a:ext>
                </a:extLst>
              </a:tr>
              <a:tr h="397064">
                <a:tc>
                  <a:txBody>
                    <a:bodyPr/>
                    <a:lstStyle/>
                    <a:p>
                      <a:pPr algn="ctr">
                        <a:spcAft>
                          <a:spcPts val="0"/>
                        </a:spcAft>
                      </a:pPr>
                      <a:r>
                        <a:rPr lang="zh-CN" sz="1600" kern="100">
                          <a:latin typeface="等线"/>
                          <a:ea typeface="等线"/>
                          <a:cs typeface="Times New Roman"/>
                        </a:rPr>
                        <a:t>智力受损</a:t>
                      </a: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0</a:t>
                      </a:r>
                      <a:r>
                        <a:rPr lang="zh-CN" sz="1600" kern="1200" dirty="0">
                          <a:solidFill>
                            <a:srgbClr val="000000"/>
                          </a:solidFill>
                          <a:latin typeface="Arial"/>
                          <a:ea typeface="等线"/>
                          <a:cs typeface="Arial"/>
                        </a:rPr>
                        <a:t>（</a:t>
                      </a:r>
                      <a:r>
                        <a:rPr lang="en-US" sz="1600" kern="1200" dirty="0">
                          <a:solidFill>
                            <a:srgbClr val="000000"/>
                          </a:solidFill>
                          <a:latin typeface="Arial"/>
                          <a:ea typeface="等线"/>
                          <a:cs typeface="Times New Roman"/>
                        </a:rPr>
                        <a:t>0</a:t>
                      </a:r>
                      <a:r>
                        <a:rPr lang="zh-CN" sz="1600" kern="1200" dirty="0">
                          <a:solidFill>
                            <a:srgbClr val="000000"/>
                          </a:solidFill>
                          <a:latin typeface="Arial"/>
                          <a:ea typeface="等线"/>
                          <a:cs typeface="Arial"/>
                        </a:rPr>
                        <a:t>）</a:t>
                      </a:r>
                      <a:endParaRPr lang="zh-CN" sz="1600" kern="100" dirty="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248</a:t>
                      </a:r>
                      <a:r>
                        <a:rPr lang="zh-CN" sz="1600" kern="1200" dirty="0">
                          <a:solidFill>
                            <a:srgbClr val="000000"/>
                          </a:solidFill>
                          <a:latin typeface="Arial"/>
                          <a:ea typeface="等线"/>
                          <a:cs typeface="Arial"/>
                        </a:rPr>
                        <a:t>（</a:t>
                      </a:r>
                      <a:r>
                        <a:rPr lang="en-US" sz="1600" kern="1200" dirty="0">
                          <a:solidFill>
                            <a:srgbClr val="000000"/>
                          </a:solidFill>
                          <a:latin typeface="Arial"/>
                          <a:ea typeface="等线"/>
                          <a:cs typeface="Times New Roman"/>
                        </a:rPr>
                        <a:t>0.1</a:t>
                      </a:r>
                      <a:r>
                        <a:rPr lang="zh-CN" sz="1600" kern="1200" dirty="0">
                          <a:solidFill>
                            <a:srgbClr val="000000"/>
                          </a:solidFill>
                          <a:latin typeface="Arial"/>
                          <a:ea typeface="等线"/>
                          <a:cs typeface="Arial"/>
                        </a:rPr>
                        <a:t>）</a:t>
                      </a:r>
                      <a:endParaRPr lang="zh-CN" sz="1600" kern="100" dirty="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NA</a:t>
                      </a:r>
                      <a:endParaRPr lang="zh-CN" sz="1600" kern="100">
                        <a:latin typeface="等线"/>
                        <a:ea typeface="等线"/>
                        <a:cs typeface="Times New Roman"/>
                      </a:endParaRPr>
                    </a:p>
                  </a:txBody>
                  <a:tcPr marL="63653" marR="63653" marT="0" marB="0">
                    <a:lnL>
                      <a:noFill/>
                    </a:lnL>
                    <a:lnR>
                      <a:noFill/>
                    </a:lnR>
                    <a:lnT>
                      <a:noFill/>
                    </a:lnT>
                    <a:lnB>
                      <a:noFill/>
                    </a:lnB>
                  </a:tcPr>
                </a:tc>
                <a:extLst>
                  <a:ext uri="{0D108BD9-81ED-4DB2-BD59-A6C34878D82A}">
                    <a16:rowId xmlns:a16="http://schemas.microsoft.com/office/drawing/2014/main" val="10003"/>
                  </a:ext>
                </a:extLst>
              </a:tr>
              <a:tr h="397064">
                <a:tc>
                  <a:txBody>
                    <a:bodyPr/>
                    <a:lstStyle/>
                    <a:p>
                      <a:pPr algn="ctr">
                        <a:spcAft>
                          <a:spcPts val="0"/>
                        </a:spcAft>
                      </a:pPr>
                      <a:r>
                        <a:rPr lang="zh-CN" sz="1600" kern="100">
                          <a:latin typeface="等线"/>
                          <a:ea typeface="等线"/>
                          <a:cs typeface="Times New Roman"/>
                        </a:rPr>
                        <a:t>脑瘫</a:t>
                      </a: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0</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0</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664</a:t>
                      </a:r>
                      <a:r>
                        <a:rPr lang="zh-CN" sz="1600" kern="1200" dirty="0">
                          <a:solidFill>
                            <a:srgbClr val="000000"/>
                          </a:solidFill>
                          <a:latin typeface="Arial"/>
                          <a:ea typeface="等线"/>
                          <a:cs typeface="Arial"/>
                        </a:rPr>
                        <a:t>（</a:t>
                      </a:r>
                      <a:r>
                        <a:rPr lang="en-US" sz="1600" kern="1200" dirty="0">
                          <a:solidFill>
                            <a:srgbClr val="000000"/>
                          </a:solidFill>
                          <a:latin typeface="Arial"/>
                          <a:ea typeface="等线"/>
                          <a:cs typeface="Times New Roman"/>
                        </a:rPr>
                        <a:t>0.2</a:t>
                      </a:r>
                      <a:r>
                        <a:rPr lang="zh-CN" sz="1600" kern="1200" dirty="0">
                          <a:solidFill>
                            <a:srgbClr val="000000"/>
                          </a:solidFill>
                          <a:latin typeface="Arial"/>
                          <a:ea typeface="等线"/>
                          <a:cs typeface="Arial"/>
                        </a:rPr>
                        <a:t>）</a:t>
                      </a:r>
                      <a:endParaRPr lang="zh-CN" sz="1600" kern="100" dirty="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NA</a:t>
                      </a:r>
                      <a:endParaRPr lang="zh-CN" sz="1600" kern="100" dirty="0">
                        <a:latin typeface="等线"/>
                        <a:ea typeface="等线"/>
                        <a:cs typeface="Times New Roman"/>
                      </a:endParaRPr>
                    </a:p>
                  </a:txBody>
                  <a:tcPr marL="63653" marR="63653" marT="0" marB="0">
                    <a:lnL>
                      <a:noFill/>
                    </a:lnL>
                    <a:lnR>
                      <a:noFill/>
                    </a:lnR>
                    <a:lnT>
                      <a:noFill/>
                    </a:lnT>
                    <a:lnB>
                      <a:noFill/>
                    </a:lnB>
                  </a:tcPr>
                </a:tc>
                <a:extLst>
                  <a:ext uri="{0D108BD9-81ED-4DB2-BD59-A6C34878D82A}">
                    <a16:rowId xmlns:a16="http://schemas.microsoft.com/office/drawing/2014/main" val="10004"/>
                  </a:ext>
                </a:extLst>
              </a:tr>
              <a:tr h="397064">
                <a:tc>
                  <a:txBody>
                    <a:bodyPr/>
                    <a:lstStyle/>
                    <a:p>
                      <a:pPr algn="ctr">
                        <a:spcAft>
                          <a:spcPts val="0"/>
                        </a:spcAft>
                      </a:pPr>
                      <a:r>
                        <a:rPr lang="zh-CN" sz="1600" kern="100">
                          <a:latin typeface="等线"/>
                          <a:ea typeface="等线"/>
                          <a:cs typeface="Times New Roman"/>
                        </a:rPr>
                        <a:t>自闭症</a:t>
                      </a: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1</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0.9</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1571</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0.6</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NA</a:t>
                      </a:r>
                      <a:endParaRPr lang="zh-CN" sz="1600" kern="100" dirty="0">
                        <a:latin typeface="等线"/>
                        <a:ea typeface="等线"/>
                        <a:cs typeface="Times New Roman"/>
                      </a:endParaRPr>
                    </a:p>
                  </a:txBody>
                  <a:tcPr marL="63653" marR="63653" marT="0" marB="0">
                    <a:lnL>
                      <a:noFill/>
                    </a:lnL>
                    <a:lnR>
                      <a:noFill/>
                    </a:lnR>
                    <a:lnT>
                      <a:noFill/>
                    </a:lnT>
                    <a:lnB>
                      <a:noFill/>
                    </a:lnB>
                  </a:tcPr>
                </a:tc>
                <a:extLst>
                  <a:ext uri="{0D108BD9-81ED-4DB2-BD59-A6C34878D82A}">
                    <a16:rowId xmlns:a16="http://schemas.microsoft.com/office/drawing/2014/main" val="10005"/>
                  </a:ext>
                </a:extLst>
              </a:tr>
              <a:tr h="397064">
                <a:tc>
                  <a:txBody>
                    <a:bodyPr/>
                    <a:lstStyle/>
                    <a:p>
                      <a:pPr algn="ctr">
                        <a:spcAft>
                          <a:spcPts val="0"/>
                        </a:spcAft>
                      </a:pPr>
                      <a:r>
                        <a:rPr lang="zh-CN" sz="1600" kern="100">
                          <a:latin typeface="等线"/>
                          <a:ea typeface="等线"/>
                          <a:cs typeface="Times New Roman"/>
                        </a:rPr>
                        <a:t>癫痫</a:t>
                      </a: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2</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1.9</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a:solidFill>
                            <a:srgbClr val="000000"/>
                          </a:solidFill>
                          <a:latin typeface="Arial"/>
                          <a:ea typeface="等线"/>
                          <a:cs typeface="Times New Roman"/>
                        </a:rPr>
                        <a:t>1655</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0.6</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a:noFill/>
                    </a:lnB>
                  </a:tcPr>
                </a:tc>
                <a:tc>
                  <a:txBody>
                    <a:bodyPr/>
                    <a:lstStyle/>
                    <a:p>
                      <a:pPr algn="ctr">
                        <a:spcAft>
                          <a:spcPts val="0"/>
                        </a:spcAft>
                      </a:pPr>
                      <a:r>
                        <a:rPr lang="en-US" sz="1600" kern="1200" dirty="0">
                          <a:solidFill>
                            <a:srgbClr val="000000"/>
                          </a:solidFill>
                          <a:latin typeface="Arial"/>
                          <a:ea typeface="等线"/>
                          <a:cs typeface="Times New Roman"/>
                        </a:rPr>
                        <a:t>NA</a:t>
                      </a:r>
                      <a:endParaRPr lang="zh-CN" sz="1600" kern="100" dirty="0">
                        <a:latin typeface="等线"/>
                        <a:ea typeface="等线"/>
                        <a:cs typeface="Times New Roman"/>
                      </a:endParaRPr>
                    </a:p>
                  </a:txBody>
                  <a:tcPr marL="63653" marR="63653" marT="0" marB="0">
                    <a:lnL>
                      <a:noFill/>
                    </a:lnL>
                    <a:lnR>
                      <a:noFill/>
                    </a:lnR>
                    <a:lnT>
                      <a:noFill/>
                    </a:lnT>
                    <a:lnB>
                      <a:noFill/>
                    </a:lnB>
                  </a:tcPr>
                </a:tc>
                <a:extLst>
                  <a:ext uri="{0D108BD9-81ED-4DB2-BD59-A6C34878D82A}">
                    <a16:rowId xmlns:a16="http://schemas.microsoft.com/office/drawing/2014/main" val="10006"/>
                  </a:ext>
                </a:extLst>
              </a:tr>
              <a:tr h="397064">
                <a:tc>
                  <a:txBody>
                    <a:bodyPr/>
                    <a:lstStyle/>
                    <a:p>
                      <a:pPr algn="ctr">
                        <a:spcAft>
                          <a:spcPts val="0"/>
                        </a:spcAft>
                      </a:pPr>
                      <a:r>
                        <a:rPr lang="zh-CN" sz="1600" kern="100">
                          <a:latin typeface="等线"/>
                          <a:ea typeface="等线"/>
                          <a:cs typeface="Times New Roman"/>
                        </a:rPr>
                        <a:t>精神运动发育障碍</a:t>
                      </a:r>
                    </a:p>
                  </a:txBody>
                  <a:tcPr marL="63653" marR="6365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200">
                          <a:solidFill>
                            <a:srgbClr val="000000"/>
                          </a:solidFill>
                          <a:latin typeface="Arial"/>
                          <a:ea typeface="等线"/>
                          <a:cs typeface="Times New Roman"/>
                        </a:rPr>
                        <a:t>3</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2.8</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200">
                          <a:solidFill>
                            <a:srgbClr val="000000"/>
                          </a:solidFill>
                          <a:latin typeface="Arial"/>
                          <a:ea typeface="等线"/>
                          <a:cs typeface="Times New Roman"/>
                        </a:rPr>
                        <a:t>3320</a:t>
                      </a:r>
                      <a:r>
                        <a:rPr lang="zh-CN" sz="1600" kern="1200">
                          <a:solidFill>
                            <a:srgbClr val="000000"/>
                          </a:solidFill>
                          <a:latin typeface="Arial"/>
                          <a:ea typeface="等线"/>
                          <a:cs typeface="Arial"/>
                        </a:rPr>
                        <a:t>（</a:t>
                      </a:r>
                      <a:r>
                        <a:rPr lang="en-US" sz="1600" kern="1200">
                          <a:solidFill>
                            <a:srgbClr val="000000"/>
                          </a:solidFill>
                          <a:latin typeface="Arial"/>
                          <a:ea typeface="等线"/>
                          <a:cs typeface="Times New Roman"/>
                        </a:rPr>
                        <a:t>1.2</a:t>
                      </a:r>
                      <a:r>
                        <a:rPr lang="zh-CN" sz="1600" kern="1200">
                          <a:solidFill>
                            <a:srgbClr val="000000"/>
                          </a:solidFill>
                          <a:latin typeface="Arial"/>
                          <a:ea typeface="等线"/>
                          <a:cs typeface="Arial"/>
                        </a:rPr>
                        <a:t>）</a:t>
                      </a:r>
                      <a:endParaRPr lang="zh-CN" sz="1600" kern="100">
                        <a:latin typeface="等线"/>
                        <a:ea typeface="等线"/>
                        <a:cs typeface="Times New Roman"/>
                      </a:endParaRPr>
                    </a:p>
                  </a:txBody>
                  <a:tcPr marL="63653" marR="6365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200" dirty="0">
                          <a:solidFill>
                            <a:srgbClr val="000000"/>
                          </a:solidFill>
                          <a:latin typeface="Arial"/>
                          <a:ea typeface="等线"/>
                          <a:cs typeface="Times New Roman"/>
                        </a:rPr>
                        <a:t>NA</a:t>
                      </a:r>
                      <a:endParaRPr lang="zh-CN" sz="1600" kern="100" dirty="0">
                        <a:latin typeface="等线"/>
                        <a:ea typeface="等线"/>
                        <a:cs typeface="Times New Roman"/>
                      </a:endParaRPr>
                    </a:p>
                  </a:txBody>
                  <a:tcPr marL="63653" marR="63653"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5632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zh-CN" sz="1800" b="0" i="0" u="none" strike="noStrike" cap="none" normalizeH="0" baseline="0" smtClean="0">
              <a:ln>
                <a:noFill/>
              </a:ln>
              <a:solidFill>
                <a:schemeClr val="tx1"/>
              </a:solidFill>
              <a:effectLst/>
              <a:latin typeface="Arial" pitchFamily="34" charset="0"/>
              <a:ea typeface="宋体" pitchFamily="2"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611560" y="764704"/>
          <a:ext cx="7920880" cy="5256583"/>
        </p:xfrm>
        <a:graphic>
          <a:graphicData uri="http://schemas.openxmlformats.org/drawingml/2006/table">
            <a:tbl>
              <a:tblPr/>
              <a:tblGrid>
                <a:gridCol w="771392">
                  <a:extLst>
                    <a:ext uri="{9D8B030D-6E8A-4147-A177-3AD203B41FA5}">
                      <a16:colId xmlns:a16="http://schemas.microsoft.com/office/drawing/2014/main" val="20000"/>
                    </a:ext>
                  </a:extLst>
                </a:gridCol>
                <a:gridCol w="774427">
                  <a:extLst>
                    <a:ext uri="{9D8B030D-6E8A-4147-A177-3AD203B41FA5}">
                      <a16:colId xmlns:a16="http://schemas.microsoft.com/office/drawing/2014/main" val="20001"/>
                    </a:ext>
                  </a:extLst>
                </a:gridCol>
                <a:gridCol w="691887">
                  <a:extLst>
                    <a:ext uri="{9D8B030D-6E8A-4147-A177-3AD203B41FA5}">
                      <a16:colId xmlns:a16="http://schemas.microsoft.com/office/drawing/2014/main" val="20002"/>
                    </a:ext>
                  </a:extLst>
                </a:gridCol>
                <a:gridCol w="1211407">
                  <a:extLst>
                    <a:ext uri="{9D8B030D-6E8A-4147-A177-3AD203B41FA5}">
                      <a16:colId xmlns:a16="http://schemas.microsoft.com/office/drawing/2014/main" val="20003"/>
                    </a:ext>
                  </a:extLst>
                </a:gridCol>
                <a:gridCol w="1057857">
                  <a:extLst>
                    <a:ext uri="{9D8B030D-6E8A-4147-A177-3AD203B41FA5}">
                      <a16:colId xmlns:a16="http://schemas.microsoft.com/office/drawing/2014/main" val="20004"/>
                    </a:ext>
                  </a:extLst>
                </a:gridCol>
                <a:gridCol w="1058464">
                  <a:extLst>
                    <a:ext uri="{9D8B030D-6E8A-4147-A177-3AD203B41FA5}">
                      <a16:colId xmlns:a16="http://schemas.microsoft.com/office/drawing/2014/main" val="20005"/>
                    </a:ext>
                  </a:extLst>
                </a:gridCol>
                <a:gridCol w="980778">
                  <a:extLst>
                    <a:ext uri="{9D8B030D-6E8A-4147-A177-3AD203B41FA5}">
                      <a16:colId xmlns:a16="http://schemas.microsoft.com/office/drawing/2014/main" val="20006"/>
                    </a:ext>
                  </a:extLst>
                </a:gridCol>
                <a:gridCol w="1374668">
                  <a:extLst>
                    <a:ext uri="{9D8B030D-6E8A-4147-A177-3AD203B41FA5}">
                      <a16:colId xmlns:a16="http://schemas.microsoft.com/office/drawing/2014/main" val="20007"/>
                    </a:ext>
                  </a:extLst>
                </a:gridCol>
              </a:tblGrid>
              <a:tr h="950709">
                <a:tc>
                  <a:txBody>
                    <a:bodyPr/>
                    <a:lstStyle/>
                    <a:p>
                      <a:pPr algn="ctr">
                        <a:spcAft>
                          <a:spcPts val="0"/>
                        </a:spcAft>
                      </a:pPr>
                      <a:r>
                        <a:rPr lang="zh-CN" sz="1200" kern="100" dirty="0">
                          <a:latin typeface="等线"/>
                          <a:ea typeface="等线"/>
                          <a:cs typeface="Times New Roman"/>
                        </a:rPr>
                        <a:t>病例</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dirty="0">
                          <a:latin typeface="等线"/>
                          <a:ea typeface="等线"/>
                          <a:cs typeface="Times New Roman"/>
                        </a:rPr>
                        <a:t>胎儿性别</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随访时长（年）</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诊断时侧脑室宽度</a:t>
                      </a:r>
                      <a:r>
                        <a:rPr lang="en-US" sz="1200" kern="100">
                          <a:latin typeface="等线"/>
                          <a:ea typeface="等线"/>
                          <a:cs typeface="Times New Roman"/>
                        </a:rPr>
                        <a:t>(mm)</a:t>
                      </a:r>
                      <a:endParaRPr lang="zh-CN" sz="1200" kern="100">
                        <a:latin typeface="等线"/>
                        <a:ea typeface="等线"/>
                        <a:cs typeface="Times New Roman"/>
                      </a:endParaRP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超声随访</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产前检查</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产后检查</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神经发育障碍</a:t>
                      </a:r>
                    </a:p>
                  </a:txBody>
                  <a:tcPr marL="50457" marR="5045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01419">
                <a:tc>
                  <a:txBody>
                    <a:bodyPr/>
                    <a:lstStyle/>
                    <a:p>
                      <a:pPr algn="ctr">
                        <a:spcAft>
                          <a:spcPts val="0"/>
                        </a:spcAft>
                      </a:pPr>
                      <a:r>
                        <a:rPr lang="en-US" sz="1200" kern="1200">
                          <a:solidFill>
                            <a:srgbClr val="000000"/>
                          </a:solidFill>
                          <a:latin typeface="Arial"/>
                          <a:ea typeface="等线"/>
                          <a:cs typeface="Times New Roman"/>
                        </a:rPr>
                        <a:t>1</a:t>
                      </a:r>
                      <a:endParaRPr lang="zh-CN" sz="1200" kern="100">
                        <a:latin typeface="等线"/>
                        <a:ea typeface="等线"/>
                        <a:cs typeface="Times New Roman"/>
                      </a:endParaRP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zh-CN" sz="1200" kern="100">
                          <a:latin typeface="等线"/>
                          <a:ea typeface="等线"/>
                          <a:cs typeface="Times New Roman"/>
                        </a:rPr>
                        <a:t>男</a:t>
                      </a: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kern="1200" dirty="0">
                          <a:solidFill>
                            <a:srgbClr val="000000"/>
                          </a:solidFill>
                          <a:latin typeface="Arial"/>
                          <a:ea typeface="等线"/>
                          <a:cs typeface="Times New Roman"/>
                        </a:rPr>
                        <a:t>2</a:t>
                      </a:r>
                      <a:endParaRPr lang="zh-CN" sz="1200" kern="100" dirty="0">
                        <a:latin typeface="等线"/>
                        <a:ea typeface="等线"/>
                        <a:cs typeface="Times New Roman"/>
                      </a:endParaRP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kern="1200" dirty="0">
                          <a:solidFill>
                            <a:srgbClr val="000000"/>
                          </a:solidFill>
                          <a:latin typeface="Arial"/>
                          <a:ea typeface="等线"/>
                          <a:cs typeface="Times New Roman"/>
                        </a:rPr>
                        <a:t>11.3*</a:t>
                      </a:r>
                      <a:endParaRPr lang="zh-CN" sz="1200" kern="100" dirty="0">
                        <a:latin typeface="等线"/>
                        <a:ea typeface="等线"/>
                        <a:cs typeface="Times New Roman"/>
                      </a:endParaRP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zh-CN" sz="1200" kern="100" dirty="0">
                          <a:latin typeface="等线"/>
                          <a:ea typeface="等线"/>
                          <a:cs typeface="Times New Roman"/>
                        </a:rPr>
                        <a:t>左侧脑室进展至</a:t>
                      </a:r>
                      <a:r>
                        <a:rPr lang="en-US" sz="1200" kern="100" dirty="0">
                          <a:latin typeface="等线"/>
                          <a:ea typeface="等线"/>
                          <a:cs typeface="Times New Roman"/>
                        </a:rPr>
                        <a:t>20mm</a:t>
                      </a:r>
                      <a:endParaRPr lang="zh-CN" sz="1200" kern="100" dirty="0">
                        <a:latin typeface="等线"/>
                        <a:ea typeface="等线"/>
                        <a:cs typeface="Times New Roman"/>
                      </a:endParaRP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kern="100" dirty="0">
                          <a:latin typeface="等线"/>
                          <a:ea typeface="等线"/>
                          <a:cs typeface="Times New Roman"/>
                        </a:rPr>
                        <a:t>CMA</a:t>
                      </a:r>
                      <a:r>
                        <a:rPr lang="zh-CN" sz="1200" kern="100" dirty="0">
                          <a:latin typeface="等线"/>
                          <a:ea typeface="等线"/>
                          <a:cs typeface="Times New Roman"/>
                        </a:rPr>
                        <a:t>正常</a:t>
                      </a:r>
                    </a:p>
                    <a:p>
                      <a:pPr algn="ctr">
                        <a:spcAft>
                          <a:spcPts val="0"/>
                        </a:spcAft>
                      </a:pPr>
                      <a:r>
                        <a:rPr lang="zh-CN" sz="1200" kern="100" dirty="0">
                          <a:latin typeface="等线"/>
                          <a:ea typeface="等线"/>
                          <a:cs typeface="Times New Roman"/>
                        </a:rPr>
                        <a:t>血小板抗体正常</a:t>
                      </a:r>
                    </a:p>
                    <a:p>
                      <a:pPr algn="ctr">
                        <a:spcAft>
                          <a:spcPts val="0"/>
                        </a:spcAft>
                      </a:pPr>
                      <a:r>
                        <a:rPr lang="en-US" sz="1200" kern="100" dirty="0">
                          <a:latin typeface="等线"/>
                          <a:ea typeface="等线"/>
                          <a:cs typeface="Times New Roman"/>
                        </a:rPr>
                        <a:t>TORCH</a:t>
                      </a:r>
                      <a:r>
                        <a:rPr lang="zh-CN" sz="1200" kern="100" dirty="0">
                          <a:latin typeface="等线"/>
                          <a:ea typeface="等线"/>
                          <a:cs typeface="Times New Roman"/>
                        </a:rPr>
                        <a:t>阴性</a:t>
                      </a:r>
                    </a:p>
                    <a:p>
                      <a:pPr algn="ctr">
                        <a:spcAft>
                          <a:spcPts val="0"/>
                        </a:spcAft>
                      </a:pPr>
                      <a:r>
                        <a:rPr lang="en-US" sz="1200" kern="100" dirty="0">
                          <a:latin typeface="等线"/>
                          <a:ea typeface="等线"/>
                          <a:cs typeface="Times New Roman"/>
                        </a:rPr>
                        <a:t>MRI</a:t>
                      </a:r>
                      <a:r>
                        <a:rPr lang="zh-CN" sz="1200" kern="100" dirty="0">
                          <a:latin typeface="等线"/>
                          <a:ea typeface="等线"/>
                          <a:cs typeface="Times New Roman"/>
                        </a:rPr>
                        <a:t>示脑室增宽</a:t>
                      </a: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zh-CN" sz="1200" kern="100" dirty="0">
                          <a:latin typeface="等线"/>
                          <a:ea typeface="等线"/>
                          <a:cs typeface="Times New Roman"/>
                        </a:rPr>
                        <a:t>压力检测：</a:t>
                      </a:r>
                    </a:p>
                    <a:p>
                      <a:pPr algn="ctr">
                        <a:spcAft>
                          <a:spcPts val="0"/>
                        </a:spcAft>
                      </a:pPr>
                      <a:r>
                        <a:rPr lang="zh-CN" sz="1200" kern="100" dirty="0">
                          <a:latin typeface="等线"/>
                          <a:ea typeface="等线"/>
                          <a:cs typeface="Times New Roman"/>
                        </a:rPr>
                        <a:t>阻塞性脑积水</a:t>
                      </a: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zh-CN" sz="1200" kern="100">
                          <a:latin typeface="等线"/>
                          <a:ea typeface="等线"/>
                          <a:cs typeface="Times New Roman"/>
                        </a:rPr>
                        <a:t>精神运动发育受损</a:t>
                      </a:r>
                    </a:p>
                  </a:txBody>
                  <a:tcPr marL="50457" marR="50457"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480891">
                <a:tc>
                  <a:txBody>
                    <a:bodyPr/>
                    <a:lstStyle/>
                    <a:p>
                      <a:pPr algn="ctr">
                        <a:spcAft>
                          <a:spcPts val="0"/>
                        </a:spcAft>
                      </a:pPr>
                      <a:r>
                        <a:rPr lang="en-US" sz="1200" kern="1200">
                          <a:solidFill>
                            <a:srgbClr val="000000"/>
                          </a:solidFill>
                          <a:latin typeface="Arial"/>
                          <a:ea typeface="等线"/>
                          <a:cs typeface="Times New Roman"/>
                        </a:rPr>
                        <a:t>2</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女</a:t>
                      </a: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7</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10.4</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dirty="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精神运动发育受损</a:t>
                      </a:r>
                    </a:p>
                  </a:txBody>
                  <a:tcPr marL="50457" marR="50457" marT="0" marB="0">
                    <a:lnL>
                      <a:noFill/>
                    </a:lnL>
                    <a:lnR>
                      <a:noFill/>
                    </a:lnR>
                    <a:lnT>
                      <a:noFill/>
                    </a:lnT>
                    <a:lnB>
                      <a:noFill/>
                    </a:lnB>
                  </a:tcPr>
                </a:tc>
                <a:extLst>
                  <a:ext uri="{0D108BD9-81ED-4DB2-BD59-A6C34878D82A}">
                    <a16:rowId xmlns:a16="http://schemas.microsoft.com/office/drawing/2014/main" val="10002"/>
                  </a:ext>
                </a:extLst>
              </a:tr>
              <a:tr h="480891">
                <a:tc>
                  <a:txBody>
                    <a:bodyPr/>
                    <a:lstStyle/>
                    <a:p>
                      <a:pPr algn="ctr">
                        <a:spcAft>
                          <a:spcPts val="0"/>
                        </a:spcAft>
                      </a:pPr>
                      <a:r>
                        <a:rPr lang="en-US" sz="1200" kern="1200">
                          <a:solidFill>
                            <a:srgbClr val="000000"/>
                          </a:solidFill>
                          <a:latin typeface="Arial"/>
                          <a:ea typeface="等线"/>
                          <a:cs typeface="Times New Roman"/>
                        </a:rPr>
                        <a:t>3</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男</a:t>
                      </a: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6</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10.2*</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恢复至正常</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dirty="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dirty="0">
                          <a:latin typeface="等线"/>
                          <a:ea typeface="等线"/>
                          <a:cs typeface="Times New Roman"/>
                        </a:rPr>
                        <a:t>癫痫</a:t>
                      </a:r>
                    </a:p>
                  </a:txBody>
                  <a:tcPr marL="50457" marR="50457" marT="0" marB="0">
                    <a:lnL>
                      <a:noFill/>
                    </a:lnL>
                    <a:lnR>
                      <a:noFill/>
                    </a:lnR>
                    <a:lnT>
                      <a:noFill/>
                    </a:lnT>
                    <a:lnB>
                      <a:noFill/>
                    </a:lnB>
                  </a:tcPr>
                </a:tc>
                <a:extLst>
                  <a:ext uri="{0D108BD9-81ED-4DB2-BD59-A6C34878D82A}">
                    <a16:rowId xmlns:a16="http://schemas.microsoft.com/office/drawing/2014/main" val="10003"/>
                  </a:ext>
                </a:extLst>
              </a:tr>
              <a:tr h="480891">
                <a:tc>
                  <a:txBody>
                    <a:bodyPr/>
                    <a:lstStyle/>
                    <a:p>
                      <a:pPr algn="ctr">
                        <a:spcAft>
                          <a:spcPts val="0"/>
                        </a:spcAft>
                      </a:pPr>
                      <a:r>
                        <a:rPr lang="en-US" sz="1200" kern="1200">
                          <a:solidFill>
                            <a:srgbClr val="000000"/>
                          </a:solidFill>
                          <a:latin typeface="Arial"/>
                          <a:ea typeface="等线"/>
                          <a:cs typeface="Times New Roman"/>
                        </a:rPr>
                        <a:t>4</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男</a:t>
                      </a: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5</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10.1</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恢复至正常</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dirty="0">
                          <a:latin typeface="等线"/>
                          <a:ea typeface="等线"/>
                          <a:cs typeface="Times New Roman"/>
                        </a:rPr>
                        <a:t>自闭症</a:t>
                      </a:r>
                    </a:p>
                  </a:txBody>
                  <a:tcPr marL="50457" marR="50457" marT="0" marB="0">
                    <a:lnL>
                      <a:noFill/>
                    </a:lnL>
                    <a:lnR>
                      <a:noFill/>
                    </a:lnR>
                    <a:lnT>
                      <a:noFill/>
                    </a:lnT>
                    <a:lnB>
                      <a:noFill/>
                    </a:lnB>
                  </a:tcPr>
                </a:tc>
                <a:extLst>
                  <a:ext uri="{0D108BD9-81ED-4DB2-BD59-A6C34878D82A}">
                    <a16:rowId xmlns:a16="http://schemas.microsoft.com/office/drawing/2014/main" val="10004"/>
                  </a:ext>
                </a:extLst>
              </a:tr>
              <a:tr h="480891">
                <a:tc>
                  <a:txBody>
                    <a:bodyPr/>
                    <a:lstStyle/>
                    <a:p>
                      <a:pPr algn="ctr">
                        <a:spcAft>
                          <a:spcPts val="0"/>
                        </a:spcAft>
                      </a:pPr>
                      <a:r>
                        <a:rPr lang="en-US" sz="1200" kern="1200">
                          <a:solidFill>
                            <a:srgbClr val="000000"/>
                          </a:solidFill>
                          <a:latin typeface="Arial"/>
                          <a:ea typeface="等线"/>
                          <a:cs typeface="Times New Roman"/>
                        </a:rPr>
                        <a:t>5</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男</a:t>
                      </a: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2</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en-US" sz="1200" kern="1200">
                          <a:solidFill>
                            <a:srgbClr val="000000"/>
                          </a:solidFill>
                          <a:latin typeface="Arial"/>
                          <a:ea typeface="等线"/>
                          <a:cs typeface="Times New Roman"/>
                        </a:rPr>
                        <a:t>10.0</a:t>
                      </a:r>
                      <a:endParaRPr lang="zh-CN" sz="1200" kern="100">
                        <a:latin typeface="等线"/>
                        <a:ea typeface="等线"/>
                        <a:cs typeface="Times New Roman"/>
                      </a:endParaRP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a:noFill/>
                    </a:lnB>
                  </a:tcPr>
                </a:tc>
                <a:tc>
                  <a:txBody>
                    <a:bodyPr/>
                    <a:lstStyle/>
                    <a:p>
                      <a:pPr algn="ctr">
                        <a:spcAft>
                          <a:spcPts val="0"/>
                        </a:spcAft>
                      </a:pPr>
                      <a:r>
                        <a:rPr lang="zh-CN" sz="1200" kern="100" dirty="0">
                          <a:latin typeface="等线"/>
                          <a:ea typeface="等线"/>
                          <a:cs typeface="Times New Roman"/>
                        </a:rPr>
                        <a:t>精神运动发育受损</a:t>
                      </a:r>
                    </a:p>
                  </a:txBody>
                  <a:tcPr marL="50457" marR="50457" marT="0" marB="0">
                    <a:lnL>
                      <a:noFill/>
                    </a:lnL>
                    <a:lnR>
                      <a:noFill/>
                    </a:lnR>
                    <a:lnT>
                      <a:noFill/>
                    </a:lnT>
                    <a:lnB>
                      <a:noFill/>
                    </a:lnB>
                  </a:tcPr>
                </a:tc>
                <a:extLst>
                  <a:ext uri="{0D108BD9-81ED-4DB2-BD59-A6C34878D82A}">
                    <a16:rowId xmlns:a16="http://schemas.microsoft.com/office/drawing/2014/main" val="10005"/>
                  </a:ext>
                </a:extLst>
              </a:tr>
              <a:tr h="480891">
                <a:tc>
                  <a:txBody>
                    <a:bodyPr/>
                    <a:lstStyle/>
                    <a:p>
                      <a:pPr algn="ctr">
                        <a:spcAft>
                          <a:spcPts val="0"/>
                        </a:spcAft>
                      </a:pPr>
                      <a:r>
                        <a:rPr lang="en-US" sz="1200" kern="1200">
                          <a:solidFill>
                            <a:srgbClr val="000000"/>
                          </a:solidFill>
                          <a:latin typeface="Arial"/>
                          <a:ea typeface="等线"/>
                          <a:cs typeface="Times New Roman"/>
                        </a:rPr>
                        <a:t>6</a:t>
                      </a:r>
                      <a:endParaRPr lang="zh-CN" sz="1200" kern="100">
                        <a:latin typeface="等线"/>
                        <a:ea typeface="等线"/>
                        <a:cs typeface="Times New Roman"/>
                      </a:endParaRP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男</a:t>
                      </a: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kern="1200">
                          <a:solidFill>
                            <a:srgbClr val="000000"/>
                          </a:solidFill>
                          <a:latin typeface="Arial"/>
                          <a:ea typeface="等线"/>
                          <a:cs typeface="Times New Roman"/>
                        </a:rPr>
                        <a:t>5</a:t>
                      </a:r>
                      <a:endParaRPr lang="zh-CN" sz="1200" kern="100">
                        <a:latin typeface="等线"/>
                        <a:ea typeface="等线"/>
                        <a:cs typeface="Times New Roman"/>
                      </a:endParaRP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kern="1200">
                          <a:solidFill>
                            <a:srgbClr val="000000"/>
                          </a:solidFill>
                          <a:latin typeface="Arial"/>
                          <a:ea typeface="等线"/>
                          <a:cs typeface="Times New Roman"/>
                        </a:rPr>
                        <a:t>10.0</a:t>
                      </a:r>
                      <a:endParaRPr lang="zh-CN" sz="1200" kern="100">
                        <a:latin typeface="等线"/>
                        <a:ea typeface="等线"/>
                        <a:cs typeface="Times New Roman"/>
                      </a:endParaRP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a:latin typeface="等线"/>
                          <a:ea typeface="等线"/>
                          <a:cs typeface="Times New Roman"/>
                        </a:rPr>
                        <a:t>未进行</a:t>
                      </a: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200" kern="100" dirty="0">
                          <a:latin typeface="等线"/>
                          <a:ea typeface="等线"/>
                          <a:cs typeface="Times New Roman"/>
                        </a:rPr>
                        <a:t>癫痫</a:t>
                      </a:r>
                    </a:p>
                  </a:txBody>
                  <a:tcPr marL="50457" marR="50457"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734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zh-CN" sz="1800" b="0" i="0" u="none" strike="noStrike" cap="none" normalizeH="0" baseline="0" smtClean="0">
              <a:ln>
                <a:noFill/>
              </a:ln>
              <a:solidFill>
                <a:schemeClr val="tx1"/>
              </a:solidFill>
              <a:effectLst/>
              <a:latin typeface="Arial" pitchFamily="34" charset="0"/>
              <a:ea typeface="宋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1507" name="Rettangolo 1"/>
          <p:cNvSpPr>
            <a:spLocks noChangeArrowheads="1"/>
          </p:cNvSpPr>
          <p:nvPr/>
        </p:nvSpPr>
        <p:spPr bwMode="auto">
          <a:xfrm>
            <a:off x="68263" y="922338"/>
            <a:ext cx="2286000" cy="369887"/>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p:nvPr/>
        </p:nvSpPr>
        <p:spPr bwMode="auto">
          <a:xfrm>
            <a:off x="323850" y="2403475"/>
            <a:ext cx="8856663" cy="511175"/>
          </a:xfrm>
          <a:prstGeom prst="rect">
            <a:avLst/>
          </a:prstGeom>
          <a:no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107504" y="1988840"/>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Introduction  </a:t>
            </a:r>
            <a:r>
              <a:rPr lang="zh-CN" altLang="en-US" sz="2800" b="1" i="0" dirty="0"/>
              <a:t>介绍</a:t>
            </a:r>
            <a:endParaRPr lang="en-GB" altLang="it-IT" sz="2800" b="1" i="0" dirty="0"/>
          </a:p>
        </p:txBody>
      </p:sp>
      <p:sp>
        <p:nvSpPr>
          <p:cNvPr id="12" name="Segnaposto contenuto 2"/>
          <p:cNvSpPr txBox="1"/>
          <p:nvPr/>
        </p:nvSpPr>
        <p:spPr bwMode="auto">
          <a:xfrm>
            <a:off x="395536" y="2996952"/>
            <a:ext cx="8346133" cy="3168352"/>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zh-CN" altLang="en-US" sz="1600" i="0" dirty="0" smtClean="0"/>
              <a:t>侧脑室</a:t>
            </a:r>
            <a:r>
              <a:rPr lang="zh-CN" altLang="en-US" sz="1600" i="0" dirty="0"/>
              <a:t>增宽是大脑发育异常的标志，因此是胎儿影像的一个需要且需要重视的内容。</a:t>
            </a:r>
            <a:endParaRPr lang="en-AU" sz="1500" i="0" dirty="0"/>
          </a:p>
          <a:p>
            <a:pPr>
              <a:lnSpc>
                <a:spcPct val="120000"/>
              </a:lnSpc>
            </a:pPr>
            <a:r>
              <a:rPr lang="zh-CN" altLang="en-US" sz="1400" i="0" dirty="0" smtClean="0"/>
              <a:t>侧脑室</a:t>
            </a:r>
            <a:r>
              <a:rPr lang="zh-CN" altLang="en-US" sz="1400" i="0" dirty="0"/>
              <a:t>增宽定义为侧脑室体部宽大于等于</a:t>
            </a:r>
            <a:r>
              <a:rPr lang="en-US" altLang="zh-CN" sz="1400" i="0" dirty="0"/>
              <a:t>10</a:t>
            </a:r>
            <a:r>
              <a:rPr lang="zh-CN" altLang="en-US" sz="1400" i="0" dirty="0"/>
              <a:t>毫米。测量值在</a:t>
            </a:r>
            <a:r>
              <a:rPr lang="en-US" altLang="zh-CN" sz="1400" i="0" dirty="0"/>
              <a:t>10-15</a:t>
            </a:r>
            <a:r>
              <a:rPr lang="zh-CN" altLang="en-US" sz="1400" i="0" dirty="0"/>
              <a:t>毫米之间为轻中度脑室增宽，大于</a:t>
            </a:r>
            <a:r>
              <a:rPr lang="en-US" altLang="zh-CN" sz="1400" i="0" dirty="0"/>
              <a:t>15</a:t>
            </a:r>
            <a:r>
              <a:rPr lang="zh-CN" altLang="en-US" sz="1400" i="0" dirty="0"/>
              <a:t>毫米为重度增宽。</a:t>
            </a:r>
            <a:endParaRPr lang="en-AU" sz="1500" i="0" dirty="0"/>
          </a:p>
          <a:p>
            <a:pPr>
              <a:lnSpc>
                <a:spcPct val="120000"/>
              </a:lnSpc>
            </a:pPr>
            <a:r>
              <a:rPr lang="zh-CN" altLang="en-US" sz="1500" i="0" dirty="0" smtClean="0"/>
              <a:t>合并</a:t>
            </a:r>
            <a:r>
              <a:rPr lang="zh-CN" altLang="en-US" sz="1500" i="0" dirty="0"/>
              <a:t>其他异常时，侧脑室增宽的预后较差，儿童期预后不良的发病率较高。孤立性轻中度脑室增宽（不合并结构或者染色体异常）的预后较好。</a:t>
            </a:r>
            <a:endParaRPr lang="en-AU" sz="1500" i="0" dirty="0"/>
          </a:p>
          <a:p>
            <a:r>
              <a:rPr lang="zh-CN" altLang="en-US" sz="1600" i="0" dirty="0" smtClean="0"/>
              <a:t>一些</a:t>
            </a:r>
            <a:r>
              <a:rPr lang="zh-CN" altLang="en-US" sz="1600" i="0" dirty="0"/>
              <a:t>产前认为是孤立发病的病例但在出生后发现合并其他异常，尤其是在严重脑室增宽的病例中。</a:t>
            </a:r>
            <a:endParaRPr lang="en-AU" sz="1500" i="0" dirty="0"/>
          </a:p>
          <a:p>
            <a:pPr>
              <a:lnSpc>
                <a:spcPct val="120000"/>
              </a:lnSpc>
            </a:pPr>
            <a:r>
              <a:rPr lang="zh-CN" altLang="en-US" sz="1600" i="0" dirty="0" smtClean="0"/>
              <a:t>在</a:t>
            </a:r>
            <a:r>
              <a:rPr lang="en-US" altLang="zh-CN" sz="1600" i="0" dirty="0" err="1"/>
              <a:t>Pagani</a:t>
            </a:r>
            <a:r>
              <a:rPr lang="zh-CN" altLang="en-US" sz="1600" i="0" dirty="0"/>
              <a:t>等人最近的一次综述中，神经发育延迟的总体患病率为</a:t>
            </a:r>
            <a:r>
              <a:rPr lang="en-US" altLang="zh-CN" sz="1600" i="0" dirty="0"/>
              <a:t>7.9%</a:t>
            </a:r>
            <a:r>
              <a:rPr lang="zh-CN" altLang="en-US" sz="1600" i="0" dirty="0"/>
              <a:t>。然而，纳入的研究使用不同标准来诊断轻中度脑室增宽并用不同测试方法来评估神经发育，而且通常不区分轻度、中度和重度的神经发育结局。</a:t>
            </a:r>
            <a:endParaRPr lang="en-AU" sz="1500" i="0" dirty="0"/>
          </a:p>
        </p:txBody>
      </p:sp>
      <p:sp>
        <p:nvSpPr>
          <p:cNvPr id="21511" name="Text Box 5"/>
          <p:cNvSpPr txBox="1">
            <a:spLocks noChangeArrowheads="1"/>
          </p:cNvSpPr>
          <p:nvPr/>
        </p:nvSpPr>
        <p:spPr bwMode="auto">
          <a:xfrm>
            <a:off x="0" y="990483"/>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3557" name="Rectangle 8"/>
          <p:cNvSpPr>
            <a:spLocks noChangeArrowheads="1"/>
          </p:cNvSpPr>
          <p:nvPr/>
        </p:nvSpPr>
        <p:spPr bwMode="auto">
          <a:xfrm>
            <a:off x="3734886" y="2057400"/>
            <a:ext cx="1627369" cy="523220"/>
          </a:xfrm>
          <a:prstGeom prst="rect">
            <a:avLst/>
          </a:prstGeom>
          <a:noFill/>
          <a:ln>
            <a:noFill/>
          </a:ln>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US" sz="2800" b="1" i="0" dirty="0" smtClean="0">
                <a:solidFill>
                  <a:srgbClr val="000000"/>
                </a:solidFill>
              </a:rPr>
              <a:t>研究</a:t>
            </a:r>
            <a:r>
              <a:rPr lang="zh-CN" altLang="en-US" sz="2800" b="1" i="0" dirty="0">
                <a:solidFill>
                  <a:srgbClr val="000000"/>
                </a:solidFill>
              </a:rPr>
              <a:t>目的</a:t>
            </a:r>
            <a:endParaRPr lang="en-GB" altLang="it-IT" sz="2800" b="1" i="0" dirty="0">
              <a:solidFill>
                <a:srgbClr val="000000"/>
              </a:solidFill>
            </a:endParaRPr>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Segnaposto contenuto 2"/>
          <p:cNvSpPr txBox="1"/>
          <p:nvPr/>
        </p:nvSpPr>
        <p:spPr bwMode="auto">
          <a:xfrm>
            <a:off x="683568" y="2981810"/>
            <a:ext cx="7272808" cy="1080120"/>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zh-CN" altLang="en-US" sz="1800" dirty="0"/>
              <a:t/>
            </a:r>
            <a:br>
              <a:rPr lang="zh-CN" altLang="en-US" sz="1800" dirty="0"/>
            </a:br>
            <a:r>
              <a:rPr lang="zh-CN" altLang="en-US" sz="1800" i="0" dirty="0"/>
              <a:t>评估在孕中期检出的孤立性轻中度脑室增宽儿童中，特定神经发育障碍的患病率，以便优化咨询过程。</a:t>
            </a:r>
            <a:endParaRPr lang="en-US" sz="1800" i="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7" name="Rectangle 19"/>
          <p:cNvSpPr>
            <a:spLocks noChangeArrowheads="1"/>
          </p:cNvSpPr>
          <p:nvPr/>
        </p:nvSpPr>
        <p:spPr bwMode="auto">
          <a:xfrm>
            <a:off x="611560" y="2996952"/>
            <a:ext cx="8207375" cy="2806922"/>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b="1" i="0" dirty="0" smtClean="0"/>
              <a:t>研究</a:t>
            </a:r>
            <a:r>
              <a:rPr lang="zh-CN" altLang="en-US" sz="1800" b="1" i="0" dirty="0"/>
              <a:t>设计及设置</a:t>
            </a:r>
            <a:endParaRPr lang="en-US" sz="1800" b="1" i="0" dirty="0"/>
          </a:p>
          <a:p>
            <a:pPr marL="457200" lvl="1" indent="0">
              <a:buNone/>
            </a:pPr>
            <a:r>
              <a:rPr lang="en-US" altLang="zh-CN" sz="1800" i="0" dirty="0" smtClean="0"/>
              <a:t>— </a:t>
            </a:r>
            <a:r>
              <a:rPr lang="zh-CN" altLang="en-US" sz="1800" i="0" dirty="0" smtClean="0"/>
              <a:t>在</a:t>
            </a:r>
            <a:r>
              <a:rPr lang="zh-CN" altLang="en-US" sz="1800" i="0" dirty="0"/>
              <a:t>丹麦全国范围内的观察性研究</a:t>
            </a:r>
            <a:endParaRPr lang="en-US" sz="1800" i="0" dirty="0"/>
          </a:p>
          <a:p>
            <a:r>
              <a:rPr lang="zh-CN" altLang="en-US" sz="1800" b="1" i="0" dirty="0" smtClean="0"/>
              <a:t>受试者</a:t>
            </a:r>
            <a:endParaRPr lang="en-US" sz="1800" b="1" i="0" dirty="0"/>
          </a:p>
          <a:p>
            <a:pPr lvl="1"/>
            <a:r>
              <a:rPr lang="zh-CN" altLang="en-US" sz="1800" i="0" dirty="0" smtClean="0"/>
              <a:t>入</a:t>
            </a:r>
            <a:r>
              <a:rPr lang="zh-CN" altLang="en-US" sz="1800" i="0" dirty="0"/>
              <a:t>组标准：</a:t>
            </a:r>
            <a:r>
              <a:rPr lang="en-US" altLang="zh-CN" sz="1800" i="0" dirty="0"/>
              <a:t>2008</a:t>
            </a:r>
            <a:r>
              <a:rPr lang="zh-CN" altLang="en-US" sz="1800" i="0" dirty="0"/>
              <a:t>年</a:t>
            </a:r>
            <a:r>
              <a:rPr lang="en-US" altLang="zh-CN" sz="1800" i="0" dirty="0"/>
              <a:t>1</a:t>
            </a:r>
            <a:r>
              <a:rPr lang="zh-CN" altLang="en-US" sz="1800" i="0" dirty="0"/>
              <a:t>月</a:t>
            </a:r>
            <a:r>
              <a:rPr lang="en-US" altLang="zh-CN" sz="1800" i="0" dirty="0"/>
              <a:t>-2014</a:t>
            </a:r>
            <a:r>
              <a:rPr lang="zh-CN" altLang="en-US" sz="1800" i="0" dirty="0"/>
              <a:t>年</a:t>
            </a:r>
            <a:r>
              <a:rPr lang="en-US" altLang="zh-CN" sz="1800" i="0" dirty="0"/>
              <a:t>10</a:t>
            </a:r>
            <a:r>
              <a:rPr lang="zh-CN" altLang="en-US" sz="1800" i="0" dirty="0"/>
              <a:t>月间，产前检出脑室扩张（侧脑室宽度</a:t>
            </a:r>
            <a:r>
              <a:rPr lang="en-US" altLang="zh-CN" sz="1800" i="0" dirty="0"/>
              <a:t>10-15</a:t>
            </a:r>
            <a:r>
              <a:rPr lang="zh-CN" altLang="en-US" sz="1800" i="0" dirty="0"/>
              <a:t>毫米，不合并孕中期（</a:t>
            </a:r>
            <a:r>
              <a:rPr lang="en-US" altLang="zh-CN" sz="1800" i="0" dirty="0"/>
              <a:t>18-22</a:t>
            </a:r>
            <a:r>
              <a:rPr lang="zh-CN" altLang="en-US" sz="1800" i="0" dirty="0"/>
              <a:t>周）超声可见的结构异常）。自</a:t>
            </a:r>
            <a:r>
              <a:rPr lang="en-US" altLang="zh-CN" sz="1800" i="0" dirty="0"/>
              <a:t>2008</a:t>
            </a:r>
            <a:r>
              <a:rPr lang="zh-CN" altLang="en-US" sz="1800" i="0" dirty="0"/>
              <a:t>年起在大于</a:t>
            </a:r>
            <a:r>
              <a:rPr lang="en-US" altLang="zh-CN" sz="1800" i="0" dirty="0"/>
              <a:t>90%</a:t>
            </a:r>
            <a:r>
              <a:rPr lang="zh-CN" altLang="en-US" sz="1800" i="0" dirty="0"/>
              <a:t>的人群中</a:t>
            </a:r>
            <a:r>
              <a:rPr lang="zh-CN" altLang="en-US" sz="1800" i="0" dirty="0">
                <a:sym typeface="+mn-ea"/>
              </a:rPr>
              <a:t>免费</a:t>
            </a:r>
            <a:r>
              <a:rPr lang="zh-CN" altLang="en-US" sz="1800" i="0" dirty="0"/>
              <a:t>接受此检查</a:t>
            </a:r>
            <a:endParaRPr lang="en-US" sz="1800" i="0" dirty="0"/>
          </a:p>
          <a:p>
            <a:pPr lvl="1"/>
            <a:r>
              <a:rPr lang="zh-CN" altLang="en-US" sz="1800" i="0" dirty="0" smtClean="0"/>
              <a:t>排除</a:t>
            </a:r>
            <a:r>
              <a:rPr lang="zh-CN" altLang="en-US" sz="1800" i="0" dirty="0"/>
              <a:t>标准：多胎妊娠或者磁共振检查异常的病例，胎儿感染监测阳性（</a:t>
            </a:r>
            <a:r>
              <a:rPr lang="en-US" altLang="zh-CN" sz="1800" i="0" dirty="0"/>
              <a:t>TORCH</a:t>
            </a:r>
            <a:r>
              <a:rPr lang="zh-CN" altLang="en-US" sz="1800" i="0" dirty="0"/>
              <a:t>），血小板抗体阳性，</a:t>
            </a:r>
            <a:r>
              <a:rPr lang="en-US" altLang="zh-CN" sz="1800" i="0" dirty="0"/>
              <a:t>22</a:t>
            </a:r>
            <a:r>
              <a:rPr lang="zh-CN" altLang="en-US" sz="1800" i="0" dirty="0"/>
              <a:t>周前进行胎儿核型或染色体微阵列分析（</a:t>
            </a:r>
            <a:r>
              <a:rPr lang="en-US" altLang="zh-CN" sz="1800" i="0" dirty="0"/>
              <a:t>CMA</a:t>
            </a:r>
            <a:r>
              <a:rPr lang="zh-CN" altLang="en-US" sz="1800" i="0" dirty="0"/>
              <a:t>）</a:t>
            </a:r>
            <a:endParaRPr lang="en-US" sz="1800" i="0" dirty="0"/>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TextBox 1"/>
          <p:cNvSpPr txBox="1">
            <a:spLocks noChangeArrowheads="1"/>
          </p:cNvSpPr>
          <p:nvPr/>
        </p:nvSpPr>
        <p:spPr bwMode="auto">
          <a:xfrm>
            <a:off x="2771800" y="1772816"/>
            <a:ext cx="3565525"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方法</a:t>
            </a:r>
            <a:endParaRPr lang="en-GB" altLang="it-IT" sz="24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2" name="Rectangle 19"/>
          <p:cNvSpPr>
            <a:spLocks noChangeArrowheads="1"/>
          </p:cNvSpPr>
          <p:nvPr/>
        </p:nvSpPr>
        <p:spPr bwMode="auto">
          <a:xfrm>
            <a:off x="251520" y="2204864"/>
            <a:ext cx="8676456" cy="3342453"/>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600" b="1" i="0" dirty="0" smtClean="0"/>
              <a:t>结局</a:t>
            </a:r>
            <a:endParaRPr lang="en-AU" sz="1200" i="0" dirty="0"/>
          </a:p>
          <a:p>
            <a:pPr lvl="1"/>
            <a:r>
              <a:rPr lang="zh-CN" altLang="en-US" sz="1400" i="0" dirty="0" smtClean="0"/>
              <a:t>入</a:t>
            </a:r>
            <a:r>
              <a:rPr lang="zh-CN" altLang="en-US" sz="1400" i="0" dirty="0"/>
              <a:t>组儿童长期随访（</a:t>
            </a:r>
            <a:r>
              <a:rPr lang="en-US" altLang="zh-CN" sz="1400" i="0" dirty="0"/>
              <a:t>2-7</a:t>
            </a:r>
            <a:r>
              <a:rPr lang="zh-CN" altLang="en-US" sz="1400" i="0" dirty="0"/>
              <a:t>年）的数据与产前未诊断侧脑室增宽的同龄儿童比较</a:t>
            </a:r>
            <a:endParaRPr lang="en-US" altLang="zh-CN" sz="1400" i="0" dirty="0"/>
          </a:p>
          <a:p>
            <a:pPr lvl="1"/>
            <a:r>
              <a:rPr lang="zh-CN" altLang="en-US" sz="1400" i="0" dirty="0"/>
              <a:t>结局评价包括智力障碍，脑瘫，癫痫，心理动作发育及自闭症。</a:t>
            </a:r>
            <a:r>
              <a:rPr lang="zh-CN" altLang="en-US" sz="1400" dirty="0"/>
              <a:t> </a:t>
            </a:r>
            <a:r>
              <a:rPr lang="zh-CN" altLang="en-US" sz="1400" i="0" dirty="0"/>
              <a:t>这些诊断也产生了一种称为“整体神经发育障碍”的复合结局。</a:t>
            </a:r>
            <a:endParaRPr lang="en-AU" sz="1400" i="0" dirty="0"/>
          </a:p>
          <a:p>
            <a:r>
              <a:rPr lang="zh-CN" altLang="en-US" sz="1600" b="1" i="0" dirty="0" smtClean="0"/>
              <a:t>数据提取</a:t>
            </a:r>
            <a:endParaRPr lang="en-US" sz="1600" i="0" dirty="0" smtClean="0"/>
          </a:p>
          <a:p>
            <a:pPr lvl="1"/>
            <a:r>
              <a:rPr lang="zh-CN" altLang="en-US" sz="1400" i="0" dirty="0" smtClean="0"/>
              <a:t>妊娠</a:t>
            </a:r>
            <a:r>
              <a:rPr lang="zh-CN" altLang="en-US" sz="1400" i="0" dirty="0"/>
              <a:t>结局数据由丹麦细胞遗传学中心登记处（产前和产后染色体分析），丹麦国家患者登记处（自发和人工流产）和丹麦国家出生登记处（妊娠并发症，分娩和新生儿）。</a:t>
            </a:r>
            <a:endParaRPr lang="en-AU" sz="1400" i="0" dirty="0"/>
          </a:p>
          <a:p>
            <a:r>
              <a:rPr lang="zh-CN" altLang="en-US" sz="1600" b="1" i="0" dirty="0" smtClean="0"/>
              <a:t>随访</a:t>
            </a:r>
            <a:endParaRPr lang="en-US" sz="1600" b="1" i="0" dirty="0"/>
          </a:p>
          <a:p>
            <a:pPr lvl="1"/>
            <a:r>
              <a:rPr lang="zh-CN" altLang="en-US" sz="1400" i="0" dirty="0" smtClean="0"/>
              <a:t>在</a:t>
            </a:r>
            <a:r>
              <a:rPr lang="zh-CN" altLang="en-US" sz="1400" i="0" dirty="0"/>
              <a:t>丹麦，所有儿童在出生时均自动登记为母亲全科医生的病人，并在</a:t>
            </a:r>
            <a:r>
              <a:rPr lang="en-US" altLang="zh-CN" sz="1400" i="0" dirty="0"/>
              <a:t>5</a:t>
            </a:r>
            <a:r>
              <a:rPr lang="zh-CN" altLang="en-US" sz="1400" i="0" dirty="0"/>
              <a:t>周，</a:t>
            </a:r>
            <a:r>
              <a:rPr lang="en-US" altLang="zh-CN" sz="1400" i="0" dirty="0"/>
              <a:t>5</a:t>
            </a:r>
            <a:r>
              <a:rPr lang="zh-CN" altLang="en-US" sz="1400" i="0" dirty="0"/>
              <a:t>个月和</a:t>
            </a:r>
            <a:r>
              <a:rPr lang="en-US" altLang="zh-CN" sz="1400" i="0" dirty="0"/>
              <a:t>5</a:t>
            </a:r>
            <a:r>
              <a:rPr lang="zh-CN" altLang="en-US" sz="1400" i="0" dirty="0"/>
              <a:t>岁时由全科医生提供免费的预防性健康检查。 该计划遵循丹麦卫生局的标准化协议，包括对发育阶段的评估。</a:t>
            </a:r>
            <a:endParaRPr lang="en-US" altLang="zh-CN" sz="1400" i="0" dirty="0"/>
          </a:p>
          <a:p>
            <a:pPr lvl="1"/>
            <a:endParaRPr lang="en-AU" sz="1400" i="0" dirty="0"/>
          </a:p>
          <a:p>
            <a:pPr lvl="1"/>
            <a:r>
              <a:rPr lang="zh-CN" altLang="en-US" sz="1400" i="0" dirty="0" smtClean="0"/>
              <a:t>丹麦</a:t>
            </a:r>
            <a:r>
              <a:rPr lang="en-US" altLang="zh-CN" sz="1400" i="0" dirty="0" smtClean="0"/>
              <a:t>90</a:t>
            </a:r>
            <a:r>
              <a:rPr lang="zh-CN" altLang="en-US" sz="1400" i="0" dirty="0" smtClean="0"/>
              <a:t>％以上的儿童参加了最初的三项预防性健康检查。 对于随后的年度复查，随访参与率在</a:t>
            </a:r>
            <a:r>
              <a:rPr lang="en-US" altLang="zh-CN" sz="1400" i="0" dirty="0" smtClean="0"/>
              <a:t>65</a:t>
            </a:r>
            <a:r>
              <a:rPr lang="zh-CN" altLang="en-US" sz="1400" i="0" dirty="0" smtClean="0"/>
              <a:t>％至</a:t>
            </a:r>
            <a:r>
              <a:rPr lang="en-US" altLang="zh-CN" sz="1400" i="0" dirty="0" smtClean="0"/>
              <a:t>80</a:t>
            </a:r>
            <a:r>
              <a:rPr lang="zh-CN" altLang="en-US" sz="1400" i="0" dirty="0" smtClean="0"/>
              <a:t>％之间。</a:t>
            </a:r>
            <a:endParaRPr lang="en-AU" sz="1400" i="0" dirty="0"/>
          </a:p>
        </p:txBody>
      </p:sp>
      <p:sp>
        <p:nvSpPr>
          <p:cNvPr id="14"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179512" y="1772816"/>
            <a:ext cx="5544616" cy="5232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395536" y="2420888"/>
            <a:ext cx="5112568" cy="4114909"/>
          </a:xfrm>
        </p:spPr>
        <p:txBody>
          <a:bodyPr/>
          <a:lstStyle/>
          <a:p>
            <a:r>
              <a:rPr lang="zh-CN" altLang="en-US" sz="1600" dirty="0" smtClean="0"/>
              <a:t>在</a:t>
            </a:r>
            <a:r>
              <a:rPr lang="en-US" altLang="zh-CN" sz="1600" dirty="0"/>
              <a:t>7</a:t>
            </a:r>
            <a:r>
              <a:rPr lang="zh-CN" altLang="en-US" sz="1600" dirty="0"/>
              <a:t>年期间登记的</a:t>
            </a:r>
            <a:r>
              <a:rPr lang="en-US" altLang="zh-CN" sz="1600" dirty="0"/>
              <a:t>292 046</a:t>
            </a:r>
            <a:r>
              <a:rPr lang="zh-CN" altLang="en-US" sz="1600" dirty="0"/>
              <a:t>例单胎妊娠中，孕中期和中期扫描，确诊了</a:t>
            </a:r>
            <a:r>
              <a:rPr lang="en-US" altLang="zh-CN" sz="1600" dirty="0"/>
              <a:t>298</a:t>
            </a:r>
            <a:r>
              <a:rPr lang="zh-CN" altLang="en-US" sz="1600" dirty="0"/>
              <a:t>例轻中度脑室增宽</a:t>
            </a:r>
            <a:r>
              <a:rPr lang="zh-CN" altLang="en-US" sz="1600" dirty="0" smtClean="0"/>
              <a:t>。</a:t>
            </a:r>
            <a:endParaRPr lang="en-US" altLang="zh-CN" sz="1600" dirty="0" smtClean="0"/>
          </a:p>
          <a:p>
            <a:r>
              <a:rPr lang="zh-CN" altLang="en-US" sz="1600" dirty="0" smtClean="0"/>
              <a:t>在</a:t>
            </a:r>
            <a:r>
              <a:rPr lang="zh-CN" altLang="en-US" sz="1600" dirty="0"/>
              <a:t>排除由于异常核型（</a:t>
            </a:r>
            <a:r>
              <a:rPr lang="en-US" altLang="zh-CN" sz="1600" dirty="0"/>
              <a:t>n = 7</a:t>
            </a:r>
            <a:r>
              <a:rPr lang="zh-CN" altLang="en-US" sz="1600" dirty="0"/>
              <a:t>），合并结构畸形（</a:t>
            </a:r>
            <a:r>
              <a:rPr lang="en-US" altLang="zh-CN" sz="1600" dirty="0"/>
              <a:t>n = 106</a:t>
            </a:r>
            <a:r>
              <a:rPr lang="zh-CN" altLang="en-US" sz="1600" dirty="0"/>
              <a:t>）或胎儿感染（</a:t>
            </a:r>
            <a:r>
              <a:rPr lang="en-US" altLang="zh-CN" sz="1600" dirty="0"/>
              <a:t>n = 1</a:t>
            </a:r>
            <a:r>
              <a:rPr lang="zh-CN" altLang="en-US" sz="1600" dirty="0"/>
              <a:t>）引起的病例后，共有</a:t>
            </a:r>
            <a:r>
              <a:rPr lang="en-US" altLang="zh-CN" sz="1600" dirty="0"/>
              <a:t>184</a:t>
            </a:r>
            <a:r>
              <a:rPr lang="zh-CN" altLang="en-US" sz="1600" dirty="0"/>
              <a:t>例产前明显脑室增宽的病例仍然存在</a:t>
            </a:r>
            <a:r>
              <a:rPr lang="zh-CN" altLang="en-US" sz="1600" dirty="0" smtClean="0"/>
              <a:t>。</a:t>
            </a:r>
            <a:endParaRPr lang="en-US" altLang="zh-CN" sz="1600" dirty="0"/>
          </a:p>
          <a:p>
            <a:r>
              <a:rPr lang="zh-CN" altLang="en-US" sz="1600" dirty="0"/>
              <a:t>我们还排除了在</a:t>
            </a:r>
            <a:r>
              <a:rPr lang="en-US" altLang="zh-CN" sz="1600" dirty="0"/>
              <a:t>18 + 0</a:t>
            </a:r>
            <a:r>
              <a:rPr lang="zh-CN" altLang="en-US" sz="1600" dirty="0"/>
              <a:t>周之前（</a:t>
            </a:r>
            <a:r>
              <a:rPr lang="en-US" altLang="zh-CN" sz="1600" dirty="0"/>
              <a:t>n = 4</a:t>
            </a:r>
            <a:r>
              <a:rPr lang="zh-CN" altLang="en-US" sz="1600" dirty="0"/>
              <a:t>）和</a:t>
            </a:r>
            <a:r>
              <a:rPr lang="en-US" altLang="zh-CN" sz="1600" dirty="0"/>
              <a:t>22 + 6</a:t>
            </a:r>
            <a:r>
              <a:rPr lang="zh-CN" altLang="en-US" sz="1600" dirty="0"/>
              <a:t>周之后（</a:t>
            </a:r>
            <a:r>
              <a:rPr lang="en-US" altLang="zh-CN" sz="1600" dirty="0"/>
              <a:t>n = 37</a:t>
            </a:r>
            <a:r>
              <a:rPr lang="zh-CN" altLang="en-US" sz="1600" dirty="0"/>
              <a:t>）检测到的病例</a:t>
            </a:r>
            <a:r>
              <a:rPr lang="zh-CN" altLang="en-US" sz="1600" dirty="0" smtClean="0"/>
              <a:t>。</a:t>
            </a:r>
            <a:endParaRPr lang="en-AU" sz="1600" dirty="0"/>
          </a:p>
          <a:p>
            <a:r>
              <a:rPr lang="zh-CN" altLang="en-US" sz="1600" dirty="0"/>
              <a:t>超声图像验证排除了</a:t>
            </a:r>
            <a:r>
              <a:rPr lang="en-US" altLang="zh-CN" sz="1600" dirty="0"/>
              <a:t>10</a:t>
            </a:r>
            <a:r>
              <a:rPr lang="zh-CN" altLang="en-US" sz="1600" dirty="0"/>
              <a:t>例，因为侧脑室的修正测量未能达到</a:t>
            </a:r>
            <a:r>
              <a:rPr lang="en-US" altLang="zh-CN" sz="1600" dirty="0"/>
              <a:t>10.0</a:t>
            </a:r>
            <a:r>
              <a:rPr lang="zh-CN" altLang="en-US" sz="1600" dirty="0"/>
              <a:t>毫米。</a:t>
            </a:r>
            <a:endParaRPr lang="en-AU" sz="1600" dirty="0"/>
          </a:p>
          <a:p>
            <a:r>
              <a:rPr lang="zh-CN" altLang="en-US" sz="1600" dirty="0" smtClean="0"/>
              <a:t>其余</a:t>
            </a:r>
            <a:r>
              <a:rPr lang="en-US" altLang="zh-CN" sz="1600" dirty="0"/>
              <a:t>133</a:t>
            </a:r>
            <a:r>
              <a:rPr lang="zh-CN" altLang="en-US" sz="1600" dirty="0"/>
              <a:t>例病例在孕中期结构检查中发现脑室增宽，对应于患病率为</a:t>
            </a:r>
            <a:r>
              <a:rPr lang="en-US" altLang="zh-CN" sz="1600" dirty="0"/>
              <a:t>0.046</a:t>
            </a:r>
            <a:r>
              <a:rPr lang="zh-CN" altLang="en-US" sz="1600" dirty="0"/>
              <a:t>％。</a:t>
            </a:r>
            <a:endParaRPr lang="en-AU" sz="1600"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pic>
        <p:nvPicPr>
          <p:cNvPr id="9" name="Picture 8"/>
          <p:cNvPicPr>
            <a:picLocks noChangeAspect="1"/>
          </p:cNvPicPr>
          <p:nvPr/>
        </p:nvPicPr>
        <p:blipFill>
          <a:blip r:embed="rId5" cstate="print"/>
          <a:stretch>
            <a:fillRect/>
          </a:stretch>
        </p:blipFill>
        <p:spPr>
          <a:xfrm>
            <a:off x="5907640" y="1650031"/>
            <a:ext cx="2912832" cy="5091337"/>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459828" y="1700808"/>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pic>
        <p:nvPicPr>
          <p:cNvPr id="13" name="Picture 12"/>
          <p:cNvPicPr>
            <a:picLocks noChangeAspect="1"/>
          </p:cNvPicPr>
          <p:nvPr/>
        </p:nvPicPr>
        <p:blipFill>
          <a:blip r:embed="rId5" cstate="print"/>
          <a:stretch>
            <a:fillRect/>
          </a:stretch>
        </p:blipFill>
        <p:spPr>
          <a:xfrm>
            <a:off x="3851920" y="1908719"/>
            <a:ext cx="4664379" cy="4852261"/>
          </a:xfrm>
          <a:prstGeom prst="rect">
            <a:avLst/>
          </a:prstGeom>
        </p:spPr>
      </p:pic>
      <p:sp>
        <p:nvSpPr>
          <p:cNvPr id="14" name="TextBox 13"/>
          <p:cNvSpPr txBox="1"/>
          <p:nvPr/>
        </p:nvSpPr>
        <p:spPr>
          <a:xfrm>
            <a:off x="179512" y="2501954"/>
            <a:ext cx="3600400" cy="2308324"/>
          </a:xfrm>
          <a:prstGeom prst="rect">
            <a:avLst/>
          </a:prstGeom>
          <a:noFill/>
        </p:spPr>
        <p:txBody>
          <a:bodyPr wrap="square" rtlCol="0">
            <a:spAutoFit/>
          </a:bodyPr>
          <a:lstStyle/>
          <a:p>
            <a:pPr marL="285750" indent="-285750">
              <a:buFont typeface="Arial" panose="020B0604020202020204" pitchFamily="34" charset="0"/>
              <a:buChar char="•"/>
            </a:pPr>
            <a:r>
              <a:rPr lang="zh-CN" altLang="en-US" sz="1600" i="0" dirty="0" smtClean="0"/>
              <a:t>产前诊断</a:t>
            </a:r>
            <a:r>
              <a:rPr lang="zh-CN" altLang="en-US" sz="1600" i="0" dirty="0"/>
              <a:t>为脑室增宽的胎儿更多是男性</a:t>
            </a:r>
            <a:r>
              <a:rPr lang="zh-CN" altLang="en-US" sz="1600" i="0" dirty="0" smtClean="0"/>
              <a:t>。</a:t>
            </a:r>
            <a:r>
              <a:rPr lang="en-AU" sz="1600" i="0" dirty="0" smtClean="0"/>
              <a:t> </a:t>
            </a:r>
            <a:endParaRPr lang="en-AU" sz="1600" i="0" dirty="0"/>
          </a:p>
          <a:p>
            <a:pPr marL="285750" indent="-285750">
              <a:buFont typeface="Arial" panose="020B0604020202020204" pitchFamily="34" charset="0"/>
              <a:buChar char="•"/>
            </a:pPr>
            <a:r>
              <a:rPr lang="zh-CN" altLang="en-US" sz="1600" i="0" dirty="0"/>
              <a:t>产前脑室增宽的男性胎儿的双顶径，腹围和头围明显大于没有产前脑室增宽的男性胎儿。</a:t>
            </a:r>
            <a:endParaRPr lang="en-AU" sz="1600" i="0" dirty="0"/>
          </a:p>
          <a:p>
            <a:pPr marL="285750" indent="-285750">
              <a:buFont typeface="Arial" panose="020B0604020202020204" pitchFamily="34" charset="0"/>
              <a:buChar char="•"/>
            </a:pPr>
            <a:r>
              <a:rPr lang="zh-CN" altLang="en-US" sz="1600" i="0" dirty="0" smtClean="0"/>
              <a:t>侧脑室</a:t>
            </a:r>
            <a:r>
              <a:rPr lang="zh-CN" altLang="en-US" sz="1600" i="0" dirty="0"/>
              <a:t>宽度的中位数为</a:t>
            </a:r>
            <a:r>
              <a:rPr lang="en-US" altLang="zh-CN" sz="1600" i="0" dirty="0"/>
              <a:t>10.4 mm</a:t>
            </a:r>
            <a:r>
              <a:rPr lang="zh-CN" altLang="en-US" sz="1600" i="0" dirty="0"/>
              <a:t>，</a:t>
            </a:r>
            <a:r>
              <a:rPr lang="en-US" altLang="zh-CN" sz="1600" i="0" dirty="0"/>
              <a:t>123</a:t>
            </a:r>
            <a:r>
              <a:rPr lang="zh-CN" altLang="en-US" sz="1600" i="0" dirty="0"/>
              <a:t>例为</a:t>
            </a:r>
            <a:r>
              <a:rPr lang="en-US" altLang="zh-CN" sz="1600" i="0" dirty="0"/>
              <a:t>10-12.9 mm</a:t>
            </a:r>
            <a:r>
              <a:rPr lang="zh-CN" altLang="en-US" sz="1600" i="0" dirty="0"/>
              <a:t>，</a:t>
            </a:r>
            <a:r>
              <a:rPr lang="en-US" altLang="zh-CN" sz="1600" i="0" dirty="0"/>
              <a:t>10</a:t>
            </a:r>
            <a:r>
              <a:rPr lang="zh-CN" altLang="en-US" sz="1600" i="0" dirty="0"/>
              <a:t>例为</a:t>
            </a:r>
            <a:r>
              <a:rPr lang="en-US" altLang="zh-CN" sz="1600" i="0" dirty="0"/>
              <a:t>13.0-15.0 mm</a:t>
            </a:r>
            <a:r>
              <a:rPr lang="zh-CN" altLang="en-US" sz="1600" i="0" dirty="0" smtClean="0"/>
              <a:t>。</a:t>
            </a:r>
            <a:endParaRPr lang="en-AU" sz="1600" i="0" dirty="0"/>
          </a:p>
          <a:p>
            <a:pPr marL="285750" indent="-285750">
              <a:buFont typeface="Arial" panose="020B0604020202020204" pitchFamily="34" charset="0"/>
              <a:buChar char="•"/>
            </a:pPr>
            <a:r>
              <a:rPr lang="zh-CN" altLang="en-US" sz="1600" i="0" dirty="0"/>
              <a:t>诊断时的平均孕龄为</a:t>
            </a:r>
            <a:r>
              <a:rPr lang="en-US" altLang="zh-CN" sz="1600" i="0" dirty="0"/>
              <a:t>141±6</a:t>
            </a:r>
            <a:r>
              <a:rPr lang="zh-CN" altLang="en-US" sz="1600" i="0" dirty="0"/>
              <a:t>天。</a:t>
            </a:r>
            <a:endParaRPr lang="en-AU" altLang="zh-CN" sz="1600" i="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178122" y="1772816"/>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14" name="TextBox 13"/>
          <p:cNvSpPr txBox="1"/>
          <p:nvPr/>
        </p:nvSpPr>
        <p:spPr>
          <a:xfrm>
            <a:off x="827584" y="2636912"/>
            <a:ext cx="7632848" cy="2800767"/>
          </a:xfrm>
          <a:prstGeom prst="rect">
            <a:avLst/>
          </a:prstGeom>
          <a:noFill/>
        </p:spPr>
        <p:txBody>
          <a:bodyPr wrap="square" rtlCol="0">
            <a:spAutoFit/>
          </a:bodyPr>
          <a:lstStyle/>
          <a:p>
            <a:pPr marL="171450" indent="-171450">
              <a:buFont typeface="Arial" panose="020B0604020202020204" pitchFamily="34" charset="0"/>
              <a:buChar char="•"/>
            </a:pPr>
            <a:r>
              <a:rPr lang="zh-CN" altLang="en-US" sz="1600" i="0" dirty="0" smtClean="0"/>
              <a:t>总共</a:t>
            </a:r>
            <a:r>
              <a:rPr lang="zh-CN" altLang="en-US" sz="1600" i="0" dirty="0"/>
              <a:t>有</a:t>
            </a:r>
            <a:r>
              <a:rPr lang="en-US" altLang="zh-CN" sz="1600" i="0" dirty="0"/>
              <a:t>122</a:t>
            </a:r>
            <a:r>
              <a:rPr lang="zh-CN" altLang="en-US" sz="1600" i="0" dirty="0"/>
              <a:t>名活产婴儿，对孤立性轻中度脑室增宽进行了产前诊断，随访</a:t>
            </a:r>
            <a:r>
              <a:rPr lang="en-US" altLang="zh-CN" sz="1600" i="0" dirty="0"/>
              <a:t>2-7</a:t>
            </a:r>
            <a:r>
              <a:rPr lang="zh-CN" altLang="en-US" sz="1600" i="0" dirty="0"/>
              <a:t>年。其中，</a:t>
            </a:r>
            <a:r>
              <a:rPr lang="en-US" altLang="zh-CN" sz="1600" i="0" dirty="0"/>
              <a:t>15</a:t>
            </a:r>
            <a:r>
              <a:rPr lang="zh-CN" altLang="en-US" sz="1600" i="0" dirty="0"/>
              <a:t>个国家确定了额外的调查结果。</a:t>
            </a:r>
            <a:endParaRPr lang="en-AU" sz="1600" i="0" dirty="0"/>
          </a:p>
          <a:p>
            <a:pPr marL="1085850" lvl="2" indent="-171450">
              <a:buFont typeface="Arial" panose="020B0604020202020204" pitchFamily="34" charset="0"/>
              <a:buChar char="•"/>
            </a:pPr>
            <a:r>
              <a:rPr lang="zh-CN" altLang="en-US" sz="1400" i="0" dirty="0" smtClean="0"/>
              <a:t>在</a:t>
            </a:r>
            <a:r>
              <a:rPr lang="en-US" altLang="zh-CN" sz="1400" i="0" dirty="0"/>
              <a:t>5</a:t>
            </a:r>
            <a:r>
              <a:rPr lang="zh-CN" altLang="en-US" sz="1400" i="0" dirty="0"/>
              <a:t>名儿童中，研究结果包括在</a:t>
            </a:r>
            <a:r>
              <a:rPr lang="en-US" altLang="zh-CN" sz="1400" i="0" dirty="0"/>
              <a:t>MRI</a:t>
            </a:r>
            <a:r>
              <a:rPr lang="zh-CN" altLang="en-US" sz="1400" i="0" dirty="0"/>
              <a:t>上检测到的中枢神经系统（</a:t>
            </a:r>
            <a:r>
              <a:rPr lang="en-US" altLang="zh-CN" sz="1400" i="0" dirty="0"/>
              <a:t>CNS</a:t>
            </a:r>
            <a:r>
              <a:rPr lang="zh-CN" altLang="en-US" sz="1400" i="0" dirty="0"/>
              <a:t>）畸形（</a:t>
            </a:r>
            <a:r>
              <a:rPr lang="en-US" altLang="zh-CN" sz="1400" i="0" dirty="0"/>
              <a:t>22 + 6</a:t>
            </a:r>
            <a:r>
              <a:rPr lang="zh-CN" altLang="en-US" sz="1400" i="0" dirty="0"/>
              <a:t>周后产前检出</a:t>
            </a:r>
            <a:r>
              <a:rPr lang="en-US" altLang="zh-CN" sz="1400" i="0" dirty="0"/>
              <a:t>2</a:t>
            </a:r>
            <a:r>
              <a:rPr lang="zh-CN" altLang="en-US" sz="1400" i="0" dirty="0"/>
              <a:t>例，出生后检出</a:t>
            </a:r>
            <a:r>
              <a:rPr lang="en-US" altLang="zh-CN" sz="1400" i="0" dirty="0"/>
              <a:t>3</a:t>
            </a:r>
            <a:r>
              <a:rPr lang="zh-CN" altLang="en-US" sz="1400" i="0" dirty="0"/>
              <a:t>例）。</a:t>
            </a:r>
            <a:endParaRPr lang="en-AU" sz="1400" i="0" dirty="0"/>
          </a:p>
          <a:p>
            <a:pPr marL="1085850" lvl="2" indent="-171450">
              <a:buFont typeface="Arial" panose="020B0604020202020204" pitchFamily="34" charset="0"/>
              <a:buChar char="•"/>
            </a:pPr>
            <a:r>
              <a:rPr lang="en-US" altLang="zh-CN" sz="1400" i="0" dirty="0" smtClean="0"/>
              <a:t>7</a:t>
            </a:r>
            <a:r>
              <a:rPr lang="zh-CN" altLang="en-US" sz="1400" i="0" dirty="0"/>
              <a:t>名儿童有遗传异常，所有这些都是通过染色体微阵列分析（</a:t>
            </a:r>
            <a:r>
              <a:rPr lang="en-US" altLang="zh-CN" sz="1400" i="0" dirty="0"/>
              <a:t>3</a:t>
            </a:r>
            <a:r>
              <a:rPr lang="zh-CN" altLang="en-US" sz="1400" i="0" dirty="0"/>
              <a:t>例）或外显子组测序（</a:t>
            </a:r>
            <a:r>
              <a:rPr lang="en-US" altLang="zh-CN" sz="1400" i="0" dirty="0"/>
              <a:t>4</a:t>
            </a:r>
            <a:r>
              <a:rPr lang="zh-CN" altLang="en-US" sz="1400" i="0" dirty="0"/>
              <a:t>例）在出生后检测到的。</a:t>
            </a:r>
            <a:endParaRPr lang="en-AU" sz="1400" i="0" dirty="0"/>
          </a:p>
          <a:p>
            <a:pPr marL="1085850" lvl="2" indent="-171450">
              <a:buFont typeface="Arial" panose="020B0604020202020204" pitchFamily="34" charset="0"/>
              <a:buChar char="•"/>
            </a:pPr>
            <a:r>
              <a:rPr lang="en-US" altLang="zh-CN" sz="1400" i="0" dirty="0" smtClean="0"/>
              <a:t>5</a:t>
            </a:r>
            <a:r>
              <a:rPr lang="zh-CN" altLang="en-US" sz="1400" i="0" dirty="0"/>
              <a:t>名儿童患有中枢神经系统畸形和遗传异常。</a:t>
            </a:r>
          </a:p>
          <a:p>
            <a:pPr marL="1085850" lvl="2" indent="-171450">
              <a:buFont typeface="Arial" panose="020B0604020202020204" pitchFamily="34" charset="0"/>
              <a:buChar char="•"/>
            </a:pPr>
            <a:r>
              <a:rPr lang="en-US" altLang="zh-CN" sz="1400" i="0" dirty="0"/>
              <a:t>15</a:t>
            </a:r>
            <a:r>
              <a:rPr lang="zh-CN" altLang="en-US" sz="1400" i="0" dirty="0"/>
              <a:t>例儿童中有</a:t>
            </a:r>
            <a:r>
              <a:rPr lang="en-US" altLang="zh-CN" sz="1400" i="0" dirty="0"/>
              <a:t>9</a:t>
            </a:r>
            <a:r>
              <a:rPr lang="zh-CN" altLang="en-US" sz="1400" i="0" dirty="0"/>
              <a:t>例发生了不良神经发育结局，并有其他发现。 其中，</a:t>
            </a:r>
            <a:r>
              <a:rPr lang="en-US" altLang="zh-CN" sz="1400" i="0" dirty="0"/>
              <a:t>7</a:t>
            </a:r>
            <a:r>
              <a:rPr lang="zh-CN" altLang="en-US" sz="1400" i="0" dirty="0"/>
              <a:t>例患有中枢神经系统和</a:t>
            </a:r>
            <a:r>
              <a:rPr lang="en-US" altLang="zh-CN" sz="1400" i="0" dirty="0"/>
              <a:t>/</a:t>
            </a:r>
            <a:r>
              <a:rPr lang="zh-CN" altLang="en-US" sz="1400" i="0" dirty="0"/>
              <a:t>或遗传异常。</a:t>
            </a:r>
            <a:endParaRPr lang="en-AU" sz="1600" i="0" dirty="0"/>
          </a:p>
          <a:p>
            <a:pPr marL="285750" indent="-285750">
              <a:buFont typeface="Arial" panose="020B0604020202020204" pitchFamily="34" charset="0"/>
              <a:buChar char="•"/>
            </a:pPr>
            <a:r>
              <a:rPr lang="zh-CN" altLang="en-US" sz="1600" i="0" dirty="0" smtClean="0"/>
              <a:t>共有</a:t>
            </a:r>
            <a:r>
              <a:rPr lang="en-US" altLang="zh-CN" sz="1600" i="0" dirty="0"/>
              <a:t>107</a:t>
            </a:r>
            <a:r>
              <a:rPr lang="zh-CN" altLang="en-US" sz="1600" i="0" dirty="0"/>
              <a:t>名儿童被认为有出生后确诊的孤立性轻中度脑室增宽。 其中，</a:t>
            </a:r>
            <a:r>
              <a:rPr lang="en-US" altLang="zh-CN" sz="1600" i="0" dirty="0"/>
              <a:t>103</a:t>
            </a:r>
            <a:r>
              <a:rPr lang="zh-CN" altLang="en-US" sz="1600" i="0" dirty="0"/>
              <a:t>个在初次检测时侧脑室宽度为</a:t>
            </a:r>
            <a:r>
              <a:rPr lang="en-US" altLang="zh-CN" sz="1600" i="0" dirty="0"/>
              <a:t>10.0-12.9mm</a:t>
            </a:r>
            <a:r>
              <a:rPr lang="zh-CN" altLang="en-US" sz="1600" i="0" dirty="0"/>
              <a:t>，而</a:t>
            </a:r>
            <a:r>
              <a:rPr lang="en-US" altLang="zh-CN" sz="1600" i="0" dirty="0"/>
              <a:t>4</a:t>
            </a:r>
            <a:r>
              <a:rPr lang="zh-CN" altLang="en-US" sz="1600" i="0" dirty="0"/>
              <a:t>个侧脑室宽度为</a:t>
            </a:r>
            <a:r>
              <a:rPr lang="en-US" altLang="zh-CN" sz="1600" i="0" dirty="0"/>
              <a:t>13.0-15.0mm</a:t>
            </a:r>
            <a:r>
              <a:rPr lang="zh-CN" altLang="en-US" sz="1600" i="0" dirty="0"/>
              <a:t>。</a:t>
            </a:r>
            <a:endParaRPr lang="en-AU" sz="1600" i="0" dirty="0"/>
          </a:p>
          <a:p>
            <a:pPr marL="285750" indent="-285750">
              <a:buFont typeface="Arial" panose="020B0604020202020204" pitchFamily="34" charset="0"/>
              <a:buChar char="•"/>
            </a:pPr>
            <a:endParaRPr lang="en-AU" sz="1400" i="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0" y="1772816"/>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t>结果</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p:cNvSpPr txBox="1"/>
          <p:nvPr/>
        </p:nvSpPr>
        <p:spPr>
          <a:xfrm>
            <a:off x="395536" y="2420888"/>
            <a:ext cx="8496944" cy="2000548"/>
          </a:xfrm>
          <a:prstGeom prst="rect">
            <a:avLst/>
          </a:prstGeom>
          <a:noFill/>
        </p:spPr>
        <p:txBody>
          <a:bodyPr wrap="square" rtlCol="0">
            <a:spAutoFit/>
          </a:bodyPr>
          <a:lstStyle/>
          <a:p>
            <a:pPr marL="285750" indent="-285750">
              <a:buFont typeface="Arial" panose="020B0604020202020204" pitchFamily="34" charset="0"/>
              <a:buChar char="•"/>
            </a:pPr>
            <a:r>
              <a:rPr lang="en-US" altLang="zh-CN" sz="1600" i="0" dirty="0" smtClean="0"/>
              <a:t>IMV</a:t>
            </a:r>
            <a:r>
              <a:rPr lang="zh-CN" altLang="en-US" sz="1600" i="0" dirty="0"/>
              <a:t>的诊断得到了正常产前</a:t>
            </a:r>
            <a:r>
              <a:rPr lang="en-US" altLang="zh-CN" sz="1600" i="0" dirty="0"/>
              <a:t>MRI</a:t>
            </a:r>
            <a:r>
              <a:rPr lang="zh-CN" altLang="en-US" sz="1600" i="0" dirty="0"/>
              <a:t>的支持（即脑室增宽以外没有发现或由于脑室增宽的消退而没有阳性发现）的胎儿</a:t>
            </a:r>
            <a:r>
              <a:rPr lang="en-US" altLang="zh-CN" sz="1600" i="0" dirty="0"/>
              <a:t>19</a:t>
            </a:r>
            <a:r>
              <a:rPr lang="zh-CN" altLang="en-US" sz="1600" i="0" dirty="0"/>
              <a:t>例（</a:t>
            </a:r>
            <a:r>
              <a:rPr lang="en-US" altLang="zh-CN" sz="1600" i="0" dirty="0"/>
              <a:t>17.8</a:t>
            </a:r>
            <a:r>
              <a:rPr lang="zh-CN" altLang="en-US" sz="1600" i="0" dirty="0"/>
              <a:t>％）和</a:t>
            </a:r>
            <a:r>
              <a:rPr lang="en-US" altLang="zh-CN" sz="1600" i="0" dirty="0"/>
              <a:t>TORCH</a:t>
            </a:r>
            <a:r>
              <a:rPr lang="zh-CN" altLang="en-US" sz="1600" i="0" dirty="0"/>
              <a:t>阴性结果以及血小板抗体阴性病例分别有</a:t>
            </a:r>
            <a:r>
              <a:rPr lang="en-US" altLang="zh-CN" sz="1600" i="0" dirty="0"/>
              <a:t>25</a:t>
            </a:r>
            <a:r>
              <a:rPr lang="zh-CN" altLang="en-US" sz="1600" i="0" dirty="0"/>
              <a:t>例（</a:t>
            </a:r>
            <a:r>
              <a:rPr lang="en-US" altLang="zh-CN" sz="1600" i="0" dirty="0"/>
              <a:t>23.4</a:t>
            </a:r>
            <a:r>
              <a:rPr lang="zh-CN" altLang="en-US" sz="1600" i="0" dirty="0"/>
              <a:t>％）和</a:t>
            </a:r>
            <a:r>
              <a:rPr lang="en-US" altLang="zh-CN" sz="1600" i="0" dirty="0"/>
              <a:t>10</a:t>
            </a:r>
            <a:r>
              <a:rPr lang="zh-CN" altLang="en-US" sz="1600" i="0" dirty="0"/>
              <a:t>例 （</a:t>
            </a:r>
            <a:r>
              <a:rPr lang="en-US" altLang="zh-CN" sz="1600" i="0" dirty="0"/>
              <a:t>9.3</a:t>
            </a:r>
            <a:r>
              <a:rPr lang="zh-CN" altLang="en-US" sz="1600" i="0" dirty="0"/>
              <a:t>％）。</a:t>
            </a:r>
            <a:endParaRPr lang="en-AU" sz="1600" i="0" dirty="0"/>
          </a:p>
          <a:p>
            <a:pPr marL="285750" indent="-285750">
              <a:buFont typeface="Arial" panose="020B0604020202020204" pitchFamily="34" charset="0"/>
              <a:buChar char="•"/>
            </a:pPr>
            <a:r>
              <a:rPr lang="zh-CN" altLang="en-US" sz="1600" i="0" dirty="0" smtClean="0"/>
              <a:t>正常</a:t>
            </a:r>
            <a:r>
              <a:rPr lang="zh-CN" altLang="en-US" sz="1600" i="0" dirty="0"/>
              <a:t>胎儿核型和正常染色体微阵列分析报告包含在</a:t>
            </a:r>
            <a:r>
              <a:rPr lang="en-US" altLang="zh-CN" sz="1600" i="0" dirty="0"/>
              <a:t>25</a:t>
            </a:r>
            <a:r>
              <a:rPr lang="zh-CN" altLang="en-US" sz="1600" i="0" dirty="0"/>
              <a:t>个（</a:t>
            </a:r>
            <a:r>
              <a:rPr lang="en-US" altLang="zh-CN" sz="1600" i="0" dirty="0"/>
              <a:t>23.4</a:t>
            </a:r>
            <a:r>
              <a:rPr lang="zh-CN" altLang="en-US" sz="1600" i="0" dirty="0"/>
              <a:t>％）病例中，每个病例都有这些信息。</a:t>
            </a:r>
            <a:endParaRPr lang="en-AU" sz="1600" i="0" dirty="0"/>
          </a:p>
          <a:p>
            <a:pPr marL="285750" indent="-285750">
              <a:buFont typeface="Arial" panose="020B0604020202020204" pitchFamily="34" charset="0"/>
              <a:buChar char="•"/>
            </a:pPr>
            <a:r>
              <a:rPr lang="zh-CN" altLang="en-US" sz="1600" i="0" dirty="0" smtClean="0"/>
              <a:t>在</a:t>
            </a:r>
            <a:r>
              <a:rPr lang="en-US" altLang="zh-CN" sz="1600" i="0" dirty="0"/>
              <a:t>5.6</a:t>
            </a:r>
            <a:r>
              <a:rPr lang="zh-CN" altLang="en-US" sz="1600" i="0" dirty="0"/>
              <a:t>％（</a:t>
            </a:r>
            <a:r>
              <a:rPr lang="en-US" altLang="zh-CN" sz="1600" i="0" dirty="0"/>
              <a:t>6/107</a:t>
            </a:r>
            <a:r>
              <a:rPr lang="zh-CN" altLang="en-US" sz="1600" i="0" dirty="0"/>
              <a:t>）出生后确诊的脑室增宽的儿童中发现神经发育障碍，与参考人群相比，</a:t>
            </a:r>
            <a:r>
              <a:rPr lang="en-US" altLang="zh-CN" sz="1600" i="0" dirty="0"/>
              <a:t>OR</a:t>
            </a:r>
            <a:r>
              <a:rPr lang="zh-CN" altLang="en-US" sz="1600" i="0" dirty="0"/>
              <a:t>值为</a:t>
            </a:r>
            <a:r>
              <a:rPr lang="en-US" altLang="zh-CN" sz="1600" i="0" dirty="0"/>
              <a:t>2.64</a:t>
            </a:r>
            <a:r>
              <a:rPr lang="zh-CN" altLang="en-US" sz="1600" i="0" dirty="0"/>
              <a:t>（</a:t>
            </a:r>
            <a:r>
              <a:rPr lang="en-US" altLang="zh-CN" sz="1600" i="0" dirty="0"/>
              <a:t>95</a:t>
            </a:r>
            <a:r>
              <a:rPr lang="zh-CN" altLang="en-US" sz="1600" i="0" dirty="0"/>
              <a:t>％</a:t>
            </a:r>
            <a:r>
              <a:rPr lang="en-US" altLang="zh-CN" sz="1600" i="0" dirty="0"/>
              <a:t>CI</a:t>
            </a:r>
            <a:r>
              <a:rPr lang="zh-CN" altLang="en-US" sz="1600" i="0" dirty="0"/>
              <a:t>，</a:t>
            </a:r>
            <a:r>
              <a:rPr lang="en-US" altLang="zh-CN" sz="1600" i="0" dirty="0"/>
              <a:t>1.16-6.02</a:t>
            </a:r>
            <a:r>
              <a:rPr lang="zh-CN" altLang="en-US" sz="1600" i="0" dirty="0"/>
              <a:t>）。</a:t>
            </a:r>
            <a:endParaRPr lang="en-AU" sz="1600" i="0" dirty="0"/>
          </a:p>
          <a:p>
            <a:pPr marL="285750" indent="-285750">
              <a:buFont typeface="Arial" panose="020B0604020202020204" pitchFamily="34" charset="0"/>
              <a:buChar char="•"/>
            </a:pPr>
            <a:endParaRPr lang="en-AU" sz="1200" i="0" dirty="0"/>
          </a:p>
        </p:txBody>
      </p:sp>
      <p:pic>
        <p:nvPicPr>
          <p:cNvPr id="8" name="Picture 7"/>
          <p:cNvPicPr>
            <a:picLocks noChangeAspect="1"/>
          </p:cNvPicPr>
          <p:nvPr/>
        </p:nvPicPr>
        <p:blipFill rotWithShape="1">
          <a:blip r:embed="rId5" cstate="print">
            <a:extLst>
              <a:ext uri="{BEBA8EAE-BF5A-486C-A8C5-ECC9F3942E4B}">
                <a14:imgProps xmlns:a14="http://schemas.microsoft.com/office/drawing/2010/main">
                  <a14:imgLayer r:embed="rId6">
                    <a14:imgEffect>
                      <a14:sharpenSoften amount="25000"/>
                    </a14:imgEffect>
                  </a14:imgLayer>
                </a14:imgProps>
              </a:ext>
            </a:extLst>
          </a:blip>
          <a:srcRect t="15152"/>
          <a:stretch>
            <a:fillRect/>
          </a:stretch>
        </p:blipFill>
        <p:spPr>
          <a:xfrm>
            <a:off x="467544" y="4499007"/>
            <a:ext cx="8364679" cy="217035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4156</Words>
  <Application>Microsoft Office PowerPoint</Application>
  <PresentationFormat>On-screen Show (4:3)</PresentationFormat>
  <Paragraphs>413</Paragraphs>
  <Slides>19</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宋体</vt:lpstr>
      <vt:lpstr>Arial</vt:lpstr>
      <vt:lpstr>Calibri</vt:lpstr>
      <vt:lpstr>等线</vt:lpstr>
      <vt:lpstr>Times New Roman</vt:lpstr>
      <vt:lpstr>Wingdings</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956</cp:revision>
  <cp:lastPrinted>2011-09-13T15:07:00Z</cp:lastPrinted>
  <dcterms:created xsi:type="dcterms:W3CDTF">2016-05-13T18:06:00Z</dcterms:created>
  <dcterms:modified xsi:type="dcterms:W3CDTF">2020-01-20T11:12:00Z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