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8" r:id="rId2"/>
    <p:sldId id="259" r:id="rId3"/>
    <p:sldId id="260" r:id="rId4"/>
    <p:sldId id="262" r:id="rId5"/>
    <p:sldId id="276" r:id="rId6"/>
    <p:sldId id="278" r:id="rId7"/>
    <p:sldId id="277" r:id="rId8"/>
    <p:sldId id="256" r:id="rId9"/>
    <p:sldId id="279" r:id="rId10"/>
    <p:sldId id="280" r:id="rId11"/>
    <p:sldId id="281" r:id="rId12"/>
    <p:sldId id="264" r:id="rId13"/>
    <p:sldId id="265" r:id="rId14"/>
    <p:sldId id="268" r:id="rId15"/>
    <p:sldId id="274" r:id="rId16"/>
    <p:sldId id="270" r:id="rId17"/>
    <p:sldId id="282" r:id="rId18"/>
    <p:sldId id="283" r:id="rId19"/>
    <p:sldId id="269" r:id="rId20"/>
    <p:sldId id="266"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83C998-0CF4-46C1-AA37-2F4EC16C0F02}" v="1" dt="2018-10-24T14:22:26.2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39"/>
    <p:restoredTop sz="96341" autoAdjust="0"/>
  </p:normalViewPr>
  <p:slideViewPr>
    <p:cSldViewPr snapToGrid="0" snapToObjects="1">
      <p:cViewPr varScale="1">
        <p:scale>
          <a:sx n="92" d="100"/>
          <a:sy n="92" d="100"/>
        </p:scale>
        <p:origin x="90" y="30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en Fernandez" userId="b2ddae9f6de01a07" providerId="LiveId" clId="{78EEE47F-EA9C-4073-B34F-9BFC1887EAA5}"/>
    <pc:docChg chg="custSel modSld">
      <pc:chgData name="Ruben Fernandez" userId="b2ddae9f6de01a07" providerId="LiveId" clId="{78EEE47F-EA9C-4073-B34F-9BFC1887EAA5}" dt="2018-10-17T17:57:26.701" v="2175" actId="313"/>
      <pc:docMkLst>
        <pc:docMk/>
      </pc:docMkLst>
      <pc:sldChg chg="modSp">
        <pc:chgData name="Ruben Fernandez" userId="b2ddae9f6de01a07" providerId="LiveId" clId="{78EEE47F-EA9C-4073-B34F-9BFC1887EAA5}" dt="2018-10-17T17:34:51.010" v="900" actId="313"/>
        <pc:sldMkLst>
          <pc:docMk/>
          <pc:sldMk cId="1919824524" sldId="259"/>
        </pc:sldMkLst>
        <pc:spChg chg="mod">
          <ac:chgData name="Ruben Fernandez" userId="b2ddae9f6de01a07" providerId="LiveId" clId="{78EEE47F-EA9C-4073-B34F-9BFC1887EAA5}" dt="2018-10-17T17:34:51.010" v="900" actId="313"/>
          <ac:spMkLst>
            <pc:docMk/>
            <pc:sldMk cId="1919824524" sldId="259"/>
            <ac:spMk id="23" creationId="{00000000-0000-0000-0000-000000000000}"/>
          </ac:spMkLst>
        </pc:spChg>
        <pc:spChg chg="mod">
          <ac:chgData name="Ruben Fernandez" userId="b2ddae9f6de01a07" providerId="LiveId" clId="{78EEE47F-EA9C-4073-B34F-9BFC1887EAA5}" dt="2018-10-17T17:08:37.003" v="204" actId="313"/>
          <ac:spMkLst>
            <pc:docMk/>
            <pc:sldMk cId="1919824524" sldId="259"/>
            <ac:spMk id="14342" creationId="{00000000-0000-0000-0000-000000000000}"/>
          </ac:spMkLst>
        </pc:spChg>
        <pc:spChg chg="mod">
          <ac:chgData name="Ruben Fernandez" userId="b2ddae9f6de01a07" providerId="LiveId" clId="{78EEE47F-EA9C-4073-B34F-9BFC1887EAA5}" dt="2018-10-17T17:09:00.490" v="210" actId="313"/>
          <ac:spMkLst>
            <pc:docMk/>
            <pc:sldMk cId="1919824524" sldId="259"/>
            <ac:spMk id="14343" creationId="{00000000-0000-0000-0000-000000000000}"/>
          </ac:spMkLst>
        </pc:spChg>
      </pc:sldChg>
      <pc:sldChg chg="modSp">
        <pc:chgData name="Ruben Fernandez" userId="b2ddae9f6de01a07" providerId="LiveId" clId="{78EEE47F-EA9C-4073-B34F-9BFC1887EAA5}" dt="2018-10-17T17:41:01.470" v="1261" actId="313"/>
        <pc:sldMkLst>
          <pc:docMk/>
          <pc:sldMk cId="949666339" sldId="260"/>
        </pc:sldMkLst>
        <pc:spChg chg="mod">
          <ac:chgData name="Ruben Fernandez" userId="b2ddae9f6de01a07" providerId="LiveId" clId="{78EEE47F-EA9C-4073-B34F-9BFC1887EAA5}" dt="2018-10-17T17:37:32.490" v="902"/>
          <ac:spMkLst>
            <pc:docMk/>
            <pc:sldMk cId="949666339" sldId="260"/>
            <ac:spMk id="15" creationId="{00000000-0000-0000-0000-000000000000}"/>
          </ac:spMkLst>
        </pc:spChg>
        <pc:spChg chg="mod">
          <ac:chgData name="Ruben Fernandez" userId="b2ddae9f6de01a07" providerId="LiveId" clId="{78EEE47F-EA9C-4073-B34F-9BFC1887EAA5}" dt="2018-10-17T17:41:01.470" v="1261" actId="313"/>
          <ac:spMkLst>
            <pc:docMk/>
            <pc:sldMk cId="949666339" sldId="260"/>
            <ac:spMk id="18" creationId="{00000000-0000-0000-0000-000000000000}"/>
          </ac:spMkLst>
        </pc:spChg>
        <pc:spChg chg="mod">
          <ac:chgData name="Ruben Fernandez" userId="b2ddae9f6de01a07" providerId="LiveId" clId="{78EEE47F-EA9C-4073-B34F-9BFC1887EAA5}" dt="2018-10-17T17:37:53.099" v="941" actId="790"/>
          <ac:spMkLst>
            <pc:docMk/>
            <pc:sldMk cId="949666339" sldId="260"/>
            <ac:spMk id="19" creationId="{00000000-0000-0000-0000-000000000000}"/>
          </ac:spMkLst>
        </pc:spChg>
      </pc:sldChg>
      <pc:sldChg chg="modSp">
        <pc:chgData name="Ruben Fernandez" userId="b2ddae9f6de01a07" providerId="LiveId" clId="{78EEE47F-EA9C-4073-B34F-9BFC1887EAA5}" dt="2018-10-17T17:57:26.701" v="2175" actId="313"/>
        <pc:sldMkLst>
          <pc:docMk/>
          <pc:sldMk cId="141944337" sldId="262"/>
        </pc:sldMkLst>
        <pc:spChg chg="mod">
          <ac:chgData name="Ruben Fernandez" userId="b2ddae9f6de01a07" providerId="LiveId" clId="{78EEE47F-EA9C-4073-B34F-9BFC1887EAA5}" dt="2018-10-17T17:41:25.816" v="1263"/>
          <ac:spMkLst>
            <pc:docMk/>
            <pc:sldMk cId="141944337" sldId="262"/>
            <ac:spMk id="15" creationId="{00000000-0000-0000-0000-000000000000}"/>
          </ac:spMkLst>
        </pc:spChg>
        <pc:spChg chg="mod">
          <ac:chgData name="Ruben Fernandez" userId="b2ddae9f6de01a07" providerId="LiveId" clId="{78EEE47F-EA9C-4073-B34F-9BFC1887EAA5}" dt="2018-10-17T17:41:49.864" v="1268" actId="313"/>
          <ac:spMkLst>
            <pc:docMk/>
            <pc:sldMk cId="141944337" sldId="262"/>
            <ac:spMk id="16" creationId="{00000000-0000-0000-0000-000000000000}"/>
          </ac:spMkLst>
        </pc:spChg>
        <pc:spChg chg="mod">
          <ac:chgData name="Ruben Fernandez" userId="b2ddae9f6de01a07" providerId="LiveId" clId="{78EEE47F-EA9C-4073-B34F-9BFC1887EAA5}" dt="2018-10-17T17:57:26.701" v="2175" actId="313"/>
          <ac:spMkLst>
            <pc:docMk/>
            <pc:sldMk cId="141944337" sldId="262"/>
            <ac:spMk id="17" creationId="{00000000-0000-0000-0000-000000000000}"/>
          </ac:spMkLst>
        </pc:spChg>
      </pc:sldChg>
    </pc:docChg>
  </pc:docChgLst>
  <pc:docChgLst>
    <pc:chgData name="Ruben Fernandez" userId="b2ddae9f6de01a07" providerId="LiveId" clId="{5683C998-0CF4-46C1-AA37-2F4EC16C0F02}"/>
    <pc:docChg chg="custSel modSld">
      <pc:chgData name="Ruben Fernandez" userId="b2ddae9f6de01a07" providerId="LiveId" clId="{5683C998-0CF4-46C1-AA37-2F4EC16C0F02}" dt="2018-11-23T01:50:46.114" v="8350" actId="20577"/>
      <pc:docMkLst>
        <pc:docMk/>
      </pc:docMkLst>
      <pc:sldChg chg="modSp">
        <pc:chgData name="Ruben Fernandez" userId="b2ddae9f6de01a07" providerId="LiveId" clId="{5683C998-0CF4-46C1-AA37-2F4EC16C0F02}" dt="2018-10-24T14:07:34.201" v="0" actId="14100"/>
        <pc:sldMkLst>
          <pc:docMk/>
          <pc:sldMk cId="1220079345" sldId="258"/>
        </pc:sldMkLst>
        <pc:spChg chg="mod">
          <ac:chgData name="Ruben Fernandez" userId="b2ddae9f6de01a07" providerId="LiveId" clId="{5683C998-0CF4-46C1-AA37-2F4EC16C0F02}" dt="2018-10-24T14:07:34.201" v="0" actId="14100"/>
          <ac:spMkLst>
            <pc:docMk/>
            <pc:sldMk cId="1220079345" sldId="258"/>
            <ac:spMk id="13318" creationId="{00000000-0000-0000-0000-000000000000}"/>
          </ac:spMkLst>
        </pc:spChg>
      </pc:sldChg>
      <pc:sldChg chg="modSp">
        <pc:chgData name="Ruben Fernandez" userId="b2ddae9f6de01a07" providerId="LiveId" clId="{5683C998-0CF4-46C1-AA37-2F4EC16C0F02}" dt="2018-10-24T14:21:58.965" v="4" actId="20577"/>
        <pc:sldMkLst>
          <pc:docMk/>
          <pc:sldMk cId="141944337" sldId="262"/>
        </pc:sldMkLst>
        <pc:spChg chg="mod">
          <ac:chgData name="Ruben Fernandez" userId="b2ddae9f6de01a07" providerId="LiveId" clId="{5683C998-0CF4-46C1-AA37-2F4EC16C0F02}" dt="2018-10-24T14:21:58.965" v="4" actId="20577"/>
          <ac:spMkLst>
            <pc:docMk/>
            <pc:sldMk cId="141944337" sldId="262"/>
            <ac:spMk id="17" creationId="{00000000-0000-0000-0000-000000000000}"/>
          </ac:spMkLst>
        </pc:spChg>
      </pc:sldChg>
      <pc:sldChg chg="modSp">
        <pc:chgData name="Ruben Fernandez" userId="b2ddae9f6de01a07" providerId="LiveId" clId="{5683C998-0CF4-46C1-AA37-2F4EC16C0F02}" dt="2018-11-14T18:12:27.172" v="2462" actId="790"/>
        <pc:sldMkLst>
          <pc:docMk/>
          <pc:sldMk cId="2077625141" sldId="264"/>
        </pc:sldMkLst>
        <pc:spChg chg="mod">
          <ac:chgData name="Ruben Fernandez" userId="b2ddae9f6de01a07" providerId="LiveId" clId="{5683C998-0CF4-46C1-AA37-2F4EC16C0F02}" dt="2018-11-14T18:05:19.242" v="1927" actId="313"/>
          <ac:spMkLst>
            <pc:docMk/>
            <pc:sldMk cId="2077625141" sldId="264"/>
            <ac:spMk id="14" creationId="{00000000-0000-0000-0000-000000000000}"/>
          </ac:spMkLst>
        </pc:spChg>
        <pc:spChg chg="mod">
          <ac:chgData name="Ruben Fernandez" userId="b2ddae9f6de01a07" providerId="LiveId" clId="{5683C998-0CF4-46C1-AA37-2F4EC16C0F02}" dt="2018-11-14T18:09:59.173" v="2200" actId="14100"/>
          <ac:spMkLst>
            <pc:docMk/>
            <pc:sldMk cId="2077625141" sldId="264"/>
            <ac:spMk id="15" creationId="{00000000-0000-0000-0000-000000000000}"/>
          </ac:spMkLst>
        </pc:spChg>
        <pc:spChg chg="mod">
          <ac:chgData name="Ruben Fernandez" userId="b2ddae9f6de01a07" providerId="LiveId" clId="{5683C998-0CF4-46C1-AA37-2F4EC16C0F02}" dt="2018-11-14T18:02:33.948" v="1684"/>
          <ac:spMkLst>
            <pc:docMk/>
            <pc:sldMk cId="2077625141" sldId="264"/>
            <ac:spMk id="16" creationId="{00000000-0000-0000-0000-000000000000}"/>
          </ac:spMkLst>
        </pc:spChg>
        <pc:spChg chg="mod">
          <ac:chgData name="Ruben Fernandez" userId="b2ddae9f6de01a07" providerId="LiveId" clId="{5683C998-0CF4-46C1-AA37-2F4EC16C0F02}" dt="2018-11-14T18:12:27.172" v="2462" actId="790"/>
          <ac:spMkLst>
            <pc:docMk/>
            <pc:sldMk cId="2077625141" sldId="264"/>
            <ac:spMk id="19" creationId="{00000000-0000-0000-0000-000000000000}"/>
          </ac:spMkLst>
        </pc:spChg>
      </pc:sldChg>
      <pc:sldChg chg="modSp">
        <pc:chgData name="Ruben Fernandez" userId="b2ddae9f6de01a07" providerId="LiveId" clId="{5683C998-0CF4-46C1-AA37-2F4EC16C0F02}" dt="2018-11-14T18:15:44.654" v="2692" actId="790"/>
        <pc:sldMkLst>
          <pc:docMk/>
          <pc:sldMk cId="1369609004" sldId="265"/>
        </pc:sldMkLst>
        <pc:spChg chg="mod">
          <ac:chgData name="Ruben Fernandez" userId="b2ddae9f6de01a07" providerId="LiveId" clId="{5683C998-0CF4-46C1-AA37-2F4EC16C0F02}" dt="2018-11-14T18:14:48.499" v="2637" actId="255"/>
          <ac:spMkLst>
            <pc:docMk/>
            <pc:sldMk cId="1369609004" sldId="265"/>
            <ac:spMk id="14" creationId="{00000000-0000-0000-0000-000000000000}"/>
          </ac:spMkLst>
        </pc:spChg>
        <pc:spChg chg="mod">
          <ac:chgData name="Ruben Fernandez" userId="b2ddae9f6de01a07" providerId="LiveId" clId="{5683C998-0CF4-46C1-AA37-2F4EC16C0F02}" dt="2018-11-14T18:15:44.654" v="2692" actId="790"/>
          <ac:spMkLst>
            <pc:docMk/>
            <pc:sldMk cId="1369609004" sldId="265"/>
            <ac:spMk id="15" creationId="{00000000-0000-0000-0000-000000000000}"/>
          </ac:spMkLst>
        </pc:spChg>
        <pc:spChg chg="mod">
          <ac:chgData name="Ruben Fernandez" userId="b2ddae9f6de01a07" providerId="LiveId" clId="{5683C998-0CF4-46C1-AA37-2F4EC16C0F02}" dt="2018-11-14T18:12:57.033" v="2464"/>
          <ac:spMkLst>
            <pc:docMk/>
            <pc:sldMk cId="1369609004" sldId="265"/>
            <ac:spMk id="16" creationId="{00000000-0000-0000-0000-000000000000}"/>
          </ac:spMkLst>
        </pc:spChg>
      </pc:sldChg>
      <pc:sldChg chg="modSp">
        <pc:chgData name="Ruben Fernandez" userId="b2ddae9f6de01a07" providerId="LiveId" clId="{5683C998-0CF4-46C1-AA37-2F4EC16C0F02}" dt="2018-11-22T17:15:30.902" v="7578" actId="313"/>
        <pc:sldMkLst>
          <pc:docMk/>
          <pc:sldMk cId="15300663" sldId="266"/>
        </pc:sldMkLst>
        <pc:spChg chg="mod">
          <ac:chgData name="Ruben Fernandez" userId="b2ddae9f6de01a07" providerId="LiveId" clId="{5683C998-0CF4-46C1-AA37-2F4EC16C0F02}" dt="2018-11-22T17:05:53.325" v="6456" actId="790"/>
          <ac:spMkLst>
            <pc:docMk/>
            <pc:sldMk cId="15300663" sldId="266"/>
            <ac:spMk id="14" creationId="{00000000-0000-0000-0000-000000000000}"/>
          </ac:spMkLst>
        </pc:spChg>
        <pc:spChg chg="mod">
          <ac:chgData name="Ruben Fernandez" userId="b2ddae9f6de01a07" providerId="LiveId" clId="{5683C998-0CF4-46C1-AA37-2F4EC16C0F02}" dt="2018-11-22T17:15:30.902" v="7578" actId="313"/>
          <ac:spMkLst>
            <pc:docMk/>
            <pc:sldMk cId="15300663" sldId="266"/>
            <ac:spMk id="15" creationId="{00000000-0000-0000-0000-000000000000}"/>
          </ac:spMkLst>
        </pc:spChg>
        <pc:spChg chg="mod">
          <ac:chgData name="Ruben Fernandez" userId="b2ddae9f6de01a07" providerId="LiveId" clId="{5683C998-0CF4-46C1-AA37-2F4EC16C0F02}" dt="2018-11-22T17:05:38.915" v="6441" actId="255"/>
          <ac:spMkLst>
            <pc:docMk/>
            <pc:sldMk cId="15300663" sldId="266"/>
            <ac:spMk id="16" creationId="{00000000-0000-0000-0000-000000000000}"/>
          </ac:spMkLst>
        </pc:spChg>
      </pc:sldChg>
      <pc:sldChg chg="modSp">
        <pc:chgData name="Ruben Fernandez" userId="b2ddae9f6de01a07" providerId="LiveId" clId="{5683C998-0CF4-46C1-AA37-2F4EC16C0F02}" dt="2018-11-23T01:50:46.114" v="8350" actId="20577"/>
        <pc:sldMkLst>
          <pc:docMk/>
          <pc:sldMk cId="222192057" sldId="268"/>
        </pc:sldMkLst>
        <pc:spChg chg="mod">
          <ac:chgData name="Ruben Fernandez" userId="b2ddae9f6de01a07" providerId="LiveId" clId="{5683C998-0CF4-46C1-AA37-2F4EC16C0F02}" dt="2018-11-23T01:50:46.114" v="8350" actId="20577"/>
          <ac:spMkLst>
            <pc:docMk/>
            <pc:sldMk cId="222192057" sldId="268"/>
            <ac:spMk id="15" creationId="{00000000-0000-0000-0000-000000000000}"/>
          </ac:spMkLst>
        </pc:spChg>
      </pc:sldChg>
      <pc:sldChg chg="modSp">
        <pc:chgData name="Ruben Fernandez" userId="b2ddae9f6de01a07" providerId="LiveId" clId="{5683C998-0CF4-46C1-AA37-2F4EC16C0F02}" dt="2018-11-22T17:04:19.822" v="6437" actId="20577"/>
        <pc:sldMkLst>
          <pc:docMk/>
          <pc:sldMk cId="1547820996" sldId="269"/>
        </pc:sldMkLst>
        <pc:spChg chg="mod">
          <ac:chgData name="Ruben Fernandez" userId="b2ddae9f6de01a07" providerId="LiveId" clId="{5683C998-0CF4-46C1-AA37-2F4EC16C0F02}" dt="2018-11-22T16:57:44.994" v="5764" actId="790"/>
          <ac:spMkLst>
            <pc:docMk/>
            <pc:sldMk cId="1547820996" sldId="269"/>
            <ac:spMk id="9" creationId="{00000000-0000-0000-0000-000000000000}"/>
          </ac:spMkLst>
        </pc:spChg>
        <pc:spChg chg="mod">
          <ac:chgData name="Ruben Fernandez" userId="b2ddae9f6de01a07" providerId="LiveId" clId="{5683C998-0CF4-46C1-AA37-2F4EC16C0F02}" dt="2018-11-22T17:04:19.822" v="6437" actId="20577"/>
          <ac:spMkLst>
            <pc:docMk/>
            <pc:sldMk cId="1547820996" sldId="269"/>
            <ac:spMk id="10" creationId="{00000000-0000-0000-0000-000000000000}"/>
          </ac:spMkLst>
        </pc:spChg>
        <pc:spChg chg="mod">
          <ac:chgData name="Ruben Fernandez" userId="b2ddae9f6de01a07" providerId="LiveId" clId="{5683C998-0CF4-46C1-AA37-2F4EC16C0F02}" dt="2018-11-22T16:49:08.833" v="5554" actId="790"/>
          <ac:spMkLst>
            <pc:docMk/>
            <pc:sldMk cId="1547820996" sldId="269"/>
            <ac:spMk id="14" creationId="{00000000-0000-0000-0000-000000000000}"/>
          </ac:spMkLst>
        </pc:spChg>
        <pc:spChg chg="mod">
          <ac:chgData name="Ruben Fernandez" userId="b2ddae9f6de01a07" providerId="LiveId" clId="{5683C998-0CF4-46C1-AA37-2F4EC16C0F02}" dt="2018-11-22T16:57:27.675" v="5763" actId="313"/>
          <ac:spMkLst>
            <pc:docMk/>
            <pc:sldMk cId="1547820996" sldId="269"/>
            <ac:spMk id="15" creationId="{00000000-0000-0000-0000-000000000000}"/>
          </ac:spMkLst>
        </pc:spChg>
        <pc:spChg chg="mod">
          <ac:chgData name="Ruben Fernandez" userId="b2ddae9f6de01a07" providerId="LiveId" clId="{5683C998-0CF4-46C1-AA37-2F4EC16C0F02}" dt="2018-11-22T16:30:47.474" v="5290" actId="255"/>
          <ac:spMkLst>
            <pc:docMk/>
            <pc:sldMk cId="1547820996" sldId="269"/>
            <ac:spMk id="18" creationId="{00000000-0000-0000-0000-000000000000}"/>
          </ac:spMkLst>
        </pc:spChg>
      </pc:sldChg>
      <pc:sldChg chg="modSp">
        <pc:chgData name="Ruben Fernandez" userId="b2ddae9f6de01a07" providerId="LiveId" clId="{5683C998-0CF4-46C1-AA37-2F4EC16C0F02}" dt="2018-11-22T15:40:22.019" v="3407" actId="313"/>
        <pc:sldMkLst>
          <pc:docMk/>
          <pc:sldMk cId="548451354" sldId="270"/>
        </pc:sldMkLst>
        <pc:spChg chg="mod">
          <ac:chgData name="Ruben Fernandez" userId="b2ddae9f6de01a07" providerId="LiveId" clId="{5683C998-0CF4-46C1-AA37-2F4EC16C0F02}" dt="2018-11-22T15:25:37.982" v="2718" actId="790"/>
          <ac:spMkLst>
            <pc:docMk/>
            <pc:sldMk cId="548451354" sldId="270"/>
            <ac:spMk id="14" creationId="{00000000-0000-0000-0000-000000000000}"/>
          </ac:spMkLst>
        </pc:spChg>
        <pc:spChg chg="mod">
          <ac:chgData name="Ruben Fernandez" userId="b2ddae9f6de01a07" providerId="LiveId" clId="{5683C998-0CF4-46C1-AA37-2F4EC16C0F02}" dt="2018-11-22T15:40:22.019" v="3407" actId="313"/>
          <ac:spMkLst>
            <pc:docMk/>
            <pc:sldMk cId="548451354" sldId="270"/>
            <ac:spMk id="15" creationId="{00000000-0000-0000-0000-000000000000}"/>
          </ac:spMkLst>
        </pc:spChg>
        <pc:spChg chg="mod">
          <ac:chgData name="Ruben Fernandez" userId="b2ddae9f6de01a07" providerId="LiveId" clId="{5683C998-0CF4-46C1-AA37-2F4EC16C0F02}" dt="2018-11-22T15:25:18.005" v="2700"/>
          <ac:spMkLst>
            <pc:docMk/>
            <pc:sldMk cId="548451354" sldId="270"/>
            <ac:spMk id="16" creationId="{00000000-0000-0000-0000-000000000000}"/>
          </ac:spMkLst>
        </pc:spChg>
      </pc:sldChg>
      <pc:sldChg chg="modSp">
        <pc:chgData name="Ruben Fernandez" userId="b2ddae9f6de01a07" providerId="LiveId" clId="{5683C998-0CF4-46C1-AA37-2F4EC16C0F02}" dt="2018-11-23T01:49:32.502" v="8348" actId="313"/>
        <pc:sldMkLst>
          <pc:docMk/>
          <pc:sldMk cId="19938680" sldId="271"/>
        </pc:sldMkLst>
        <pc:spChg chg="mod">
          <ac:chgData name="Ruben Fernandez" userId="b2ddae9f6de01a07" providerId="LiveId" clId="{5683C998-0CF4-46C1-AA37-2F4EC16C0F02}" dt="2018-11-22T17:16:14.642" v="7602" actId="313"/>
          <ac:spMkLst>
            <pc:docMk/>
            <pc:sldMk cId="19938680" sldId="271"/>
            <ac:spMk id="14" creationId="{00000000-0000-0000-0000-000000000000}"/>
          </ac:spMkLst>
        </pc:spChg>
        <pc:spChg chg="mod">
          <ac:chgData name="Ruben Fernandez" userId="b2ddae9f6de01a07" providerId="LiveId" clId="{5683C998-0CF4-46C1-AA37-2F4EC16C0F02}" dt="2018-11-23T01:49:32.502" v="8348" actId="313"/>
          <ac:spMkLst>
            <pc:docMk/>
            <pc:sldMk cId="19938680" sldId="271"/>
            <ac:spMk id="15" creationId="{00000000-0000-0000-0000-000000000000}"/>
          </ac:spMkLst>
        </pc:spChg>
        <pc:spChg chg="mod">
          <ac:chgData name="Ruben Fernandez" userId="b2ddae9f6de01a07" providerId="LiveId" clId="{5683C998-0CF4-46C1-AA37-2F4EC16C0F02}" dt="2018-11-22T17:15:49.655" v="7580"/>
          <ac:spMkLst>
            <pc:docMk/>
            <pc:sldMk cId="19938680" sldId="271"/>
            <ac:spMk id="16" creationId="{00000000-0000-0000-0000-000000000000}"/>
          </ac:spMkLst>
        </pc:spChg>
      </pc:sldChg>
      <pc:sldChg chg="modSp">
        <pc:chgData name="Ruben Fernandez" userId="b2ddae9f6de01a07" providerId="LiveId" clId="{5683C998-0CF4-46C1-AA37-2F4EC16C0F02}" dt="2018-11-22T15:24:44.440" v="2698" actId="20577"/>
        <pc:sldMkLst>
          <pc:docMk/>
          <pc:sldMk cId="274147024" sldId="274"/>
        </pc:sldMkLst>
        <pc:spChg chg="mod">
          <ac:chgData name="Ruben Fernandez" userId="b2ddae9f6de01a07" providerId="LiveId" clId="{5683C998-0CF4-46C1-AA37-2F4EC16C0F02}" dt="2018-11-22T15:24:44.440" v="2698" actId="20577"/>
          <ac:spMkLst>
            <pc:docMk/>
            <pc:sldMk cId="274147024" sldId="274"/>
            <ac:spMk id="2" creationId="{00000000-0000-0000-0000-000000000000}"/>
          </ac:spMkLst>
        </pc:spChg>
      </pc:sldChg>
      <pc:sldChg chg="modSp">
        <pc:chgData name="Ruben Fernandez" userId="b2ddae9f6de01a07" providerId="LiveId" clId="{5683C998-0CF4-46C1-AA37-2F4EC16C0F02}" dt="2018-10-24T14:23:11.038" v="14" actId="790"/>
        <pc:sldMkLst>
          <pc:docMk/>
          <pc:sldMk cId="220298852" sldId="276"/>
        </pc:sldMkLst>
        <pc:spChg chg="mod">
          <ac:chgData name="Ruben Fernandez" userId="b2ddae9f6de01a07" providerId="LiveId" clId="{5683C998-0CF4-46C1-AA37-2F4EC16C0F02}" dt="2018-10-24T14:22:28.352" v="8" actId="6549"/>
          <ac:spMkLst>
            <pc:docMk/>
            <pc:sldMk cId="220298852" sldId="276"/>
            <ac:spMk id="15" creationId="{00000000-0000-0000-0000-000000000000}"/>
          </ac:spMkLst>
        </pc:spChg>
        <pc:spChg chg="mod">
          <ac:chgData name="Ruben Fernandez" userId="b2ddae9f6de01a07" providerId="LiveId" clId="{5683C998-0CF4-46C1-AA37-2F4EC16C0F02}" dt="2018-10-24T14:23:11.038" v="14" actId="790"/>
          <ac:spMkLst>
            <pc:docMk/>
            <pc:sldMk cId="220298852" sldId="276"/>
            <ac:spMk id="16" creationId="{00000000-0000-0000-0000-000000000000}"/>
          </ac:spMkLst>
        </pc:spChg>
      </pc:sldChg>
      <pc:sldChg chg="modSp">
        <pc:chgData name="Ruben Fernandez" userId="b2ddae9f6de01a07" providerId="LiveId" clId="{5683C998-0CF4-46C1-AA37-2F4EC16C0F02}" dt="2018-11-05T17:24:23.417" v="479" actId="313"/>
        <pc:sldMkLst>
          <pc:docMk/>
          <pc:sldMk cId="1910238194" sldId="277"/>
        </pc:sldMkLst>
        <pc:spChg chg="mod">
          <ac:chgData name="Ruben Fernandez" userId="b2ddae9f6de01a07" providerId="LiveId" clId="{5683C998-0CF4-46C1-AA37-2F4EC16C0F02}" dt="2018-11-05T17:24:23.417" v="479" actId="313"/>
          <ac:spMkLst>
            <pc:docMk/>
            <pc:sldMk cId="1910238194" sldId="277"/>
            <ac:spMk id="17" creationId="{00000000-0000-0000-0000-000000000000}"/>
          </ac:spMkLst>
        </pc:spChg>
      </pc:sldChg>
      <pc:sldChg chg="modSp">
        <pc:chgData name="Ruben Fernandez" userId="b2ddae9f6de01a07" providerId="LiveId" clId="{5683C998-0CF4-46C1-AA37-2F4EC16C0F02}" dt="2018-11-13T18:00:24.731" v="1215" actId="313"/>
        <pc:sldMkLst>
          <pc:docMk/>
          <pc:sldMk cId="460647272" sldId="280"/>
        </pc:sldMkLst>
        <pc:spChg chg="mod">
          <ac:chgData name="Ruben Fernandez" userId="b2ddae9f6de01a07" providerId="LiveId" clId="{5683C998-0CF4-46C1-AA37-2F4EC16C0F02}" dt="2018-11-13T18:00:24.731" v="1215" actId="313"/>
          <ac:spMkLst>
            <pc:docMk/>
            <pc:sldMk cId="460647272" sldId="280"/>
            <ac:spMk id="2" creationId="{00000000-0000-0000-0000-000000000000}"/>
          </ac:spMkLst>
        </pc:spChg>
        <pc:spChg chg="mod">
          <ac:chgData name="Ruben Fernandez" userId="b2ddae9f6de01a07" providerId="LiveId" clId="{5683C998-0CF4-46C1-AA37-2F4EC16C0F02}" dt="2018-11-13T17:51:47.045" v="573" actId="790"/>
          <ac:spMkLst>
            <pc:docMk/>
            <pc:sldMk cId="460647272" sldId="280"/>
            <ac:spMk id="14" creationId="{00000000-0000-0000-0000-000000000000}"/>
          </ac:spMkLst>
        </pc:spChg>
        <pc:spChg chg="mod">
          <ac:chgData name="Ruben Fernandez" userId="b2ddae9f6de01a07" providerId="LiveId" clId="{5683C998-0CF4-46C1-AA37-2F4EC16C0F02}" dt="2018-11-13T17:51:22.197" v="539" actId="20577"/>
          <ac:spMkLst>
            <pc:docMk/>
            <pc:sldMk cId="460647272" sldId="280"/>
            <ac:spMk id="15" creationId="{00000000-0000-0000-0000-000000000000}"/>
          </ac:spMkLst>
        </pc:spChg>
      </pc:sldChg>
      <pc:sldChg chg="modSp">
        <pc:chgData name="Ruben Fernandez" userId="b2ddae9f6de01a07" providerId="LiveId" clId="{5683C998-0CF4-46C1-AA37-2F4EC16C0F02}" dt="2018-11-14T18:00:58.109" v="1682" actId="790"/>
        <pc:sldMkLst>
          <pc:docMk/>
          <pc:sldMk cId="1849787687" sldId="281"/>
        </pc:sldMkLst>
        <pc:spChg chg="mod">
          <ac:chgData name="Ruben Fernandez" userId="b2ddae9f6de01a07" providerId="LiveId" clId="{5683C998-0CF4-46C1-AA37-2F4EC16C0F02}" dt="2018-11-14T17:57:41.572" v="1352" actId="20577"/>
          <ac:spMkLst>
            <pc:docMk/>
            <pc:sldMk cId="1849787687" sldId="281"/>
            <ac:spMk id="14" creationId="{00000000-0000-0000-0000-000000000000}"/>
          </ac:spMkLst>
        </pc:spChg>
        <pc:spChg chg="mod">
          <ac:chgData name="Ruben Fernandez" userId="b2ddae9f6de01a07" providerId="LiveId" clId="{5683C998-0CF4-46C1-AA37-2F4EC16C0F02}" dt="2018-11-14T16:26:17.371" v="1273" actId="6549"/>
          <ac:spMkLst>
            <pc:docMk/>
            <pc:sldMk cId="1849787687" sldId="281"/>
            <ac:spMk id="15" creationId="{00000000-0000-0000-0000-000000000000}"/>
          </ac:spMkLst>
        </pc:spChg>
        <pc:spChg chg="mod">
          <ac:chgData name="Ruben Fernandez" userId="b2ddae9f6de01a07" providerId="LiveId" clId="{5683C998-0CF4-46C1-AA37-2F4EC16C0F02}" dt="2018-11-14T18:00:58.109" v="1682" actId="790"/>
          <ac:spMkLst>
            <pc:docMk/>
            <pc:sldMk cId="1849787687" sldId="281"/>
            <ac:spMk id="16" creationId="{00000000-0000-0000-0000-000000000000}"/>
          </ac:spMkLst>
        </pc:spChg>
      </pc:sldChg>
      <pc:sldChg chg="modSp">
        <pc:chgData name="Ruben Fernandez" userId="b2ddae9f6de01a07" providerId="LiveId" clId="{5683C998-0CF4-46C1-AA37-2F4EC16C0F02}" dt="2018-11-22T16:02:23.656" v="4478" actId="6549"/>
        <pc:sldMkLst>
          <pc:docMk/>
          <pc:sldMk cId="1028278713" sldId="282"/>
        </pc:sldMkLst>
        <pc:spChg chg="mod">
          <ac:chgData name="Ruben Fernandez" userId="b2ddae9f6de01a07" providerId="LiveId" clId="{5683C998-0CF4-46C1-AA37-2F4EC16C0F02}" dt="2018-11-22T15:41:12.554" v="3425" actId="790"/>
          <ac:spMkLst>
            <pc:docMk/>
            <pc:sldMk cId="1028278713" sldId="282"/>
            <ac:spMk id="14" creationId="{00000000-0000-0000-0000-000000000000}"/>
          </ac:spMkLst>
        </pc:spChg>
        <pc:spChg chg="mod">
          <ac:chgData name="Ruben Fernandez" userId="b2ddae9f6de01a07" providerId="LiveId" clId="{5683C998-0CF4-46C1-AA37-2F4EC16C0F02}" dt="2018-11-22T16:02:23.656" v="4478" actId="6549"/>
          <ac:spMkLst>
            <pc:docMk/>
            <pc:sldMk cId="1028278713" sldId="282"/>
            <ac:spMk id="15" creationId="{00000000-0000-0000-0000-000000000000}"/>
          </ac:spMkLst>
        </pc:spChg>
        <pc:spChg chg="mod">
          <ac:chgData name="Ruben Fernandez" userId="b2ddae9f6de01a07" providerId="LiveId" clId="{5683C998-0CF4-46C1-AA37-2F4EC16C0F02}" dt="2018-11-22T15:40:54.667" v="3409"/>
          <ac:spMkLst>
            <pc:docMk/>
            <pc:sldMk cId="1028278713" sldId="282"/>
            <ac:spMk id="16" creationId="{00000000-0000-0000-0000-000000000000}"/>
          </ac:spMkLst>
        </pc:spChg>
      </pc:sldChg>
      <pc:sldChg chg="modSp">
        <pc:chgData name="Ruben Fernandez" userId="b2ddae9f6de01a07" providerId="LiveId" clId="{5683C998-0CF4-46C1-AA37-2F4EC16C0F02}" dt="2018-11-22T16:21:39.532" v="5286" actId="20577"/>
        <pc:sldMkLst>
          <pc:docMk/>
          <pc:sldMk cId="306827607" sldId="283"/>
        </pc:sldMkLst>
        <pc:spChg chg="mod">
          <ac:chgData name="Ruben Fernandez" userId="b2ddae9f6de01a07" providerId="LiveId" clId="{5683C998-0CF4-46C1-AA37-2F4EC16C0F02}" dt="2018-11-22T16:03:12.242" v="4523" actId="313"/>
          <ac:spMkLst>
            <pc:docMk/>
            <pc:sldMk cId="306827607" sldId="283"/>
            <ac:spMk id="14" creationId="{00000000-0000-0000-0000-000000000000}"/>
          </ac:spMkLst>
        </pc:spChg>
        <pc:spChg chg="mod">
          <ac:chgData name="Ruben Fernandez" userId="b2ddae9f6de01a07" providerId="LiveId" clId="{5683C998-0CF4-46C1-AA37-2F4EC16C0F02}" dt="2018-11-22T16:21:39.532" v="5286" actId="20577"/>
          <ac:spMkLst>
            <pc:docMk/>
            <pc:sldMk cId="306827607" sldId="283"/>
            <ac:spMk id="15" creationId="{00000000-0000-0000-0000-000000000000}"/>
          </ac:spMkLst>
        </pc:spChg>
        <pc:spChg chg="mod">
          <ac:chgData name="Ruben Fernandez" userId="b2ddae9f6de01a07" providerId="LiveId" clId="{5683C998-0CF4-46C1-AA37-2F4EC16C0F02}" dt="2018-11-22T16:02:46.790" v="4480"/>
          <ac:spMkLst>
            <pc:docMk/>
            <pc:sldMk cId="306827607" sldId="283"/>
            <ac:spMk id="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2EE9A-9182-8E4D-A249-974FABE59AC9}" type="datetimeFigureOut">
              <a:rPr lang="en-US" smtClean="0"/>
              <a:t>11/30/2018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282C0-B187-C147-AA0E-6EEE63739975}" type="slidenum">
              <a:rPr lang="en-US" smtClean="0"/>
              <a:t>‹#›</a:t>
            </a:fld>
            <a:endParaRPr lang="en-US" dirty="0"/>
          </a:p>
        </p:txBody>
      </p:sp>
    </p:spTree>
    <p:extLst>
      <p:ext uri="{BB962C8B-B14F-4D97-AF65-F5344CB8AC3E}">
        <p14:creationId xmlns:p14="http://schemas.microsoft.com/office/powerpoint/2010/main" val="12300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4</a:t>
            </a:fld>
            <a:endParaRPr lang="en-US" dirty="0"/>
          </a:p>
        </p:txBody>
      </p:sp>
    </p:spTree>
    <p:extLst>
      <p:ext uri="{BB962C8B-B14F-4D97-AF65-F5344CB8AC3E}">
        <p14:creationId xmlns:p14="http://schemas.microsoft.com/office/powerpoint/2010/main" val="140547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5</a:t>
            </a:fld>
            <a:endParaRPr lang="en-US" dirty="0"/>
          </a:p>
        </p:txBody>
      </p:sp>
    </p:spTree>
    <p:extLst>
      <p:ext uri="{BB962C8B-B14F-4D97-AF65-F5344CB8AC3E}">
        <p14:creationId xmlns:p14="http://schemas.microsoft.com/office/powerpoint/2010/main" val="30099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6</a:t>
            </a:fld>
            <a:endParaRPr lang="en-US" dirty="0"/>
          </a:p>
        </p:txBody>
      </p:sp>
    </p:spTree>
    <p:extLst>
      <p:ext uri="{BB962C8B-B14F-4D97-AF65-F5344CB8AC3E}">
        <p14:creationId xmlns:p14="http://schemas.microsoft.com/office/powerpoint/2010/main" val="113722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282C0-B187-C147-AA0E-6EEE63739975}" type="slidenum">
              <a:rPr lang="en-US" smtClean="0"/>
              <a:t>7</a:t>
            </a:fld>
            <a:endParaRPr lang="en-US" dirty="0"/>
          </a:p>
        </p:txBody>
      </p:sp>
    </p:spTree>
    <p:extLst>
      <p:ext uri="{BB962C8B-B14F-4D97-AF65-F5344CB8AC3E}">
        <p14:creationId xmlns:p14="http://schemas.microsoft.com/office/powerpoint/2010/main" val="492803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560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3023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34622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16B9AC-B1BF-134D-941C-C41134F8FB10}" type="datetimeFigureOut">
              <a:rPr lang="en-US" smtClean="0"/>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2098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16B9AC-B1BF-134D-941C-C41134F8FB10}" type="datetimeFigureOut">
              <a:rPr lang="en-US" smtClean="0"/>
              <a:t>11/30/2018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902956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16B9AC-B1BF-134D-941C-C41134F8FB10}" type="datetimeFigureOut">
              <a:rPr lang="en-US" smtClean="0"/>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87748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16B9AC-B1BF-134D-941C-C41134F8FB10}" type="datetimeFigureOut">
              <a:rPr lang="en-US" smtClean="0"/>
              <a:t>11/30/2018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96243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16B9AC-B1BF-134D-941C-C41134F8FB10}" type="datetimeFigureOut">
              <a:rPr lang="en-US" smtClean="0"/>
              <a:t>11/30/2018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1523058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6B9AC-B1BF-134D-941C-C41134F8FB10}" type="datetimeFigureOut">
              <a:rPr lang="en-US" smtClean="0"/>
              <a:t>11/30/2018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4411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10744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16B9AC-B1BF-134D-941C-C41134F8FB10}" type="datetimeFigureOut">
              <a:rPr lang="en-US" smtClean="0"/>
              <a:t>11/30/2018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09E509-1C91-DB4A-B99D-32040C87BC6D}" type="slidenum">
              <a:rPr lang="en-US" smtClean="0"/>
              <a:t>‹#›</a:t>
            </a:fld>
            <a:endParaRPr lang="en-US" dirty="0"/>
          </a:p>
        </p:txBody>
      </p:sp>
    </p:spTree>
    <p:extLst>
      <p:ext uri="{BB962C8B-B14F-4D97-AF65-F5344CB8AC3E}">
        <p14:creationId xmlns:p14="http://schemas.microsoft.com/office/powerpoint/2010/main" val="58746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6B9AC-B1BF-134D-941C-C41134F8FB10}" type="datetimeFigureOut">
              <a:rPr lang="en-US" smtClean="0"/>
              <a:t>11/30/2018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09E509-1C91-DB4A-B99D-32040C87BC6D}" type="slidenum">
              <a:rPr lang="en-US" smtClean="0"/>
              <a:t>‹#›</a:t>
            </a:fld>
            <a:endParaRPr lang="en-US" dirty="0"/>
          </a:p>
        </p:txBody>
      </p:sp>
    </p:spTree>
    <p:extLst>
      <p:ext uri="{BB962C8B-B14F-4D97-AF65-F5344CB8AC3E}">
        <p14:creationId xmlns:p14="http://schemas.microsoft.com/office/powerpoint/2010/main" val="1917966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5"/>
          <p:cNvSpPr txBox="1">
            <a:spLocks noChangeArrowheads="1"/>
          </p:cNvSpPr>
          <p:nvPr/>
        </p:nvSpPr>
        <p:spPr bwMode="auto">
          <a:xfrm>
            <a:off x="228600" y="1295400"/>
            <a:ext cx="87487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GB" altLang="it-IT" b="1" dirty="0">
                <a:solidFill>
                  <a:srgbClr val="000000"/>
                </a:solidFill>
                <a:ea typeface="Arial" charset="0"/>
                <a:cs typeface="Arial" charset="0"/>
              </a:rPr>
              <a:t>UOG Journal Club: </a:t>
            </a:r>
            <a:r>
              <a:rPr lang="es-HN" altLang="it-IT" b="1" dirty="0">
                <a:solidFill>
                  <a:srgbClr val="000000"/>
                </a:solidFill>
                <a:ea typeface="Arial" charset="0"/>
                <a:cs typeface="Arial" charset="0"/>
              </a:rPr>
              <a:t>Noviembre</a:t>
            </a:r>
            <a:r>
              <a:rPr lang="en-GB" altLang="it-IT" b="1" dirty="0">
                <a:solidFill>
                  <a:srgbClr val="000000"/>
                </a:solidFill>
                <a:ea typeface="Arial" charset="0"/>
                <a:cs typeface="Arial" charset="0"/>
              </a:rPr>
              <a:t> 2018</a:t>
            </a:r>
          </a:p>
        </p:txBody>
      </p:sp>
      <p:sp>
        <p:nvSpPr>
          <p:cNvPr id="13317" name="TextBox 1"/>
          <p:cNvSpPr txBox="1">
            <a:spLocks noChangeArrowheads="1"/>
          </p:cNvSpPr>
          <p:nvPr/>
        </p:nvSpPr>
        <p:spPr bwMode="auto">
          <a:xfrm>
            <a:off x="855406" y="2003279"/>
            <a:ext cx="7748843" cy="2899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s-HN" sz="2000" b="1" dirty="0"/>
              <a:t>Discordancia de peso al nacer y morbilidad neonatal en embarazo gemelar: análisis del cohorte de embarazo múltiple STORK</a:t>
            </a:r>
            <a:r>
              <a:rPr lang="en-US" sz="2000" b="1" dirty="0"/>
              <a:t> </a:t>
            </a:r>
          </a:p>
          <a:p>
            <a:pPr algn="ctr">
              <a:buNone/>
            </a:pPr>
            <a:endParaRPr lang="en-US" sz="1800" b="1" dirty="0"/>
          </a:p>
          <a:p>
            <a:pPr algn="ctr">
              <a:buNone/>
            </a:pPr>
            <a:r>
              <a:rPr lang="en-US" sz="1800" dirty="0"/>
              <a:t>F. D’Antonio , B. Thilaganathan, A. </a:t>
            </a:r>
            <a:r>
              <a:rPr lang="en-US" sz="1800" dirty="0" err="1"/>
              <a:t>Laoreti</a:t>
            </a:r>
            <a:r>
              <a:rPr lang="en-US" sz="1800" dirty="0"/>
              <a:t> and A. Khalil,  </a:t>
            </a:r>
          </a:p>
          <a:p>
            <a:pPr algn="ctr">
              <a:buNone/>
            </a:pPr>
            <a:r>
              <a:rPr lang="es-HN" sz="1800" dirty="0"/>
              <a:t>en nombre de la Colaboración Investigativa Obstétrica del Suroeste del Támesis </a:t>
            </a:r>
            <a:r>
              <a:rPr lang="en-US" sz="1800" dirty="0"/>
              <a:t>(STORK) </a:t>
            </a:r>
          </a:p>
          <a:p>
            <a:pPr eaLnBrk="1" hangingPunct="1">
              <a:buFontTx/>
              <a:buNone/>
            </a:pPr>
            <a:endParaRPr lang="sv-SE" altLang="en-US" sz="1800" dirty="0"/>
          </a:p>
          <a:p>
            <a:pPr algn="ctr">
              <a:spcBef>
                <a:spcPct val="0"/>
              </a:spcBef>
              <a:spcAft>
                <a:spcPts val="600"/>
              </a:spcAft>
              <a:buNone/>
            </a:pPr>
            <a:r>
              <a:rPr lang="it-IT" altLang="en-US" sz="1800" i="1" dirty="0"/>
              <a:t>Volumen 52, Numero 5</a:t>
            </a:r>
            <a:endParaRPr lang="en-GB" altLang="en-US" sz="1800" b="1" dirty="0"/>
          </a:p>
        </p:txBody>
      </p:sp>
      <p:sp>
        <p:nvSpPr>
          <p:cNvPr id="13318" name="TextBox 2"/>
          <p:cNvSpPr txBox="1">
            <a:spLocks noChangeArrowheads="1"/>
          </p:cNvSpPr>
          <p:nvPr/>
        </p:nvSpPr>
        <p:spPr bwMode="auto">
          <a:xfrm>
            <a:off x="2073965" y="5103783"/>
            <a:ext cx="653028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it-IT" sz="1900" dirty="0">
                <a:solidFill>
                  <a:srgbClr val="000000"/>
                </a:solidFill>
                <a:ea typeface="Arial" charset="0"/>
                <a:cs typeface="Arial" charset="0"/>
              </a:rPr>
              <a:t>Slides de Journal Club </a:t>
            </a:r>
            <a:r>
              <a:rPr lang="en-GB" altLang="it-IT" sz="1900" dirty="0" err="1">
                <a:solidFill>
                  <a:srgbClr val="000000"/>
                </a:solidFill>
                <a:ea typeface="Arial" charset="0"/>
                <a:cs typeface="Arial" charset="0"/>
              </a:rPr>
              <a:t>preparadas</a:t>
            </a:r>
            <a:r>
              <a:rPr lang="en-GB" altLang="it-IT" sz="1900" dirty="0">
                <a:solidFill>
                  <a:srgbClr val="000000"/>
                </a:solidFill>
                <a:ea typeface="Arial" charset="0"/>
                <a:cs typeface="Arial" charset="0"/>
              </a:rPr>
              <a:t> por Dr Yael Raz</a:t>
            </a:r>
          </a:p>
          <a:p>
            <a:pPr algn="ctr" eaLnBrk="1" hangingPunct="1">
              <a:spcBef>
                <a:spcPct val="0"/>
              </a:spcBef>
              <a:buFontTx/>
              <a:buNone/>
            </a:pPr>
            <a:r>
              <a:rPr lang="en-GB" altLang="it-IT" sz="1900" dirty="0">
                <a:solidFill>
                  <a:srgbClr val="000000"/>
                </a:solidFill>
                <a:ea typeface="Arial" charset="0"/>
                <a:cs typeface="Arial" charset="0"/>
              </a:rPr>
              <a:t>(Editor de UOG para </a:t>
            </a:r>
            <a:r>
              <a:rPr lang="en-GB" altLang="it-IT" sz="1900" dirty="0" err="1">
                <a:solidFill>
                  <a:srgbClr val="000000"/>
                </a:solidFill>
                <a:ea typeface="Arial" charset="0"/>
                <a:cs typeface="Arial" charset="0"/>
              </a:rPr>
              <a:t>practicantes</a:t>
            </a:r>
            <a:r>
              <a:rPr lang="en-GB" altLang="it-IT" sz="1900" dirty="0" smtClean="0">
                <a:solidFill>
                  <a:srgbClr val="000000"/>
                </a:solidFill>
                <a:ea typeface="Arial" charset="0"/>
                <a:cs typeface="Arial" charset="0"/>
              </a:rPr>
              <a:t>)</a:t>
            </a:r>
          </a:p>
          <a:p>
            <a:pPr algn="ctr" eaLnBrk="1" hangingPunct="1">
              <a:spcBef>
                <a:spcPct val="0"/>
              </a:spcBef>
              <a:buFontTx/>
              <a:buNone/>
            </a:pPr>
            <a:endParaRPr lang="en-GB" altLang="it-IT" sz="1900" dirty="0">
              <a:solidFill>
                <a:srgbClr val="000000"/>
              </a:solidFill>
              <a:ea typeface="Arial" charset="0"/>
              <a:cs typeface="Arial" charset="0"/>
            </a:endParaRPr>
          </a:p>
          <a:p>
            <a:pPr algn="ctr" eaLnBrk="1" hangingPunct="1">
              <a:spcBef>
                <a:spcPct val="0"/>
              </a:spcBef>
              <a:buFontTx/>
              <a:buNone/>
            </a:pPr>
            <a:r>
              <a:rPr lang="en-GB" altLang="it-IT" sz="1900" dirty="0" err="1">
                <a:solidFill>
                  <a:srgbClr val="000000"/>
                </a:solidFill>
                <a:ea typeface="Arial" charset="0"/>
                <a:cs typeface="Arial" charset="0"/>
              </a:rPr>
              <a:t>Traducido</a:t>
            </a:r>
            <a:r>
              <a:rPr lang="en-GB" altLang="it-IT" sz="1900" dirty="0">
                <a:solidFill>
                  <a:srgbClr val="000000"/>
                </a:solidFill>
                <a:ea typeface="Arial" charset="0"/>
                <a:cs typeface="Arial" charset="0"/>
              </a:rPr>
              <a:t> por el Dr Ruben D Fernandez Jr.</a:t>
            </a:r>
          </a:p>
        </p:txBody>
      </p:sp>
      <p:grpSp>
        <p:nvGrpSpPr>
          <p:cNvPr id="12" name="Group 2"/>
          <p:cNvGrpSpPr>
            <a:grpSpLocks/>
          </p:cNvGrpSpPr>
          <p:nvPr/>
        </p:nvGrpSpPr>
        <p:grpSpPr bwMode="auto">
          <a:xfrm>
            <a:off x="0" y="0"/>
            <a:ext cx="9144000" cy="923925"/>
            <a:chOff x="0" y="3755"/>
            <a:chExt cx="5760" cy="582"/>
          </a:xfrm>
        </p:grpSpPr>
        <p:pic>
          <p:nvPicPr>
            <p:cNvPr id="13"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51" descr="\\ISUOG-DC01\users\ostirrup\Desktop\Journal Club logo.t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825" y="5080000"/>
            <a:ext cx="15763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079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400" b="1" dirty="0">
                <a:solidFill>
                  <a:schemeClr val="bg1"/>
                </a:solidFill>
              </a:rPr>
              <a:t>Discordancia de peso al nacer y morbilidad neonatal en embarazo gemelar: análisis del cohorte de embarazo múltiple STORK</a:t>
            </a:r>
            <a:r>
              <a:rPr lang="en-US" sz="14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4" name="Rectangle 8"/>
          <p:cNvSpPr>
            <a:spLocks noChangeArrowheads="1"/>
          </p:cNvSpPr>
          <p:nvPr/>
        </p:nvSpPr>
        <p:spPr bwMode="auto">
          <a:xfrm>
            <a:off x="349930" y="1724764"/>
            <a:ext cx="83647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rPr>
              <a:t>Resultados – </a:t>
            </a:r>
            <a:r>
              <a:rPr lang="es-HN" altLang="en-US" sz="2800" dirty="0">
                <a:solidFill>
                  <a:srgbClr val="000000"/>
                </a:solidFill>
              </a:rPr>
              <a:t>Predictores de morbilidad neonatal</a:t>
            </a:r>
          </a:p>
        </p:txBody>
      </p:sp>
      <p:pic>
        <p:nvPicPr>
          <p:cNvPr id="13" name="Picture 12"/>
          <p:cNvPicPr>
            <a:picLocks noChangeAspect="1"/>
          </p:cNvPicPr>
          <p:nvPr/>
        </p:nvPicPr>
        <p:blipFill>
          <a:blip r:embed="rId2"/>
          <a:stretch>
            <a:fillRect/>
          </a:stretch>
        </p:blipFill>
        <p:spPr>
          <a:xfrm>
            <a:off x="1387475" y="2538370"/>
            <a:ext cx="6426200" cy="2006600"/>
          </a:xfrm>
          <a:prstGeom prst="rect">
            <a:avLst/>
          </a:prstGeom>
        </p:spPr>
      </p:pic>
      <p:sp>
        <p:nvSpPr>
          <p:cNvPr id="2" name="TextBox 1"/>
          <p:cNvSpPr txBox="1"/>
          <p:nvPr/>
        </p:nvSpPr>
        <p:spPr>
          <a:xfrm>
            <a:off x="1292420" y="4601705"/>
            <a:ext cx="6616310" cy="2308324"/>
          </a:xfrm>
          <a:prstGeom prst="rect">
            <a:avLst/>
          </a:prstGeom>
          <a:noFill/>
        </p:spPr>
        <p:txBody>
          <a:bodyPr wrap="square" rtlCol="0">
            <a:spAutoFit/>
          </a:bodyPr>
          <a:lstStyle/>
          <a:p>
            <a:pPr marL="171450" indent="-171450">
              <a:buFont typeface="Arial" charset="0"/>
              <a:buChar char="•"/>
            </a:pPr>
            <a:r>
              <a:rPr lang="es-HN" sz="1600" dirty="0">
                <a:latin typeface="Arial" charset="0"/>
                <a:ea typeface="Arial" charset="0"/>
                <a:cs typeface="Arial" charset="0"/>
              </a:rPr>
              <a:t>Edad gestacional al nacer, percentil de peso al nacer y discordancia de peso al nacer pero no corionicidad o presencia de por lo menos un gemelo SGA, fueron asociados independientemente con el riesgo de </a:t>
            </a:r>
            <a:r>
              <a:rPr lang="es-HN" sz="1600" b="1" dirty="0">
                <a:latin typeface="Arial" charset="0"/>
                <a:ea typeface="Arial" charset="0"/>
                <a:cs typeface="Arial" charset="0"/>
              </a:rPr>
              <a:t>morbilidad neonatal</a:t>
            </a:r>
            <a:r>
              <a:rPr lang="es-HN" sz="1600" dirty="0">
                <a:latin typeface="Arial" charset="0"/>
                <a:ea typeface="Arial" charset="0"/>
                <a:cs typeface="Arial" charset="0"/>
              </a:rPr>
              <a:t>.</a:t>
            </a:r>
          </a:p>
          <a:p>
            <a:pPr marL="171450" indent="-171450">
              <a:buFont typeface="Arial" charset="0"/>
              <a:buChar char="•"/>
            </a:pPr>
            <a:endParaRPr lang="es-HN" sz="1600" dirty="0">
              <a:latin typeface="Arial" charset="0"/>
              <a:ea typeface="Arial" charset="0"/>
              <a:cs typeface="Arial" charset="0"/>
            </a:endParaRPr>
          </a:p>
          <a:p>
            <a:pPr marL="171450" indent="-171450">
              <a:buFont typeface="Arial" charset="0"/>
              <a:buChar char="•"/>
            </a:pPr>
            <a:r>
              <a:rPr lang="es-HN" sz="1600" dirty="0">
                <a:latin typeface="Arial" charset="0"/>
                <a:ea typeface="Arial" charset="0"/>
                <a:cs typeface="Arial" charset="0"/>
              </a:rPr>
              <a:t>Edad gestacional al nacer, percentil de peso al nacer y discordancia de peso al nacer pero no corionicidad o presencia de por lo menos un gemelo SGA fueron asociados independientemente con el riesgo de </a:t>
            </a:r>
            <a:r>
              <a:rPr lang="es-HN" sz="1600" b="1" dirty="0">
                <a:latin typeface="Arial" charset="0"/>
                <a:ea typeface="Arial" charset="0"/>
                <a:cs typeface="Arial" charset="0"/>
              </a:rPr>
              <a:t>admisión a UCIN. </a:t>
            </a:r>
          </a:p>
        </p:txBody>
      </p:sp>
      <p:sp>
        <p:nvSpPr>
          <p:cNvPr id="17" name="Rectangle 16"/>
          <p:cNvSpPr/>
          <p:nvPr/>
        </p:nvSpPr>
        <p:spPr>
          <a:xfrm>
            <a:off x="5030827" y="3437627"/>
            <a:ext cx="368488" cy="7576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421335" y="3437627"/>
            <a:ext cx="368488" cy="7576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
          <p:cNvGrpSpPr>
            <a:grpSpLocks/>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60647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400" b="1" dirty="0">
                <a:solidFill>
                  <a:schemeClr val="bg1"/>
                </a:solidFill>
              </a:rPr>
              <a:t>Discordancia de peso al nacer y morbilidad neonatal en embarazo gemelar: análisis del cohorte de embarazo múltiple STORK</a:t>
            </a:r>
            <a:r>
              <a:rPr lang="en-US" sz="14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4" name="Rectangle 8"/>
          <p:cNvSpPr>
            <a:spLocks noChangeArrowheads="1"/>
          </p:cNvSpPr>
          <p:nvPr/>
        </p:nvSpPr>
        <p:spPr bwMode="auto">
          <a:xfrm>
            <a:off x="320274" y="1724764"/>
            <a:ext cx="842410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800" b="1" dirty="0">
                <a:solidFill>
                  <a:srgbClr val="000000"/>
                </a:solidFill>
              </a:rPr>
              <a:t>Resultados -  </a:t>
            </a:r>
            <a:r>
              <a:rPr lang="es-HN" altLang="en-US" sz="2800" dirty="0">
                <a:solidFill>
                  <a:srgbClr val="000000"/>
                </a:solidFill>
              </a:rPr>
              <a:t>Características del estudio cohorte </a:t>
            </a:r>
          </a:p>
          <a:p>
            <a:pPr algn="ctr">
              <a:spcBef>
                <a:spcPct val="0"/>
              </a:spcBef>
              <a:buNone/>
            </a:pPr>
            <a:r>
              <a:rPr lang="es-HN" altLang="en-US" sz="2800" dirty="0">
                <a:solidFill>
                  <a:srgbClr val="000000"/>
                </a:solidFill>
              </a:rPr>
              <a:t>estratificado por el grado de discordancia</a:t>
            </a:r>
            <a:r>
              <a:rPr lang="en-GB" altLang="en-US" sz="2800" dirty="0">
                <a:solidFill>
                  <a:srgbClr val="000000"/>
                </a:solidFill>
              </a:rPr>
              <a:t> </a:t>
            </a:r>
          </a:p>
        </p:txBody>
      </p:sp>
      <p:pic>
        <p:nvPicPr>
          <p:cNvPr id="2" name="Picture 1"/>
          <p:cNvPicPr>
            <a:picLocks noChangeAspect="1"/>
          </p:cNvPicPr>
          <p:nvPr/>
        </p:nvPicPr>
        <p:blipFill>
          <a:blip r:embed="rId2"/>
          <a:stretch>
            <a:fillRect/>
          </a:stretch>
        </p:blipFill>
        <p:spPr>
          <a:xfrm>
            <a:off x="1393825" y="2756997"/>
            <a:ext cx="6413500" cy="2730500"/>
          </a:xfrm>
          <a:prstGeom prst="rect">
            <a:avLst/>
          </a:prstGeom>
        </p:spPr>
      </p:pic>
      <p:sp>
        <p:nvSpPr>
          <p:cNvPr id="16" name="TextBox 15"/>
          <p:cNvSpPr txBox="1"/>
          <p:nvPr/>
        </p:nvSpPr>
        <p:spPr>
          <a:xfrm>
            <a:off x="1358899" y="5586474"/>
            <a:ext cx="6534369" cy="1200329"/>
          </a:xfrm>
          <a:prstGeom prst="rect">
            <a:avLst/>
          </a:prstGeom>
          <a:noFill/>
        </p:spPr>
        <p:txBody>
          <a:bodyPr wrap="square" rtlCol="0">
            <a:spAutoFit/>
          </a:bodyPr>
          <a:lstStyle/>
          <a:p>
            <a:r>
              <a:rPr lang="es-HN" dirty="0"/>
              <a:t>-Tasa de morbilidad neonatal fue significativamente mayor en el gemelo menor comparado con el mayor, ambos en la población total y en embarazos DC (</a:t>
            </a:r>
            <a:r>
              <a:rPr lang="es-HN" i="1" dirty="0"/>
              <a:t>P </a:t>
            </a:r>
            <a:r>
              <a:rPr lang="es-HN" dirty="0"/>
              <a:t>&lt; 0.001)</a:t>
            </a:r>
          </a:p>
          <a:p>
            <a:r>
              <a:rPr lang="en-US" dirty="0"/>
              <a:t>-</a:t>
            </a:r>
            <a:r>
              <a:rPr lang="es-HN" dirty="0"/>
              <a:t>No hubo diferencia en los embarazos MC (</a:t>
            </a:r>
            <a:r>
              <a:rPr lang="es-HN" i="1" dirty="0"/>
              <a:t>P </a:t>
            </a:r>
            <a:r>
              <a:rPr lang="es-HN" dirty="0"/>
              <a:t>= 0.772).</a:t>
            </a:r>
            <a:r>
              <a:rPr lang="en-US" dirty="0"/>
              <a:t> </a:t>
            </a: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4978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61865" y="1787824"/>
            <a:ext cx="92677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400" b="1" dirty="0">
                <a:solidFill>
                  <a:srgbClr val="000000"/>
                </a:solidFill>
              </a:rPr>
              <a:t>Resultado</a:t>
            </a:r>
            <a:r>
              <a:rPr lang="en-US" altLang="en-US" sz="2400" b="1" dirty="0">
                <a:solidFill>
                  <a:srgbClr val="000000"/>
                </a:solidFill>
              </a:rPr>
              <a:t>s – </a:t>
            </a:r>
            <a:r>
              <a:rPr lang="es-HN" altLang="en-US" sz="2400" dirty="0">
                <a:solidFill>
                  <a:srgbClr val="000000"/>
                </a:solidFill>
              </a:rPr>
              <a:t>Riesgo de morbilidad neonatal y admisión a UCIN  </a:t>
            </a:r>
          </a:p>
          <a:p>
            <a:pPr algn="ctr" eaLnBrk="1" hangingPunct="1">
              <a:spcBef>
                <a:spcPct val="0"/>
              </a:spcBef>
              <a:buFontTx/>
              <a:buNone/>
            </a:pPr>
            <a:r>
              <a:rPr lang="es-HN" altLang="en-US" sz="2400" dirty="0">
                <a:solidFill>
                  <a:srgbClr val="000000"/>
                </a:solidFill>
              </a:rPr>
              <a:t>en diferentes cortes de discordancia</a:t>
            </a:r>
          </a:p>
        </p:txBody>
      </p:sp>
      <p:sp>
        <p:nvSpPr>
          <p:cNvPr id="15" name="Segnaposto contenuto 2"/>
          <p:cNvSpPr txBox="1">
            <a:spLocks/>
          </p:cNvSpPr>
          <p:nvPr/>
        </p:nvSpPr>
        <p:spPr bwMode="auto">
          <a:xfrm>
            <a:off x="68262" y="2936425"/>
            <a:ext cx="2207577" cy="194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s-HN" sz="1600" dirty="0"/>
              <a:t>Aumento en el riesgo de morbilidad neonatal con el aumento de los cortes de la discordancia de peso al nacer (exactitud predictiva pobre en general)</a:t>
            </a:r>
          </a:p>
        </p:txBody>
      </p:sp>
      <p:sp>
        <p:nvSpPr>
          <p:cNvPr id="16" name="Text Box 5"/>
          <p:cNvSpPr txBox="1">
            <a:spLocks noChangeArrowheads="1"/>
          </p:cNvSpPr>
          <p:nvPr/>
        </p:nvSpPr>
        <p:spPr bwMode="auto">
          <a:xfrm>
            <a:off x="0" y="971800"/>
            <a:ext cx="9144000" cy="646331"/>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200" b="1" dirty="0">
                <a:solidFill>
                  <a:schemeClr val="bg1"/>
                </a:solidFill>
              </a:rPr>
              <a:t>Discordancia de peso al nacer y morbilidad neonatal en embarazo gemelar: análisis del cohorte de embarazo múltiple STORK</a:t>
            </a:r>
            <a:r>
              <a:rPr lang="en-US" sz="12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pic>
        <p:nvPicPr>
          <p:cNvPr id="2" name="Picture 1"/>
          <p:cNvPicPr>
            <a:picLocks noChangeAspect="1"/>
          </p:cNvPicPr>
          <p:nvPr/>
        </p:nvPicPr>
        <p:blipFill>
          <a:blip r:embed="rId2"/>
          <a:stretch>
            <a:fillRect/>
          </a:stretch>
        </p:blipFill>
        <p:spPr>
          <a:xfrm>
            <a:off x="2468836" y="2715710"/>
            <a:ext cx="6413500" cy="2235200"/>
          </a:xfrm>
          <a:prstGeom prst="rect">
            <a:avLst/>
          </a:prstGeom>
        </p:spPr>
      </p:pic>
      <p:cxnSp>
        <p:nvCxnSpPr>
          <p:cNvPr id="17" name="Straight Arrow Connector 16"/>
          <p:cNvCxnSpPr/>
          <p:nvPr/>
        </p:nvCxnSpPr>
        <p:spPr>
          <a:xfrm>
            <a:off x="2228193" y="3628355"/>
            <a:ext cx="0" cy="8513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134526" y="5083325"/>
            <a:ext cx="6874949" cy="1810023"/>
            <a:chOff x="1430880" y="5083325"/>
            <a:chExt cx="6874949" cy="1810023"/>
          </a:xfrm>
        </p:grpSpPr>
        <p:sp>
          <p:nvSpPr>
            <p:cNvPr id="19" name="Segnaposto contenuto 2"/>
            <p:cNvSpPr txBox="1">
              <a:spLocks/>
            </p:cNvSpPr>
            <p:nvPr/>
          </p:nvSpPr>
          <p:spPr bwMode="auto">
            <a:xfrm>
              <a:off x="4415716" y="5136590"/>
              <a:ext cx="3890113" cy="172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s-HN" sz="1600" dirty="0"/>
                <a:t>Discordancia de peso al nacer entre gemelos tiene una exactitud predictiva pobre en general para morbilidad neonatal.</a:t>
              </a:r>
            </a:p>
            <a:p>
              <a:pPr marL="0" indent="0">
                <a:buNone/>
              </a:pPr>
              <a:endParaRPr lang="en-US" sz="1000" dirty="0"/>
            </a:p>
            <a:p>
              <a:pPr marL="0" indent="0">
                <a:buNone/>
              </a:pPr>
              <a:r>
                <a:rPr lang="es-HN" sz="1600" dirty="0"/>
                <a:t>Corte optimo es </a:t>
              </a:r>
              <a:r>
                <a:rPr lang="es-HN" sz="1600" b="1" dirty="0"/>
                <a:t>17.6% (</a:t>
              </a:r>
              <a:r>
                <a:rPr lang="es-HN" sz="1600" dirty="0"/>
                <a:t>sensibilidad 35.2%, especificidad 83.2%).</a:t>
              </a:r>
              <a:r>
                <a:rPr lang="en-US" sz="1600" dirty="0"/>
                <a:t> </a:t>
              </a:r>
            </a:p>
            <a:p>
              <a:pPr marL="0" indent="0">
                <a:buNone/>
              </a:pPr>
              <a:endParaRPr lang="en-US" sz="1600" dirty="0"/>
            </a:p>
          </p:txBody>
        </p:sp>
        <p:cxnSp>
          <p:nvCxnSpPr>
            <p:cNvPr id="20" name="Straight Arrow Connector 19"/>
            <p:cNvCxnSpPr/>
            <p:nvPr/>
          </p:nvCxnSpPr>
          <p:spPr>
            <a:xfrm>
              <a:off x="3569903" y="5945886"/>
              <a:ext cx="78827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a:stretch>
              <a:fillRect/>
            </a:stretch>
          </p:blipFill>
          <p:spPr>
            <a:xfrm>
              <a:off x="1430880" y="5083325"/>
              <a:ext cx="2435830" cy="1810023"/>
            </a:xfrm>
            <a:prstGeom prst="rect">
              <a:avLst/>
            </a:prstGeom>
          </p:spPr>
        </p:pic>
      </p:grpSp>
      <p:grpSp>
        <p:nvGrpSpPr>
          <p:cNvPr id="25" name="Group 2"/>
          <p:cNvGrpSpPr>
            <a:grpSpLocks/>
          </p:cNvGrpSpPr>
          <p:nvPr/>
        </p:nvGrpSpPr>
        <p:grpSpPr bwMode="auto">
          <a:xfrm>
            <a:off x="0" y="0"/>
            <a:ext cx="9144000" cy="923925"/>
            <a:chOff x="0" y="3755"/>
            <a:chExt cx="5760" cy="582"/>
          </a:xfrm>
        </p:grpSpPr>
        <p:pic>
          <p:nvPicPr>
            <p:cNvPr id="26" name="Picture 3" descr="ISUOG-red-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UOG rever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77625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68263" y="1683235"/>
            <a:ext cx="84451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None/>
            </a:pPr>
            <a:r>
              <a:rPr lang="es-HN" altLang="en-US" sz="2500" b="1" dirty="0">
                <a:solidFill>
                  <a:srgbClr val="000000"/>
                </a:solidFill>
              </a:rPr>
              <a:t>Resultados</a:t>
            </a:r>
            <a:r>
              <a:rPr lang="en-US" altLang="en-US" sz="2500" b="1" dirty="0">
                <a:solidFill>
                  <a:srgbClr val="000000"/>
                </a:solidFill>
              </a:rPr>
              <a:t> – </a:t>
            </a:r>
            <a:r>
              <a:rPr lang="es-HN" altLang="en-US" sz="2500" dirty="0">
                <a:solidFill>
                  <a:srgbClr val="000000"/>
                </a:solidFill>
              </a:rPr>
              <a:t>Exactitud d</a:t>
            </a:r>
            <a:r>
              <a:rPr lang="es-HN" sz="2500" dirty="0"/>
              <a:t>iagnostica de diferentes cortes de discordancia de peso al nacer entre gemelos</a:t>
            </a:r>
            <a:endParaRPr lang="es-HN" altLang="en-US" sz="2500" dirty="0">
              <a:solidFill>
                <a:srgbClr val="000000"/>
              </a:solidFill>
            </a:endParaRPr>
          </a:p>
        </p:txBody>
      </p:sp>
      <p:sp>
        <p:nvSpPr>
          <p:cNvPr id="15" name="Segnaposto contenuto 2"/>
          <p:cNvSpPr txBox="1">
            <a:spLocks/>
          </p:cNvSpPr>
          <p:nvPr/>
        </p:nvSpPr>
        <p:spPr bwMode="auto">
          <a:xfrm>
            <a:off x="0" y="4073313"/>
            <a:ext cx="1366343" cy="135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defRPr/>
            </a:pPr>
            <a:r>
              <a:rPr lang="es-HN" sz="1600" dirty="0"/>
              <a:t>Cortes de discordancia de pesos </a:t>
            </a:r>
            <a:r>
              <a:rPr lang="es-HN" sz="1600" dirty="0" err="1"/>
              <a:t>comunmente</a:t>
            </a:r>
            <a:r>
              <a:rPr lang="es-HN" sz="1600" dirty="0"/>
              <a:t> aceptados</a:t>
            </a:r>
          </a:p>
        </p:txBody>
      </p:sp>
      <p:sp>
        <p:nvSpPr>
          <p:cNvPr id="16" name="Text Box 5"/>
          <p:cNvSpPr txBox="1">
            <a:spLocks noChangeArrowheads="1"/>
          </p:cNvSpPr>
          <p:nvPr/>
        </p:nvSpPr>
        <p:spPr bwMode="auto">
          <a:xfrm>
            <a:off x="0" y="971800"/>
            <a:ext cx="9144000" cy="646331"/>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200" b="1" dirty="0">
                <a:solidFill>
                  <a:schemeClr val="bg1"/>
                </a:solidFill>
              </a:rPr>
              <a:t>Discordancia de peso al nacer y morbilidad neonatal en embarazo gemelar: análisis del cohorte de embarazo múltiple STORK</a:t>
            </a:r>
            <a:r>
              <a:rPr lang="en-US" sz="12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pic>
        <p:nvPicPr>
          <p:cNvPr id="2" name="Picture 1"/>
          <p:cNvPicPr>
            <a:picLocks noChangeAspect="1"/>
          </p:cNvPicPr>
          <p:nvPr/>
        </p:nvPicPr>
        <p:blipFill>
          <a:blip r:embed="rId2"/>
          <a:stretch>
            <a:fillRect/>
          </a:stretch>
        </p:blipFill>
        <p:spPr>
          <a:xfrm>
            <a:off x="1442740" y="2812314"/>
            <a:ext cx="7270335" cy="2828146"/>
          </a:xfrm>
          <a:prstGeom prst="rect">
            <a:avLst/>
          </a:prstGeom>
        </p:spPr>
      </p:pic>
      <p:sp>
        <p:nvSpPr>
          <p:cNvPr id="18" name="Rectangle 17"/>
          <p:cNvSpPr/>
          <p:nvPr/>
        </p:nvSpPr>
        <p:spPr>
          <a:xfrm>
            <a:off x="1483373" y="4569976"/>
            <a:ext cx="2538205" cy="3231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a:off x="1089235" y="4747706"/>
            <a:ext cx="353505" cy="29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2"/>
          <p:cNvGrpSpPr>
            <a:grpSpLocks/>
          </p:cNvGrpSpPr>
          <p:nvPr/>
        </p:nvGrpSpPr>
        <p:grpSpPr bwMode="auto">
          <a:xfrm>
            <a:off x="0" y="0"/>
            <a:ext cx="9144000" cy="923925"/>
            <a:chOff x="0" y="3755"/>
            <a:chExt cx="5760" cy="582"/>
          </a:xfrm>
        </p:grpSpPr>
        <p:pic>
          <p:nvPicPr>
            <p:cNvPr id="21"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69609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3620460" y="1787824"/>
            <a:ext cx="19030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rPr>
              <a:t>Discusión</a:t>
            </a:r>
            <a:endParaRPr lang="es-HN" altLang="en-US" sz="2800" dirty="0">
              <a:solidFill>
                <a:srgbClr val="000000"/>
              </a:solidFill>
            </a:endParaRPr>
          </a:p>
        </p:txBody>
      </p:sp>
      <p:sp>
        <p:nvSpPr>
          <p:cNvPr id="15" name="Segnaposto contenuto 2"/>
          <p:cNvSpPr txBox="1">
            <a:spLocks/>
          </p:cNvSpPr>
          <p:nvPr/>
        </p:nvSpPr>
        <p:spPr bwMode="auto">
          <a:xfrm>
            <a:off x="79375" y="2321032"/>
            <a:ext cx="8937625" cy="4286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s-HN" sz="2000" dirty="0"/>
              <a:t>No existen guías que indique cuantos ultrasonidos deberían de realizarse en embarazos gemelares MC y DC que están afectados con discordancia en el crecimiento. El manejo se basa en la practica local.</a:t>
            </a:r>
            <a:r>
              <a:rPr lang="en-US" sz="2000" dirty="0"/>
              <a:t> </a:t>
            </a:r>
          </a:p>
          <a:p>
            <a:pPr>
              <a:defRPr/>
            </a:pPr>
            <a:r>
              <a:rPr lang="es-HN" sz="2000" dirty="0"/>
              <a:t>Varios cortes de discordancia de peso se han reportado estar asociados con resultado adverso del embarazo: guía de </a:t>
            </a:r>
            <a:r>
              <a:rPr lang="es-HN" sz="2000" b="1" dirty="0"/>
              <a:t>NICE </a:t>
            </a:r>
            <a:r>
              <a:rPr lang="es-HN" sz="2000" dirty="0"/>
              <a:t>≥ 25%, guías </a:t>
            </a:r>
            <a:r>
              <a:rPr lang="es-HN" sz="2000" b="1" dirty="0"/>
              <a:t>ACOG</a:t>
            </a:r>
            <a:r>
              <a:rPr lang="es-HN" sz="2000" dirty="0"/>
              <a:t> &gt; 20%.</a:t>
            </a:r>
            <a:r>
              <a:rPr lang="en-US" sz="2000" dirty="0"/>
              <a:t> </a:t>
            </a:r>
          </a:p>
          <a:p>
            <a:pPr>
              <a:defRPr/>
            </a:pPr>
            <a:r>
              <a:rPr lang="es-HN" sz="2000" dirty="0"/>
              <a:t>Tales diferencias en la definición de la discordancia de peso significativa pueden explicarse por la inclusión de casos afectados por anomalías o complicaciones como ser STFF, el cual es mas probable que experimente resultado adverso perinatal, diferencias en las definiciones de resultado adverso en el embarazo, y la falta de estratificación del análisis de acuerdo a la corionicidad y edad gestacional durante la valoración y al nacer.</a:t>
            </a:r>
            <a:r>
              <a:rPr lang="en-US" sz="2000" dirty="0"/>
              <a:t> </a:t>
            </a:r>
          </a:p>
          <a:p>
            <a:pPr>
              <a:defRPr/>
            </a:pPr>
            <a:endParaRPr lang="en-US" sz="2000" dirty="0"/>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400" b="1" dirty="0">
                <a:solidFill>
                  <a:schemeClr val="bg1"/>
                </a:solidFill>
              </a:rPr>
              <a:t>Discordancia de peso al nacer y morbilidad neonatal en embarazo gemelar: análisis del cohorte de embarazo múltiple STORK</a:t>
            </a:r>
            <a:r>
              <a:rPr lang="en-US" sz="14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2192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3620460" y="1724764"/>
            <a:ext cx="19030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rPr>
              <a:t>Discusión</a:t>
            </a:r>
            <a:endParaRPr lang="es-HN" altLang="en-US" sz="2800" dirty="0">
              <a:solidFill>
                <a:srgbClr val="000000"/>
              </a:solidFill>
            </a:endParaRPr>
          </a:p>
        </p:txBody>
      </p:sp>
      <p:sp>
        <p:nvSpPr>
          <p:cNvPr id="18" name="Segnaposto contenuto 2"/>
          <p:cNvSpPr txBox="1">
            <a:spLocks/>
          </p:cNvSpPr>
          <p:nvPr/>
        </p:nvSpPr>
        <p:spPr bwMode="auto">
          <a:xfrm>
            <a:off x="6242" y="2190208"/>
            <a:ext cx="8921750" cy="334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900" dirty="0" err="1"/>
              <a:t>D’Antonio</a:t>
            </a:r>
            <a:r>
              <a:rPr lang="es-HN" sz="1900" dirty="0"/>
              <a:t> </a:t>
            </a:r>
            <a:r>
              <a:rPr lang="es-HN" sz="1900" i="1" dirty="0"/>
              <a:t>et al. </a:t>
            </a:r>
            <a:r>
              <a:rPr lang="es-HN" sz="1900" dirty="0"/>
              <a:t>ha reportado previamente que la discordancia de peso esta asociada independientemente con el riesgo de mortalidad perinatal en embarazos gemelares, sin importar la corionicidad.</a:t>
            </a:r>
            <a:r>
              <a:rPr lang="en-US" sz="1900" dirty="0"/>
              <a:t> </a:t>
            </a:r>
          </a:p>
          <a:p>
            <a:r>
              <a:rPr lang="es-HN" sz="1900" dirty="0"/>
              <a:t>Este estudio confirma que la discordancia de peso esta asociada con  aumento de riesgo en la morbilidad neonatal, sin importar la corionicidad.</a:t>
            </a:r>
            <a:r>
              <a:rPr lang="en-US" sz="1900" dirty="0"/>
              <a:t> </a:t>
            </a:r>
          </a:p>
          <a:p>
            <a:r>
              <a:rPr lang="es-HN" sz="1900" dirty="0"/>
              <a:t>Este hallazgo puede ser sorprendente al inicio en vista de la asociación reportada entre monocorionicidad y morbilidad perinatal, pero este análisis incluyo solo embarazos que terminaron ≥ 34 semanas de gestación, cuando hubo perdida del embarazo o parto pretérmino debido a complicaciones asociadas con la monocorionicidad como ser STFF, raramente </a:t>
            </a:r>
            <a:r>
              <a:rPr lang="es-HN" sz="1900" dirty="0" err="1"/>
              <a:t>ocurrio</a:t>
            </a:r>
            <a:r>
              <a:rPr lang="en-US" sz="1900" dirty="0"/>
              <a:t>. </a:t>
            </a:r>
          </a:p>
          <a:p>
            <a:pPr marL="0" indent="0">
              <a:buNone/>
            </a:pPr>
            <a:endParaRPr lang="en-US" sz="1900" dirty="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400" b="1" dirty="0">
                <a:solidFill>
                  <a:schemeClr val="bg1"/>
                </a:solidFill>
              </a:rPr>
              <a:t>Discordancia de peso al nacer y morbilidad neonatal en embarazo gemelar: análisis del cohorte de embarazo múltiple STORK</a:t>
            </a:r>
            <a:r>
              <a:rPr lang="en-US" sz="14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2" name="TextBox 1"/>
          <p:cNvSpPr txBox="1"/>
          <p:nvPr/>
        </p:nvSpPr>
        <p:spPr>
          <a:xfrm>
            <a:off x="430922" y="5472215"/>
            <a:ext cx="8082455" cy="1323439"/>
          </a:xfrm>
          <a:prstGeom prst="rect">
            <a:avLst/>
          </a:prstGeom>
          <a:noFill/>
          <a:ln w="19050">
            <a:solidFill>
              <a:srgbClr val="FF0000"/>
            </a:solidFill>
          </a:ln>
        </p:spPr>
        <p:txBody>
          <a:bodyPr wrap="square" rtlCol="0">
            <a:spAutoFit/>
          </a:bodyPr>
          <a:lstStyle/>
          <a:p>
            <a:r>
              <a:rPr lang="es-HN" sz="2000" dirty="0">
                <a:latin typeface="Arial" panose="020B0604020202020204" pitchFamily="34" charset="0"/>
              </a:rPr>
              <a:t>El manejo de gemelos discordantes de crecimiento debe tomarse en cuenta la corionicidad en vista del alto riesgo de mortalidad y resultados neurológicos adversos observados en casos de perdida de ambos gemelos en embarazos MC</a:t>
            </a:r>
            <a:r>
              <a:rPr lang="en-US" sz="2000" dirty="0">
                <a:latin typeface="Arial" panose="020B0604020202020204" pitchFamily="34" charset="0"/>
              </a:rPr>
              <a:t>. </a:t>
            </a: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4147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922082" y="1839936"/>
            <a:ext cx="5299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rPr>
              <a:t>Implicaciones para la practica</a:t>
            </a:r>
            <a:endParaRPr lang="es-HN" altLang="en-US" sz="2800" dirty="0">
              <a:solidFill>
                <a:srgbClr val="000000"/>
              </a:solidFill>
            </a:endParaRPr>
          </a:p>
        </p:txBody>
      </p:sp>
      <p:sp>
        <p:nvSpPr>
          <p:cNvPr id="15" name="Segnaposto contenuto 2"/>
          <p:cNvSpPr txBox="1">
            <a:spLocks/>
          </p:cNvSpPr>
          <p:nvPr/>
        </p:nvSpPr>
        <p:spPr bwMode="auto">
          <a:xfrm>
            <a:off x="0" y="2778731"/>
            <a:ext cx="9144000" cy="309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000" dirty="0"/>
              <a:t>La valoración del grado de discordancia en el peso durante el tercer trimestre garantiza anticipar el riesgo de perdida fetal y resultado adverso del embarazo, y asegurar que un seguimiento apropiado y un plan de evacuación sean establecidos.</a:t>
            </a:r>
            <a:r>
              <a:rPr lang="en-US" sz="2000" dirty="0"/>
              <a:t> </a:t>
            </a:r>
          </a:p>
          <a:p>
            <a:endParaRPr lang="en-US" sz="2000" dirty="0"/>
          </a:p>
          <a:p>
            <a:r>
              <a:rPr lang="es-HN" sz="2000" dirty="0"/>
              <a:t>La discordancia de peso </a:t>
            </a:r>
            <a:r>
              <a:rPr lang="es-HN" sz="2000" i="1" dirty="0"/>
              <a:t>per se </a:t>
            </a:r>
            <a:r>
              <a:rPr lang="es-HN" sz="2000" dirty="0"/>
              <a:t>no debe de usarse como indicación primaria de evacuación. Evacuación iatrogénica temprana reducirá el riesgo de mortalidad pero aumentara el riesgo de morbilidad, ya que la edad gestacional al parto permanece como el determinante principal de resultado perinatal en embarazos gemelares.</a:t>
            </a:r>
            <a:r>
              <a:rPr lang="en-US" sz="2000" dirty="0"/>
              <a:t> </a:t>
            </a:r>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400" b="1" dirty="0">
                <a:solidFill>
                  <a:schemeClr val="bg1"/>
                </a:solidFill>
              </a:rPr>
              <a:t>Discordancia de peso al nacer y morbilidad neonatal en embarazo gemelar: análisis del cohorte de embarazo múltiple STORK</a:t>
            </a:r>
            <a:r>
              <a:rPr lang="en-US" sz="14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4845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922082" y="1805646"/>
            <a:ext cx="52998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rPr>
              <a:t>Implicaciones para la practica</a:t>
            </a:r>
            <a:endParaRPr lang="es-HN" altLang="en-US" sz="2800" dirty="0">
              <a:solidFill>
                <a:srgbClr val="000000"/>
              </a:solidFill>
            </a:endParaRPr>
          </a:p>
        </p:txBody>
      </p:sp>
      <p:sp>
        <p:nvSpPr>
          <p:cNvPr id="15" name="Segnaposto contenuto 2"/>
          <p:cNvSpPr txBox="1">
            <a:spLocks/>
          </p:cNvSpPr>
          <p:nvPr/>
        </p:nvSpPr>
        <p:spPr bwMode="auto">
          <a:xfrm>
            <a:off x="0" y="2328866"/>
            <a:ext cx="9144000" cy="379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000" dirty="0"/>
              <a:t>La patofisología del crecimiento discordante en embarazos gemelares MC y DC es diferente. El crecimiento discordante en embarazos gemelares DC es causado principalmente por el tamaño y función placentaria discordante. En embarazo gemelar MC, esta influenciada por la dirección del intercambio de flujo sanguíneo a través de las anastomosis placentarias.</a:t>
            </a:r>
            <a:r>
              <a:rPr lang="en-US" sz="2000" dirty="0"/>
              <a:t> </a:t>
            </a:r>
          </a:p>
          <a:p>
            <a:pPr marL="0" indent="0">
              <a:buNone/>
            </a:pPr>
            <a:endParaRPr lang="en-US" sz="1000" dirty="0"/>
          </a:p>
          <a:p>
            <a:r>
              <a:rPr lang="es-HN" sz="2000" dirty="0"/>
              <a:t>Por eso, la detección prenatal de crecimiento discordante en embarazo gemelar MC requiere una evaluación Doppler pronta cuidadosa del patrón de flujo de la arteria umbilical.</a:t>
            </a:r>
            <a:r>
              <a:rPr lang="en-US" sz="2000" dirty="0"/>
              <a:t> </a:t>
            </a:r>
          </a:p>
          <a:p>
            <a:pPr marL="0" indent="0">
              <a:buNone/>
            </a:pPr>
            <a:endParaRPr lang="es-HN" sz="1000" dirty="0"/>
          </a:p>
          <a:p>
            <a:r>
              <a:rPr lang="es-HN" sz="2000" dirty="0"/>
              <a:t>A la inversa, el manejo de la discordancia de peso en el embarazo gemelar DC debe de ser en guiada primariamente de acuerdo a la edad gestacional. Evacuación iatrogénica temprana esta asociada a un aumento del riesgo de morbilidad perinatal, dado el riesgo menor total de mortalidad en gemelos afectados por crecimiento discordante.</a:t>
            </a:r>
            <a:r>
              <a:rPr lang="en-US" sz="2000" dirty="0"/>
              <a:t> </a:t>
            </a:r>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400" b="1" dirty="0">
                <a:solidFill>
                  <a:schemeClr val="bg1"/>
                </a:solidFill>
              </a:rPr>
              <a:t>Discordancia de peso al nacer y morbilidad neonatal en embarazo gemelar: análisis del cohorte de embarazo múltiple STORK</a:t>
            </a:r>
            <a:r>
              <a:rPr lang="en-US" sz="14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28278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1662399" y="1805646"/>
            <a:ext cx="58192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rPr>
              <a:t>Implicaciones para investigación</a:t>
            </a:r>
            <a:endParaRPr lang="es-HN" altLang="en-US" sz="2800" dirty="0">
              <a:solidFill>
                <a:srgbClr val="000000"/>
              </a:solidFill>
            </a:endParaRPr>
          </a:p>
        </p:txBody>
      </p:sp>
      <p:sp>
        <p:nvSpPr>
          <p:cNvPr id="15" name="Segnaposto contenuto 2"/>
          <p:cNvSpPr txBox="1">
            <a:spLocks/>
          </p:cNvSpPr>
          <p:nvPr/>
        </p:nvSpPr>
        <p:spPr bwMode="auto">
          <a:xfrm>
            <a:off x="33973" y="2618711"/>
            <a:ext cx="9007157" cy="355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000" dirty="0"/>
              <a:t>El bajo peso al nacer es reconocido universalmente como un contribuidor independiente de mortalidad y morbilidad perinatal en embarazos únicos.</a:t>
            </a:r>
            <a:r>
              <a:rPr lang="en-US" sz="2000" dirty="0"/>
              <a:t> </a:t>
            </a:r>
          </a:p>
          <a:p>
            <a:pPr marL="0" indent="0">
              <a:buNone/>
            </a:pPr>
            <a:endParaRPr lang="en-US" sz="1000" dirty="0"/>
          </a:p>
          <a:p>
            <a:r>
              <a:rPr lang="es-HN" sz="2000" dirty="0"/>
              <a:t>La patofisología de esta asociación no ha sido claramente dilucidada, pero es plausible que la discordancia de peso pueda representar un estatus de desarrollo placentario anormal y de repartición entre los dos gemelos, llevando a un patrón de crecimiento aberrante y aumento de riesgo de resultados perinatales adversos, sin importar del percentil de peso.</a:t>
            </a:r>
            <a:r>
              <a:rPr lang="en-US" sz="2000" dirty="0"/>
              <a:t> </a:t>
            </a:r>
          </a:p>
          <a:p>
            <a:pPr marL="0" indent="0">
              <a:buNone/>
            </a:pPr>
            <a:endParaRPr lang="en-US" sz="1000" dirty="0"/>
          </a:p>
          <a:p>
            <a:r>
              <a:rPr lang="es-HN" sz="2000" dirty="0"/>
              <a:t>Mas estudios se necesitan para comprobar esta base patofisiológica de este hallazgo.</a:t>
            </a:r>
            <a:r>
              <a:rPr lang="en-US" sz="2000" dirty="0"/>
              <a:t>  </a:t>
            </a:r>
          </a:p>
          <a:p>
            <a:endParaRPr lang="en-US" sz="2000" dirty="0"/>
          </a:p>
          <a:p>
            <a:endParaRPr lang="en-US" sz="2000" dirty="0"/>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400" b="1" dirty="0">
                <a:solidFill>
                  <a:schemeClr val="bg1"/>
                </a:solidFill>
              </a:rPr>
              <a:t>Discordancia de peso al nacer y morbilidad neonatal en embarazo gemelar: análisis del cohorte de embarazo múltiple STORK</a:t>
            </a:r>
            <a:r>
              <a:rPr lang="en-US" sz="14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6827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526767" y="1802242"/>
            <a:ext cx="196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rPr>
              <a:t>Fortalezas</a:t>
            </a:r>
            <a:endParaRPr lang="es-HN" altLang="en-US" sz="2800" dirty="0">
              <a:solidFill>
                <a:srgbClr val="000000"/>
              </a:solidFill>
            </a:endParaRPr>
          </a:p>
        </p:txBody>
      </p:sp>
      <p:sp>
        <p:nvSpPr>
          <p:cNvPr id="15" name="Segnaposto contenuto 2"/>
          <p:cNvSpPr txBox="1">
            <a:spLocks/>
          </p:cNvSpPr>
          <p:nvPr/>
        </p:nvSpPr>
        <p:spPr bwMode="auto">
          <a:xfrm>
            <a:off x="62514" y="2449593"/>
            <a:ext cx="4223736" cy="4164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900" dirty="0"/>
              <a:t>Tamaño de muestra grande.</a:t>
            </a:r>
          </a:p>
          <a:p>
            <a:r>
              <a:rPr lang="es-HN" sz="1900" dirty="0"/>
              <a:t>Exclusión de casos afectados por anomalía o STFF.</a:t>
            </a:r>
          </a:p>
          <a:p>
            <a:r>
              <a:rPr lang="es-HN" sz="1900" dirty="0"/>
              <a:t>Valoración de fortaleza de la asociación de discordancia de peso con y su exactitud predictiva para morbilidad neonatal.</a:t>
            </a:r>
            <a:r>
              <a:rPr lang="en-US" sz="1900" dirty="0"/>
              <a:t> </a:t>
            </a:r>
          </a:p>
          <a:p>
            <a:r>
              <a:rPr lang="es-HN" sz="1900" dirty="0"/>
              <a:t>Estratificación incluyo solo gemelos nacidos después de 34 semanas de manera de reducir la contribución de la edad gestacional al nacer para determinar el resultado perinatal. </a:t>
            </a:r>
          </a:p>
        </p:txBody>
      </p:sp>
      <p:sp>
        <p:nvSpPr>
          <p:cNvPr id="18"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400" b="1" dirty="0">
                <a:solidFill>
                  <a:schemeClr val="bg1"/>
                </a:solidFill>
              </a:rPr>
              <a:t>Discordancia de peso al nacer y morbilidad neonatal en embarazo gemelar: análisis del cohorte de embarazo múltiple STORK</a:t>
            </a:r>
            <a:r>
              <a:rPr lang="es-HN" sz="12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grpSp>
        <p:nvGrpSpPr>
          <p:cNvPr id="19" name="Group 2"/>
          <p:cNvGrpSpPr>
            <a:grpSpLocks/>
          </p:cNvGrpSpPr>
          <p:nvPr/>
        </p:nvGrpSpPr>
        <p:grpSpPr bwMode="auto">
          <a:xfrm>
            <a:off x="0" y="0"/>
            <a:ext cx="9144000" cy="923925"/>
            <a:chOff x="0" y="3755"/>
            <a:chExt cx="5760" cy="582"/>
          </a:xfrm>
        </p:grpSpPr>
        <p:pic>
          <p:nvPicPr>
            <p:cNvPr id="20"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a:spLocks noChangeArrowheads="1"/>
          </p:cNvSpPr>
          <p:nvPr/>
        </p:nvSpPr>
        <p:spPr bwMode="auto">
          <a:xfrm>
            <a:off x="5861119" y="1802242"/>
            <a:ext cx="23823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rPr>
              <a:t>Limitaciones</a:t>
            </a:r>
          </a:p>
        </p:txBody>
      </p:sp>
      <p:sp>
        <p:nvSpPr>
          <p:cNvPr id="10" name="Segnaposto contenuto 2"/>
          <p:cNvSpPr txBox="1">
            <a:spLocks/>
          </p:cNvSpPr>
          <p:nvPr/>
        </p:nvSpPr>
        <p:spPr bwMode="auto">
          <a:xfrm>
            <a:off x="4446270" y="2448018"/>
            <a:ext cx="4606290" cy="416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s-HN" sz="1900" dirty="0"/>
              <a:t>Diseño retrospectivo</a:t>
            </a:r>
            <a:r>
              <a:rPr lang="en-US" sz="1900" dirty="0"/>
              <a:t>.</a:t>
            </a:r>
          </a:p>
          <a:p>
            <a:pPr>
              <a:defRPr/>
            </a:pPr>
            <a:r>
              <a:rPr lang="es-HN" sz="1900" dirty="0"/>
              <a:t>Valoración de un puntaje compuesto para morbilidad neonatal.</a:t>
            </a:r>
          </a:p>
          <a:p>
            <a:pPr>
              <a:defRPr/>
            </a:pPr>
            <a:r>
              <a:rPr lang="es-HN" sz="1900" dirty="0"/>
              <a:t>Edad gestacional al nacer permaneció asociada independientemente con el riesgo de morbilidad neonatal.</a:t>
            </a:r>
            <a:r>
              <a:rPr lang="en-US" sz="1900" dirty="0"/>
              <a:t> </a:t>
            </a:r>
          </a:p>
          <a:p>
            <a:pPr>
              <a:defRPr/>
            </a:pPr>
            <a:r>
              <a:rPr lang="es-HN" sz="1900" dirty="0"/>
              <a:t>Falta de estratificación de acuerdo a la severidad de los diferentes resultados explorados y de acuerdo a las diferentes edades gestacionales al nacer.</a:t>
            </a:r>
          </a:p>
          <a:p>
            <a:pPr>
              <a:defRPr/>
            </a:pPr>
            <a:r>
              <a:rPr lang="es-HN" sz="1900" dirty="0"/>
              <a:t>Datos de Doppler fetal no fueron disponibles para todos los casos.</a:t>
            </a:r>
            <a:r>
              <a:rPr lang="en-US" sz="1900" dirty="0"/>
              <a:t> </a:t>
            </a:r>
          </a:p>
          <a:p>
            <a:pPr>
              <a:defRPr/>
            </a:pPr>
            <a:endParaRPr lang="en-US" sz="2000" dirty="0"/>
          </a:p>
          <a:p>
            <a:pPr>
              <a:defRPr/>
            </a:pPr>
            <a:endParaRPr lang="en-US" sz="2000" dirty="0"/>
          </a:p>
        </p:txBody>
      </p:sp>
    </p:spTree>
    <p:extLst>
      <p:ext uri="{BB962C8B-B14F-4D97-AF65-F5344CB8AC3E}">
        <p14:creationId xmlns:p14="http://schemas.microsoft.com/office/powerpoint/2010/main" val="154782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342"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400" b="1" dirty="0">
                <a:solidFill>
                  <a:schemeClr val="bg1"/>
                </a:solidFill>
              </a:rPr>
              <a:t>Discordancia de peso al nacer y morbilidad neonatal en embarazo gemelar: análisis del cohorte de embarazo múltiple STORK</a:t>
            </a:r>
            <a:r>
              <a:rPr lang="en-US" sz="14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4343" name="TextBox 1"/>
          <p:cNvSpPr txBox="1">
            <a:spLocks noChangeArrowheads="1"/>
          </p:cNvSpPr>
          <p:nvPr/>
        </p:nvSpPr>
        <p:spPr bwMode="auto">
          <a:xfrm>
            <a:off x="68263" y="1792799"/>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HN" altLang="it-IT" sz="2800" b="1" dirty="0"/>
              <a:t>Introducción</a:t>
            </a:r>
          </a:p>
        </p:txBody>
      </p:sp>
      <p:sp>
        <p:nvSpPr>
          <p:cNvPr id="23" name="Segnaposto contenuto 2"/>
          <p:cNvSpPr txBox="1">
            <a:spLocks/>
          </p:cNvSpPr>
          <p:nvPr/>
        </p:nvSpPr>
        <p:spPr bwMode="auto">
          <a:xfrm>
            <a:off x="179388" y="2402923"/>
            <a:ext cx="8836793" cy="393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s-HN" sz="1800" dirty="0"/>
              <a:t>La discordancia de peso al nacer es una de los mayores determinantes de mortalidad perinatal en embarazo gemelar, irrespectivamente de la corionicidad, pero su rol en determinar la morbilidad perinatal es todavía controversial.</a:t>
            </a:r>
            <a:r>
              <a:rPr lang="en-US" sz="1800" dirty="0"/>
              <a:t> </a:t>
            </a:r>
          </a:p>
          <a:p>
            <a:pPr marL="0" indent="0">
              <a:buNone/>
              <a:defRPr/>
            </a:pPr>
            <a:endParaRPr lang="en-US" sz="1800" dirty="0"/>
          </a:p>
          <a:p>
            <a:pPr>
              <a:defRPr/>
            </a:pPr>
            <a:r>
              <a:rPr lang="es-HN" sz="1800" dirty="0"/>
              <a:t>La discordancia de peso al nacer ha sido asociado con una multitud de resultados adversos que incluyen parto pretérmino, distres respiratorio y admisión a unidad de cuidados intensivos neonatales (NICU).</a:t>
            </a:r>
          </a:p>
          <a:p>
            <a:pPr marL="0" indent="0">
              <a:buNone/>
              <a:defRPr/>
            </a:pPr>
            <a:endParaRPr lang="en-US" sz="1800" dirty="0"/>
          </a:p>
          <a:p>
            <a:pPr>
              <a:defRPr/>
            </a:pPr>
            <a:r>
              <a:rPr lang="es-HN" sz="1800" dirty="0"/>
              <a:t>Una multitud de puntos de cortes de discordancia de peso se han sugerido estar asociadas con resultado de embarazo adverso, pero no se ha establecido cual de esos provee la mejor combinación de sensibilidad y especificidad.</a:t>
            </a:r>
            <a:r>
              <a:rPr lang="en-US" sz="1800" dirty="0"/>
              <a:t> </a:t>
            </a:r>
          </a:p>
          <a:p>
            <a:pPr marL="0" indent="0">
              <a:buNone/>
              <a:defRPr/>
            </a:pPr>
            <a:r>
              <a:rPr lang="en-US" sz="1800" dirty="0"/>
              <a:t> </a:t>
            </a:r>
          </a:p>
          <a:p>
            <a:pPr marL="0" indent="0">
              <a:buNone/>
              <a:defRPr/>
            </a:pPr>
            <a:r>
              <a:rPr lang="en-US" sz="1800" dirty="0"/>
              <a:t> </a:t>
            </a:r>
          </a:p>
          <a:p>
            <a:pPr>
              <a:defRPr/>
            </a:pPr>
            <a:endParaRPr lang="en-US" sz="1800" dirty="0"/>
          </a:p>
          <a:p>
            <a:pPr marL="0" indent="0">
              <a:buNone/>
              <a:defRPr/>
            </a:pPr>
            <a:r>
              <a:rPr lang="en-US" sz="1800" dirty="0"/>
              <a:t> </a:t>
            </a:r>
          </a:p>
          <a:p>
            <a:pPr marL="0" indent="0">
              <a:buNone/>
              <a:defRPr/>
            </a:pPr>
            <a:r>
              <a:rPr lang="en-US" sz="1800" dirty="0"/>
              <a:t> </a:t>
            </a:r>
          </a:p>
          <a:p>
            <a:pPr>
              <a:defRPr/>
            </a:pPr>
            <a:endParaRPr lang="en-US" sz="1800" dirty="0"/>
          </a:p>
          <a:p>
            <a:pPr marL="0" indent="0">
              <a:buNone/>
              <a:defRPr/>
            </a:pPr>
            <a:r>
              <a:rPr lang="en-US" sz="1800" dirty="0"/>
              <a:t> </a:t>
            </a:r>
          </a:p>
        </p:txBody>
      </p:sp>
      <p:grpSp>
        <p:nvGrpSpPr>
          <p:cNvPr id="15" name="Group 2"/>
          <p:cNvGrpSpPr>
            <a:grpSpLocks/>
          </p:cNvGrpSpPr>
          <p:nvPr/>
        </p:nvGrpSpPr>
        <p:grpSpPr bwMode="auto">
          <a:xfrm>
            <a:off x="0" y="0"/>
            <a:ext cx="9144000" cy="923925"/>
            <a:chOff x="0" y="3755"/>
            <a:chExt cx="5760" cy="582"/>
          </a:xfrm>
        </p:grpSpPr>
        <p:pic>
          <p:nvPicPr>
            <p:cNvPr id="16"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9824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Rectangle 8"/>
          <p:cNvSpPr>
            <a:spLocks noChangeArrowheads="1"/>
          </p:cNvSpPr>
          <p:nvPr/>
        </p:nvSpPr>
        <p:spPr bwMode="auto">
          <a:xfrm>
            <a:off x="3630467" y="1724764"/>
            <a:ext cx="18036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rPr>
              <a:t>Resumen</a:t>
            </a:r>
            <a:endParaRPr lang="es-HN" altLang="en-US" sz="2800" dirty="0">
              <a:solidFill>
                <a:srgbClr val="000000"/>
              </a:solidFill>
            </a:endParaRPr>
          </a:p>
        </p:txBody>
      </p:sp>
      <p:sp>
        <p:nvSpPr>
          <p:cNvPr id="15" name="Segnaposto contenuto 2"/>
          <p:cNvSpPr txBox="1">
            <a:spLocks/>
          </p:cNvSpPr>
          <p:nvPr/>
        </p:nvSpPr>
        <p:spPr bwMode="auto">
          <a:xfrm>
            <a:off x="-51840" y="2167794"/>
            <a:ext cx="9104399" cy="42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1900" dirty="0"/>
              <a:t>Embarazos gemelares afectados por morbilidad neonatal después de las 34 semanas tuvieron una mayor discordancia de peso al nacer entre gemelos comparada con aquellos que no fueron afectados. También fueron evacuados a una edad gestacional menor.</a:t>
            </a:r>
            <a:r>
              <a:rPr lang="en-US" sz="1900" dirty="0"/>
              <a:t> </a:t>
            </a:r>
          </a:p>
          <a:p>
            <a:r>
              <a:rPr lang="es-HN" sz="1900" dirty="0"/>
              <a:t>Riesgo de morbilidad neonatal aumento con el aumento en el grado de discordancia de peso al nacer.</a:t>
            </a:r>
            <a:r>
              <a:rPr lang="en-US" sz="1900" dirty="0"/>
              <a:t> </a:t>
            </a:r>
          </a:p>
          <a:p>
            <a:r>
              <a:rPr lang="es-HN" sz="1900" dirty="0"/>
              <a:t>Edad gestacional al nacer y discordancia de peso al nacer, </a:t>
            </a:r>
            <a:r>
              <a:rPr lang="es-HN" sz="1900" b="1" dirty="0"/>
              <a:t>pero no corionicidad </a:t>
            </a:r>
            <a:r>
              <a:rPr lang="es-HN" sz="1900" dirty="0"/>
              <a:t> o diagnostico de SGA en cualquier gemelo, fueron asociados independientemente con el riesgo de morbilidad neonatal.</a:t>
            </a:r>
            <a:r>
              <a:rPr lang="en-US" sz="1900" dirty="0"/>
              <a:t> </a:t>
            </a:r>
          </a:p>
          <a:p>
            <a:r>
              <a:rPr lang="es-HN" sz="1900" dirty="0"/>
              <a:t>La exactitud predictiva total de discordancia de peso al nacer para morbilidad neonatal fue pobre</a:t>
            </a:r>
            <a:r>
              <a:rPr lang="en-US" sz="1900" dirty="0"/>
              <a:t>. </a:t>
            </a:r>
          </a:p>
          <a:p>
            <a:r>
              <a:rPr lang="es-HN" sz="1900" dirty="0"/>
              <a:t>Estudios multicéntricos prospectivos grandes se necesitan para cerciorar la contribución actual de discordancia de peso entre gemelos para el riesgo de morbilidad neonatal y determinar si cortes diferentes de discordancia de peso deben de usarse para diferentes edades gestacionales.</a:t>
            </a:r>
            <a:r>
              <a:rPr lang="en-US" sz="1900" dirty="0"/>
              <a:t> </a:t>
            </a:r>
          </a:p>
          <a:p>
            <a:endParaRPr lang="en-US" sz="2000" dirty="0"/>
          </a:p>
          <a:p>
            <a:endParaRPr lang="en-US" sz="2000" dirty="0"/>
          </a:p>
          <a:p>
            <a:pPr>
              <a:defRPr/>
            </a:pPr>
            <a:endParaRPr lang="en-US" sz="2000" dirty="0"/>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400" b="1" dirty="0">
                <a:solidFill>
                  <a:schemeClr val="bg1"/>
                </a:solidFill>
              </a:rPr>
              <a:t>Discordancia de peso al nacer y morbilidad neonatal en embarazo gemelar: análisis del cohorte de embarazo múltiple STORK</a:t>
            </a:r>
            <a:r>
              <a:rPr lang="es-HN" sz="12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300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4" name="TextBox 13"/>
          <p:cNvSpPr txBox="1">
            <a:spLocks noChangeArrowheads="1"/>
          </p:cNvSpPr>
          <p:nvPr/>
        </p:nvSpPr>
        <p:spPr bwMode="auto">
          <a:xfrm>
            <a:off x="250825" y="1784404"/>
            <a:ext cx="86423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t>Puntos para discusión</a:t>
            </a:r>
          </a:p>
        </p:txBody>
      </p:sp>
      <p:sp>
        <p:nvSpPr>
          <p:cNvPr id="15" name="Segnaposto contenuto 2"/>
          <p:cNvSpPr txBox="1">
            <a:spLocks/>
          </p:cNvSpPr>
          <p:nvPr/>
        </p:nvSpPr>
        <p:spPr bwMode="auto">
          <a:xfrm>
            <a:off x="179388" y="2415941"/>
            <a:ext cx="8807296" cy="427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000" dirty="0"/>
              <a:t>El crecimiento discordante es causado, por lo menos parcialmente, por tamaño y función placentaria discordante.</a:t>
            </a:r>
            <a:r>
              <a:rPr lang="es-HN" sz="2000" dirty="0">
                <a:latin typeface="Arial" charset="0"/>
                <a:ea typeface="Arial" charset="0"/>
                <a:cs typeface="Arial" charset="0"/>
              </a:rPr>
              <a:t> Por ende, es razonable creer que la discordancia ocurrirá mas temprano dependiendo del espacio entre las placentas</a:t>
            </a:r>
            <a:r>
              <a:rPr lang="es-HN" sz="2000" dirty="0"/>
              <a:t>:</a:t>
            </a:r>
          </a:p>
          <a:p>
            <a:pPr marL="0" indent="0">
              <a:buNone/>
            </a:pPr>
            <a:endParaRPr lang="en-US" sz="1000" dirty="0">
              <a:latin typeface="Arial" charset="0"/>
              <a:ea typeface="Arial" charset="0"/>
              <a:cs typeface="Arial" charset="0"/>
            </a:endParaRPr>
          </a:p>
          <a:p>
            <a:pPr lvl="1"/>
            <a:r>
              <a:rPr lang="es-HN" sz="1900" dirty="0">
                <a:latin typeface="Arial" charset="0"/>
                <a:ea typeface="Arial" charset="0"/>
                <a:cs typeface="Arial" charset="0"/>
              </a:rPr>
              <a:t>Afectara la edad gestacional al diagnostico el efecto del riesgo de morbilidad neonatal?</a:t>
            </a:r>
          </a:p>
          <a:p>
            <a:pPr lvl="1"/>
            <a:r>
              <a:rPr lang="es-HN" sz="1900" dirty="0">
                <a:latin typeface="Arial" charset="0"/>
                <a:ea typeface="Arial" charset="0"/>
                <a:cs typeface="Arial" charset="0"/>
              </a:rPr>
              <a:t>El intervalo entre diagnostico y evacuación afecta el riesgo de morbilidad neonatal?</a:t>
            </a:r>
          </a:p>
          <a:p>
            <a:pPr marL="0" indent="0">
              <a:buNone/>
            </a:pPr>
            <a:endParaRPr lang="en-US" sz="1000" dirty="0">
              <a:latin typeface="Arial" charset="0"/>
              <a:ea typeface="Arial" charset="0"/>
              <a:cs typeface="Arial" charset="0"/>
            </a:endParaRPr>
          </a:p>
          <a:p>
            <a:r>
              <a:rPr lang="es-HN" sz="2000" dirty="0">
                <a:latin typeface="Arial" charset="0"/>
                <a:ea typeface="Arial" charset="0"/>
                <a:cs typeface="Arial" charset="0"/>
              </a:rPr>
              <a:t>El modo de evacuación fue determinada de acuerdo a los deseos de los pacientes y la experiencia clínica de cada obstetra asistente. Afectara el modo de evacuación la morbilidad en gemelos discordantes?</a:t>
            </a:r>
          </a:p>
          <a:p>
            <a:pPr marL="0" indent="0">
              <a:buNone/>
            </a:pPr>
            <a:r>
              <a:rPr lang="en-US" sz="2000" dirty="0">
                <a:latin typeface="Arial" charset="0"/>
                <a:ea typeface="Arial" charset="0"/>
                <a:cs typeface="Arial" charset="0"/>
              </a:rPr>
              <a:t>    </a:t>
            </a:r>
          </a:p>
          <a:p>
            <a:pPr marL="0" indent="0">
              <a:buNone/>
            </a:pPr>
            <a:endParaRPr lang="en-US" sz="2000" dirty="0">
              <a:latin typeface="Arial" charset="0"/>
              <a:ea typeface="Arial" charset="0"/>
              <a:cs typeface="Arial" charset="0"/>
            </a:endParaRPr>
          </a:p>
          <a:p>
            <a:pPr marL="0" indent="0">
              <a:buNone/>
            </a:pPr>
            <a:endParaRPr lang="en-US" sz="2000" dirty="0">
              <a:latin typeface="Arial" charset="0"/>
              <a:ea typeface="Arial" charset="0"/>
              <a:cs typeface="Arial" charset="0"/>
            </a:endParaRPr>
          </a:p>
          <a:p>
            <a:endParaRPr lang="en-US" sz="2000" dirty="0">
              <a:latin typeface="Arial" charset="0"/>
              <a:ea typeface="Arial" charset="0"/>
              <a:cs typeface="Arial" charset="0"/>
            </a:endParaRPr>
          </a:p>
          <a:p>
            <a:pPr marL="0" indent="0">
              <a:buNone/>
            </a:pPr>
            <a:endParaRPr lang="en-US" sz="2000" dirty="0">
              <a:latin typeface="Arial" charset="0"/>
              <a:ea typeface="Arial" charset="0"/>
              <a:cs typeface="Arial" charset="0"/>
            </a:endParaRPr>
          </a:p>
        </p:txBody>
      </p:sp>
      <p:sp>
        <p:nvSpPr>
          <p:cNvPr id="16"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400" b="1" dirty="0">
                <a:solidFill>
                  <a:schemeClr val="bg1"/>
                </a:solidFill>
              </a:rPr>
              <a:t>Discordancia de peso al nacer y morbilidad neonatal en embarazo gemelar: análisis del cohorte de embarazo múltiple STORK</a:t>
            </a:r>
            <a:r>
              <a:rPr lang="en-US" sz="14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38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400" b="1" dirty="0">
                <a:solidFill>
                  <a:schemeClr val="bg1"/>
                </a:solidFill>
              </a:rPr>
              <a:t>Discordancia de peso al nacer y morbilidad neonatal en embarazo gemelar: análisis del cohorte de embarazo múltiple STORK</a:t>
            </a:r>
            <a:r>
              <a:rPr lang="en-US" sz="14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8" name="Content Placeholder 2"/>
          <p:cNvSpPr txBox="1">
            <a:spLocks/>
          </p:cNvSpPr>
          <p:nvPr/>
        </p:nvSpPr>
        <p:spPr>
          <a:xfrm>
            <a:off x="495300" y="2996904"/>
            <a:ext cx="8210550" cy="323297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pPr>
            <a:r>
              <a:rPr lang="es-HN" sz="2600" b="1" i="1" dirty="0">
                <a:latin typeface="Arial" charset="0"/>
                <a:ea typeface="Arial" charset="0"/>
                <a:cs typeface="Arial" charset="0"/>
              </a:rPr>
              <a:t>Primaria</a:t>
            </a:r>
            <a:r>
              <a:rPr lang="es-HN" b="1" i="1" dirty="0">
                <a:latin typeface="Arial" charset="0"/>
                <a:ea typeface="Arial" charset="0"/>
                <a:cs typeface="Arial" charset="0"/>
              </a:rPr>
              <a:t> </a:t>
            </a:r>
          </a:p>
          <a:p>
            <a:pPr>
              <a:lnSpc>
                <a:spcPct val="110000"/>
              </a:lnSpc>
            </a:pPr>
            <a:r>
              <a:rPr lang="es-HN" dirty="0">
                <a:latin typeface="Arial" charset="0"/>
                <a:ea typeface="Arial" charset="0"/>
                <a:cs typeface="Arial" charset="0"/>
              </a:rPr>
              <a:t>Investigar la asociación entre discordancia de peso y morbilidad neonatal en embarazo gemelar que progresa por lo menos a las 34 semanas de gestación.</a:t>
            </a:r>
          </a:p>
          <a:p>
            <a:pPr>
              <a:lnSpc>
                <a:spcPct val="110000"/>
              </a:lnSpc>
            </a:pPr>
            <a:r>
              <a:rPr lang="es-HN" sz="2600" b="1" i="1" dirty="0">
                <a:latin typeface="Arial" charset="0"/>
                <a:ea typeface="Arial" charset="0"/>
                <a:cs typeface="Arial" charset="0"/>
              </a:rPr>
              <a:t>Secundaria </a:t>
            </a:r>
          </a:p>
          <a:p>
            <a:pPr>
              <a:lnSpc>
                <a:spcPct val="110000"/>
              </a:lnSpc>
            </a:pPr>
            <a:r>
              <a:rPr lang="es-HN" dirty="0">
                <a:latin typeface="Arial" charset="0"/>
                <a:ea typeface="Arial" charset="0"/>
                <a:cs typeface="Arial" charset="0"/>
              </a:rPr>
              <a:t>Determinar la exactitud predictiva de la discordancia de peso entre gemelos para el riesgo de morbilidad neonatal.</a:t>
            </a:r>
            <a:r>
              <a:rPr lang="en-US" dirty="0">
                <a:latin typeface="Arial" charset="0"/>
                <a:ea typeface="Arial" charset="0"/>
                <a:cs typeface="Arial" charset="0"/>
              </a:rPr>
              <a:t> </a:t>
            </a:r>
          </a:p>
          <a:p>
            <a:endParaRPr lang="en-US" dirty="0">
              <a:latin typeface="Arial" charset="0"/>
              <a:ea typeface="Arial" charset="0"/>
              <a:cs typeface="Arial" charset="0"/>
            </a:endParaRPr>
          </a:p>
        </p:txBody>
      </p:sp>
      <p:sp>
        <p:nvSpPr>
          <p:cNvPr id="19" name="Rectangle 8"/>
          <p:cNvSpPr>
            <a:spLocks noChangeArrowheads="1"/>
          </p:cNvSpPr>
          <p:nvPr/>
        </p:nvSpPr>
        <p:spPr bwMode="auto">
          <a:xfrm>
            <a:off x="2638053" y="2023110"/>
            <a:ext cx="38202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rPr>
              <a:t>Objetivos del estudio</a:t>
            </a:r>
          </a:p>
        </p:txBody>
      </p:sp>
      <p:grpSp>
        <p:nvGrpSpPr>
          <p:cNvPr id="16" name="Group 2"/>
          <p:cNvGrpSpPr>
            <a:grpSpLocks/>
          </p:cNvGrpSpPr>
          <p:nvPr/>
        </p:nvGrpSpPr>
        <p:grpSpPr bwMode="auto">
          <a:xfrm>
            <a:off x="0" y="0"/>
            <a:ext cx="9144000" cy="923925"/>
            <a:chOff x="0" y="3755"/>
            <a:chExt cx="5760" cy="582"/>
          </a:xfrm>
        </p:grpSpPr>
        <p:pic>
          <p:nvPicPr>
            <p:cNvPr id="17"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4966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400" b="1" dirty="0">
                <a:solidFill>
                  <a:schemeClr val="bg1"/>
                </a:solidFill>
              </a:rPr>
              <a:t>Discordancia de peso al nacer y morbilidad neonatal en embarazo gemelar: análisis del cohorte de embarazo múltiple STORK</a:t>
            </a:r>
            <a:r>
              <a:rPr lang="en-US" sz="14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6" name="Rectangle 8"/>
          <p:cNvSpPr>
            <a:spLocks noChangeArrowheads="1"/>
          </p:cNvSpPr>
          <p:nvPr/>
        </p:nvSpPr>
        <p:spPr bwMode="auto">
          <a:xfrm>
            <a:off x="3700194" y="1787824"/>
            <a:ext cx="1664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rPr>
              <a:t>Métodos</a:t>
            </a:r>
            <a:endParaRPr lang="es-HN" altLang="en-US" sz="2800" dirty="0">
              <a:solidFill>
                <a:srgbClr val="000000"/>
              </a:solidFill>
            </a:endParaRPr>
          </a:p>
        </p:txBody>
      </p:sp>
      <p:sp>
        <p:nvSpPr>
          <p:cNvPr id="17" name="Segnaposto contenuto 2"/>
          <p:cNvSpPr txBox="1">
            <a:spLocks/>
          </p:cNvSpPr>
          <p:nvPr/>
        </p:nvSpPr>
        <p:spPr bwMode="auto">
          <a:xfrm>
            <a:off x="158520" y="2221836"/>
            <a:ext cx="8826960" cy="442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s-HN" sz="1600" dirty="0"/>
              <a:t>Estudio cohorte retrospectivo</a:t>
            </a:r>
            <a:r>
              <a:rPr lang="en-US" sz="1600" dirty="0"/>
              <a:t>.</a:t>
            </a:r>
            <a:endParaRPr lang="es-HN" sz="1600" dirty="0"/>
          </a:p>
          <a:p>
            <a:pPr marL="0" indent="0" algn="ctr">
              <a:buNone/>
              <a:defRPr/>
            </a:pPr>
            <a:r>
              <a:rPr lang="es-HN" sz="2000" b="1" dirty="0"/>
              <a:t>Inclusión   </a:t>
            </a:r>
          </a:p>
          <a:p>
            <a:pPr>
              <a:defRPr/>
            </a:pPr>
            <a:r>
              <a:rPr lang="es-HN" sz="1600" dirty="0"/>
              <a:t>Todos los embarazos gemelares registrados para control prenatal entre 2000 y 2009 en 4 hospitales (Hospitales de </a:t>
            </a:r>
            <a:r>
              <a:rPr lang="es-HN" sz="1600" dirty="0" err="1"/>
              <a:t>St</a:t>
            </a:r>
            <a:r>
              <a:rPr lang="es-HN" sz="1600" dirty="0"/>
              <a:t> </a:t>
            </a:r>
            <a:r>
              <a:rPr lang="es-HN" sz="1600" dirty="0" err="1"/>
              <a:t>George’s</a:t>
            </a:r>
            <a:r>
              <a:rPr lang="es-HN" sz="1600" dirty="0"/>
              <a:t>, Kingston, Epsom y </a:t>
            </a:r>
            <a:r>
              <a:rPr lang="es-HN" sz="1600" dirty="0" err="1"/>
              <a:t>St</a:t>
            </a:r>
            <a:r>
              <a:rPr lang="es-HN" sz="1600" dirty="0"/>
              <a:t> </a:t>
            </a:r>
            <a:r>
              <a:rPr lang="es-HN" sz="1600" dirty="0" err="1"/>
              <a:t>Helier</a:t>
            </a:r>
            <a:r>
              <a:rPr lang="es-HN" sz="1600" dirty="0"/>
              <a:t>) de la región suroeste del Támesis del grupo de colaboración investigativa obstétrica de Londres (STORK).</a:t>
            </a:r>
          </a:p>
          <a:p>
            <a:pPr>
              <a:defRPr/>
            </a:pPr>
            <a:endParaRPr lang="en-US" sz="1600" dirty="0"/>
          </a:p>
          <a:p>
            <a:pPr marL="0" indent="0" algn="ctr">
              <a:buNone/>
              <a:defRPr/>
            </a:pPr>
            <a:r>
              <a:rPr lang="es-HN" sz="2000" b="1" dirty="0"/>
              <a:t>Exclusión</a:t>
            </a:r>
          </a:p>
          <a:p>
            <a:pPr>
              <a:defRPr/>
            </a:pPr>
            <a:r>
              <a:rPr lang="es-HN" sz="1600" dirty="0"/>
              <a:t>Terminaciones de embarazo.</a:t>
            </a:r>
          </a:p>
          <a:p>
            <a:pPr>
              <a:defRPr/>
            </a:pPr>
            <a:r>
              <a:rPr lang="es-HN" sz="1600" dirty="0"/>
              <a:t>Anormalidades fetales o cromosómicas.</a:t>
            </a:r>
          </a:p>
          <a:p>
            <a:pPr>
              <a:defRPr/>
            </a:pPr>
            <a:r>
              <a:rPr lang="es-HN" sz="1600" dirty="0"/>
              <a:t>Casos afectadas por el síndrome de transfusión feto-feto (TTTS).</a:t>
            </a:r>
          </a:p>
          <a:p>
            <a:pPr>
              <a:defRPr/>
            </a:pPr>
            <a:r>
              <a:rPr lang="es-HN" sz="1600" dirty="0"/>
              <a:t>Embarazos de corionicidad desconocida.</a:t>
            </a:r>
          </a:p>
          <a:p>
            <a:pPr>
              <a:defRPr/>
            </a:pPr>
            <a:r>
              <a:rPr lang="es-HN" sz="1600" dirty="0"/>
              <a:t>Embarazos monocoriales monoamnióticos.</a:t>
            </a:r>
          </a:p>
          <a:p>
            <a:pPr>
              <a:defRPr/>
            </a:pPr>
            <a:r>
              <a:rPr lang="es-HN" sz="1600" dirty="0"/>
              <a:t>Gestaciones múltiples de alto orden.</a:t>
            </a:r>
          </a:p>
          <a:p>
            <a:pPr>
              <a:defRPr/>
            </a:pPr>
            <a:r>
              <a:rPr lang="es-HN" sz="1600" dirty="0"/>
              <a:t>Embarazos complicados con óbito.</a:t>
            </a:r>
          </a:p>
          <a:p>
            <a:pPr>
              <a:defRPr/>
            </a:pPr>
            <a:r>
              <a:rPr lang="es-HN" sz="1600" dirty="0"/>
              <a:t>Parto antes de las 34 semanas.</a:t>
            </a:r>
          </a:p>
          <a:p>
            <a:pPr>
              <a:defRPr/>
            </a:pPr>
            <a:endParaRPr lang="en-US" sz="18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194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400" b="1" dirty="0">
                <a:solidFill>
                  <a:schemeClr val="bg1"/>
                </a:solidFill>
              </a:rPr>
              <a:t>Discordancia de peso al nacer y morbilidad neonatal en embarazo gemelar: análisis del cohorte de embarazo múltiple STORK</a:t>
            </a:r>
            <a:r>
              <a:rPr lang="en-US" sz="14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6" name="Rectangle 8"/>
          <p:cNvSpPr>
            <a:spLocks noChangeArrowheads="1"/>
          </p:cNvSpPr>
          <p:nvPr/>
        </p:nvSpPr>
        <p:spPr bwMode="auto">
          <a:xfrm>
            <a:off x="3700205" y="1787824"/>
            <a:ext cx="1664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rPr>
              <a:t>Métodos</a:t>
            </a:r>
            <a:endParaRPr lang="es-HN" altLang="en-US" sz="2800" dirty="0">
              <a:solidFill>
                <a:srgbClr val="000000"/>
              </a:solidFill>
            </a:endParaRPr>
          </a:p>
        </p:txBody>
      </p:sp>
      <p:sp>
        <p:nvSpPr>
          <p:cNvPr id="17" name="Segnaposto contenuto 2"/>
          <p:cNvSpPr txBox="1">
            <a:spLocks/>
          </p:cNvSpPr>
          <p:nvPr/>
        </p:nvSpPr>
        <p:spPr bwMode="auto">
          <a:xfrm>
            <a:off x="158520" y="2384892"/>
            <a:ext cx="8826960" cy="442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000" dirty="0">
                <a:latin typeface="Arial" charset="0"/>
                <a:ea typeface="Arial" charset="0"/>
                <a:cs typeface="Arial" charset="0"/>
              </a:rPr>
              <a:t>Edad gestacional fue determinada de acuerdo LCC del gemelo mayor en el ultrasonido de 11-14 semanas.</a:t>
            </a:r>
          </a:p>
          <a:p>
            <a:pPr marL="0" indent="0">
              <a:buNone/>
            </a:pPr>
            <a:endParaRPr lang="en-US" sz="2000" dirty="0">
              <a:latin typeface="Arial" charset="0"/>
              <a:ea typeface="Arial" charset="0"/>
              <a:cs typeface="Arial" charset="0"/>
            </a:endParaRPr>
          </a:p>
          <a:p>
            <a:r>
              <a:rPr lang="es-HN" sz="2000" dirty="0">
                <a:latin typeface="Arial" charset="0"/>
                <a:ea typeface="Arial" charset="0"/>
                <a:cs typeface="Arial" charset="0"/>
              </a:rPr>
              <a:t>La corionicidad fue determinada por evaluación ultrasonográfica de acuerdo al numero de placentas y la presencia del signo “T” o lambda, y se confirmó después del nacimiento</a:t>
            </a:r>
            <a:r>
              <a:rPr lang="en-US" sz="2000" dirty="0">
                <a:latin typeface="Arial" charset="0"/>
                <a:ea typeface="Arial" charset="0"/>
                <a:cs typeface="Arial" charset="0"/>
              </a:rPr>
              <a:t>.</a:t>
            </a:r>
          </a:p>
          <a:p>
            <a:pPr marL="0" indent="0">
              <a:buNone/>
            </a:pPr>
            <a:endParaRPr lang="en-US" sz="2000" dirty="0">
              <a:latin typeface="Arial" charset="0"/>
              <a:ea typeface="Arial" charset="0"/>
              <a:cs typeface="Arial" charset="0"/>
            </a:endParaRPr>
          </a:p>
          <a:p>
            <a:r>
              <a:rPr lang="es-HN" sz="2000" dirty="0">
                <a:latin typeface="Arial" charset="0"/>
                <a:ea typeface="Arial" charset="0"/>
                <a:cs typeface="Arial" charset="0"/>
              </a:rPr>
              <a:t>Una evaluación fetal estructural rutinaria se realiza entre las 18-22 semanas.</a:t>
            </a:r>
          </a:p>
          <a:p>
            <a:pPr marL="0" indent="0">
              <a:buNone/>
            </a:pPr>
            <a:endParaRPr lang="en-US" sz="2000" dirty="0">
              <a:latin typeface="Arial" charset="0"/>
              <a:ea typeface="Arial" charset="0"/>
              <a:cs typeface="Arial" charset="0"/>
            </a:endParaRPr>
          </a:p>
          <a:p>
            <a:r>
              <a:rPr lang="es-HN" sz="2000" dirty="0">
                <a:latin typeface="Arial" charset="0"/>
                <a:ea typeface="Arial" charset="0"/>
                <a:cs typeface="Arial" charset="0"/>
              </a:rPr>
              <a:t>Gemelos monocoriónicos (MC) tuvieron dos rastreos ultrasonográficos adicionales alrededor de las semanas 17 y 19 para identificar hallazgos tempranos de STFF (TTTS).</a:t>
            </a:r>
            <a:r>
              <a:rPr lang="en-US" sz="2000" dirty="0">
                <a:latin typeface="Arial" charset="0"/>
                <a:ea typeface="Arial" charset="0"/>
                <a:cs typeface="Arial" charset="0"/>
              </a:rPr>
              <a:t> </a:t>
            </a:r>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298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400" b="1" dirty="0">
                <a:solidFill>
                  <a:schemeClr val="bg1"/>
                </a:solidFill>
              </a:rPr>
              <a:t>Discordancia de peso al nacer y morbilidad neonatal en embarazo gemelar: análisis del cohorte de embarazo múltiple STORK</a:t>
            </a:r>
            <a:r>
              <a:rPr lang="en-US" sz="14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6" name="Rectangle 8"/>
          <p:cNvSpPr>
            <a:spLocks noChangeArrowheads="1"/>
          </p:cNvSpPr>
          <p:nvPr/>
        </p:nvSpPr>
        <p:spPr bwMode="auto">
          <a:xfrm>
            <a:off x="3700204" y="1787824"/>
            <a:ext cx="16642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rPr>
              <a:t>Métodos</a:t>
            </a:r>
            <a:endParaRPr lang="es-HN" altLang="en-US" sz="2800" dirty="0">
              <a:solidFill>
                <a:srgbClr val="000000"/>
              </a:solidFill>
            </a:endParaRPr>
          </a:p>
        </p:txBody>
      </p:sp>
      <p:sp>
        <p:nvSpPr>
          <p:cNvPr id="17" name="Segnaposto contenuto 2"/>
          <p:cNvSpPr txBox="1">
            <a:spLocks/>
          </p:cNvSpPr>
          <p:nvPr/>
        </p:nvSpPr>
        <p:spPr bwMode="auto">
          <a:xfrm>
            <a:off x="158520" y="2384892"/>
            <a:ext cx="8826960" cy="442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s-HN" sz="2000" dirty="0">
                <a:latin typeface="Arial" charset="0"/>
                <a:ea typeface="Arial" charset="0"/>
                <a:cs typeface="Arial" charset="0"/>
              </a:rPr>
              <a:t>Modo de evacuación se determino de acuerdo a los deseos individuales de cada paciente y de la experiencia clínica propia del obstetra que lo atendía.</a:t>
            </a:r>
            <a:r>
              <a:rPr lang="en-US" sz="2000" dirty="0">
                <a:latin typeface="Arial" charset="0"/>
                <a:ea typeface="Arial" charset="0"/>
                <a:cs typeface="Arial" charset="0"/>
              </a:rPr>
              <a:t> </a:t>
            </a:r>
          </a:p>
          <a:p>
            <a:pPr marL="0" indent="0">
              <a:buNone/>
            </a:pPr>
            <a:endParaRPr lang="en-US" sz="2000" dirty="0">
              <a:latin typeface="Arial" charset="0"/>
              <a:ea typeface="Arial" charset="0"/>
              <a:cs typeface="Arial" charset="0"/>
            </a:endParaRPr>
          </a:p>
          <a:p>
            <a:r>
              <a:rPr lang="es-HN" sz="2000" dirty="0">
                <a:latin typeface="Arial" charset="0"/>
                <a:ea typeface="Arial" charset="0"/>
                <a:cs typeface="Arial" charset="0"/>
              </a:rPr>
              <a:t>La evacuación era planificada desde las 37 semanas de gestación en embarazos gemelares bicoriónicos (DC) biamnióticos y desde las 36 semanas en embarazos gemelares monocoriónicos (MC) biamnióticos.</a:t>
            </a:r>
            <a:r>
              <a:rPr lang="en-US" sz="2000" dirty="0">
                <a:latin typeface="Arial" charset="0"/>
                <a:ea typeface="Arial" charset="0"/>
                <a:cs typeface="Arial" charset="0"/>
              </a:rPr>
              <a:t> </a:t>
            </a:r>
          </a:p>
          <a:p>
            <a:endParaRPr lang="en-US" sz="2000" dirty="0">
              <a:latin typeface="Arial" charset="0"/>
              <a:ea typeface="Arial" charset="0"/>
              <a:cs typeface="Arial" charset="0"/>
            </a:endParaRPr>
          </a:p>
          <a:p>
            <a:r>
              <a:rPr lang="es-HN" sz="2000" dirty="0">
                <a:latin typeface="Arial" charset="0"/>
                <a:ea typeface="Arial" charset="0"/>
                <a:cs typeface="Arial" charset="0"/>
              </a:rPr>
              <a:t>Discordancia del peso al nacer se calculo así</a:t>
            </a:r>
            <a:r>
              <a:rPr lang="en-US" sz="2000" dirty="0">
                <a:latin typeface="Arial" charset="0"/>
                <a:ea typeface="Arial" charset="0"/>
                <a:cs typeface="Arial" charset="0"/>
              </a:rPr>
              <a:t>:</a:t>
            </a:r>
          </a:p>
          <a:p>
            <a:pPr marL="0" indent="0">
              <a:buNone/>
            </a:pPr>
            <a:r>
              <a:rPr lang="en-US" sz="2000" dirty="0">
                <a:latin typeface="Arial" charset="0"/>
                <a:ea typeface="Arial" charset="0"/>
                <a:cs typeface="Arial" charset="0"/>
              </a:rPr>
              <a:t>     </a:t>
            </a:r>
            <a:r>
              <a:rPr lang="es-HN" sz="2000" dirty="0">
                <a:latin typeface="Arial" charset="0"/>
                <a:ea typeface="Arial" charset="0"/>
                <a:cs typeface="Arial" charset="0"/>
              </a:rPr>
              <a:t> (peso al nacer de gemelo mayor − peso al nacer de gemelo menor) x100</a:t>
            </a:r>
          </a:p>
          <a:p>
            <a:pPr marL="0" indent="0">
              <a:buNone/>
            </a:pPr>
            <a:r>
              <a:rPr lang="en-US" sz="2000" dirty="0">
                <a:latin typeface="Arial" charset="0"/>
                <a:ea typeface="Arial" charset="0"/>
                <a:cs typeface="Arial" charset="0"/>
              </a:rPr>
              <a:t>                                       </a:t>
            </a:r>
            <a:r>
              <a:rPr lang="es-HN" sz="2000" dirty="0">
                <a:latin typeface="Arial" charset="0"/>
                <a:ea typeface="Arial" charset="0"/>
                <a:cs typeface="Arial" charset="0"/>
              </a:rPr>
              <a:t> peso al nacer de gemelo mayor</a:t>
            </a:r>
            <a:r>
              <a:rPr lang="en-US" sz="2000" dirty="0">
                <a:latin typeface="Arial" charset="0"/>
                <a:ea typeface="Arial" charset="0"/>
                <a:cs typeface="Arial" charset="0"/>
              </a:rPr>
              <a:t> </a:t>
            </a:r>
          </a:p>
          <a:p>
            <a:endParaRPr lang="en-US" sz="2000" dirty="0">
              <a:latin typeface="Arial" charset="0"/>
              <a:ea typeface="Arial" charset="0"/>
              <a:cs typeface="Arial" charset="0"/>
            </a:endParaRPr>
          </a:p>
          <a:p>
            <a:endParaRPr lang="en-US" sz="2000" dirty="0">
              <a:latin typeface="Arial" charset="0"/>
              <a:ea typeface="Arial" charset="0"/>
              <a:cs typeface="Arial" charset="0"/>
            </a:endParaRPr>
          </a:p>
        </p:txBody>
      </p:sp>
      <p:cxnSp>
        <p:nvCxnSpPr>
          <p:cNvPr id="3" name="Straight Connector 2"/>
          <p:cNvCxnSpPr/>
          <p:nvPr/>
        </p:nvCxnSpPr>
        <p:spPr>
          <a:xfrm flipV="1">
            <a:off x="1387679" y="5875049"/>
            <a:ext cx="6289287" cy="22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12716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
          <p:cNvSpPr>
            <a:spLocks noChangeArrowheads="1"/>
          </p:cNvSpPr>
          <p:nvPr/>
        </p:nvSpPr>
        <p:spPr bwMode="auto">
          <a:xfrm>
            <a:off x="68263" y="922338"/>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7" name="Segnaposto contenuto 2"/>
          <p:cNvSpPr txBox="1">
            <a:spLocks/>
          </p:cNvSpPr>
          <p:nvPr/>
        </p:nvSpPr>
        <p:spPr bwMode="auto">
          <a:xfrm>
            <a:off x="228600" y="2397115"/>
            <a:ext cx="8807245" cy="400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endParaRPr lang="en-US" sz="1800" dirty="0"/>
          </a:p>
        </p:txBody>
      </p:sp>
      <p:sp>
        <p:nvSpPr>
          <p:cNvPr id="15" name="Text Box 5"/>
          <p:cNvSpPr txBox="1">
            <a:spLocks noChangeArrowheads="1"/>
          </p:cNvSpPr>
          <p:nvPr/>
        </p:nvSpPr>
        <p:spPr bwMode="auto">
          <a:xfrm>
            <a:off x="0" y="971800"/>
            <a:ext cx="9144000" cy="646331"/>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200" b="1" dirty="0">
                <a:solidFill>
                  <a:schemeClr val="bg1"/>
                </a:solidFill>
              </a:rPr>
              <a:t>Discordancia de peso al nacer y morbilidad neonatal en embarazo gemelar: análisis del cohorte de embarazo múltiple STORK</a:t>
            </a:r>
            <a:r>
              <a:rPr lang="en-US" sz="12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6" name="Rectangle 8"/>
          <p:cNvSpPr>
            <a:spLocks noChangeArrowheads="1"/>
          </p:cNvSpPr>
          <p:nvPr/>
        </p:nvSpPr>
        <p:spPr bwMode="auto">
          <a:xfrm>
            <a:off x="1989804" y="1720918"/>
            <a:ext cx="50850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rPr>
              <a:t>Métodos – </a:t>
            </a:r>
            <a:r>
              <a:rPr lang="es-HN" altLang="en-US" sz="2800" dirty="0">
                <a:solidFill>
                  <a:srgbClr val="000000"/>
                </a:solidFill>
              </a:rPr>
              <a:t>Resultado primario</a:t>
            </a:r>
          </a:p>
        </p:txBody>
      </p:sp>
      <p:sp>
        <p:nvSpPr>
          <p:cNvPr id="17" name="Segnaposto contenuto 2"/>
          <p:cNvSpPr txBox="1">
            <a:spLocks/>
          </p:cNvSpPr>
          <p:nvPr/>
        </p:nvSpPr>
        <p:spPr bwMode="auto">
          <a:xfrm>
            <a:off x="158520" y="2221836"/>
            <a:ext cx="8826960" cy="463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es-HN" sz="1800" dirty="0"/>
              <a:t>La incidencia de </a:t>
            </a:r>
            <a:r>
              <a:rPr lang="es-HN" sz="1800" b="1" dirty="0"/>
              <a:t>morbilidad neonatal compuesta</a:t>
            </a:r>
            <a:r>
              <a:rPr lang="es-HN" sz="1800" dirty="0"/>
              <a:t> fue definida como la ocurrencia de por lo menos uno de los siguientes resultados en cualquier gemelo:</a:t>
            </a:r>
            <a:r>
              <a:rPr lang="en-US" sz="1800" dirty="0"/>
              <a:t> </a:t>
            </a:r>
          </a:p>
          <a:p>
            <a:r>
              <a:rPr lang="es-HN" sz="1800" dirty="0"/>
              <a:t>Morbilidad respiratoria (incluyen síndrome de distres respiratorio, taquipnea transitoria del recién nacido, presión positive continua de la vía área por lo menos 24h, ventilación mecánica, necesidad de oxigeno suplementario, hipertensión pulmonar o BPD)</a:t>
            </a:r>
            <a:r>
              <a:rPr lang="en-US" sz="1800" dirty="0"/>
              <a:t>.</a:t>
            </a:r>
          </a:p>
          <a:p>
            <a:r>
              <a:rPr lang="es-HN" sz="1800" dirty="0"/>
              <a:t>Morbilidad infecciosa (incluyendo neumonía, meningitis y sepsis probada con cultivo).</a:t>
            </a:r>
            <a:r>
              <a:rPr lang="en-US" sz="1800" dirty="0"/>
              <a:t> </a:t>
            </a:r>
          </a:p>
          <a:p>
            <a:r>
              <a:rPr lang="es-HN" sz="1800" dirty="0"/>
              <a:t>Morbilidad neurológica (incluyendo convulsiones , Hemorragia Intraventricular III o IV y PVL grado II o III detectada por ultrasonido).</a:t>
            </a:r>
          </a:p>
          <a:p>
            <a:r>
              <a:rPr lang="es-HN" sz="1800" dirty="0"/>
              <a:t>Hipoglicemia (glucosa sanguínea &lt; 2.2 mmol/L).</a:t>
            </a:r>
          </a:p>
          <a:p>
            <a:r>
              <a:rPr lang="es-HN" sz="1800" dirty="0"/>
              <a:t>Hipotermia (temperatura corporal &lt; 36.0 ◦ C).</a:t>
            </a:r>
          </a:p>
          <a:p>
            <a:r>
              <a:rPr lang="es-HN" sz="1800" dirty="0"/>
              <a:t>Ictericia y necesidad de fototerapia.</a:t>
            </a:r>
          </a:p>
          <a:p>
            <a:r>
              <a:rPr lang="es-HN" sz="1800" dirty="0"/>
              <a:t>NEC (cualquier grado).</a:t>
            </a:r>
          </a:p>
          <a:p>
            <a:r>
              <a:rPr lang="es-HN" sz="1800" dirty="0"/>
              <a:t>ROP (cualquier grado).</a:t>
            </a:r>
            <a:r>
              <a:rPr lang="en-US" sz="1800" dirty="0"/>
              <a:t> </a:t>
            </a:r>
          </a:p>
          <a:p>
            <a:pPr marL="0" indent="0">
              <a:buNone/>
            </a:pPr>
            <a:endParaRPr lang="en-US" sz="20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10238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400" b="1" dirty="0">
                <a:solidFill>
                  <a:schemeClr val="bg1"/>
                </a:solidFill>
              </a:rPr>
              <a:t>Discordancia de peso al nacer y morbilidad neonatal en embarazo gemelar: análisis del cohorte de embarazo múltiple STORK</a:t>
            </a:r>
            <a:r>
              <a:rPr lang="en-US" sz="14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4" name="Rectangle 8"/>
          <p:cNvSpPr>
            <a:spLocks noChangeArrowheads="1"/>
          </p:cNvSpPr>
          <p:nvPr/>
        </p:nvSpPr>
        <p:spPr bwMode="auto">
          <a:xfrm>
            <a:off x="3470167" y="1787824"/>
            <a:ext cx="21242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rPr>
              <a:t>Resultados</a:t>
            </a:r>
          </a:p>
        </p:txBody>
      </p:sp>
      <p:sp>
        <p:nvSpPr>
          <p:cNvPr id="16" name="Segnaposto contenuto 2"/>
          <p:cNvSpPr txBox="1">
            <a:spLocks/>
          </p:cNvSpPr>
          <p:nvPr/>
        </p:nvSpPr>
        <p:spPr bwMode="auto">
          <a:xfrm>
            <a:off x="158520" y="2311044"/>
            <a:ext cx="8826960" cy="442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s-HN" sz="1800" dirty="0"/>
              <a:t>Este estudio incluyo </a:t>
            </a:r>
            <a:r>
              <a:rPr lang="es-HN" sz="1800" b="1" dirty="0"/>
              <a:t>950</a:t>
            </a:r>
            <a:r>
              <a:rPr lang="es-HN" sz="1800" dirty="0"/>
              <a:t> embarazos gemelares (768 DC, 182 MC)  que se evacuaron desde las 34 semanas de gestación. Siete fetos que tuvieron muerte intrauterina (cuatro DC y tres MC) y cuatro muertes neonatales (una temprana y tres tardías, todas ocurrieron en embarazos DC) fueron excluidas y </a:t>
            </a:r>
            <a:r>
              <a:rPr lang="es-HN" sz="1800" b="1" dirty="0"/>
              <a:t>939 </a:t>
            </a:r>
            <a:r>
              <a:rPr lang="es-HN" sz="1800" dirty="0"/>
              <a:t>embarazos gemelares (760 DC, 179 MC) fueron disponibles para análisis.</a:t>
            </a:r>
          </a:p>
          <a:p>
            <a:pPr marL="0" indent="0">
              <a:buNone/>
              <a:defRPr/>
            </a:pPr>
            <a:r>
              <a:rPr lang="en-US" sz="1800" dirty="0"/>
              <a:t> </a:t>
            </a:r>
          </a:p>
          <a:p>
            <a:pPr>
              <a:defRPr/>
            </a:pPr>
            <a:r>
              <a:rPr lang="es-HN" sz="1800" dirty="0"/>
              <a:t>No existió ningún caso de muerte de gemelo después de la muerte de un feto si ocurriera después de las 34 semanas de gestación.</a:t>
            </a:r>
            <a:r>
              <a:rPr lang="en-US" sz="1800" dirty="0"/>
              <a:t> </a:t>
            </a:r>
          </a:p>
          <a:p>
            <a:pPr marL="0" indent="0">
              <a:buNone/>
              <a:defRPr/>
            </a:pPr>
            <a:endParaRPr lang="en-US" sz="1800" dirty="0"/>
          </a:p>
          <a:p>
            <a:pPr>
              <a:defRPr/>
            </a:pPr>
            <a:r>
              <a:rPr lang="es-HN" sz="1800" dirty="0"/>
              <a:t>La incidencia de morbilidad neonatal compuesta en esta cohorte de embarazos gemelares fue de </a:t>
            </a:r>
            <a:r>
              <a:rPr lang="es-HN" sz="1800" b="1" dirty="0"/>
              <a:t>16.9% </a:t>
            </a:r>
            <a:r>
              <a:rPr lang="es-HN" sz="1800" dirty="0"/>
              <a:t>(95% CI, 14.6–19.5).</a:t>
            </a:r>
            <a:r>
              <a:rPr lang="en-US" sz="1800" dirty="0"/>
              <a:t> </a:t>
            </a:r>
          </a:p>
          <a:p>
            <a:pPr>
              <a:defRPr/>
            </a:pPr>
            <a:endParaRPr lang="en-US" sz="1800" dirty="0"/>
          </a:p>
        </p:txBody>
      </p:sp>
      <p:grpSp>
        <p:nvGrpSpPr>
          <p:cNvPr id="17" name="Group 2"/>
          <p:cNvGrpSpPr>
            <a:grpSpLocks/>
          </p:cNvGrpSpPr>
          <p:nvPr/>
        </p:nvGrpSpPr>
        <p:grpSpPr bwMode="auto">
          <a:xfrm>
            <a:off x="0" y="0"/>
            <a:ext cx="9144000" cy="923925"/>
            <a:chOff x="0" y="3755"/>
            <a:chExt cx="5760" cy="582"/>
          </a:xfrm>
        </p:grpSpPr>
        <p:pic>
          <p:nvPicPr>
            <p:cNvPr id="18" name="Picture 3" descr="ISUOG-red-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UOG rever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63020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
          <p:cNvSpPr>
            <a:spLocks noChangeArrowheads="1"/>
          </p:cNvSpPr>
          <p:nvPr/>
        </p:nvSpPr>
        <p:spPr bwMode="auto">
          <a:xfrm>
            <a:off x="68263" y="933627"/>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dirty="0">
              <a:solidFill>
                <a:srgbClr val="000000"/>
              </a:solidFill>
            </a:endParaRPr>
          </a:p>
        </p:txBody>
      </p:sp>
      <p:sp>
        <p:nvSpPr>
          <p:cNvPr id="26" name="Content Placeholder 2"/>
          <p:cNvSpPr txBox="1">
            <a:spLocks/>
          </p:cNvSpPr>
          <p:nvPr/>
        </p:nvSpPr>
        <p:spPr>
          <a:xfrm>
            <a:off x="495300" y="3031194"/>
            <a:ext cx="8210550" cy="24817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5" name="Text Box 5"/>
          <p:cNvSpPr txBox="1">
            <a:spLocks noChangeArrowheads="1"/>
          </p:cNvSpPr>
          <p:nvPr/>
        </p:nvSpPr>
        <p:spPr bwMode="auto">
          <a:xfrm>
            <a:off x="0" y="971800"/>
            <a:ext cx="9144000" cy="707886"/>
          </a:xfrm>
          <a:prstGeom prst="rect">
            <a:avLst/>
          </a:prstGeom>
          <a:solidFill>
            <a:srgbClr val="ED1D2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None/>
            </a:pPr>
            <a:r>
              <a:rPr lang="es-HN" sz="1400" b="1" dirty="0">
                <a:solidFill>
                  <a:schemeClr val="bg1"/>
                </a:solidFill>
              </a:rPr>
              <a:t>Discordancia de peso al nacer y morbilidad neonatal en embarazo gemelar: análisis del cohorte de embarazo múltiple STORK</a:t>
            </a:r>
            <a:r>
              <a:rPr lang="en-US" sz="1400" b="1" dirty="0">
                <a:solidFill>
                  <a:schemeClr val="bg1"/>
                </a:solidFill>
              </a:rPr>
              <a:t> </a:t>
            </a:r>
          </a:p>
          <a:p>
            <a:pPr algn="ctr">
              <a:spcBef>
                <a:spcPct val="0"/>
              </a:spcBef>
              <a:buNone/>
            </a:pPr>
            <a:r>
              <a:rPr lang="en-US" sz="1200" i="1" dirty="0" err="1">
                <a:solidFill>
                  <a:schemeClr val="bg1"/>
                </a:solidFill>
              </a:rPr>
              <a:t>D’Antonio</a:t>
            </a:r>
            <a:r>
              <a:rPr lang="en-US" sz="1200" i="1" dirty="0">
                <a:solidFill>
                  <a:schemeClr val="bg1"/>
                </a:solidFill>
              </a:rPr>
              <a:t>  </a:t>
            </a:r>
            <a:r>
              <a:rPr lang="it-IT" altLang="en-US" sz="1200" i="1" dirty="0">
                <a:solidFill>
                  <a:schemeClr val="bg1"/>
                </a:solidFill>
              </a:rPr>
              <a:t>et al., UOG 2018</a:t>
            </a:r>
            <a:endParaRPr lang="en-GB" altLang="it-IT" sz="1200" i="1" dirty="0">
              <a:solidFill>
                <a:schemeClr val="bg1"/>
              </a:solidFill>
            </a:endParaRPr>
          </a:p>
        </p:txBody>
      </p:sp>
      <p:sp>
        <p:nvSpPr>
          <p:cNvPr id="14" name="Rectangle 8"/>
          <p:cNvSpPr>
            <a:spLocks noChangeArrowheads="1"/>
          </p:cNvSpPr>
          <p:nvPr/>
        </p:nvSpPr>
        <p:spPr bwMode="auto">
          <a:xfrm>
            <a:off x="511032" y="1724764"/>
            <a:ext cx="8042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s-HN" altLang="en-US" sz="2800" b="1" dirty="0">
                <a:solidFill>
                  <a:srgbClr val="000000"/>
                </a:solidFill>
              </a:rPr>
              <a:t>Resultados – </a:t>
            </a:r>
            <a:r>
              <a:rPr lang="es-HN" altLang="en-US" sz="2800" dirty="0">
                <a:solidFill>
                  <a:srgbClr val="000000"/>
                </a:solidFill>
              </a:rPr>
              <a:t>Características del estudio cohorte</a:t>
            </a:r>
          </a:p>
        </p:txBody>
      </p:sp>
      <p:pic>
        <p:nvPicPr>
          <p:cNvPr id="2" name="Picture 1"/>
          <p:cNvPicPr>
            <a:picLocks noChangeAspect="1"/>
          </p:cNvPicPr>
          <p:nvPr/>
        </p:nvPicPr>
        <p:blipFill>
          <a:blip r:embed="rId2"/>
          <a:stretch>
            <a:fillRect/>
          </a:stretch>
        </p:blipFill>
        <p:spPr>
          <a:xfrm>
            <a:off x="400670" y="2311044"/>
            <a:ext cx="6090115" cy="4356960"/>
          </a:xfrm>
          <a:prstGeom prst="rect">
            <a:avLst/>
          </a:prstGeom>
        </p:spPr>
      </p:pic>
      <p:sp>
        <p:nvSpPr>
          <p:cNvPr id="13" name="Rectangle 12"/>
          <p:cNvSpPr/>
          <p:nvPr/>
        </p:nvSpPr>
        <p:spPr>
          <a:xfrm>
            <a:off x="345688" y="4995746"/>
            <a:ext cx="6155473" cy="8920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652570" y="3481710"/>
            <a:ext cx="2226682" cy="3016210"/>
          </a:xfrm>
          <a:prstGeom prst="rect">
            <a:avLst/>
          </a:prstGeom>
          <a:noFill/>
        </p:spPr>
        <p:txBody>
          <a:bodyPr wrap="square" rtlCol="0">
            <a:spAutoFit/>
          </a:bodyPr>
          <a:lstStyle/>
          <a:p>
            <a:r>
              <a:rPr lang="es-HN" sz="1200" dirty="0">
                <a:latin typeface="Arial" charset="0"/>
                <a:ea typeface="Arial" charset="0"/>
                <a:cs typeface="Arial" charset="0"/>
              </a:rPr>
              <a:t>No hubo diferencia significativa en la proporción de embarazos con discordancia de peso al nacer ≥ 5%  o ≥ 10% entre aquellos complicados por morbilidad neonatal y aquellos que no, mientras las discordancias de peso al nacer ≥ 15%, ≥ 20%, ≥25% y ≥30% fueron significativamente mas comunes en embarazos afectados con morbilidad neonatal comparados con que aquellos que no.</a:t>
            </a:r>
            <a:r>
              <a:rPr lang="en-US" sz="1200" dirty="0">
                <a:latin typeface="Arial" charset="0"/>
                <a:ea typeface="Arial" charset="0"/>
                <a:cs typeface="Arial" charset="0"/>
              </a:rPr>
              <a:t> </a:t>
            </a:r>
          </a:p>
          <a:p>
            <a:endParaRPr lang="en-US" sz="1000" dirty="0"/>
          </a:p>
        </p:txBody>
      </p:sp>
      <p:grpSp>
        <p:nvGrpSpPr>
          <p:cNvPr id="18" name="Group 2"/>
          <p:cNvGrpSpPr>
            <a:grpSpLocks/>
          </p:cNvGrpSpPr>
          <p:nvPr/>
        </p:nvGrpSpPr>
        <p:grpSpPr bwMode="auto">
          <a:xfrm>
            <a:off x="0" y="0"/>
            <a:ext cx="9144000" cy="923925"/>
            <a:chOff x="0" y="3755"/>
            <a:chExt cx="5760" cy="582"/>
          </a:xfrm>
        </p:grpSpPr>
        <p:pic>
          <p:nvPicPr>
            <p:cNvPr id="19" name="Picture 3" descr="ISUOG-red-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descr="UOG rever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76736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2499</TotalTime>
  <Words>2579</Words>
  <Application>Microsoft Office PowerPoint</Application>
  <PresentationFormat>On-screen Show (4:3)</PresentationFormat>
  <Paragraphs>190</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Renata Kotsia</cp:lastModifiedBy>
  <cp:revision>137</cp:revision>
  <dcterms:created xsi:type="dcterms:W3CDTF">2018-05-11T23:46:17Z</dcterms:created>
  <dcterms:modified xsi:type="dcterms:W3CDTF">2018-11-30T17:51:51Z</dcterms:modified>
</cp:coreProperties>
</file>