
<file path=[Content_Types].xml><?xml version="1.0" encoding="utf-8"?>
<Types xmlns="http://schemas.openxmlformats.org/package/2006/content-types">
  <Default Extension="jpeg" ContentType="image/jpeg"/>
  <Default Extension="png" ContentType="image/png"/>
  <Default Extension="tiff" ContentType="image/tif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8" r:id="rId3"/>
    <p:sldId id="259" r:id="rId4"/>
    <p:sldId id="301" r:id="rId5"/>
    <p:sldId id="260" r:id="rId6"/>
    <p:sldId id="262" r:id="rId7"/>
    <p:sldId id="296" r:id="rId9"/>
    <p:sldId id="302" r:id="rId10"/>
    <p:sldId id="303" r:id="rId11"/>
    <p:sldId id="279" r:id="rId12"/>
    <p:sldId id="304" r:id="rId13"/>
    <p:sldId id="297" r:id="rId14"/>
    <p:sldId id="268" r:id="rId15"/>
    <p:sldId id="305" r:id="rId16"/>
    <p:sldId id="306" r:id="rId17"/>
    <p:sldId id="28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玄 英华" initials="玄"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07" autoAdjust="0"/>
    <p:restoredTop sz="96341" autoAdjust="0"/>
  </p:normalViewPr>
  <p:slideViewPr>
    <p:cSldViewPr snapToGrid="0" snapToObjects="1">
      <p:cViewPr>
        <p:scale>
          <a:sx n="103" d="100"/>
          <a:sy n="103" d="100"/>
        </p:scale>
        <p:origin x="54" y="13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2-15T22:21:54.431" idx="1">
    <p:pos x="2965" y="2852"/>
    <p:text>还是hydroureter？</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2EE9A-9182-8E4D-A249-974FABE59AC9}" type="datetimeFigureOut">
              <a:rPr lang="en-US" smtClean="0"/>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282C0-B187-C147-AA0E-6EEE63739975}" type="slidenum">
              <a:rPr lang="en-US" smtClean="0"/>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1516B9AC-B1BF-134D-941C-C41134F8FB10}"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1516B9AC-B1BF-134D-941C-C41134F8FB10}"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1516B9AC-B1BF-134D-941C-C41134F8FB10}"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16B9AC-B1BF-134D-941C-C41134F8FB10}"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B9AC-B1BF-134D-941C-C41134F8FB10}"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516B9AC-B1BF-134D-941C-C41134F8FB10}"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hasCustomPrompt="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516B9AC-B1BF-134D-941C-C41134F8FB10}"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6B9AC-B1BF-134D-941C-C41134F8FB10}" type="datetimeFigureOut">
              <a:rPr lang="en-US" smtClean="0"/>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9E509-1C91-DB4A-B99D-32040C87BC6D}"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tiff"/><Relationship Id="rId2" Type="http://schemas.openxmlformats.org/officeDocument/2006/relationships/image" Target="../media/image3.pn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tiff"/><Relationship Id="rId2" Type="http://schemas.openxmlformats.org/officeDocument/2006/relationships/image" Target="../media/image3.png"/><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tiff"/><Relationship Id="rId2" Type="http://schemas.openxmlformats.org/officeDocument/2006/relationships/image" Target="../media/image3.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5"/>
          <p:cNvSpPr txBox="1">
            <a:spLocks noChangeArrowheads="1"/>
          </p:cNvSpPr>
          <p:nvPr/>
        </p:nvSpPr>
        <p:spPr bwMode="auto">
          <a:xfrm>
            <a:off x="228600" y="1244600"/>
            <a:ext cx="87487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b="1" dirty="0">
                <a:solidFill>
                  <a:srgbClr val="000000"/>
                </a:solidFill>
                <a:ea typeface="Arial" panose="020B0604020202020204" pitchFamily="34" charset="0"/>
                <a:cs typeface="Arial" panose="020B0604020202020204" pitchFamily="34" charset="0"/>
              </a:rPr>
              <a:t>UOG Journal Club: February 2020</a:t>
            </a:r>
            <a:endParaRPr lang="en-GB" altLang="it-IT" b="1" dirty="0">
              <a:solidFill>
                <a:srgbClr val="000000"/>
              </a:solidFill>
              <a:ea typeface="Arial" panose="020B0604020202020204" pitchFamily="34" charset="0"/>
              <a:cs typeface="Arial" panose="020B0604020202020204" pitchFamily="34" charset="0"/>
            </a:endParaRPr>
          </a:p>
        </p:txBody>
      </p:sp>
      <p:sp>
        <p:nvSpPr>
          <p:cNvPr id="13317" name="TextBox 1"/>
          <p:cNvSpPr txBox="1">
            <a:spLocks noChangeArrowheads="1"/>
          </p:cNvSpPr>
          <p:nvPr/>
        </p:nvSpPr>
        <p:spPr bwMode="auto">
          <a:xfrm>
            <a:off x="600123" y="2054944"/>
            <a:ext cx="8005665" cy="2548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2400" b="1" dirty="0"/>
              <a:t>Learning curve for detection of pelvic parts of ureters by transvaginal sonography: feasibility study</a:t>
            </a:r>
            <a:endParaRPr lang="en-US" sz="2400" b="1" dirty="0"/>
          </a:p>
          <a:p>
            <a:pPr algn="ctr">
              <a:buNone/>
            </a:pPr>
            <a:r>
              <a:rPr lang="zh-CN" altLang="en-US" sz="2000" b="1" dirty="0"/>
              <a:t>经阴道超声探查输尿管盆腔段的学习曲线：可行性研究</a:t>
            </a:r>
            <a:endParaRPr lang="en-US" sz="2000" b="1" dirty="0"/>
          </a:p>
          <a:p>
            <a:pPr algn="ctr">
              <a:buNone/>
            </a:pPr>
            <a:r>
              <a:rPr lang="en-US" sz="2000" dirty="0"/>
              <a:t>M. K. AAS-ENG, M. SALAMA, U. SEVELDA, C. RUESCH, </a:t>
            </a:r>
            <a:endParaRPr lang="en-US" sz="2000" dirty="0"/>
          </a:p>
          <a:p>
            <a:pPr algn="ctr">
              <a:buNone/>
            </a:pPr>
            <a:r>
              <a:rPr lang="en-US" sz="2000" dirty="0"/>
              <a:t>Z. NEMETH and G. HUDELIST</a:t>
            </a:r>
            <a:endParaRPr lang="en-US" sz="2000" dirty="0"/>
          </a:p>
          <a:p>
            <a:pPr algn="ctr">
              <a:buNone/>
            </a:pPr>
            <a:endParaRPr lang="sv-SE" altLang="en-US" sz="1800" dirty="0"/>
          </a:p>
          <a:p>
            <a:pPr algn="ctr">
              <a:spcBef>
                <a:spcPct val="0"/>
              </a:spcBef>
              <a:spcAft>
                <a:spcPts val="600"/>
              </a:spcAft>
              <a:buNone/>
            </a:pPr>
            <a:r>
              <a:rPr lang="it-IT" altLang="en-US" sz="1800" i="1" dirty="0"/>
              <a:t>Volume 55, Issue 2, Pages 264</a:t>
            </a:r>
            <a:r>
              <a:rPr lang="it-IT" altLang="en-US" sz="1800" i="1" dirty="0">
                <a:latin typeface="Segoe UI" panose="020B0502040204020203" pitchFamily="34" charset="0"/>
                <a:ea typeface="Segoe UI" panose="020B0502040204020203" pitchFamily="34" charset="0"/>
                <a:cs typeface="Segoe UI" panose="020B0502040204020203" pitchFamily="34" charset="0"/>
              </a:rPr>
              <a:t>−268</a:t>
            </a:r>
            <a:r>
              <a:rPr lang="it-IT" altLang="en-US" sz="1800" i="1" dirty="0"/>
              <a:t>   </a:t>
            </a:r>
            <a:endParaRPr lang="en-GB" altLang="en-US" sz="1800" b="1" dirty="0"/>
          </a:p>
        </p:txBody>
      </p:sp>
      <p:sp>
        <p:nvSpPr>
          <p:cNvPr id="13318" name="TextBox 2"/>
          <p:cNvSpPr txBox="1">
            <a:spLocks noChangeArrowheads="1"/>
          </p:cNvSpPr>
          <p:nvPr/>
        </p:nvSpPr>
        <p:spPr bwMode="auto">
          <a:xfrm>
            <a:off x="2112010" y="5306060"/>
            <a:ext cx="605536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GB" sz="1900" dirty="0">
                <a:solidFill>
                  <a:srgbClr val="000000"/>
                </a:solidFill>
                <a:ea typeface="Arial" panose="020B0604020202020204" pitchFamily="34" charset="0"/>
                <a:cs typeface="Arial" panose="020B0604020202020204" pitchFamily="34" charset="0"/>
              </a:rPr>
              <a:t>      </a:t>
            </a:r>
            <a:r>
              <a:rPr lang="en-GB" altLang="it-IT" sz="1900" dirty="0">
                <a:solidFill>
                  <a:srgbClr val="000000"/>
                </a:solidFill>
                <a:ea typeface="Arial" panose="020B0604020202020204" pitchFamily="34" charset="0"/>
                <a:cs typeface="Arial" panose="020B0604020202020204" pitchFamily="34" charset="0"/>
              </a:rPr>
              <a:t>Journal Club slides prepared by Dr Yael Raz</a:t>
            </a:r>
            <a:endParaRPr lang="en-GB" altLang="it-IT" sz="1900" dirty="0">
              <a:solidFill>
                <a:srgbClr val="000000"/>
              </a:solidFill>
              <a:ea typeface="Arial" panose="020B0604020202020204" pitchFamily="34" charset="0"/>
              <a:cs typeface="Arial" panose="020B0604020202020204" pitchFamily="34" charset="0"/>
            </a:endParaRPr>
          </a:p>
          <a:p>
            <a:pPr algn="ctr" eaLnBrk="1" hangingPunct="1">
              <a:spcBef>
                <a:spcPct val="0"/>
              </a:spcBef>
              <a:buFontTx/>
              <a:buNone/>
            </a:pPr>
            <a:r>
              <a:rPr lang="en-GB" altLang="it-IT" sz="1900" dirty="0">
                <a:solidFill>
                  <a:srgbClr val="000000"/>
                </a:solidFill>
                <a:ea typeface="Arial" panose="020B0604020202020204" pitchFamily="34" charset="0"/>
                <a:cs typeface="Arial" panose="020B0604020202020204" pitchFamily="34" charset="0"/>
              </a:rPr>
              <a:t>(UOG Editor for Trainees)</a:t>
            </a:r>
            <a:endParaRPr lang="en-GB" altLang="it-IT" sz="1900" dirty="0">
              <a:solidFill>
                <a:srgbClr val="000000"/>
              </a:solidFill>
              <a:ea typeface="Arial" panose="020B0604020202020204" pitchFamily="34" charset="0"/>
              <a:cs typeface="Arial" panose="020B0604020202020204" pitchFamily="34" charset="0"/>
            </a:endParaRPr>
          </a:p>
          <a:p>
            <a:pPr algn="ctr" eaLnBrk="1" hangingPunct="1">
              <a:spcBef>
                <a:spcPct val="0"/>
              </a:spcBef>
              <a:buFontTx/>
              <a:buNone/>
            </a:pPr>
            <a:r>
              <a:rPr lang="en-US" altLang="en-GB" sz="1900" dirty="0">
                <a:solidFill>
                  <a:srgbClr val="000000"/>
                </a:solidFill>
                <a:ea typeface="Arial" panose="020B0604020202020204" pitchFamily="34" charset="0"/>
                <a:cs typeface="Arial" panose="020B0604020202020204" pitchFamily="34" charset="0"/>
              </a:rPr>
              <a:t>Translated by Yinghua Xuan, Prof. Qingqing Wu</a:t>
            </a:r>
            <a:endParaRPr lang="en-US" altLang="en-GB" sz="1900" dirty="0">
              <a:solidFill>
                <a:srgbClr val="000000"/>
              </a:solidFill>
              <a:ea typeface="Arial" panose="020B0604020202020204" pitchFamily="34" charset="0"/>
              <a:cs typeface="Arial" panose="020B0604020202020204" pitchFamily="34" charset="0"/>
            </a:endParaRPr>
          </a:p>
          <a:p>
            <a:pPr algn="ctr" eaLnBrk="1" hangingPunct="1">
              <a:spcBef>
                <a:spcPct val="0"/>
              </a:spcBef>
              <a:buFontTx/>
              <a:buNone/>
            </a:pPr>
            <a:r>
              <a:rPr lang="zh-CN" altLang="en-US" sz="1900" dirty="0">
                <a:solidFill>
                  <a:srgbClr val="000000"/>
                </a:solidFill>
                <a:ea typeface="宋体" panose="02010600030101010101" pitchFamily="2" charset="-122"/>
                <a:cs typeface="Arial" panose="020B0604020202020204" pitchFamily="34" charset="0"/>
              </a:rPr>
              <a:t>翻译：玄英华，吴青青</a:t>
            </a:r>
            <a:endParaRPr lang="zh-CN" altLang="en-US" sz="1900" dirty="0">
              <a:solidFill>
                <a:srgbClr val="000000"/>
              </a:solidFill>
              <a:ea typeface="宋体" panose="02010600030101010101" pitchFamily="2" charset="-122"/>
              <a:cs typeface="Arial" panose="020B0604020202020204" pitchFamily="34" charset="0"/>
            </a:endParaRPr>
          </a:p>
        </p:txBody>
      </p:sp>
      <p:grpSp>
        <p:nvGrpSpPr>
          <p:cNvPr id="12" name="Group 2"/>
          <p:cNvGrpSpPr/>
          <p:nvPr/>
        </p:nvGrpSpPr>
        <p:grpSpPr bwMode="auto">
          <a:xfrm>
            <a:off x="0" y="0"/>
            <a:ext cx="9144000" cy="923925"/>
            <a:chOff x="0" y="3755"/>
            <a:chExt cx="5760" cy="582"/>
          </a:xfrm>
        </p:grpSpPr>
        <p:pic>
          <p:nvPicPr>
            <p:cNvPr id="13"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51" descr="\\ISUOG-DC01\users\ostirrup\Desktop\Journal Club logo.tif"/>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7825" y="5080000"/>
            <a:ext cx="1576388"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1" y="1491809"/>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Results </a:t>
            </a:r>
            <a:r>
              <a:rPr lang="zh-CN" altLang="en-US" sz="2800" b="1" dirty="0">
                <a:solidFill>
                  <a:srgbClr val="000000"/>
                </a:solidFill>
                <a:effectLst>
                  <a:outerShdw blurRad="50800" dist="38100" dir="2700000" algn="tl" rotWithShape="0">
                    <a:prstClr val="black">
                      <a:alpha val="40000"/>
                    </a:prstClr>
                  </a:outerShdw>
                </a:effectLst>
              </a:rPr>
              <a:t>结果 </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19" name="Group 2"/>
          <p:cNvGrpSpPr/>
          <p:nvPr/>
        </p:nvGrpSpPr>
        <p:grpSpPr bwMode="auto">
          <a:xfrm>
            <a:off x="0" y="0"/>
            <a:ext cx="9144000" cy="923925"/>
            <a:chOff x="0" y="3755"/>
            <a:chExt cx="5760" cy="582"/>
          </a:xfrm>
        </p:grpSpPr>
        <p:pic>
          <p:nvPicPr>
            <p:cNvPr id="20"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pic>
        <p:nvPicPr>
          <p:cNvPr id="8" name="Picture 7"/>
          <p:cNvPicPr>
            <a:picLocks noChangeAspect="1"/>
          </p:cNvPicPr>
          <p:nvPr/>
        </p:nvPicPr>
        <p:blipFill>
          <a:blip r:embed="rId3"/>
          <a:stretch>
            <a:fillRect/>
          </a:stretch>
        </p:blipFill>
        <p:spPr>
          <a:xfrm>
            <a:off x="1639856" y="1909209"/>
            <a:ext cx="3518978" cy="4831676"/>
          </a:xfrm>
          <a:prstGeom prst="rect">
            <a:avLst/>
          </a:prstGeom>
        </p:spPr>
      </p:pic>
      <p:grpSp>
        <p:nvGrpSpPr>
          <p:cNvPr id="2" name="Group 1"/>
          <p:cNvGrpSpPr/>
          <p:nvPr/>
        </p:nvGrpSpPr>
        <p:grpSpPr>
          <a:xfrm>
            <a:off x="5610217" y="2294435"/>
            <a:ext cx="2777995" cy="1134565"/>
            <a:chOff x="6366005" y="2294435"/>
            <a:chExt cx="2777995" cy="1134565"/>
          </a:xfrm>
        </p:grpSpPr>
        <p:sp>
          <p:nvSpPr>
            <p:cNvPr id="16" name="Segnaposto contenuto 2"/>
            <p:cNvSpPr txBox="1"/>
            <p:nvPr/>
          </p:nvSpPr>
          <p:spPr bwMode="auto">
            <a:xfrm>
              <a:off x="6491110" y="2294435"/>
              <a:ext cx="2652890" cy="1134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1200" dirty="0"/>
                <a:t>Trainees 1, 2 and 3 reached the predefined level of proficiency for identification of the right ureter after 48, 34 and 38 patients, respectively. </a:t>
              </a:r>
              <a:r>
                <a:rPr lang="zh-CN" altLang="en-US" sz="1200" dirty="0"/>
                <a:t>受培训医生</a:t>
              </a:r>
              <a:r>
                <a:rPr lang="en-US" altLang="zh-CN" sz="1200" dirty="0"/>
                <a:t>1</a:t>
              </a:r>
              <a:r>
                <a:rPr lang="zh-CN" altLang="en-US" sz="1200" dirty="0"/>
                <a:t>、</a:t>
              </a:r>
              <a:r>
                <a:rPr lang="en-US" altLang="zh-CN" sz="1200" dirty="0"/>
                <a:t>2</a:t>
              </a:r>
              <a:r>
                <a:rPr lang="zh-CN" altLang="en-US" sz="1200" dirty="0"/>
                <a:t>、</a:t>
              </a:r>
              <a:r>
                <a:rPr lang="en-US" altLang="zh-CN" sz="1200" dirty="0"/>
                <a:t>3</a:t>
              </a:r>
              <a:r>
                <a:rPr lang="zh-CN" altLang="en-US" sz="1200" dirty="0"/>
                <a:t>分别在检查</a:t>
              </a:r>
              <a:r>
                <a:rPr lang="en-US" altLang="zh-CN" sz="1200" dirty="0"/>
                <a:t>48</a:t>
              </a:r>
              <a:r>
                <a:rPr lang="zh-CN" altLang="en-US" sz="1200" dirty="0"/>
                <a:t>、</a:t>
              </a:r>
              <a:r>
                <a:rPr lang="en-US" altLang="zh-CN" sz="1200" dirty="0"/>
                <a:t>34</a:t>
              </a:r>
              <a:r>
                <a:rPr lang="zh-CN" altLang="en-US" sz="1200" dirty="0"/>
                <a:t>、</a:t>
              </a:r>
              <a:r>
                <a:rPr lang="en-US" altLang="zh-CN" sz="1200" dirty="0"/>
                <a:t>38</a:t>
              </a:r>
              <a:r>
                <a:rPr lang="zh-CN" altLang="en-US" sz="1200" dirty="0"/>
                <a:t>例病人后，显示右侧输尿管达到了预先定好的熟练水平</a:t>
              </a:r>
              <a:endParaRPr lang="en-US" sz="1200" dirty="0"/>
            </a:p>
            <a:p>
              <a:endParaRPr lang="en-US" sz="1800" b="1" dirty="0"/>
            </a:p>
            <a:p>
              <a:endParaRPr lang="en-US" sz="1800" dirty="0"/>
            </a:p>
            <a:p>
              <a:pPr marL="0" indent="0">
                <a:buNone/>
              </a:pPr>
              <a:endParaRPr lang="en-US" sz="1800" dirty="0"/>
            </a:p>
          </p:txBody>
        </p:sp>
        <p:sp>
          <p:nvSpPr>
            <p:cNvPr id="11" name="Triangle 10"/>
            <p:cNvSpPr/>
            <p:nvPr/>
          </p:nvSpPr>
          <p:spPr>
            <a:xfrm rot="16200000">
              <a:off x="6166636" y="2799164"/>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p:cNvGrpSpPr/>
          <p:nvPr/>
        </p:nvGrpSpPr>
        <p:grpSpPr>
          <a:xfrm>
            <a:off x="5619551" y="4140168"/>
            <a:ext cx="2777995" cy="1134565"/>
            <a:chOff x="6366005" y="4140168"/>
            <a:chExt cx="2777995" cy="1134565"/>
          </a:xfrm>
        </p:grpSpPr>
        <p:sp>
          <p:nvSpPr>
            <p:cNvPr id="15" name="Segnaposto contenuto 2"/>
            <p:cNvSpPr txBox="1"/>
            <p:nvPr/>
          </p:nvSpPr>
          <p:spPr bwMode="auto">
            <a:xfrm>
              <a:off x="6491110" y="4140168"/>
              <a:ext cx="2652890" cy="1134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1200" dirty="0"/>
                <a:t>Trainees 1, 2 and 3 reached the predefined level of proficiency for identification of the left ureter after 47, 38 and 27 patients, respectively.</a:t>
              </a:r>
              <a:r>
                <a:rPr lang="zh-CN" altLang="en-US" sz="1200" dirty="0"/>
                <a:t>受培训医生</a:t>
              </a:r>
              <a:r>
                <a:rPr lang="en-US" altLang="zh-CN" sz="1200" dirty="0"/>
                <a:t>1</a:t>
              </a:r>
              <a:r>
                <a:rPr lang="zh-CN" altLang="en-US" sz="1200" dirty="0"/>
                <a:t>、</a:t>
              </a:r>
              <a:r>
                <a:rPr lang="en-US" altLang="zh-CN" sz="1200" dirty="0"/>
                <a:t>2</a:t>
              </a:r>
              <a:r>
                <a:rPr lang="zh-CN" altLang="en-US" sz="1200" dirty="0"/>
                <a:t>、</a:t>
              </a:r>
              <a:r>
                <a:rPr lang="en-US" altLang="zh-CN" sz="1200" dirty="0"/>
                <a:t>3</a:t>
              </a:r>
              <a:r>
                <a:rPr lang="zh-CN" altLang="en-US" sz="1200" dirty="0"/>
                <a:t>分别在检查</a:t>
              </a:r>
              <a:r>
                <a:rPr lang="en-US" altLang="zh-CN" sz="1200" dirty="0"/>
                <a:t>47</a:t>
              </a:r>
              <a:r>
                <a:rPr lang="zh-CN" altLang="en-US" sz="1200" dirty="0"/>
                <a:t>、</a:t>
              </a:r>
              <a:r>
                <a:rPr lang="en-US" altLang="zh-CN" sz="1200" dirty="0"/>
                <a:t>38</a:t>
              </a:r>
              <a:r>
                <a:rPr lang="zh-CN" altLang="en-US" sz="1200" dirty="0"/>
                <a:t>、</a:t>
              </a:r>
              <a:r>
                <a:rPr lang="en-US" altLang="zh-CN" sz="1200" dirty="0"/>
                <a:t>27</a:t>
              </a:r>
              <a:r>
                <a:rPr lang="zh-CN" altLang="en-US" sz="1200" dirty="0"/>
                <a:t>例病人后，显示左侧输尿管达到了预先定好的熟练水平</a:t>
              </a:r>
              <a:endParaRPr lang="en-US" altLang="zh-CN" sz="1200" dirty="0"/>
            </a:p>
            <a:p>
              <a:pPr marL="0" indent="0">
                <a:buNone/>
              </a:pPr>
              <a:endParaRPr lang="en-US" sz="1400" dirty="0"/>
            </a:p>
            <a:p>
              <a:endParaRPr lang="en-US" sz="1800" b="1" dirty="0"/>
            </a:p>
            <a:p>
              <a:endParaRPr lang="en-US" sz="1800" dirty="0"/>
            </a:p>
            <a:p>
              <a:pPr marL="0" indent="0">
                <a:buNone/>
              </a:pPr>
              <a:endParaRPr lang="en-US" sz="1800" dirty="0"/>
            </a:p>
          </p:txBody>
        </p:sp>
        <p:sp>
          <p:nvSpPr>
            <p:cNvPr id="17" name="Triangle 16"/>
            <p:cNvSpPr/>
            <p:nvPr/>
          </p:nvSpPr>
          <p:spPr>
            <a:xfrm rot="16200000">
              <a:off x="6166636" y="4644897"/>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文本框 3"/>
          <p:cNvSpPr txBox="1"/>
          <p:nvPr/>
        </p:nvSpPr>
        <p:spPr>
          <a:xfrm>
            <a:off x="5315232" y="5900706"/>
            <a:ext cx="3342289" cy="861774"/>
          </a:xfrm>
          <a:prstGeom prst="rect">
            <a:avLst/>
          </a:prstGeom>
          <a:noFill/>
        </p:spPr>
        <p:txBody>
          <a:bodyPr wrap="square" rtlCol="0">
            <a:spAutoFit/>
          </a:bodyPr>
          <a:lstStyle/>
          <a:p>
            <a:r>
              <a:rPr lang="zh-CN" altLang="en-US" sz="1000" dirty="0"/>
              <a:t>图</a:t>
            </a:r>
            <a:r>
              <a:rPr lang="en-US" altLang="zh-CN" sz="1000" dirty="0"/>
              <a:t>2. </a:t>
            </a:r>
            <a:r>
              <a:rPr lang="zh-CN" altLang="en-US" sz="1000" dirty="0"/>
              <a:t>三位受培训医生</a:t>
            </a:r>
            <a:r>
              <a:rPr lang="en-US" altLang="zh-CN" sz="1000" dirty="0"/>
              <a:t>TVS</a:t>
            </a:r>
            <a:r>
              <a:rPr lang="zh-CN" altLang="en-US" sz="1000" dirty="0"/>
              <a:t>显示右侧（</a:t>
            </a:r>
            <a:r>
              <a:rPr lang="en-US" altLang="zh-CN" sz="1000" dirty="0"/>
              <a:t>a</a:t>
            </a:r>
            <a:r>
              <a:rPr lang="zh-CN" altLang="en-US" sz="1000" dirty="0"/>
              <a:t>）及左侧（</a:t>
            </a:r>
            <a:r>
              <a:rPr lang="en-US" altLang="zh-CN" sz="1000" dirty="0"/>
              <a:t>b</a:t>
            </a:r>
            <a:r>
              <a:rPr lang="zh-CN" altLang="en-US" sz="1000" dirty="0"/>
              <a:t>）输尿管盆腔段</a:t>
            </a:r>
            <a:r>
              <a:rPr lang="en-US" altLang="zh-CN" sz="1000" dirty="0"/>
              <a:t>LC-CUSUM</a:t>
            </a:r>
            <a:r>
              <a:rPr lang="zh-CN" altLang="en-US" sz="1000" dirty="0"/>
              <a:t>的测试评分。如评分低于决定界限（灰色实线）以下时，受培训医生认为不熟练，如在之上，受培训医生被认为熟练显示输尿管。受培训医生</a:t>
            </a:r>
            <a:r>
              <a:rPr lang="en-US" altLang="zh-CN" sz="1000" dirty="0"/>
              <a:t>1</a:t>
            </a:r>
            <a:r>
              <a:rPr lang="zh-CN" altLang="en-US" sz="1000" dirty="0"/>
              <a:t>： 实线；受培训</a:t>
            </a:r>
            <a:r>
              <a:rPr lang="en-US" altLang="zh-CN" sz="1000" dirty="0"/>
              <a:t> </a:t>
            </a:r>
            <a:r>
              <a:rPr lang="zh-CN" altLang="en-US" sz="1000" dirty="0"/>
              <a:t>医生</a:t>
            </a:r>
            <a:r>
              <a:rPr lang="en-US" altLang="zh-CN" sz="1000" dirty="0"/>
              <a:t>2</a:t>
            </a:r>
            <a:r>
              <a:rPr lang="zh-CN" altLang="en-US" sz="1000" dirty="0"/>
              <a:t>：虚线；受培训医生</a:t>
            </a:r>
            <a:r>
              <a:rPr lang="en-US" altLang="zh-CN" sz="1000" dirty="0"/>
              <a:t>3</a:t>
            </a:r>
            <a:r>
              <a:rPr lang="zh-CN" altLang="en-US" sz="1000" dirty="0"/>
              <a:t>：点线</a:t>
            </a:r>
            <a:endParaRPr lang="zh-CN" alt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1" y="1480520"/>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Results  </a:t>
            </a:r>
            <a:r>
              <a:rPr lang="zh-CN" altLang="en-US" sz="2800" b="1" dirty="0">
                <a:solidFill>
                  <a:srgbClr val="000000"/>
                </a:solidFill>
                <a:effectLst>
                  <a:outerShdw blurRad="50800" dist="38100" dir="2700000" algn="tl" rotWithShape="0">
                    <a:prstClr val="black">
                      <a:alpha val="40000"/>
                    </a:prstClr>
                  </a:outerShdw>
                </a:effectLst>
              </a:rPr>
              <a:t>结果</a:t>
            </a:r>
            <a:r>
              <a:rPr 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19" name="Group 2"/>
          <p:cNvGrpSpPr/>
          <p:nvPr/>
        </p:nvGrpSpPr>
        <p:grpSpPr bwMode="auto">
          <a:xfrm>
            <a:off x="0" y="0"/>
            <a:ext cx="9144000" cy="923925"/>
            <a:chOff x="0" y="3755"/>
            <a:chExt cx="5760" cy="582"/>
          </a:xfrm>
        </p:grpSpPr>
        <p:pic>
          <p:nvPicPr>
            <p:cNvPr id="20"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pic>
        <p:nvPicPr>
          <p:cNvPr id="3" name="Picture 2"/>
          <p:cNvPicPr>
            <a:picLocks noChangeAspect="1"/>
          </p:cNvPicPr>
          <p:nvPr/>
        </p:nvPicPr>
        <p:blipFill rotWithShape="1">
          <a:blip r:embed="rId3"/>
          <a:srcRect r="1235"/>
          <a:stretch>
            <a:fillRect/>
          </a:stretch>
        </p:blipFill>
        <p:spPr>
          <a:xfrm>
            <a:off x="274770" y="2085334"/>
            <a:ext cx="8740678" cy="4377389"/>
          </a:xfrm>
          <a:prstGeom prst="rect">
            <a:avLst/>
          </a:prstGeom>
        </p:spPr>
      </p:pic>
      <p:sp>
        <p:nvSpPr>
          <p:cNvPr id="2" name="文本框 1"/>
          <p:cNvSpPr txBox="1"/>
          <p:nvPr/>
        </p:nvSpPr>
        <p:spPr>
          <a:xfrm>
            <a:off x="1950420" y="2306270"/>
            <a:ext cx="6806199" cy="246221"/>
          </a:xfrm>
          <a:prstGeom prst="rect">
            <a:avLst/>
          </a:prstGeom>
          <a:noFill/>
        </p:spPr>
        <p:txBody>
          <a:bodyPr wrap="square" rtlCol="0">
            <a:spAutoFit/>
          </a:bodyPr>
          <a:lstStyle/>
          <a:p>
            <a:r>
              <a:rPr lang="zh-CN" altLang="en-US" sz="1000" dirty="0"/>
              <a:t>专家及受培训医生使用</a:t>
            </a:r>
            <a:r>
              <a:rPr lang="en-US" altLang="zh-CN" sz="1000" dirty="0"/>
              <a:t>TVS</a:t>
            </a:r>
            <a:r>
              <a:rPr lang="zh-CN" altLang="en-US" sz="1000" dirty="0"/>
              <a:t>成功显示右侧及左侧输尿管、静息和扩张时输尿管的大小所需的时间</a:t>
            </a:r>
            <a:endParaRPr lang="zh-CN" altLang="en-US" sz="1000" dirty="0"/>
          </a:p>
        </p:txBody>
      </p:sp>
      <p:sp>
        <p:nvSpPr>
          <p:cNvPr id="4" name="文本框 3"/>
          <p:cNvSpPr txBox="1"/>
          <p:nvPr/>
        </p:nvSpPr>
        <p:spPr>
          <a:xfrm>
            <a:off x="400094" y="2612225"/>
            <a:ext cx="8869230" cy="553998"/>
          </a:xfrm>
          <a:prstGeom prst="rect">
            <a:avLst/>
          </a:prstGeom>
          <a:noFill/>
        </p:spPr>
        <p:txBody>
          <a:bodyPr wrap="square" rtlCol="0">
            <a:spAutoFit/>
          </a:bodyPr>
          <a:lstStyle/>
          <a:p>
            <a:r>
              <a:rPr lang="en-US" altLang="zh-CN" dirty="0"/>
              <a:t>                                                                                                                                                  </a:t>
            </a:r>
            <a:r>
              <a:rPr lang="zh-CN" altLang="en-US" sz="1200" dirty="0"/>
              <a:t>输尿管直径</a:t>
            </a:r>
            <a:endParaRPr lang="en-US" altLang="zh-CN" sz="1200" dirty="0"/>
          </a:p>
          <a:p>
            <a:r>
              <a:rPr lang="zh-CN" altLang="en-US" sz="1200" dirty="0"/>
              <a:t>                检查者                                          输尿管位置                            时间                                              静息                                                   扩张</a:t>
            </a:r>
            <a:endParaRPr lang="zh-CN" altLang="en-US" sz="1200" dirty="0"/>
          </a:p>
        </p:txBody>
      </p:sp>
      <p:sp>
        <p:nvSpPr>
          <p:cNvPr id="5" name="文本框 4"/>
          <p:cNvSpPr txBox="1"/>
          <p:nvPr/>
        </p:nvSpPr>
        <p:spPr>
          <a:xfrm>
            <a:off x="612603" y="3078685"/>
            <a:ext cx="2569136" cy="1384995"/>
          </a:xfrm>
          <a:prstGeom prst="rect">
            <a:avLst/>
          </a:prstGeom>
          <a:noFill/>
        </p:spPr>
        <p:txBody>
          <a:bodyPr wrap="square" rtlCol="0">
            <a:spAutoFit/>
          </a:bodyPr>
          <a:lstStyle/>
          <a:p>
            <a:r>
              <a:rPr lang="en-US" altLang="zh-CN" dirty="0"/>
              <a:t>                      </a:t>
            </a:r>
            <a:r>
              <a:rPr lang="en-US" altLang="zh-CN" sz="1100" dirty="0"/>
              <a:t> </a:t>
            </a:r>
            <a:r>
              <a:rPr lang="zh-CN" altLang="en-US" sz="1100" dirty="0"/>
              <a:t>受培训医生</a:t>
            </a:r>
            <a:r>
              <a:rPr lang="en-US" altLang="zh-CN" sz="1100" dirty="0"/>
              <a:t>1</a:t>
            </a:r>
            <a:r>
              <a:rPr lang="zh-CN" altLang="en-US" sz="1100" dirty="0"/>
              <a:t>的患者</a:t>
            </a:r>
            <a:endParaRPr lang="en-US" altLang="zh-CN" sz="1100" dirty="0"/>
          </a:p>
          <a:p>
            <a:r>
              <a:rPr lang="en-US" altLang="zh-CN" sz="1100" dirty="0"/>
              <a:t>                </a:t>
            </a:r>
            <a:r>
              <a:rPr lang="zh-CN" altLang="en-US" sz="1100" dirty="0"/>
              <a:t>专家                                        右</a:t>
            </a:r>
            <a:endParaRPr lang="en-US" altLang="zh-CN" sz="1100" dirty="0"/>
          </a:p>
          <a:p>
            <a:r>
              <a:rPr lang="en-US" altLang="zh-CN" sz="1100" dirty="0"/>
              <a:t>                                                                 </a:t>
            </a:r>
            <a:r>
              <a:rPr lang="zh-CN" altLang="en-US" sz="1100" dirty="0"/>
              <a:t>左</a:t>
            </a:r>
            <a:endParaRPr lang="en-US" altLang="zh-CN" sz="1100" dirty="0"/>
          </a:p>
          <a:p>
            <a:r>
              <a:rPr lang="en-US" altLang="zh-CN" sz="1100" dirty="0"/>
              <a:t>                 </a:t>
            </a:r>
            <a:r>
              <a:rPr lang="zh-CN" altLang="en-US" sz="1100" dirty="0"/>
              <a:t>医生</a:t>
            </a:r>
            <a:r>
              <a:rPr lang="en-US" altLang="zh-CN" sz="1100" dirty="0"/>
              <a:t>1                                     </a:t>
            </a:r>
            <a:r>
              <a:rPr lang="zh-CN" altLang="en-US" sz="1100" dirty="0"/>
              <a:t>右</a:t>
            </a:r>
            <a:endParaRPr lang="en-US" altLang="zh-CN" sz="1100" dirty="0"/>
          </a:p>
          <a:p>
            <a:r>
              <a:rPr lang="en-US" altLang="zh-CN" sz="1100" dirty="0"/>
              <a:t>                                                                 </a:t>
            </a:r>
            <a:r>
              <a:rPr lang="zh-CN" altLang="en-US" sz="1100" dirty="0"/>
              <a:t>左</a:t>
            </a:r>
            <a:endParaRPr lang="en-US" altLang="zh-CN" sz="1100" dirty="0"/>
          </a:p>
          <a:p>
            <a:r>
              <a:rPr lang="en-US" altLang="zh-CN" sz="1100" dirty="0"/>
              <a:t>                                     </a:t>
            </a:r>
            <a:endParaRPr lang="en-US" altLang="zh-CN" sz="1100" dirty="0"/>
          </a:p>
          <a:p>
            <a:endParaRPr lang="zh-CN" altLang="en-US" sz="1100" dirty="0"/>
          </a:p>
        </p:txBody>
      </p:sp>
      <p:sp>
        <p:nvSpPr>
          <p:cNvPr id="13" name="文本框 12"/>
          <p:cNvSpPr txBox="1"/>
          <p:nvPr/>
        </p:nvSpPr>
        <p:spPr>
          <a:xfrm>
            <a:off x="612603" y="3992485"/>
            <a:ext cx="2569136" cy="1384995"/>
          </a:xfrm>
          <a:prstGeom prst="rect">
            <a:avLst/>
          </a:prstGeom>
          <a:noFill/>
        </p:spPr>
        <p:txBody>
          <a:bodyPr wrap="square" rtlCol="0">
            <a:spAutoFit/>
          </a:bodyPr>
          <a:lstStyle/>
          <a:p>
            <a:r>
              <a:rPr lang="en-US" altLang="zh-CN" dirty="0"/>
              <a:t>                      </a:t>
            </a:r>
            <a:r>
              <a:rPr lang="en-US" altLang="zh-CN" sz="1100" dirty="0"/>
              <a:t> </a:t>
            </a:r>
            <a:r>
              <a:rPr lang="zh-CN" altLang="en-US" sz="1100" dirty="0"/>
              <a:t>受培训医生</a:t>
            </a:r>
            <a:r>
              <a:rPr lang="en-US" altLang="zh-CN" sz="1100" dirty="0"/>
              <a:t>2</a:t>
            </a:r>
            <a:r>
              <a:rPr lang="zh-CN" altLang="en-US" sz="1100" dirty="0"/>
              <a:t>的患者</a:t>
            </a:r>
            <a:endParaRPr lang="en-US" altLang="zh-CN" sz="1100" dirty="0"/>
          </a:p>
          <a:p>
            <a:r>
              <a:rPr lang="en-US" altLang="zh-CN" sz="1100" dirty="0"/>
              <a:t>                </a:t>
            </a:r>
            <a:r>
              <a:rPr lang="zh-CN" altLang="en-US" sz="1100" dirty="0"/>
              <a:t>专家                                        右</a:t>
            </a:r>
            <a:endParaRPr lang="en-US" altLang="zh-CN" sz="1100" dirty="0"/>
          </a:p>
          <a:p>
            <a:r>
              <a:rPr lang="en-US" altLang="zh-CN" sz="1100" dirty="0"/>
              <a:t>                                                                 </a:t>
            </a:r>
            <a:r>
              <a:rPr lang="zh-CN" altLang="en-US" sz="1100" dirty="0"/>
              <a:t>左</a:t>
            </a:r>
            <a:endParaRPr lang="en-US" altLang="zh-CN" sz="1100" dirty="0"/>
          </a:p>
          <a:p>
            <a:r>
              <a:rPr lang="en-US" altLang="zh-CN" sz="1100" dirty="0"/>
              <a:t>                 </a:t>
            </a:r>
            <a:r>
              <a:rPr lang="zh-CN" altLang="en-US" sz="1100" dirty="0"/>
              <a:t>医生</a:t>
            </a:r>
            <a:r>
              <a:rPr lang="en-US" altLang="zh-CN" sz="1100" dirty="0"/>
              <a:t>2                                     </a:t>
            </a:r>
            <a:r>
              <a:rPr lang="zh-CN" altLang="en-US" sz="1100" dirty="0"/>
              <a:t>右</a:t>
            </a:r>
            <a:endParaRPr lang="en-US" altLang="zh-CN" sz="1100" dirty="0"/>
          </a:p>
          <a:p>
            <a:r>
              <a:rPr lang="en-US" altLang="zh-CN" sz="1100" dirty="0"/>
              <a:t>                                                                 </a:t>
            </a:r>
            <a:r>
              <a:rPr lang="zh-CN" altLang="en-US" sz="1100" dirty="0"/>
              <a:t>左</a:t>
            </a:r>
            <a:endParaRPr lang="en-US" altLang="zh-CN" sz="1100" dirty="0"/>
          </a:p>
          <a:p>
            <a:r>
              <a:rPr lang="en-US" altLang="zh-CN" sz="1100" dirty="0"/>
              <a:t>                                     </a:t>
            </a:r>
            <a:endParaRPr lang="en-US" altLang="zh-CN" sz="1100" dirty="0"/>
          </a:p>
          <a:p>
            <a:endParaRPr lang="zh-CN" altLang="en-US" sz="1100" dirty="0"/>
          </a:p>
        </p:txBody>
      </p:sp>
      <p:sp>
        <p:nvSpPr>
          <p:cNvPr id="16" name="文本框 15"/>
          <p:cNvSpPr txBox="1"/>
          <p:nvPr/>
        </p:nvSpPr>
        <p:spPr>
          <a:xfrm>
            <a:off x="612603" y="4905889"/>
            <a:ext cx="2569136" cy="1384995"/>
          </a:xfrm>
          <a:prstGeom prst="rect">
            <a:avLst/>
          </a:prstGeom>
          <a:noFill/>
        </p:spPr>
        <p:txBody>
          <a:bodyPr wrap="square" rtlCol="0">
            <a:spAutoFit/>
          </a:bodyPr>
          <a:lstStyle/>
          <a:p>
            <a:r>
              <a:rPr lang="en-US" altLang="zh-CN" dirty="0"/>
              <a:t>                      </a:t>
            </a:r>
            <a:r>
              <a:rPr lang="en-US" altLang="zh-CN" sz="1100" dirty="0"/>
              <a:t> </a:t>
            </a:r>
            <a:r>
              <a:rPr lang="zh-CN" altLang="en-US" sz="1100" dirty="0"/>
              <a:t>受培训医生</a:t>
            </a:r>
            <a:r>
              <a:rPr lang="en-US" altLang="zh-CN" sz="1100" dirty="0"/>
              <a:t>3</a:t>
            </a:r>
            <a:r>
              <a:rPr lang="zh-CN" altLang="en-US" sz="1100" dirty="0"/>
              <a:t>的患者</a:t>
            </a:r>
            <a:endParaRPr lang="en-US" altLang="zh-CN" sz="1100" dirty="0"/>
          </a:p>
          <a:p>
            <a:r>
              <a:rPr lang="en-US" altLang="zh-CN" sz="1100" dirty="0"/>
              <a:t>                 </a:t>
            </a:r>
            <a:r>
              <a:rPr lang="zh-CN" altLang="en-US" sz="1100" dirty="0"/>
              <a:t>专家                                       右</a:t>
            </a:r>
            <a:endParaRPr lang="en-US" altLang="zh-CN" sz="1100" dirty="0"/>
          </a:p>
          <a:p>
            <a:r>
              <a:rPr lang="en-US" altLang="zh-CN" sz="1100" dirty="0"/>
              <a:t>                                                                 </a:t>
            </a:r>
            <a:r>
              <a:rPr lang="zh-CN" altLang="en-US" sz="1100" dirty="0"/>
              <a:t>左</a:t>
            </a:r>
            <a:endParaRPr lang="en-US" altLang="zh-CN" sz="1100" dirty="0"/>
          </a:p>
          <a:p>
            <a:r>
              <a:rPr lang="en-US" altLang="zh-CN" sz="1100" dirty="0"/>
              <a:t>                 </a:t>
            </a:r>
            <a:r>
              <a:rPr lang="zh-CN" altLang="en-US" sz="1100" dirty="0"/>
              <a:t>医生</a:t>
            </a:r>
            <a:r>
              <a:rPr lang="en-US" altLang="zh-CN" sz="1100" dirty="0"/>
              <a:t>3                                    </a:t>
            </a:r>
            <a:r>
              <a:rPr lang="zh-CN" altLang="en-US" sz="1100" dirty="0"/>
              <a:t>右</a:t>
            </a:r>
            <a:endParaRPr lang="en-US" altLang="zh-CN" sz="1100" dirty="0"/>
          </a:p>
          <a:p>
            <a:r>
              <a:rPr lang="en-US" altLang="zh-CN" sz="1100" dirty="0"/>
              <a:t>                                                                 </a:t>
            </a:r>
            <a:r>
              <a:rPr lang="zh-CN" altLang="en-US" sz="1100" dirty="0"/>
              <a:t>左</a:t>
            </a:r>
            <a:endParaRPr lang="en-US" altLang="zh-CN" sz="1100" dirty="0"/>
          </a:p>
          <a:p>
            <a:r>
              <a:rPr lang="en-US" altLang="zh-CN" sz="1100" dirty="0"/>
              <a:t>                                     </a:t>
            </a:r>
            <a:endParaRPr lang="en-US" altLang="zh-CN" sz="1100" dirty="0"/>
          </a:p>
          <a:p>
            <a:endParaRPr lang="zh-CN" altLang="en-US" sz="1100" dirty="0"/>
          </a:p>
        </p:txBody>
      </p:sp>
      <p:sp>
        <p:nvSpPr>
          <p:cNvPr id="6" name="文本框 5"/>
          <p:cNvSpPr txBox="1"/>
          <p:nvPr/>
        </p:nvSpPr>
        <p:spPr>
          <a:xfrm>
            <a:off x="1135117" y="6203742"/>
            <a:ext cx="7734113" cy="276999"/>
          </a:xfrm>
          <a:prstGeom prst="rect">
            <a:avLst/>
          </a:prstGeom>
          <a:noFill/>
        </p:spPr>
        <p:txBody>
          <a:bodyPr wrap="square" rtlCol="0">
            <a:spAutoFit/>
          </a:bodyPr>
          <a:lstStyle/>
          <a:p>
            <a:r>
              <a:rPr lang="zh-CN" altLang="en-US" sz="1200" dirty="0"/>
              <a:t>数据显示为中位数（</a:t>
            </a:r>
            <a:r>
              <a:rPr lang="en-US" altLang="zh-CN" sz="1200" dirty="0"/>
              <a:t>25</a:t>
            </a:r>
            <a:r>
              <a:rPr lang="zh-CN" altLang="en-US" sz="1200" dirty="0"/>
              <a:t>百分位范围）。检查超过</a:t>
            </a:r>
            <a:r>
              <a:rPr lang="en-US" altLang="zh-CN" sz="1200" dirty="0"/>
              <a:t>150</a:t>
            </a:r>
            <a:r>
              <a:rPr lang="zh-CN" altLang="en-US" sz="1200" dirty="0"/>
              <a:t>秒则认为是失败，并未被纳入</a:t>
            </a:r>
            <a:endParaRPr lang="zh-CN" alt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48823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dirty="0">
                <a:solidFill>
                  <a:srgbClr val="000000"/>
                </a:solidFill>
                <a:effectLst>
                  <a:outerShdw blurRad="50800" dist="38100" dir="2700000" algn="tl" rotWithShape="0">
                    <a:prstClr val="black">
                      <a:alpha val="40000"/>
                    </a:prstClr>
                  </a:outerShdw>
                </a:effectLst>
              </a:rPr>
              <a:t>Discussion – Main findings </a:t>
            </a:r>
            <a:r>
              <a:rPr lang="zh-CN" altLang="en-US" sz="2800" b="1" dirty="0">
                <a:solidFill>
                  <a:srgbClr val="000000"/>
                </a:solidFill>
                <a:effectLst>
                  <a:outerShdw blurRad="50800" dist="38100" dir="2700000" algn="tl" rotWithShape="0">
                    <a:prstClr val="black">
                      <a:alpha val="40000"/>
                    </a:prstClr>
                  </a:outerShdw>
                </a:effectLst>
              </a:rPr>
              <a:t>讨论</a:t>
            </a:r>
            <a:r>
              <a:rPr lang="en-US" altLang="zh-CN" sz="2800" b="1" dirty="0">
                <a:solidFill>
                  <a:srgbClr val="000000"/>
                </a:solidFill>
                <a:effectLst>
                  <a:outerShdw blurRad="50800" dist="38100" dir="2700000" algn="tl" rotWithShape="0">
                    <a:prstClr val="black">
                      <a:alpha val="40000"/>
                    </a:prstClr>
                  </a:outerShdw>
                </a:effectLst>
              </a:rPr>
              <a:t>-</a:t>
            </a:r>
            <a:r>
              <a:rPr lang="zh-CN" altLang="en-US" sz="2800" b="1" dirty="0">
                <a:solidFill>
                  <a:srgbClr val="000000"/>
                </a:solidFill>
                <a:effectLst>
                  <a:outerShdw blurRad="50800" dist="38100" dir="2700000" algn="tl" rotWithShape="0">
                    <a:prstClr val="black">
                      <a:alpha val="40000"/>
                    </a:prstClr>
                  </a:outerShdw>
                </a:effectLst>
              </a:rPr>
              <a:t>主要发现</a:t>
            </a:r>
            <a:r>
              <a:rPr lang="en-GB" altLang="en-US" sz="2800" b="1" dirty="0">
                <a:solidFill>
                  <a:srgbClr val="000000"/>
                </a:solidFill>
                <a:effectLst>
                  <a:outerShdw blurRad="50800" dist="38100" dir="2700000" algn="tl" rotWithShape="0">
                    <a:prstClr val="black">
                      <a:alpha val="40000"/>
                    </a:prstClr>
                  </a:outerShdw>
                </a:effectLst>
              </a:rPr>
              <a:t> </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179387" y="2238568"/>
            <a:ext cx="8815323" cy="4701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dirty="0"/>
              <a:t>The trainees, with a basic level of competence in TVS, acquired an adequate level of proficiency in identifying the right ureter after a maximum of 48 TVS examinations, and the left ureter after a maximum of 47 TVS examinations. </a:t>
            </a:r>
            <a:r>
              <a:rPr lang="zh-CN" altLang="en-US" sz="1600" dirty="0"/>
              <a:t>具备基本</a:t>
            </a:r>
            <a:r>
              <a:rPr lang="en-US" altLang="zh-CN" sz="1600" dirty="0"/>
              <a:t>TVS</a:t>
            </a:r>
            <a:r>
              <a:rPr lang="zh-CN" altLang="en-US" sz="1600" dirty="0"/>
              <a:t>操作水平的受培训医生在最多</a:t>
            </a:r>
            <a:r>
              <a:rPr lang="en-US" altLang="zh-CN" sz="1600" dirty="0"/>
              <a:t>48</a:t>
            </a:r>
            <a:r>
              <a:rPr lang="zh-CN" altLang="en-US" sz="1600" dirty="0"/>
              <a:t>次及</a:t>
            </a:r>
            <a:r>
              <a:rPr lang="en-US" altLang="zh-CN" sz="1600" dirty="0"/>
              <a:t>47</a:t>
            </a:r>
            <a:r>
              <a:rPr lang="zh-CN" altLang="en-US" sz="1600" dirty="0"/>
              <a:t>次对右侧和左侧输尿管进行</a:t>
            </a:r>
            <a:r>
              <a:rPr lang="en-US" altLang="zh-CN" sz="1600" dirty="0"/>
              <a:t>TVS</a:t>
            </a:r>
            <a:r>
              <a:rPr lang="zh-CN" altLang="en-US" sz="1600" dirty="0"/>
              <a:t>检查后达到了熟练水平</a:t>
            </a:r>
            <a:endParaRPr lang="en-US" sz="1600" dirty="0"/>
          </a:p>
          <a:p>
            <a:r>
              <a:rPr lang="en-US" sz="1600" dirty="0"/>
              <a:t>Intertrainee variability was observed, in accordance with the results Bazot et al., who evaluated learning curves for TVS visualization of endometriomas. This may be explained by small differences in experience of the trainees as well as technical aspects. </a:t>
            </a:r>
            <a:r>
              <a:rPr lang="zh-CN" altLang="en-US" sz="1600" dirty="0"/>
              <a:t>受培训者之间存在差异，结果与</a:t>
            </a:r>
            <a:r>
              <a:rPr lang="en-US" altLang="zh-CN" sz="1600" dirty="0" err="1"/>
              <a:t>Bazot</a:t>
            </a:r>
            <a:r>
              <a:rPr lang="en-US" altLang="zh-CN" sz="1600" dirty="0"/>
              <a:t> et al</a:t>
            </a:r>
            <a:r>
              <a:rPr lang="zh-CN" altLang="en-US" sz="1600" dirty="0"/>
              <a:t>等的研究一致，他们评价了</a:t>
            </a:r>
            <a:r>
              <a:rPr lang="en-US" altLang="zh-CN" sz="1600" dirty="0"/>
              <a:t>TVS</a:t>
            </a:r>
            <a:r>
              <a:rPr lang="zh-CN" altLang="en-US" sz="1600" dirty="0"/>
              <a:t>探查子宫内膜异位囊肿的学习曲线。这能用受培训人员经验及技术有细微的差异来解释</a:t>
            </a:r>
            <a:endParaRPr lang="en-US" sz="1600" dirty="0"/>
          </a:p>
          <a:p>
            <a:endParaRPr lang="en-US" sz="1600" dirty="0"/>
          </a:p>
          <a:p>
            <a:r>
              <a:rPr lang="en-US" sz="1600" dirty="0"/>
              <a:t>The number of scans (about 48) apparently required in order to become capable in identifying the ureters should be easily incorporated into training protocols for TVS and feasible in everyday clinical teaching practice. </a:t>
            </a:r>
            <a:r>
              <a:rPr lang="zh-CN" altLang="en-US" sz="1600" dirty="0"/>
              <a:t>要熟练显示输尿管所需的检查数约为</a:t>
            </a:r>
            <a:r>
              <a:rPr lang="en-US" altLang="zh-CN" sz="1600" dirty="0"/>
              <a:t>48</a:t>
            </a:r>
            <a:r>
              <a:rPr lang="zh-CN" altLang="en-US" sz="1600" dirty="0"/>
              <a:t>次，可较容易结合到</a:t>
            </a:r>
            <a:r>
              <a:rPr lang="en-US" altLang="zh-CN" sz="1600" dirty="0"/>
              <a:t>TVS</a:t>
            </a:r>
            <a:r>
              <a:rPr lang="zh-CN" altLang="en-US" sz="1600" dirty="0"/>
              <a:t>培训方案中，在每日的临床教学中也有可行性。</a:t>
            </a:r>
            <a:endParaRPr lang="en-US" sz="1800" dirty="0"/>
          </a:p>
          <a:p>
            <a:endParaRPr lang="en-US" sz="1800" dirty="0"/>
          </a:p>
          <a:p>
            <a:endParaRPr lang="en-US" sz="1800" dirty="0"/>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48823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dirty="0">
                <a:solidFill>
                  <a:srgbClr val="000000"/>
                </a:solidFill>
                <a:effectLst>
                  <a:outerShdw blurRad="50800" dist="38100" dir="2700000" algn="tl" rotWithShape="0">
                    <a:prstClr val="black">
                      <a:alpha val="40000"/>
                    </a:prstClr>
                  </a:outerShdw>
                </a:effectLst>
              </a:rPr>
              <a:t>Discussion – Limitations </a:t>
            </a:r>
            <a:r>
              <a:rPr lang="zh-CN" altLang="en-US" sz="2800" b="1" dirty="0">
                <a:solidFill>
                  <a:srgbClr val="000000"/>
                </a:solidFill>
                <a:effectLst>
                  <a:outerShdw blurRad="50800" dist="38100" dir="2700000" algn="tl" rotWithShape="0">
                    <a:prstClr val="black">
                      <a:alpha val="40000"/>
                    </a:prstClr>
                  </a:outerShdw>
                </a:effectLst>
              </a:rPr>
              <a:t>讨论</a:t>
            </a:r>
            <a:r>
              <a:rPr lang="en-US" altLang="zh-CN" sz="2800" b="1" dirty="0">
                <a:solidFill>
                  <a:srgbClr val="000000"/>
                </a:solidFill>
                <a:effectLst>
                  <a:outerShdw blurRad="50800" dist="38100" dir="2700000" algn="tl" rotWithShape="0">
                    <a:prstClr val="black">
                      <a:alpha val="40000"/>
                    </a:prstClr>
                  </a:outerShdw>
                </a:effectLst>
              </a:rPr>
              <a:t>-</a:t>
            </a:r>
            <a:r>
              <a:rPr lang="zh-CN" altLang="en-US" sz="2800" b="1" dirty="0">
                <a:solidFill>
                  <a:srgbClr val="000000"/>
                </a:solidFill>
                <a:effectLst>
                  <a:outerShdw blurRad="50800" dist="38100" dir="2700000" algn="tl" rotWithShape="0">
                    <a:prstClr val="black">
                      <a:alpha val="40000"/>
                    </a:prstClr>
                  </a:outerShdw>
                </a:effectLst>
              </a:rPr>
              <a:t>局限性</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179387" y="2238568"/>
            <a:ext cx="8722017" cy="4264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400" dirty="0"/>
              <a:t>Eligible women were recruited from a tertiary referral setting, in which gynecologists perform both the TVS workup and surgery - learning curve may be different for trainees in other settings, in which these disciplines are separate. </a:t>
            </a:r>
            <a:r>
              <a:rPr lang="zh-CN" altLang="en-US" sz="1400" dirty="0"/>
              <a:t>入组病例是在三级转诊中心所收集，在三级转诊中心中</a:t>
            </a:r>
            <a:r>
              <a:rPr lang="en-US" altLang="zh-CN" sz="1400" dirty="0"/>
              <a:t>TVS</a:t>
            </a:r>
            <a:r>
              <a:rPr lang="zh-CN" altLang="en-US" sz="1400" dirty="0"/>
              <a:t>以及手术均由妇科医师来进行</a:t>
            </a:r>
            <a:r>
              <a:rPr lang="en-US" altLang="zh-CN" sz="1400" dirty="0"/>
              <a:t>-</a:t>
            </a:r>
            <a:r>
              <a:rPr lang="zh-CN" altLang="en-US" sz="1400" dirty="0"/>
              <a:t>在其他中心，</a:t>
            </a:r>
            <a:r>
              <a:rPr lang="en-US" altLang="zh-CN" sz="1400" dirty="0"/>
              <a:t>TVS</a:t>
            </a:r>
            <a:r>
              <a:rPr lang="zh-CN" altLang="en-US" sz="1400" dirty="0"/>
              <a:t>及手术分开进行，受培训医生的学习曲线可能有所不同</a:t>
            </a:r>
            <a:endParaRPr lang="en-US" sz="1400" dirty="0"/>
          </a:p>
          <a:p>
            <a:endParaRPr lang="en-US" sz="1400" dirty="0"/>
          </a:p>
          <a:p>
            <a:r>
              <a:rPr lang="en-US" sz="1400" dirty="0"/>
              <a:t>All three trainees were general gynecologists with basic experience in TVS - results may not be transferable to gynecological residents or less experienced gynecological staff performing TVS without any prior knowledge. </a:t>
            </a:r>
            <a:r>
              <a:rPr lang="zh-CN" altLang="en-US" sz="1400" dirty="0"/>
              <a:t>三位受培训医生均是普通妇科医师，有基础的</a:t>
            </a:r>
            <a:r>
              <a:rPr lang="en-US" altLang="zh-CN" sz="1400" dirty="0"/>
              <a:t>TVS</a:t>
            </a:r>
            <a:r>
              <a:rPr lang="zh-CN" altLang="en-US" sz="1400" dirty="0"/>
              <a:t>操作经验</a:t>
            </a:r>
            <a:r>
              <a:rPr lang="en-US" altLang="zh-CN" sz="1400" dirty="0"/>
              <a:t>-</a:t>
            </a:r>
            <a:r>
              <a:rPr lang="zh-CN" altLang="en-US" sz="1400" dirty="0"/>
              <a:t>在妇科实习医师及有较少的</a:t>
            </a:r>
            <a:r>
              <a:rPr lang="en-US" altLang="zh-CN" sz="1400" dirty="0"/>
              <a:t>TVS</a:t>
            </a:r>
            <a:r>
              <a:rPr lang="zh-CN" altLang="en-US" sz="1400" dirty="0"/>
              <a:t>经验的妇科医师中结果可能不适用</a:t>
            </a:r>
            <a:endParaRPr lang="en-US" sz="1400" dirty="0"/>
          </a:p>
          <a:p>
            <a:endParaRPr lang="en-US" sz="1400" dirty="0"/>
          </a:p>
          <a:p>
            <a:r>
              <a:rPr lang="en-US" sz="1400" dirty="0"/>
              <a:t>The time limit of 150 s to identify successfully each ureter may have been too low. However, it was set to assess the practical feasibility of including examination of the ureters as part of the routine TVS workup in a tertiary referral setting. </a:t>
            </a:r>
            <a:r>
              <a:rPr lang="zh-CN" altLang="en-US" sz="1400" dirty="0"/>
              <a:t>显示一侧输尿管所需时间限定在</a:t>
            </a:r>
            <a:r>
              <a:rPr lang="en-US" altLang="zh-CN" sz="1400" dirty="0"/>
              <a:t>150</a:t>
            </a:r>
            <a:r>
              <a:rPr lang="zh-CN" altLang="en-US" sz="1400" dirty="0"/>
              <a:t>秒，这可能很短。但这样设定是为了评价三级转诊中心中输尿管的检查纳入到的常规</a:t>
            </a:r>
            <a:r>
              <a:rPr lang="en-US" altLang="zh-CN" sz="1400" dirty="0"/>
              <a:t>TVS</a:t>
            </a:r>
            <a:r>
              <a:rPr lang="zh-CN" altLang="en-US" sz="1400" dirty="0"/>
              <a:t>检查中的实践可行性</a:t>
            </a:r>
            <a:endParaRPr lang="en-US" sz="1400" dirty="0"/>
          </a:p>
          <a:p>
            <a:endParaRPr lang="en-US" sz="1400" dirty="0"/>
          </a:p>
          <a:p>
            <a:r>
              <a:rPr lang="en-US" sz="1400" dirty="0"/>
              <a:t>The interaction between expert examiner, patient and trainee may have differed from day to day, thereby influencing the learning curves. </a:t>
            </a:r>
            <a:r>
              <a:rPr lang="zh-CN" altLang="en-US" sz="1400" dirty="0"/>
              <a:t>专家、患者及受培训医生间的互动每天都有不同，所以影响了学习曲线</a:t>
            </a:r>
            <a:endParaRPr lang="en-US" sz="1400" dirty="0"/>
          </a:p>
          <a:p>
            <a:endParaRPr lang="en-US" sz="1800" dirty="0"/>
          </a:p>
          <a:p>
            <a:endParaRPr lang="en-US" sz="1800" dirty="0"/>
          </a:p>
          <a:p>
            <a:endParaRPr lang="en-US" sz="1800" dirty="0"/>
          </a:p>
          <a:p>
            <a:endParaRPr lang="en-US" sz="1800" dirty="0"/>
          </a:p>
          <a:p>
            <a:endParaRPr lang="en-US" sz="1800" dirty="0"/>
          </a:p>
          <a:p>
            <a:endParaRPr lang="en-US" sz="1800" dirty="0"/>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48823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dirty="0">
                <a:solidFill>
                  <a:srgbClr val="000000"/>
                </a:solidFill>
                <a:effectLst>
                  <a:outerShdw blurRad="50800" dist="38100" dir="2700000" algn="tl" rotWithShape="0">
                    <a:prstClr val="black">
                      <a:alpha val="40000"/>
                    </a:prstClr>
                  </a:outerShdw>
                </a:effectLst>
              </a:rPr>
              <a:t>Conclusions </a:t>
            </a:r>
            <a:r>
              <a:rPr lang="zh-CN" altLang="en-US" sz="2800" b="1" dirty="0">
                <a:solidFill>
                  <a:srgbClr val="000000"/>
                </a:solidFill>
                <a:effectLst>
                  <a:outerShdw blurRad="50800" dist="38100" dir="2700000" algn="tl" rotWithShape="0">
                    <a:prstClr val="black">
                      <a:alpha val="40000"/>
                    </a:prstClr>
                  </a:outerShdw>
                </a:effectLst>
              </a:rPr>
              <a:t>结论</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179388" y="2238568"/>
            <a:ext cx="8675364" cy="2943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800" dirty="0"/>
              <a:t>The present study is the first to show that performing around 40–50 TVS examinations is necessary to become capable of identifying using TVS the pelvic part of the ureters in a tertiary referral setting. </a:t>
            </a:r>
            <a:r>
              <a:rPr lang="zh-CN" altLang="en-US" sz="1800" dirty="0"/>
              <a:t>这项研究首次显示在三级转诊中心，要掌握</a:t>
            </a:r>
            <a:r>
              <a:rPr lang="en-US" altLang="zh-CN" sz="1800" dirty="0"/>
              <a:t>TVS</a:t>
            </a:r>
            <a:r>
              <a:rPr lang="zh-CN" altLang="en-US" sz="1800" dirty="0"/>
              <a:t>显示输尿管盆腔段，需要操作</a:t>
            </a:r>
            <a:r>
              <a:rPr lang="en-US" altLang="zh-CN" sz="1800" dirty="0"/>
              <a:t>40-50</a:t>
            </a:r>
            <a:r>
              <a:rPr lang="zh-CN" altLang="en-US" sz="1800" dirty="0"/>
              <a:t>次</a:t>
            </a:r>
            <a:r>
              <a:rPr lang="en-US" altLang="zh-CN" sz="1800" dirty="0"/>
              <a:t>TVS</a:t>
            </a:r>
            <a:endParaRPr lang="en-US" sz="1800" dirty="0"/>
          </a:p>
          <a:p>
            <a:pPr marL="0" indent="0">
              <a:buNone/>
            </a:pPr>
            <a:endParaRPr lang="en-US" sz="1800" dirty="0"/>
          </a:p>
          <a:p>
            <a:r>
              <a:rPr lang="en-US" sz="1800" dirty="0"/>
              <a:t>Identification of the ureters could be included in the workup of all patients with pelvic pain.  </a:t>
            </a:r>
            <a:r>
              <a:rPr lang="zh-CN" altLang="en-US" sz="1800" dirty="0"/>
              <a:t>探查输尿管可以纳入到所有有盆腔痛的患者的检查中</a:t>
            </a:r>
            <a:endParaRPr lang="en-US" sz="1800" dirty="0"/>
          </a:p>
          <a:p>
            <a:pPr marL="0" indent="0">
              <a:buNone/>
            </a:pPr>
            <a:endParaRPr lang="en-US" sz="1800" dirty="0"/>
          </a:p>
          <a:p>
            <a:r>
              <a:rPr lang="en-US" sz="1800" dirty="0"/>
              <a:t>Implementation of this diagnostic step may enhance the detection rates of early ureteral obstruction. </a:t>
            </a:r>
            <a:r>
              <a:rPr lang="zh-CN" altLang="en-US" sz="1800" dirty="0"/>
              <a:t>进行此项诊断操作可以提高早期输尿管梗阻的发现率</a:t>
            </a:r>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8"/>
          <p:cNvSpPr>
            <a:spLocks noChangeArrowheads="1"/>
          </p:cNvSpPr>
          <p:nvPr/>
        </p:nvSpPr>
        <p:spPr bwMode="auto">
          <a:xfrm>
            <a:off x="-3929" y="169880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US" altLang="he-IL" sz="2800" b="1" dirty="0">
                <a:effectLst>
                  <a:outerShdw blurRad="50800" dist="38100" dir="2700000" algn="tl" rotWithShape="0">
                    <a:prstClr val="black">
                      <a:alpha val="40000"/>
                    </a:prstClr>
                  </a:outerShdw>
                </a:effectLst>
              </a:rPr>
              <a:t>Points for discussion </a:t>
            </a:r>
            <a:r>
              <a:rPr lang="zh-CN" altLang="en-US" sz="2800" b="1" dirty="0">
                <a:effectLst>
                  <a:outerShdw blurRad="50800" dist="38100" dir="2700000" algn="tl" rotWithShape="0">
                    <a:prstClr val="black">
                      <a:alpha val="40000"/>
                    </a:prstClr>
                  </a:outerShdw>
                </a:effectLst>
              </a:rPr>
              <a:t>讨论重点</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1" name="Segnaposto contenuto 2"/>
          <p:cNvSpPr txBox="1"/>
          <p:nvPr/>
        </p:nvSpPr>
        <p:spPr bwMode="auto">
          <a:xfrm>
            <a:off x="307910" y="2517966"/>
            <a:ext cx="8528180" cy="226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800" dirty="0"/>
              <a:t>Endometriosis ‘changes’ normal pelvic anatomy. Should TVS for identification of the pelvic part of the ureter and proximal hydroureter be included as part of the routine TVS workup for women with endometriosis or left for expert sonographers?  </a:t>
            </a:r>
            <a:r>
              <a:rPr lang="zh-CN" altLang="en-US" sz="1800" dirty="0"/>
              <a:t>子宫内膜异位症“改变”正常盆腔解剖。</a:t>
            </a:r>
            <a:r>
              <a:rPr lang="en-US" altLang="zh-CN" sz="1800" dirty="0"/>
              <a:t>TVS</a:t>
            </a:r>
            <a:r>
              <a:rPr lang="zh-CN" altLang="en-US" sz="1800" dirty="0"/>
              <a:t>探查输尿管盆腔段及近端输尿管扩张需纳入到内异症患者常规</a:t>
            </a:r>
            <a:r>
              <a:rPr lang="en-US" altLang="zh-CN" sz="1800" dirty="0"/>
              <a:t>TVS</a:t>
            </a:r>
            <a:r>
              <a:rPr lang="zh-CN" altLang="en-US" sz="1800" dirty="0"/>
              <a:t>检查中，还是留给超声专家？</a:t>
            </a:r>
            <a:endParaRPr lang="en-US" sz="1800" dirty="0"/>
          </a:p>
          <a:p>
            <a:endParaRPr lang="en-US" sz="1800" dirty="0">
              <a:cs typeface="Arial" panose="020B0604020202020204" pitchFamily="34" charset="0"/>
            </a:endParaRPr>
          </a:p>
          <a:p>
            <a:r>
              <a:rPr lang="en-US" sz="1800" dirty="0">
                <a:cs typeface="Arial" panose="020B0604020202020204" pitchFamily="34" charset="0"/>
              </a:rPr>
              <a:t>Urinary tract endometriosis is rare. Is it justified to include it’s evaluation as a routine? </a:t>
            </a:r>
            <a:r>
              <a:rPr lang="zh-CN" altLang="en-US" sz="1800">
                <a:cs typeface="Arial" panose="020B0604020202020204" pitchFamily="34" charset="0"/>
              </a:rPr>
              <a:t>泌尿道内异症罕见。把泌尿道的评价纳入为常规是否合理？</a:t>
            </a:r>
            <a:endParaRPr lang="en-US" sz="1800" dirty="0">
              <a:cs typeface="Arial" panose="020B0604020202020204" pitchFamily="34" charset="0"/>
            </a:endParaRPr>
          </a:p>
          <a:p>
            <a:endParaRPr lang="en-US" sz="1800" dirty="0">
              <a:cs typeface="Arial" panose="020B0604020202020204" pitchFamily="34" charset="0"/>
            </a:endParaRPr>
          </a:p>
          <a:p>
            <a:pPr marL="0" indent="0">
              <a:buNone/>
            </a:pPr>
            <a:endParaRPr lang="en-US" sz="1800" dirty="0">
              <a:cs typeface="Arial" panose="020B0604020202020204" pitchFamily="34" charset="0"/>
            </a:endParaRPr>
          </a:p>
          <a:p>
            <a:endParaRPr lang="en-US" sz="1800" dirty="0"/>
          </a:p>
          <a:p>
            <a:endParaRPr lang="en-US" sz="1800" dirty="0"/>
          </a:p>
          <a:p>
            <a:pPr marL="0" indent="0">
              <a:buNone/>
            </a:pPr>
            <a:endParaRPr lang="en-US" sz="1800" dirty="0"/>
          </a:p>
          <a:p>
            <a:pPr marL="0" indent="0">
              <a:buNone/>
            </a:pPr>
            <a:r>
              <a:rPr lang="en-US" sz="1800" dirty="0"/>
              <a:t> </a:t>
            </a:r>
            <a:endParaRPr lang="en-US" sz="1800" dirty="0"/>
          </a:p>
          <a:p>
            <a:endParaRPr lang="en-US" sz="18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1800" dirty="0"/>
          </a:p>
          <a:p>
            <a:endParaRPr lang="en-US" sz="1800" b="1" dirty="0"/>
          </a:p>
          <a:p>
            <a:endParaRPr lang="en-US" sz="1800" dirty="0"/>
          </a:p>
          <a:p>
            <a:endParaRPr lang="en-US" sz="1800" dirty="0"/>
          </a:p>
          <a:p>
            <a:endParaRPr lang="en-US" sz="1800" dirty="0"/>
          </a:p>
          <a:p>
            <a:endParaRPr lang="en-US" sz="1800" dirty="0"/>
          </a:p>
        </p:txBody>
      </p:sp>
      <p:sp>
        <p:nvSpPr>
          <p:cNvPr id="16"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
        <p:nvSpPr>
          <p:cNvPr id="14343" name="TextBox 1"/>
          <p:cNvSpPr txBox="1">
            <a:spLocks noChangeArrowheads="1"/>
          </p:cNvSpPr>
          <p:nvPr/>
        </p:nvSpPr>
        <p:spPr bwMode="auto">
          <a:xfrm>
            <a:off x="0" y="1582895"/>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None/>
            </a:pPr>
            <a:r>
              <a:rPr lang="en-GB" altLang="it-IT" sz="2000" b="1" dirty="0">
                <a:effectLst>
                  <a:outerShdw blurRad="50800" dist="38100" dir="2700000" algn="tl" rotWithShape="0">
                    <a:prstClr val="black">
                      <a:alpha val="40000"/>
                    </a:prstClr>
                  </a:outerShdw>
                </a:effectLst>
              </a:rPr>
              <a:t>Introduction - </a:t>
            </a:r>
            <a:r>
              <a:rPr lang="en-US" sz="2000" b="1" dirty="0">
                <a:effectLst>
                  <a:outerShdw blurRad="50800" dist="38100" dir="2700000" algn="tl" rotWithShape="0">
                    <a:prstClr val="black">
                      <a:alpha val="40000"/>
                    </a:prstClr>
                  </a:outerShdw>
                </a:effectLst>
              </a:rPr>
              <a:t>Urinary tract endometriosis </a:t>
            </a:r>
            <a:endParaRPr lang="en-US" sz="2000" b="1" dirty="0">
              <a:effectLst>
                <a:outerShdw blurRad="50800" dist="38100" dir="2700000" algn="tl" rotWithShape="0">
                  <a:prstClr val="black">
                    <a:alpha val="40000"/>
                  </a:prstClr>
                </a:outerShdw>
              </a:effectLst>
            </a:endParaRPr>
          </a:p>
          <a:p>
            <a:pPr algn="ctr">
              <a:spcBef>
                <a:spcPct val="0"/>
              </a:spcBef>
              <a:buNone/>
            </a:pPr>
            <a:r>
              <a:rPr lang="zh-CN" altLang="en-US" sz="2000" b="1" dirty="0">
                <a:effectLst>
                  <a:outerShdw blurRad="50800" dist="38100" dir="2700000" algn="tl" rotWithShape="0">
                    <a:prstClr val="black">
                      <a:alpha val="40000"/>
                    </a:prstClr>
                  </a:outerShdw>
                </a:effectLst>
              </a:rPr>
              <a:t>介绍</a:t>
            </a:r>
            <a:r>
              <a:rPr lang="en-US" altLang="zh-CN" sz="2000" b="1" dirty="0">
                <a:effectLst>
                  <a:outerShdw blurRad="50800" dist="38100" dir="2700000" algn="tl" rotWithShape="0">
                    <a:prstClr val="black">
                      <a:alpha val="40000"/>
                    </a:prstClr>
                  </a:outerShdw>
                </a:effectLst>
              </a:rPr>
              <a:t>-</a:t>
            </a:r>
            <a:r>
              <a:rPr lang="zh-CN" altLang="en-US" sz="2000" b="1" dirty="0">
                <a:effectLst>
                  <a:outerShdw blurRad="50800" dist="38100" dir="2700000" algn="tl" rotWithShape="0">
                    <a:prstClr val="black">
                      <a:alpha val="40000"/>
                    </a:prstClr>
                  </a:outerShdw>
                </a:effectLst>
              </a:rPr>
              <a:t>泌尿道子宫内膜异位症</a:t>
            </a:r>
            <a:endParaRPr lang="en-GB" altLang="it-IT" sz="2000" b="1" dirty="0">
              <a:effectLst>
                <a:outerShdw blurRad="50800" dist="38100" dir="2700000" algn="tl" rotWithShape="0">
                  <a:prstClr val="black">
                    <a:alpha val="40000"/>
                  </a:prstClr>
                </a:outerShdw>
              </a:effectLst>
            </a:endParaRPr>
          </a:p>
        </p:txBody>
      </p:sp>
      <p:sp>
        <p:nvSpPr>
          <p:cNvPr id="23" name="Segnaposto contenuto 2"/>
          <p:cNvSpPr txBox="1"/>
          <p:nvPr/>
        </p:nvSpPr>
        <p:spPr bwMode="auto">
          <a:xfrm>
            <a:off x="393992" y="2400628"/>
            <a:ext cx="8554066" cy="3841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dirty="0"/>
              <a:t>Urinary tract endometriosis (UTE) shows a prevalence of 1–5.5% in women affected by endometriosis. </a:t>
            </a:r>
            <a:r>
              <a:rPr lang="zh-CN" altLang="en-US" sz="1600" dirty="0"/>
              <a:t>子宫内膜异位症患者中泌尿道子宫内膜异位症（</a:t>
            </a:r>
            <a:r>
              <a:rPr lang="en-US" altLang="zh-CN" sz="1600" dirty="0"/>
              <a:t>UTE</a:t>
            </a:r>
            <a:r>
              <a:rPr lang="zh-CN" altLang="en-US" sz="1600" dirty="0"/>
              <a:t>）的患病率为</a:t>
            </a:r>
            <a:r>
              <a:rPr lang="en-US" altLang="zh-CN" sz="1600" dirty="0"/>
              <a:t>1-5.5%</a:t>
            </a:r>
            <a:endParaRPr lang="en-US" sz="1600" dirty="0"/>
          </a:p>
          <a:p>
            <a:endParaRPr lang="en-US" sz="1600" dirty="0"/>
          </a:p>
          <a:p>
            <a:r>
              <a:rPr lang="en-US" sz="1600" dirty="0"/>
              <a:t>UTE is associated with more advanced stages of deep infiltrating endometriosis (DIE). UTE</a:t>
            </a:r>
            <a:r>
              <a:rPr lang="zh-CN" altLang="en-US" sz="1600" dirty="0"/>
              <a:t>合并高分期的深部浸润性内异症（</a:t>
            </a:r>
            <a:r>
              <a:rPr lang="en-US" altLang="zh-CN" sz="1600" dirty="0"/>
              <a:t>DIE</a:t>
            </a:r>
            <a:r>
              <a:rPr lang="zh-CN" altLang="en-US" sz="1600" dirty="0"/>
              <a:t>）</a:t>
            </a:r>
            <a:endParaRPr lang="en-US" sz="1600" dirty="0"/>
          </a:p>
          <a:p>
            <a:endParaRPr lang="en-US" sz="1600" dirty="0"/>
          </a:p>
          <a:p>
            <a:r>
              <a:rPr lang="en-US" sz="1600" dirty="0"/>
              <a:t>Ureteral involvement and thereby obstruction may lead to hydronephrosis and parenchymal damage. </a:t>
            </a:r>
            <a:r>
              <a:rPr lang="zh-CN" altLang="en-US" sz="1600" dirty="0"/>
              <a:t>累及输尿管及继发梗阻可导致肾积水及肾实质损伤</a:t>
            </a:r>
            <a:endParaRPr lang="en-US" sz="1600" dirty="0"/>
          </a:p>
          <a:p>
            <a:pPr marL="0" indent="0">
              <a:buNone/>
            </a:pPr>
            <a:endParaRPr lang="en-US" sz="1600" dirty="0"/>
          </a:p>
          <a:p>
            <a:r>
              <a:rPr lang="en-US" sz="1600" dirty="0"/>
              <a:t>Symptoms are often unspecific (dysmenorrhea, pelvic pain) - only 69% of patients with bladder endometriosis exhibit urinary complaints. </a:t>
            </a:r>
            <a:r>
              <a:rPr lang="zh-CN" altLang="en-US" sz="1600" dirty="0"/>
              <a:t>症状常无特异性（痛经、盆腔痛）</a:t>
            </a:r>
            <a:r>
              <a:rPr lang="en-US" altLang="zh-CN" sz="1600" dirty="0"/>
              <a:t>-</a:t>
            </a:r>
            <a:r>
              <a:rPr lang="zh-CN" altLang="en-US" sz="1600" dirty="0"/>
              <a:t>只有</a:t>
            </a:r>
            <a:r>
              <a:rPr lang="en-US" altLang="zh-CN" sz="1600" dirty="0"/>
              <a:t>69%</a:t>
            </a:r>
            <a:r>
              <a:rPr lang="zh-CN" altLang="en-US" sz="1600" dirty="0"/>
              <a:t>的膀胱内异症患者有尿路相关症状</a:t>
            </a:r>
            <a:endParaRPr lang="en-US" sz="1600" dirty="0"/>
          </a:p>
          <a:p>
            <a:endParaRPr lang="en-US" sz="1600" dirty="0"/>
          </a:p>
          <a:p>
            <a:r>
              <a:rPr lang="en-US" sz="1600" dirty="0"/>
              <a:t>Surgical treatment of UTE is regarded as a safe procedure in expert hands and when performed in a tertiary referral setting. </a:t>
            </a:r>
            <a:r>
              <a:rPr lang="zh-CN" altLang="en-US" sz="1600" dirty="0"/>
              <a:t>在三级转诊中心由专家手术治疗</a:t>
            </a:r>
            <a:r>
              <a:rPr lang="en-US" altLang="zh-CN" sz="1600" dirty="0"/>
              <a:t>UTE</a:t>
            </a:r>
            <a:r>
              <a:rPr lang="zh-CN" altLang="en-US" sz="1600" dirty="0"/>
              <a:t>被认为是安全的治疗方法</a:t>
            </a:r>
            <a:endParaRPr lang="en-US" sz="1600" dirty="0"/>
          </a:p>
          <a:p>
            <a:endParaRPr lang="en-US" sz="2000" dirty="0"/>
          </a:p>
          <a:p>
            <a:endParaRPr lang="en-US" sz="2000" dirty="0"/>
          </a:p>
          <a:p>
            <a:endParaRPr lang="en-US" sz="2000" dirty="0"/>
          </a:p>
          <a:p>
            <a:endParaRPr lang="en-US" sz="2000" dirty="0"/>
          </a:p>
          <a:p>
            <a:pPr marL="0" indent="0">
              <a:buNone/>
            </a:pPr>
            <a:endParaRPr lang="en-US" sz="2000" dirty="0"/>
          </a:p>
          <a:p>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pPr marL="0" indent="0">
              <a:buNone/>
              <a:defRPr/>
            </a:pPr>
            <a:r>
              <a:rPr lang="en-US" sz="2000" dirty="0"/>
              <a:t> </a:t>
            </a:r>
            <a:endParaRPr lang="en-US" sz="2000" dirty="0"/>
          </a:p>
        </p:txBody>
      </p:sp>
      <p:grpSp>
        <p:nvGrpSpPr>
          <p:cNvPr id="15" name="Group 2"/>
          <p:cNvGrpSpPr/>
          <p:nvPr/>
        </p:nvGrpSpPr>
        <p:grpSpPr bwMode="auto">
          <a:xfrm>
            <a:off x="0" y="0"/>
            <a:ext cx="9144000" cy="923925"/>
            <a:chOff x="0" y="3755"/>
            <a:chExt cx="5760" cy="582"/>
          </a:xfrm>
        </p:grpSpPr>
        <p:pic>
          <p:nvPicPr>
            <p:cNvPr id="16"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
        <p:nvSpPr>
          <p:cNvPr id="14343" name="TextBox 1"/>
          <p:cNvSpPr txBox="1">
            <a:spLocks noChangeArrowheads="1"/>
          </p:cNvSpPr>
          <p:nvPr/>
        </p:nvSpPr>
        <p:spPr bwMode="auto">
          <a:xfrm>
            <a:off x="-3655" y="1494075"/>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None/>
            </a:pPr>
            <a:r>
              <a:rPr lang="en-GB" altLang="it-IT" sz="2000" b="1" dirty="0">
                <a:effectLst>
                  <a:outerShdw blurRad="50800" dist="38100" dir="2700000" algn="tl" rotWithShape="0">
                    <a:prstClr val="black">
                      <a:alpha val="40000"/>
                    </a:prstClr>
                  </a:outerShdw>
                </a:effectLst>
              </a:rPr>
              <a:t>Introduction –Role of TVS in </a:t>
            </a:r>
            <a:r>
              <a:rPr lang="en-US" altLang="it-IT" sz="2000" b="1" dirty="0">
                <a:effectLst>
                  <a:outerShdw blurRad="50800" dist="38100" dir="2700000" algn="tl" rotWithShape="0">
                    <a:prstClr val="black">
                      <a:alpha val="40000"/>
                    </a:prstClr>
                  </a:outerShdw>
                </a:effectLst>
              </a:rPr>
              <a:t>u</a:t>
            </a:r>
            <a:r>
              <a:rPr lang="en-US" sz="2000" b="1" dirty="0">
                <a:effectLst>
                  <a:outerShdw blurRad="50800" dist="38100" dir="2700000" algn="tl" rotWithShape="0">
                    <a:prstClr val="black">
                      <a:alpha val="40000"/>
                    </a:prstClr>
                  </a:outerShdw>
                </a:effectLst>
              </a:rPr>
              <a:t>rinary tract endometriosis</a:t>
            </a:r>
            <a:r>
              <a:rPr lang="en-GB" altLang="it-IT" sz="2000" b="1" dirty="0">
                <a:effectLst>
                  <a:outerShdw blurRad="50800" dist="38100" dir="2700000" algn="tl" rotWithShape="0">
                    <a:prstClr val="black">
                      <a:alpha val="40000"/>
                    </a:prstClr>
                  </a:outerShdw>
                </a:effectLst>
              </a:rPr>
              <a:t> </a:t>
            </a:r>
            <a:endParaRPr lang="en-GB" altLang="it-IT" sz="2000" b="1" dirty="0">
              <a:effectLst>
                <a:outerShdw blurRad="50800" dist="38100" dir="2700000" algn="tl" rotWithShape="0">
                  <a:prstClr val="black">
                    <a:alpha val="40000"/>
                  </a:prstClr>
                </a:outerShdw>
              </a:effectLst>
            </a:endParaRPr>
          </a:p>
          <a:p>
            <a:pPr algn="ctr">
              <a:spcBef>
                <a:spcPct val="0"/>
              </a:spcBef>
              <a:buNone/>
            </a:pPr>
            <a:r>
              <a:rPr lang="zh-CN" altLang="en-US" sz="2000" b="1" dirty="0">
                <a:effectLst>
                  <a:outerShdw blurRad="50800" dist="38100" dir="2700000" algn="tl" rotWithShape="0">
                    <a:prstClr val="black">
                      <a:alpha val="40000"/>
                    </a:prstClr>
                  </a:outerShdw>
                </a:effectLst>
              </a:rPr>
              <a:t>介绍</a:t>
            </a:r>
            <a:r>
              <a:rPr lang="en-US" altLang="zh-CN" sz="2000" b="1" dirty="0">
                <a:effectLst>
                  <a:outerShdw blurRad="50800" dist="38100" dir="2700000" algn="tl" rotWithShape="0">
                    <a:prstClr val="black">
                      <a:alpha val="40000"/>
                    </a:prstClr>
                  </a:outerShdw>
                </a:effectLst>
              </a:rPr>
              <a:t>-</a:t>
            </a:r>
            <a:r>
              <a:rPr lang="zh-CN" altLang="en-US" sz="2000" b="1" dirty="0">
                <a:effectLst>
                  <a:outerShdw blurRad="50800" dist="38100" dir="2700000" algn="tl" rotWithShape="0">
                    <a:prstClr val="black">
                      <a:alpha val="40000"/>
                    </a:prstClr>
                  </a:outerShdw>
                </a:effectLst>
              </a:rPr>
              <a:t>泌尿道内异症中的经阴道超声作用</a:t>
            </a:r>
            <a:endParaRPr lang="en-GB" altLang="it-IT" sz="2000" b="1" dirty="0">
              <a:effectLst>
                <a:outerShdw blurRad="50800" dist="38100" dir="2700000" algn="tl" rotWithShape="0">
                  <a:prstClr val="black">
                    <a:alpha val="40000"/>
                  </a:prstClr>
                </a:outerShdw>
              </a:effectLst>
            </a:endParaRPr>
          </a:p>
        </p:txBody>
      </p:sp>
      <p:sp>
        <p:nvSpPr>
          <p:cNvPr id="23" name="Segnaposto contenuto 2"/>
          <p:cNvSpPr txBox="1"/>
          <p:nvPr/>
        </p:nvSpPr>
        <p:spPr bwMode="auto">
          <a:xfrm>
            <a:off x="179388" y="2629693"/>
            <a:ext cx="8740678" cy="3229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dirty="0"/>
              <a:t>Accurate presurgical staging of DIE is important for adequate patient counseling and in planning a multidisciplinary surgical procedure. </a:t>
            </a:r>
            <a:r>
              <a:rPr lang="zh-CN" altLang="en-US" sz="1600" dirty="0"/>
              <a:t>手术前对</a:t>
            </a:r>
            <a:r>
              <a:rPr lang="en-US" altLang="zh-CN" sz="1600" dirty="0"/>
              <a:t>DIE</a:t>
            </a:r>
            <a:r>
              <a:rPr lang="zh-CN" altLang="en-US" sz="1600" dirty="0"/>
              <a:t>正确分期对于为患者提供充分的咨询及多学科手术治疗的准备很重要</a:t>
            </a:r>
            <a:endParaRPr lang="en-US" sz="1600" dirty="0"/>
          </a:p>
          <a:p>
            <a:endParaRPr lang="en-US" sz="1600" dirty="0"/>
          </a:p>
          <a:p>
            <a:r>
              <a:rPr lang="en-US" sz="1600" dirty="0"/>
              <a:t>Transvaginal sonography (TVS) can be used to diagnose the anatomical location and size of a ureteral lesion. </a:t>
            </a:r>
            <a:r>
              <a:rPr lang="zh-CN" altLang="en-US" sz="1600" dirty="0"/>
              <a:t>经阴道超声（</a:t>
            </a:r>
            <a:r>
              <a:rPr lang="en-US" altLang="zh-CN" sz="1600" dirty="0"/>
              <a:t>TVS</a:t>
            </a:r>
            <a:r>
              <a:rPr lang="zh-CN" altLang="en-US" sz="1600" dirty="0"/>
              <a:t>）可用于诊断输尿管病灶的解剖位置及大小</a:t>
            </a:r>
            <a:endParaRPr lang="en-US" sz="1600" dirty="0"/>
          </a:p>
          <a:p>
            <a:endParaRPr lang="en-US" sz="1600" dirty="0"/>
          </a:p>
          <a:p>
            <a:r>
              <a:rPr lang="en-US" sz="1600" dirty="0"/>
              <a:t>TVS can diagnose proximal </a:t>
            </a:r>
            <a:r>
              <a:rPr lang="en-US" sz="1600" dirty="0">
                <a:solidFill>
                  <a:srgbClr val="FF0000"/>
                </a:solidFill>
              </a:rPr>
              <a:t>hydronephrosis </a:t>
            </a:r>
            <a:r>
              <a:rPr lang="en-US" sz="1600" dirty="0"/>
              <a:t>up to the level of the uterine artery and allows visualization of early stages of ureteral obstruction, even prior to sonographic detection of renal hydronephrosis. TVS</a:t>
            </a:r>
            <a:r>
              <a:rPr lang="zh-CN" altLang="en-US" sz="1600" dirty="0"/>
              <a:t>可诊断达子宫动脉水平的近端</a:t>
            </a:r>
            <a:r>
              <a:rPr lang="zh-CN" altLang="en-US" sz="1600" dirty="0">
                <a:solidFill>
                  <a:srgbClr val="FF0000"/>
                </a:solidFill>
              </a:rPr>
              <a:t>输尿管扩张</a:t>
            </a:r>
            <a:r>
              <a:rPr lang="zh-CN" altLang="en-US" sz="1600" dirty="0"/>
              <a:t>，甚至在超声显示肾积水之前能探查早期的输尿管梗阻</a:t>
            </a:r>
            <a:endParaRPr lang="en-US" sz="1600" dirty="0"/>
          </a:p>
          <a:p>
            <a:endParaRPr lang="en-US" sz="1600" dirty="0"/>
          </a:p>
          <a:p>
            <a:r>
              <a:rPr lang="en-US" sz="1600" dirty="0"/>
              <a:t>Several studies have proposed that assessment of the ureters should be part of the TVS examination in women with suspected DIE. </a:t>
            </a:r>
            <a:r>
              <a:rPr lang="zh-CN" altLang="en-US" sz="1600" dirty="0"/>
              <a:t>多项研究建议评价输尿管需作为可疑</a:t>
            </a:r>
            <a:r>
              <a:rPr lang="en-US" altLang="zh-CN" sz="1600" dirty="0"/>
              <a:t>DIE</a:t>
            </a:r>
            <a:r>
              <a:rPr lang="zh-CN" altLang="en-US" sz="1600" dirty="0"/>
              <a:t>妇女</a:t>
            </a:r>
            <a:r>
              <a:rPr lang="en-US" altLang="zh-CN" sz="1600" dirty="0"/>
              <a:t>TVS</a:t>
            </a:r>
            <a:r>
              <a:rPr lang="zh-CN" altLang="en-US" sz="1600" dirty="0"/>
              <a:t>检查的一部分</a:t>
            </a:r>
            <a:endParaRPr lang="en-US" sz="2000" dirty="0"/>
          </a:p>
          <a:p>
            <a:endParaRPr lang="en-US" sz="2000" dirty="0"/>
          </a:p>
          <a:p>
            <a:endParaRPr lang="en-US" sz="2000" dirty="0"/>
          </a:p>
          <a:p>
            <a:endParaRPr lang="en-US" sz="2000" dirty="0"/>
          </a:p>
          <a:p>
            <a:pPr marL="0" indent="0">
              <a:buNone/>
            </a:pPr>
            <a:endParaRPr lang="en-US" sz="2000" dirty="0"/>
          </a:p>
          <a:p>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pPr marL="0" indent="0">
              <a:buNone/>
              <a:defRPr/>
            </a:pPr>
            <a:r>
              <a:rPr lang="en-US" sz="2000" dirty="0"/>
              <a:t> </a:t>
            </a:r>
            <a:endParaRPr lang="en-US" sz="2000" dirty="0"/>
          </a:p>
        </p:txBody>
      </p:sp>
      <p:grpSp>
        <p:nvGrpSpPr>
          <p:cNvPr id="15" name="Group 2"/>
          <p:cNvGrpSpPr/>
          <p:nvPr/>
        </p:nvGrpSpPr>
        <p:grpSpPr bwMode="auto">
          <a:xfrm>
            <a:off x="0" y="0"/>
            <a:ext cx="9144000" cy="923925"/>
            <a:chOff x="0" y="3755"/>
            <a:chExt cx="5760" cy="582"/>
          </a:xfrm>
        </p:grpSpPr>
        <p:pic>
          <p:nvPicPr>
            <p:cNvPr id="16"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8" name="Content Placeholder 2"/>
          <p:cNvSpPr txBox="1"/>
          <p:nvPr/>
        </p:nvSpPr>
        <p:spPr>
          <a:xfrm>
            <a:off x="1211263" y="2824703"/>
            <a:ext cx="7025951" cy="87488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dirty="0">
                <a:latin typeface="Arial" panose="020B0604020202020204" pitchFamily="34" charset="0"/>
              </a:rPr>
              <a:t>To evaluate the learning curve for TVS-based detection of the pelvic parts of the ureters in a tertiary referral setting.</a:t>
            </a:r>
            <a:endParaRPr lang="en-US" sz="2000" dirty="0">
              <a:latin typeface="Arial" panose="020B0604020202020204" pitchFamily="34" charset="0"/>
            </a:endParaRPr>
          </a:p>
          <a:p>
            <a:r>
              <a:rPr lang="zh-CN" altLang="en-US" sz="2000" dirty="0">
                <a:latin typeface="Arial" panose="020B0604020202020204" pitchFamily="34" charset="0"/>
              </a:rPr>
              <a:t>评价在一个三级转诊中心</a:t>
            </a:r>
            <a:r>
              <a:rPr lang="en-US" altLang="zh-CN" sz="2000" dirty="0">
                <a:latin typeface="Arial" panose="020B0604020202020204" pitchFamily="34" charset="0"/>
              </a:rPr>
              <a:t>TVS</a:t>
            </a:r>
            <a:r>
              <a:rPr lang="zh-CN" altLang="en-US" sz="2000" dirty="0">
                <a:latin typeface="Arial" panose="020B0604020202020204" pitchFamily="34" charset="0"/>
              </a:rPr>
              <a:t>检测输尿管盆腔段的学习曲线</a:t>
            </a:r>
            <a:endParaRPr lang="en-US" sz="2000" dirty="0">
              <a:latin typeface="Arial" panose="020B0604020202020204" pitchFamily="34" charset="0"/>
            </a:endParaRPr>
          </a:p>
          <a:p>
            <a:endParaRPr lang="en-US" sz="2000" dirty="0"/>
          </a:p>
          <a:p>
            <a:endParaRPr lang="en-US" sz="2000" dirty="0">
              <a:latin typeface="Arial" panose="020B0604020202020204" pitchFamily="34" charset="0"/>
              <a:ea typeface="Arial" panose="020B0604020202020204" pitchFamily="34" charset="0"/>
              <a:cs typeface="Arial" panose="020B0604020202020204" pitchFamily="34" charset="0"/>
            </a:endParaRPr>
          </a:p>
        </p:txBody>
      </p:sp>
      <p:sp>
        <p:nvSpPr>
          <p:cNvPr id="19" name="Rectangle 8"/>
          <p:cNvSpPr>
            <a:spLocks noChangeArrowheads="1"/>
          </p:cNvSpPr>
          <p:nvPr/>
        </p:nvSpPr>
        <p:spPr bwMode="auto">
          <a:xfrm>
            <a:off x="0" y="1813913"/>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dirty="0">
                <a:solidFill>
                  <a:srgbClr val="000000"/>
                </a:solidFill>
                <a:effectLst>
                  <a:outerShdw blurRad="50800" dist="38100" dir="2700000" algn="tl" rotWithShape="0">
                    <a:prstClr val="black">
                      <a:alpha val="40000"/>
                    </a:prstClr>
                  </a:outerShdw>
                </a:effectLst>
              </a:rPr>
              <a:t>Aim of the study </a:t>
            </a:r>
            <a:r>
              <a:rPr lang="zh-CN" altLang="en-US" sz="2800" b="1" dirty="0">
                <a:solidFill>
                  <a:srgbClr val="000000"/>
                </a:solidFill>
                <a:effectLst>
                  <a:outerShdw blurRad="50800" dist="38100" dir="2700000" algn="tl" rotWithShape="0">
                    <a:prstClr val="black">
                      <a:alpha val="40000"/>
                    </a:prstClr>
                  </a:outerShdw>
                </a:effectLst>
              </a:rPr>
              <a:t>研究目的</a:t>
            </a:r>
            <a:endParaRPr lang="en-GB" altLang="en-US" sz="2800" b="1" dirty="0">
              <a:solidFill>
                <a:srgbClr val="000000"/>
              </a:solidFill>
              <a:effectLst>
                <a:outerShdw blurRad="50800" dist="38100" dir="2700000" algn="tl" rotWithShape="0">
                  <a:prstClr val="black">
                    <a:alpha val="40000"/>
                  </a:prstClr>
                </a:outerShdw>
              </a:effectLst>
            </a:endParaRPr>
          </a:p>
        </p:txBody>
      </p:sp>
      <p:grpSp>
        <p:nvGrpSpPr>
          <p:cNvPr id="16" name="Group 2"/>
          <p:cNvGrpSpPr/>
          <p:nvPr/>
        </p:nvGrpSpPr>
        <p:grpSpPr bwMode="auto">
          <a:xfrm>
            <a:off x="0" y="0"/>
            <a:ext cx="9144000" cy="923925"/>
            <a:chOff x="0" y="3755"/>
            <a:chExt cx="5760" cy="582"/>
          </a:xfrm>
        </p:grpSpPr>
        <p:pic>
          <p:nvPicPr>
            <p:cNvPr id="17"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515299"/>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err="1">
                <a:solidFill>
                  <a:srgbClr val="000000"/>
                </a:solidFill>
                <a:effectLst>
                  <a:outerShdw blurRad="50800" dist="38100" dir="2700000" algn="tl" rotWithShape="0">
                    <a:prstClr val="black">
                      <a:alpha val="40000"/>
                    </a:prstClr>
                  </a:outerShdw>
                </a:effectLst>
              </a:rPr>
              <a:t>ethods</a:t>
            </a:r>
            <a:r>
              <a:rPr lang="en-US" altLang="en-US" sz="2800" b="1" dirty="0">
                <a:solidFill>
                  <a:srgbClr val="000000"/>
                </a:solidFill>
                <a:effectLst>
                  <a:outerShdw blurRad="50800" dist="38100" dir="2700000" algn="tl" rotWithShape="0">
                    <a:prstClr val="black">
                      <a:alpha val="40000"/>
                    </a:prstClr>
                  </a:outerShdw>
                </a:effectLst>
              </a:rPr>
              <a:t> </a:t>
            </a:r>
            <a:r>
              <a:rPr lang="zh-CN" altLang="en-US" sz="2800" b="1" dirty="0">
                <a:solidFill>
                  <a:srgbClr val="000000"/>
                </a:solidFill>
                <a:effectLst>
                  <a:outerShdw blurRad="50800" dist="38100" dir="2700000" algn="tl" rotWithShape="0">
                    <a:prstClr val="black">
                      <a:alpha val="40000"/>
                    </a:prstClr>
                  </a:outerShdw>
                </a:effectLst>
              </a:rPr>
              <a:t>方法</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p:nvPr/>
        </p:nvSpPr>
        <p:spPr bwMode="auto">
          <a:xfrm>
            <a:off x="228600" y="2273605"/>
            <a:ext cx="8570167" cy="4250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400" dirty="0"/>
              <a:t>Prospective study. </a:t>
            </a:r>
            <a:r>
              <a:rPr lang="zh-CN" altLang="en-US" sz="1400" dirty="0"/>
              <a:t>前瞻性研究</a:t>
            </a:r>
            <a:endParaRPr lang="en-US" sz="1400" dirty="0"/>
          </a:p>
          <a:p>
            <a:endParaRPr lang="en-US" sz="1400" dirty="0"/>
          </a:p>
          <a:p>
            <a:r>
              <a:rPr lang="en-US" sz="1400" dirty="0"/>
              <a:t>Recruited were consecutive women attending an outpatient gynecological clinic in a tertiary referral center for endometriosis and pelvic pain between January 2017 and June 2017. </a:t>
            </a:r>
            <a:r>
              <a:rPr lang="en-US" altLang="zh-CN" sz="1400" dirty="0"/>
              <a:t>2017</a:t>
            </a:r>
            <a:r>
              <a:rPr lang="zh-CN" altLang="en-US" sz="1400" dirty="0"/>
              <a:t>年</a:t>
            </a:r>
            <a:r>
              <a:rPr lang="en-US" altLang="zh-CN" sz="1400" dirty="0"/>
              <a:t>1</a:t>
            </a:r>
            <a:r>
              <a:rPr lang="zh-CN" altLang="en-US" sz="1400" dirty="0"/>
              <a:t>月到</a:t>
            </a:r>
            <a:r>
              <a:rPr lang="en-US" altLang="zh-CN" sz="1400" dirty="0"/>
              <a:t>2017</a:t>
            </a:r>
            <a:r>
              <a:rPr lang="zh-CN" altLang="en-US" sz="1400" dirty="0"/>
              <a:t>年</a:t>
            </a:r>
            <a:r>
              <a:rPr lang="en-US" altLang="zh-CN" sz="1400" dirty="0"/>
              <a:t>6</a:t>
            </a:r>
            <a:r>
              <a:rPr lang="zh-CN" altLang="en-US" sz="1400" dirty="0"/>
              <a:t>月，因内异症和盆腔痛就诊于一所三级转诊中心妇科门诊的患者，连续入组</a:t>
            </a:r>
            <a:endParaRPr lang="en-US" sz="1400" dirty="0"/>
          </a:p>
          <a:p>
            <a:endParaRPr lang="en-US" sz="1400" dirty="0"/>
          </a:p>
          <a:p>
            <a:r>
              <a:rPr lang="en-US" sz="1400" dirty="0"/>
              <a:t>The number of women recruited was dependent on how many were required for the trainees to reach proficiency. Virgins / women with previous hysterectomy or surgery for DIE were excluded. </a:t>
            </a:r>
            <a:r>
              <a:rPr lang="zh-CN" altLang="en-US" sz="1400" dirty="0"/>
              <a:t>入组病例数取决于被培训的医生达到操作熟练所需的病例数。无性生活及既往有全子宫切除史及</a:t>
            </a:r>
            <a:r>
              <a:rPr lang="en-US" altLang="zh-CN" sz="1400" dirty="0"/>
              <a:t>DIE</a:t>
            </a:r>
            <a:r>
              <a:rPr lang="zh-CN" altLang="en-US" sz="1400" dirty="0"/>
              <a:t>手术史的妇女被排除</a:t>
            </a:r>
            <a:endParaRPr lang="en-US" sz="1400" dirty="0"/>
          </a:p>
          <a:p>
            <a:endParaRPr lang="en-US" sz="1400" dirty="0"/>
          </a:p>
          <a:p>
            <a:r>
              <a:rPr lang="en-US" sz="1400" dirty="0"/>
              <a:t>The sonographers participating in the study were an expert examiner and three trainees who were general gynecologists with a basic knowledge of TVS (each had performed approximately 1000 TVS examinations). </a:t>
            </a:r>
            <a:r>
              <a:rPr lang="zh-CN" altLang="en-US" sz="1400" dirty="0"/>
              <a:t>参加此项研究的人员包括一名专家及三位受培训医生，受培训医生具有</a:t>
            </a:r>
            <a:r>
              <a:rPr lang="en-US" altLang="zh-CN" sz="1400" dirty="0"/>
              <a:t>TVS</a:t>
            </a:r>
            <a:r>
              <a:rPr lang="zh-CN" altLang="en-US" sz="1400" dirty="0"/>
              <a:t>相关的基础知识（没人进行过约</a:t>
            </a:r>
            <a:r>
              <a:rPr lang="en-US" altLang="zh-CN" sz="1400" dirty="0"/>
              <a:t>1000</a:t>
            </a:r>
            <a:r>
              <a:rPr lang="zh-CN" altLang="en-US" sz="1400" dirty="0"/>
              <a:t>的</a:t>
            </a:r>
            <a:r>
              <a:rPr lang="en-US" altLang="zh-CN" sz="1400" dirty="0"/>
              <a:t>TVS</a:t>
            </a:r>
            <a:r>
              <a:rPr lang="zh-CN" altLang="en-US" sz="1400" dirty="0"/>
              <a:t>检查）</a:t>
            </a:r>
            <a:endParaRPr lang="en-US" sz="1400" dirty="0"/>
          </a:p>
          <a:p>
            <a:endParaRPr lang="en-US" sz="1400" dirty="0"/>
          </a:p>
          <a:p>
            <a:r>
              <a:rPr lang="en-US" sz="1400" dirty="0"/>
              <a:t>Prior to commencement of the study, each trainee observed 10 routine TVS examinations, including scanning of the ureters, performed by the expert. </a:t>
            </a:r>
            <a:r>
              <a:rPr lang="zh-CN" altLang="en-US" sz="1400" dirty="0"/>
              <a:t>研究开始之前，每个受培训医生观看专家</a:t>
            </a:r>
            <a:r>
              <a:rPr lang="en-US" altLang="zh-CN" sz="1400" dirty="0"/>
              <a:t>10</a:t>
            </a:r>
            <a:r>
              <a:rPr lang="zh-CN" altLang="en-US" sz="1400" dirty="0"/>
              <a:t>次常规</a:t>
            </a:r>
            <a:r>
              <a:rPr lang="en-US" altLang="zh-CN" sz="1400" dirty="0"/>
              <a:t>TVS</a:t>
            </a:r>
            <a:r>
              <a:rPr lang="zh-CN" altLang="en-US" sz="1400" dirty="0"/>
              <a:t>检查，包括输尿管的扫查</a:t>
            </a:r>
            <a:endParaRPr lang="en-US" sz="1400" dirty="0"/>
          </a:p>
          <a:p>
            <a:endParaRPr lang="en-US" sz="1800" dirty="0"/>
          </a:p>
          <a:p>
            <a:endParaRPr lang="en-US" sz="1800" dirty="0"/>
          </a:p>
          <a:p>
            <a:endParaRPr lang="en-US" sz="1800" dirty="0"/>
          </a:p>
          <a:p>
            <a:endParaRPr lang="en-US" sz="1800" dirty="0"/>
          </a:p>
          <a:p>
            <a:pPr marL="0" indent="0">
              <a:buNone/>
            </a:pPr>
            <a:r>
              <a:rPr lang="en-US" sz="1800" dirty="0"/>
              <a:t> </a:t>
            </a:r>
            <a:endParaRPr lang="en-US" sz="1800" dirty="0"/>
          </a:p>
          <a:p>
            <a:pPr marL="0" indent="0">
              <a:buNone/>
            </a:pPr>
            <a:endParaRPr lang="en-US" sz="1800" dirty="0"/>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496450"/>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a:solidFill>
                  <a:srgbClr val="000000"/>
                </a:solidFill>
                <a:effectLst>
                  <a:outerShdw blurRad="50800" dist="38100" dir="2700000" algn="tl" rotWithShape="0">
                    <a:prstClr val="black">
                      <a:alpha val="40000"/>
                    </a:prstClr>
                  </a:outerShdw>
                </a:effectLst>
              </a:rPr>
              <a:t>ethods</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p:nvPr/>
        </p:nvSpPr>
        <p:spPr bwMode="auto">
          <a:xfrm>
            <a:off x="4862" y="1971076"/>
            <a:ext cx="9143999" cy="4842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dirty="0"/>
              <a:t>The scan: </a:t>
            </a:r>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800" dirty="0"/>
          </a:p>
          <a:p>
            <a:r>
              <a:rPr lang="en-US" sz="2000" dirty="0"/>
              <a:t>Time 2 - Time 1 = time for identification of the pelvic parts of the ureters.</a:t>
            </a:r>
            <a:endParaRPr lang="en-US" sz="2000" dirty="0"/>
          </a:p>
          <a:p>
            <a:r>
              <a:rPr lang="zh-CN" altLang="en-US" sz="2000" dirty="0"/>
              <a:t>时间点</a:t>
            </a:r>
            <a:r>
              <a:rPr lang="en-US" altLang="zh-CN" sz="2000" dirty="0"/>
              <a:t>2-</a:t>
            </a:r>
            <a:r>
              <a:rPr lang="zh-CN" altLang="en-US" sz="2000" dirty="0"/>
              <a:t>时间点</a:t>
            </a:r>
            <a:r>
              <a:rPr lang="en-US" altLang="zh-CN" sz="2000" dirty="0"/>
              <a:t>1=</a:t>
            </a:r>
            <a:r>
              <a:rPr lang="zh-CN" altLang="en-US" sz="2000" dirty="0"/>
              <a:t>辨认输尿管盆腔段所需时间</a:t>
            </a:r>
            <a:endParaRPr lang="en-US" sz="2000" dirty="0"/>
          </a:p>
          <a:p>
            <a:pPr marL="0" indent="0">
              <a:buNone/>
            </a:pPr>
            <a:endParaRPr lang="en-US" sz="2000" dirty="0"/>
          </a:p>
          <a:p>
            <a:pPr marL="0" indent="0">
              <a:buNone/>
            </a:pPr>
            <a:endParaRPr lang="en-US" dirty="0"/>
          </a:p>
          <a:p>
            <a:pPr marL="0" indent="0">
              <a:buNone/>
            </a:pPr>
            <a:endParaRPr lang="en-US" sz="2000" dirty="0"/>
          </a:p>
          <a:p>
            <a:endParaRPr lang="en-US" sz="1800" dirty="0"/>
          </a:p>
          <a:p>
            <a:pPr marL="0" indent="0">
              <a:buNone/>
            </a:pPr>
            <a:endParaRPr lang="en-US" sz="1800" dirty="0"/>
          </a:p>
          <a:p>
            <a:endParaRPr lang="en-US" sz="1800" dirty="0"/>
          </a:p>
          <a:p>
            <a:pPr marL="0" indent="0">
              <a:buNone/>
            </a:pPr>
            <a:endParaRPr lang="en-US" sz="1800" dirty="0"/>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grpSp>
        <p:nvGrpSpPr>
          <p:cNvPr id="5" name="Group 4"/>
          <p:cNvGrpSpPr/>
          <p:nvPr/>
        </p:nvGrpSpPr>
        <p:grpSpPr>
          <a:xfrm>
            <a:off x="6271" y="2441686"/>
            <a:ext cx="9098530" cy="2567437"/>
            <a:chOff x="6271" y="3512197"/>
            <a:chExt cx="9098530" cy="2567437"/>
          </a:xfrm>
        </p:grpSpPr>
        <p:sp>
          <p:nvSpPr>
            <p:cNvPr id="2" name="TextBox 1"/>
            <p:cNvSpPr txBox="1"/>
            <p:nvPr/>
          </p:nvSpPr>
          <p:spPr>
            <a:xfrm>
              <a:off x="6271" y="3512197"/>
              <a:ext cx="1007389" cy="1815882"/>
            </a:xfrm>
            <a:prstGeom prst="rect">
              <a:avLst/>
            </a:prstGeom>
            <a:noFill/>
            <a:ln w="12700">
              <a:solidFill>
                <a:schemeClr val="tx1"/>
              </a:solidFill>
            </a:ln>
          </p:spPr>
          <p:txBody>
            <a:bodyPr wrap="square" rtlCol="0">
              <a:spAutoFit/>
            </a:bodyPr>
            <a:lstStyle/>
            <a:p>
              <a:r>
                <a:rPr lang="en-US" sz="1600" dirty="0">
                  <a:latin typeface="Arial" panose="020B0604020202020204" pitchFamily="34" charset="0"/>
                  <a:cs typeface="Arial" panose="020B0604020202020204" pitchFamily="34" charset="0"/>
                </a:rPr>
                <a:t>Uterus, ovaries, bladder  bowel.</a:t>
              </a:r>
              <a:endParaRPr lang="en-US" sz="1600" dirty="0">
                <a:latin typeface="Arial" panose="020B0604020202020204" pitchFamily="34" charset="0"/>
                <a:cs typeface="Arial" panose="020B0604020202020204" pitchFamily="34" charset="0"/>
              </a:endParaRPr>
            </a:p>
            <a:p>
              <a:r>
                <a:rPr lang="zh-CN" altLang="en-US" sz="1600" dirty="0">
                  <a:latin typeface="Arial" panose="020B0604020202020204" pitchFamily="34" charset="0"/>
                  <a:cs typeface="Arial" panose="020B0604020202020204" pitchFamily="34" charset="0"/>
                </a:rPr>
                <a:t>子宫、卵巢、膀胱、肠管</a:t>
              </a:r>
              <a:endParaRPr lang="en-US" sz="1600" dirty="0">
                <a:latin typeface="Arial" panose="020B0604020202020204" pitchFamily="34" charset="0"/>
                <a:cs typeface="Arial" panose="020B0604020202020204" pitchFamily="34" charset="0"/>
              </a:endParaRPr>
            </a:p>
          </p:txBody>
        </p:sp>
        <p:sp>
          <p:nvSpPr>
            <p:cNvPr id="11" name="TextBox 10"/>
            <p:cNvSpPr txBox="1"/>
            <p:nvPr/>
          </p:nvSpPr>
          <p:spPr>
            <a:xfrm>
              <a:off x="1160737" y="3512197"/>
              <a:ext cx="1468464" cy="1754326"/>
            </a:xfrm>
            <a:prstGeom prst="rect">
              <a:avLst/>
            </a:prstGeom>
            <a:noFill/>
            <a:ln w="12700">
              <a:solidFill>
                <a:schemeClr val="tx1"/>
              </a:solidFill>
            </a:ln>
          </p:spPr>
          <p:txBody>
            <a:bodyPr wrap="square" rtlCol="0">
              <a:spAutoFit/>
            </a:bodyPr>
            <a:lstStyle/>
            <a:p>
              <a:r>
                <a:rPr lang="en-US" sz="1400" dirty="0">
                  <a:latin typeface="Arial" panose="020B0604020202020204" pitchFamily="34" charset="0"/>
                  <a:cs typeface="Arial" panose="020B0604020202020204" pitchFamily="34" charset="0"/>
                </a:rPr>
                <a:t>Urinary</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bladder and urethra -  longitudinal,</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midsagittal section.</a:t>
              </a:r>
              <a:endParaRPr lang="en-US" sz="1400" dirty="0">
                <a:latin typeface="Arial" panose="020B0604020202020204" pitchFamily="34" charset="0"/>
                <a:cs typeface="Arial" panose="020B0604020202020204" pitchFamily="34" charset="0"/>
              </a:endParaRPr>
            </a:p>
            <a:p>
              <a:r>
                <a:rPr lang="zh-CN" altLang="en-US" sz="1200" dirty="0">
                  <a:latin typeface="Arial" panose="020B0604020202020204" pitchFamily="34" charset="0"/>
                  <a:cs typeface="Arial" panose="020B0604020202020204" pitchFamily="34" charset="0"/>
                </a:rPr>
                <a:t>膀胱及尿道</a:t>
              </a:r>
              <a:r>
                <a:rPr lang="en-US" altLang="zh-CN" sz="1200" dirty="0">
                  <a:latin typeface="Arial" panose="020B0604020202020204" pitchFamily="34" charset="0"/>
                  <a:cs typeface="Arial" panose="020B0604020202020204" pitchFamily="34" charset="0"/>
                </a:rPr>
                <a:t>-</a:t>
              </a:r>
              <a:r>
                <a:rPr lang="zh-CN" altLang="en-US" sz="1200" dirty="0">
                  <a:latin typeface="Arial" panose="020B0604020202020204" pitchFamily="34" charset="0"/>
                  <a:cs typeface="Arial" panose="020B0604020202020204" pitchFamily="34" charset="0"/>
                </a:rPr>
                <a:t>纵切面、正中矢状切面</a:t>
              </a:r>
              <a:endParaRPr lang="en-US" sz="1200" dirty="0">
                <a:latin typeface="Arial" panose="020B0604020202020204" pitchFamily="34" charset="0"/>
                <a:cs typeface="Arial" panose="020B0604020202020204" pitchFamily="34" charset="0"/>
              </a:endParaRPr>
            </a:p>
          </p:txBody>
        </p:sp>
        <p:sp>
          <p:nvSpPr>
            <p:cNvPr id="12" name="TextBox 11"/>
            <p:cNvSpPr txBox="1"/>
            <p:nvPr/>
          </p:nvSpPr>
          <p:spPr>
            <a:xfrm>
              <a:off x="1236662" y="5433303"/>
              <a:ext cx="1316615" cy="646331"/>
            </a:xfrm>
            <a:prstGeom prst="rect">
              <a:avLst/>
            </a:prstGeom>
            <a:noFill/>
            <a:ln w="12700">
              <a:solidFill>
                <a:schemeClr val="tx1"/>
              </a:solidFill>
            </a:ln>
          </p:spPr>
          <p:txBody>
            <a:bodyPr wrap="square" rtlCol="0">
              <a:spAutoFit/>
            </a:bodyPr>
            <a:lstStyle/>
            <a:p>
              <a:r>
                <a:rPr lang="en-US" b="1" dirty="0">
                  <a:latin typeface="Arial" panose="020B0604020202020204" pitchFamily="34" charset="0"/>
                  <a:cs typeface="Arial" panose="020B0604020202020204" pitchFamily="34" charset="0"/>
                </a:rPr>
                <a:t>“Time 1”</a:t>
              </a:r>
              <a:endParaRPr lang="en-US" b="1" dirty="0">
                <a:latin typeface="Arial" panose="020B0604020202020204" pitchFamily="34" charset="0"/>
                <a:cs typeface="Arial" panose="020B0604020202020204" pitchFamily="34" charset="0"/>
              </a:endParaRPr>
            </a:p>
            <a:p>
              <a:r>
                <a:rPr lang="zh-CN" altLang="en-US" b="1" dirty="0">
                  <a:latin typeface="Arial" panose="020B0604020202020204" pitchFamily="34" charset="0"/>
                  <a:cs typeface="Arial" panose="020B0604020202020204" pitchFamily="34" charset="0"/>
                </a:rPr>
                <a:t> 时间点</a:t>
              </a:r>
              <a:r>
                <a:rPr lang="en-US" altLang="zh-CN" b="1" dirty="0">
                  <a:latin typeface="Arial" panose="020B0604020202020204" pitchFamily="34" charset="0"/>
                  <a:cs typeface="Arial" panose="020B0604020202020204" pitchFamily="34" charset="0"/>
                </a:rPr>
                <a:t>1</a:t>
              </a:r>
              <a:endParaRPr lang="en-US" b="1" dirty="0">
                <a:latin typeface="Arial" panose="020B0604020202020204" pitchFamily="34" charset="0"/>
                <a:cs typeface="Arial" panose="020B0604020202020204" pitchFamily="34" charset="0"/>
              </a:endParaRPr>
            </a:p>
          </p:txBody>
        </p:sp>
        <p:sp>
          <p:nvSpPr>
            <p:cNvPr id="15" name="TextBox 14"/>
            <p:cNvSpPr txBox="1"/>
            <p:nvPr/>
          </p:nvSpPr>
          <p:spPr>
            <a:xfrm>
              <a:off x="2776278" y="3512197"/>
              <a:ext cx="1979908" cy="1815882"/>
            </a:xfrm>
            <a:prstGeom prst="rect">
              <a:avLst/>
            </a:prstGeom>
            <a:noFill/>
            <a:ln w="12700">
              <a:solidFill>
                <a:schemeClr val="tx1"/>
              </a:solidFill>
            </a:ln>
          </p:spPr>
          <p:txBody>
            <a:bodyPr wrap="square" rtlCol="0">
              <a:spAutoFit/>
            </a:bodyPr>
            <a:lstStyle/>
            <a:p>
              <a:r>
                <a:rPr lang="en-US" sz="1400" dirty="0">
                  <a:latin typeface="Arial" panose="020B0604020202020204" pitchFamily="34" charset="0"/>
                  <a:cs typeface="Arial" panose="020B0604020202020204" pitchFamily="34" charset="0"/>
                </a:rPr>
                <a:t>Distal, intramural part of the ureter, including the ureteral orifice in proximity to the bladder trigone.</a:t>
              </a:r>
              <a:endParaRPr lang="en-US" sz="1400" dirty="0">
                <a:latin typeface="Arial" panose="020B0604020202020204" pitchFamily="34" charset="0"/>
                <a:cs typeface="Arial" panose="020B0604020202020204" pitchFamily="34" charset="0"/>
              </a:endParaRPr>
            </a:p>
            <a:p>
              <a:r>
                <a:rPr lang="zh-CN" altLang="en-US" sz="1400" dirty="0">
                  <a:latin typeface="Arial" panose="020B0604020202020204" pitchFamily="34" charset="0"/>
                  <a:cs typeface="Arial" panose="020B0604020202020204" pitchFamily="34" charset="0"/>
                </a:rPr>
                <a:t>输尿管远段、壁内段，包括膀胱三角区输尿管开口</a:t>
              </a:r>
              <a:endParaRPr lang="en-US" sz="1400" dirty="0">
                <a:latin typeface="Arial" panose="020B0604020202020204" pitchFamily="34" charset="0"/>
                <a:cs typeface="Arial" panose="020B0604020202020204" pitchFamily="34" charset="0"/>
              </a:endParaRPr>
            </a:p>
          </p:txBody>
        </p:sp>
        <p:sp>
          <p:nvSpPr>
            <p:cNvPr id="21" name="TextBox 20"/>
            <p:cNvSpPr txBox="1"/>
            <p:nvPr/>
          </p:nvSpPr>
          <p:spPr>
            <a:xfrm>
              <a:off x="4903263" y="3512197"/>
              <a:ext cx="2585995" cy="1815882"/>
            </a:xfrm>
            <a:prstGeom prst="rect">
              <a:avLst/>
            </a:prstGeom>
            <a:noFill/>
            <a:ln w="12700">
              <a:solidFill>
                <a:schemeClr val="tx1"/>
              </a:solidFill>
            </a:ln>
          </p:spPr>
          <p:txBody>
            <a:bodyPr wrap="square" rtlCol="0">
              <a:spAutoFit/>
            </a:bodyPr>
            <a:lstStyle/>
            <a:p>
              <a:r>
                <a:rPr lang="en-US" sz="1400" dirty="0">
                  <a:latin typeface="Arial" panose="020B0604020202020204" pitchFamily="34" charset="0"/>
                  <a:cs typeface="Arial" panose="020B0604020202020204" pitchFamily="34" charset="0"/>
                </a:rPr>
                <a:t>Ureter up to the crossing of the uterine arteries and common iliac vessels, which were visualized using Doppler sonography.</a:t>
              </a:r>
              <a:endParaRPr lang="en-US" sz="1400" dirty="0">
                <a:latin typeface="Arial" panose="020B0604020202020204" pitchFamily="34" charset="0"/>
                <a:cs typeface="Arial" panose="020B0604020202020204" pitchFamily="34" charset="0"/>
              </a:endParaRPr>
            </a:p>
            <a:p>
              <a:r>
                <a:rPr lang="zh-CN" altLang="en-US" sz="1400" dirty="0">
                  <a:latin typeface="Arial" panose="020B0604020202020204" pitchFamily="34" charset="0"/>
                  <a:cs typeface="Arial" panose="020B0604020202020204" pitchFamily="34" charset="0"/>
                </a:rPr>
                <a:t>显示输尿管，达子宫动脉和髂总血管交叉处，血管用多普勒超声显示</a:t>
              </a:r>
              <a:endParaRPr lang="en-US" sz="1400" dirty="0">
                <a:latin typeface="Arial" panose="020B0604020202020204" pitchFamily="34" charset="0"/>
                <a:cs typeface="Arial" panose="020B0604020202020204" pitchFamily="34" charset="0"/>
              </a:endParaRPr>
            </a:p>
          </p:txBody>
        </p:sp>
        <p:sp>
          <p:nvSpPr>
            <p:cNvPr id="22" name="TextBox 21"/>
            <p:cNvSpPr txBox="1"/>
            <p:nvPr/>
          </p:nvSpPr>
          <p:spPr>
            <a:xfrm>
              <a:off x="5537953" y="5433303"/>
              <a:ext cx="1316615" cy="646331"/>
            </a:xfrm>
            <a:prstGeom prst="rect">
              <a:avLst/>
            </a:prstGeom>
            <a:noFill/>
            <a:ln w="12700">
              <a:solidFill>
                <a:schemeClr val="tx1"/>
              </a:solidFill>
            </a:ln>
          </p:spPr>
          <p:txBody>
            <a:bodyPr wrap="square" rtlCol="0">
              <a:spAutoFit/>
            </a:bodyPr>
            <a:lstStyle/>
            <a:p>
              <a:r>
                <a:rPr lang="en-US" b="1" dirty="0">
                  <a:latin typeface="Arial" panose="020B0604020202020204" pitchFamily="34" charset="0"/>
                  <a:cs typeface="Arial" panose="020B0604020202020204" pitchFamily="34" charset="0"/>
                </a:rPr>
                <a:t>“Time 2”</a:t>
              </a:r>
              <a:endParaRPr lang="en-US" b="1" dirty="0">
                <a:latin typeface="Arial" panose="020B0604020202020204" pitchFamily="34" charset="0"/>
                <a:cs typeface="Arial" panose="020B0604020202020204" pitchFamily="34" charset="0"/>
              </a:endParaRPr>
            </a:p>
            <a:p>
              <a:r>
                <a:rPr lang="zh-CN" altLang="en-US" b="1" dirty="0">
                  <a:latin typeface="Arial" panose="020B0604020202020204" pitchFamily="34" charset="0"/>
                  <a:cs typeface="Arial" panose="020B0604020202020204" pitchFamily="34" charset="0"/>
                </a:rPr>
                <a:t> 时间点</a:t>
              </a:r>
              <a:r>
                <a:rPr lang="en-US" altLang="zh-CN" b="1" dirty="0">
                  <a:latin typeface="Arial" panose="020B0604020202020204" pitchFamily="34" charset="0"/>
                  <a:cs typeface="Arial" panose="020B0604020202020204" pitchFamily="34" charset="0"/>
                </a:rPr>
                <a:t>2</a:t>
              </a:r>
              <a:endParaRPr lang="en-US" b="1" dirty="0">
                <a:latin typeface="Arial" panose="020B0604020202020204" pitchFamily="34" charset="0"/>
                <a:cs typeface="Arial" panose="020B0604020202020204" pitchFamily="34" charset="0"/>
              </a:endParaRPr>
            </a:p>
          </p:txBody>
        </p:sp>
        <p:sp>
          <p:nvSpPr>
            <p:cNvPr id="23" name="TextBox 22"/>
            <p:cNvSpPr txBox="1"/>
            <p:nvPr/>
          </p:nvSpPr>
          <p:spPr>
            <a:xfrm>
              <a:off x="7636337" y="3512197"/>
              <a:ext cx="1468464" cy="1908215"/>
            </a:xfrm>
            <a:prstGeom prst="rect">
              <a:avLst/>
            </a:prstGeom>
            <a:noFill/>
            <a:ln w="12700">
              <a:solidFill>
                <a:schemeClr val="tx1"/>
              </a:solidFill>
            </a:ln>
          </p:spPr>
          <p:txBody>
            <a:bodyPr wrap="square" rtlCol="0">
              <a:spAutoFit/>
            </a:bodyPr>
            <a:lstStyle/>
            <a:p>
              <a:r>
                <a:rPr lang="en-US" sz="1400" dirty="0">
                  <a:latin typeface="Arial" panose="020B0604020202020204" pitchFamily="34" charset="0"/>
                  <a:cs typeface="Arial" panose="020B0604020202020204" pitchFamily="34" charset="0"/>
                </a:rPr>
                <a:t>Ureteral</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diameter for both sides at rest and during dilatation.</a:t>
              </a:r>
              <a:endParaRPr lang="en-US" sz="1400" dirty="0">
                <a:latin typeface="Arial" panose="020B0604020202020204" pitchFamily="34" charset="0"/>
                <a:cs typeface="Arial" panose="020B0604020202020204" pitchFamily="34" charset="0"/>
              </a:endParaRPr>
            </a:p>
            <a:p>
              <a:r>
                <a:rPr lang="zh-CN" altLang="en-US" sz="1600" dirty="0">
                  <a:latin typeface="Arial" panose="020B0604020202020204" pitchFamily="34" charset="0"/>
                  <a:cs typeface="Arial" panose="020B0604020202020204" pitchFamily="34" charset="0"/>
                </a:rPr>
                <a:t>静息和扩张时双侧输尿管直径</a:t>
              </a:r>
              <a:endParaRPr lang="en-US" sz="1600" dirty="0">
                <a:latin typeface="Arial" panose="020B0604020202020204" pitchFamily="34" charset="0"/>
                <a:cs typeface="Arial" panose="020B0604020202020204" pitchFamily="34" charset="0"/>
              </a:endParaRPr>
            </a:p>
          </p:txBody>
        </p:sp>
        <p:sp>
          <p:nvSpPr>
            <p:cNvPr id="4" name="Triangle 3"/>
            <p:cNvSpPr/>
            <p:nvPr/>
          </p:nvSpPr>
          <p:spPr>
            <a:xfrm rot="5400000">
              <a:off x="836262" y="4146782"/>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p:cNvSpPr/>
            <p:nvPr/>
          </p:nvSpPr>
          <p:spPr>
            <a:xfrm rot="5400000">
              <a:off x="2459913" y="4146782"/>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p:cNvSpPr/>
            <p:nvPr/>
          </p:nvSpPr>
          <p:spPr>
            <a:xfrm rot="5400000">
              <a:off x="4578788" y="4146782"/>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p:cNvSpPr/>
            <p:nvPr/>
          </p:nvSpPr>
          <p:spPr>
            <a:xfrm rot="5400000">
              <a:off x="7311860" y="4146782"/>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Picture 6"/>
          <p:cNvPicPr>
            <a:picLocks noChangeAspect="1"/>
          </p:cNvPicPr>
          <p:nvPr/>
        </p:nvPicPr>
        <p:blipFill>
          <a:blip r:embed="rId3"/>
          <a:stretch>
            <a:fillRect/>
          </a:stretch>
        </p:blipFill>
        <p:spPr>
          <a:xfrm>
            <a:off x="2772565" y="4362793"/>
            <a:ext cx="1983622" cy="1387319"/>
          </a:xfrm>
          <a:prstGeom prst="rect">
            <a:avLst/>
          </a:prstGeom>
        </p:spPr>
      </p:pic>
      <p:sp>
        <p:nvSpPr>
          <p:cNvPr id="28" name="TextBox 27"/>
          <p:cNvSpPr txBox="1"/>
          <p:nvPr/>
        </p:nvSpPr>
        <p:spPr>
          <a:xfrm>
            <a:off x="2696967" y="5711675"/>
            <a:ext cx="2196022" cy="400110"/>
          </a:xfrm>
          <a:prstGeom prst="rect">
            <a:avLst/>
          </a:prstGeom>
          <a:noFill/>
          <a:ln w="12700">
            <a:noFill/>
          </a:ln>
        </p:spPr>
        <p:txBody>
          <a:bodyPr wrap="square" rtlCol="0">
            <a:spAutoFit/>
          </a:bodyPr>
          <a:lstStyle/>
          <a:p>
            <a:r>
              <a:rPr lang="en-US" sz="1000" dirty="0">
                <a:latin typeface="Arial" panose="020B0604020202020204" pitchFamily="34" charset="0"/>
                <a:cs typeface="Arial" panose="020B0604020202020204" pitchFamily="34" charset="0"/>
              </a:rPr>
              <a:t>** = left ureter. ++ = uterine artery</a:t>
            </a:r>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Bladder apex.</a:t>
            </a:r>
            <a:endParaRPr lang="en-US" sz="1000" dirty="0">
              <a:latin typeface="Arial" panose="020B0604020202020204" pitchFamily="34" charset="0"/>
              <a:cs typeface="Arial" panose="020B0604020202020204" pitchFamily="34" charset="0"/>
            </a:endParaRPr>
          </a:p>
        </p:txBody>
      </p:sp>
      <p:sp>
        <p:nvSpPr>
          <p:cNvPr id="29" name="Triangle 28"/>
          <p:cNvSpPr/>
          <p:nvPr/>
        </p:nvSpPr>
        <p:spPr>
          <a:xfrm>
            <a:off x="1633047" y="4214650"/>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p:cNvSpPr/>
          <p:nvPr/>
        </p:nvSpPr>
        <p:spPr>
          <a:xfrm>
            <a:off x="3502454" y="4211400"/>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p:cNvSpPr/>
          <p:nvPr/>
        </p:nvSpPr>
        <p:spPr>
          <a:xfrm>
            <a:off x="5934338" y="4206296"/>
            <a:ext cx="523843" cy="125106"/>
          </a:xfrm>
          <a:prstGeom prst="triangle">
            <a:avLst>
              <a:gd name="adj" fmla="val 5094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543105"/>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err="1">
                <a:solidFill>
                  <a:srgbClr val="000000"/>
                </a:solidFill>
                <a:effectLst>
                  <a:outerShdw blurRad="50800" dist="38100" dir="2700000" algn="tl" rotWithShape="0">
                    <a:prstClr val="black">
                      <a:alpha val="40000"/>
                    </a:prstClr>
                  </a:outerShdw>
                </a:effectLst>
              </a:rPr>
              <a:t>ethods</a:t>
            </a:r>
            <a:r>
              <a:rPr lang="en-US" altLang="en-US" sz="2800" b="1" dirty="0">
                <a:solidFill>
                  <a:srgbClr val="000000"/>
                </a:solidFill>
                <a:effectLst>
                  <a:outerShdw blurRad="50800" dist="38100" dir="2700000" algn="tl" rotWithShape="0">
                    <a:prstClr val="black">
                      <a:alpha val="40000"/>
                    </a:prstClr>
                  </a:outerShdw>
                </a:effectLst>
              </a:rPr>
              <a:t> </a:t>
            </a:r>
            <a:r>
              <a:rPr lang="zh-CN" altLang="en-US" sz="2800" b="1" dirty="0">
                <a:solidFill>
                  <a:srgbClr val="000000"/>
                </a:solidFill>
                <a:effectLst>
                  <a:outerShdw blurRad="50800" dist="38100" dir="2700000" algn="tl" rotWithShape="0">
                    <a:prstClr val="black">
                      <a:alpha val="40000"/>
                    </a:prstClr>
                  </a:outerShdw>
                </a:effectLst>
              </a:rPr>
              <a:t>方法</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p:nvPr/>
        </p:nvSpPr>
        <p:spPr bwMode="auto">
          <a:xfrm>
            <a:off x="184053" y="2128916"/>
            <a:ext cx="8731347" cy="37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dirty="0"/>
              <a:t>Each woman was examined first by the expert alone and then by one of the three trainees.</a:t>
            </a:r>
            <a:r>
              <a:rPr lang="zh-CN" altLang="en-US" sz="1600" dirty="0"/>
              <a:t>所有妇女先由专家检查，再由三个受培训医生中的一个医生检查</a:t>
            </a:r>
            <a:endParaRPr lang="en-US" sz="1600" dirty="0"/>
          </a:p>
          <a:p>
            <a:endParaRPr lang="en-US" sz="1600" dirty="0"/>
          </a:p>
          <a:p>
            <a:r>
              <a:rPr lang="en-US" sz="1600" dirty="0"/>
              <a:t>In cases of discrepancy or if the trainee did not visualize both ureters successfully, the woman was re-examined by the expert in the presence of the trainee and the results were explained. </a:t>
            </a:r>
            <a:r>
              <a:rPr lang="zh-CN" altLang="en-US" sz="1600" dirty="0"/>
              <a:t>如差异显著或受培训医生未找到双侧输尿管，由专家来重新检查并解释结果，此时受培训医师在场</a:t>
            </a:r>
            <a:endParaRPr lang="en-US" sz="1600" dirty="0"/>
          </a:p>
          <a:p>
            <a:endParaRPr lang="en-US" sz="1600" dirty="0"/>
          </a:p>
          <a:p>
            <a:r>
              <a:rPr lang="en-US" sz="1600" dirty="0"/>
              <a:t>Main outcome measure - the correlation of detection at TVS of both ureters by</a:t>
            </a:r>
            <a:endParaRPr lang="en-US" sz="1600" dirty="0"/>
          </a:p>
          <a:p>
            <a:pPr marL="0" indent="0">
              <a:buNone/>
            </a:pPr>
            <a:r>
              <a:rPr lang="en-US" sz="1600" dirty="0"/>
              <a:t>      Trainee 1, 2 or 3, compared with the gold standard expert examination. </a:t>
            </a:r>
            <a:endParaRPr lang="en-US" sz="1600" dirty="0"/>
          </a:p>
          <a:p>
            <a:pPr marL="0" indent="0">
              <a:buNone/>
            </a:pPr>
            <a:r>
              <a:rPr lang="en-US" altLang="zh-CN" sz="1600" dirty="0"/>
              <a:t>      </a:t>
            </a:r>
            <a:r>
              <a:rPr lang="zh-CN" altLang="en-US" sz="1600" dirty="0"/>
              <a:t>主要结果的测量</a:t>
            </a:r>
            <a:r>
              <a:rPr lang="en-US" altLang="zh-CN" sz="1600" dirty="0"/>
              <a:t>-</a:t>
            </a:r>
            <a:r>
              <a:rPr lang="zh-CN" altLang="en-US" sz="1600" dirty="0"/>
              <a:t>三个受培训医生</a:t>
            </a:r>
            <a:r>
              <a:rPr lang="en-US" altLang="zh-CN" sz="1600" dirty="0"/>
              <a:t>TVS</a:t>
            </a:r>
            <a:r>
              <a:rPr lang="zh-CN" altLang="en-US" sz="1600" dirty="0"/>
              <a:t>显示双侧输尿管，与专家检测的金标准的一致性</a:t>
            </a:r>
            <a:endParaRPr lang="en-US" altLang="zh-CN" sz="1600" dirty="0"/>
          </a:p>
          <a:p>
            <a:pPr marL="0" indent="0">
              <a:buNone/>
            </a:pPr>
            <a:endParaRPr lang="en-US" sz="1600" dirty="0"/>
          </a:p>
          <a:p>
            <a:r>
              <a:rPr lang="en-US" sz="1600" dirty="0"/>
              <a:t>A time limit of 150 s for identification of each ureter was set in order to evaluate the feasibility of including this examination step in clinical practice and workup protocols. Any examination taking longer than this was counted as a failure. </a:t>
            </a:r>
            <a:r>
              <a:rPr lang="zh-CN" altLang="en-US" sz="1600" dirty="0"/>
              <a:t>每侧输尿管检测时间规定在</a:t>
            </a:r>
            <a:r>
              <a:rPr lang="en-US" altLang="zh-CN" sz="1600" dirty="0"/>
              <a:t>150</a:t>
            </a:r>
            <a:r>
              <a:rPr lang="zh-CN" altLang="en-US" sz="1600" dirty="0"/>
              <a:t>秒以内，以评价把此项检查纳入到临床实践中及检查规范中的可行性。超过这个时间的检查视为失败</a:t>
            </a:r>
            <a:endParaRPr lang="en-US" sz="1600" dirty="0"/>
          </a:p>
          <a:p>
            <a:pPr marL="0" indent="0">
              <a:buNone/>
            </a:pPr>
            <a:endParaRPr lang="en-US" sz="1800" dirty="0"/>
          </a:p>
          <a:p>
            <a:endParaRPr lang="en-US" sz="1800" dirty="0"/>
          </a:p>
          <a:p>
            <a:pPr marL="0" indent="0">
              <a:buNone/>
            </a:pPr>
            <a:endParaRPr lang="en-US" sz="1800" dirty="0"/>
          </a:p>
          <a:p>
            <a:endParaRPr lang="en-US" sz="1800" dirty="0"/>
          </a:p>
          <a:p>
            <a:pPr marL="0" indent="0">
              <a:buNone/>
            </a:pPr>
            <a:endParaRPr lang="en-US" sz="1800" dirty="0"/>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496450"/>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M</a:t>
            </a:r>
            <a:r>
              <a:rPr lang="en-US" altLang="en-US" sz="2800" b="1" dirty="0" err="1">
                <a:solidFill>
                  <a:srgbClr val="000000"/>
                </a:solidFill>
                <a:effectLst>
                  <a:outerShdw blurRad="50800" dist="38100" dir="2700000" algn="tl" rotWithShape="0">
                    <a:prstClr val="black">
                      <a:alpha val="40000"/>
                    </a:prstClr>
                  </a:outerShdw>
                </a:effectLst>
              </a:rPr>
              <a:t>ethods</a:t>
            </a:r>
            <a:r>
              <a:rPr lang="en-US" altLang="en-US" sz="2800" b="1" dirty="0">
                <a:solidFill>
                  <a:srgbClr val="000000"/>
                </a:solidFill>
                <a:effectLst>
                  <a:outerShdw blurRad="50800" dist="38100" dir="2700000" algn="tl" rotWithShape="0">
                    <a:prstClr val="black">
                      <a:alpha val="40000"/>
                    </a:prstClr>
                  </a:outerShdw>
                </a:effectLst>
              </a:rPr>
              <a:t> </a:t>
            </a:r>
            <a:r>
              <a:rPr lang="zh-CN" altLang="en-US" sz="2800" b="1" dirty="0">
                <a:solidFill>
                  <a:srgbClr val="000000"/>
                </a:solidFill>
                <a:effectLst>
                  <a:outerShdw blurRad="50800" dist="38100" dir="2700000" algn="tl" rotWithShape="0">
                    <a:prstClr val="black">
                      <a:alpha val="40000"/>
                    </a:prstClr>
                  </a:outerShdw>
                </a:effectLst>
              </a:rPr>
              <a:t>方法</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p:nvPr/>
        </p:nvSpPr>
        <p:spPr bwMode="auto">
          <a:xfrm>
            <a:off x="228600" y="2322184"/>
            <a:ext cx="8719457" cy="3696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dirty="0"/>
              <a:t>The statistical tool, learning curve of cumulative summation (</a:t>
            </a:r>
            <a:r>
              <a:rPr lang="en-US" sz="1600" b="1" dirty="0"/>
              <a:t>LC-CUSUM</a:t>
            </a:r>
            <a:r>
              <a:rPr lang="en-US" sz="1600" dirty="0"/>
              <a:t>) was used to assess the learning curve = the number of TVS examinations needed to be capable of detecting the pelvic parts of the ureters.  </a:t>
            </a:r>
            <a:r>
              <a:rPr lang="zh-CN" altLang="en-US" sz="1600" dirty="0"/>
              <a:t>统计学方法，累积总和学习曲线（</a:t>
            </a:r>
            <a:r>
              <a:rPr lang="en-US" altLang="zh-CN" sz="1600" dirty="0"/>
              <a:t>LC-CUSUM</a:t>
            </a:r>
            <a:r>
              <a:rPr lang="zh-CN" altLang="en-US" sz="1600" dirty="0"/>
              <a:t>）用于评价学习曲线</a:t>
            </a:r>
            <a:r>
              <a:rPr lang="en-US" altLang="zh-CN" sz="1600" dirty="0"/>
              <a:t>=</a:t>
            </a:r>
            <a:r>
              <a:rPr lang="zh-CN" altLang="en-US" sz="1600" dirty="0"/>
              <a:t>显示盆腔段输尿管所需的</a:t>
            </a:r>
            <a:r>
              <a:rPr lang="en-US" altLang="zh-CN" sz="1600" dirty="0"/>
              <a:t>TVS</a:t>
            </a:r>
            <a:r>
              <a:rPr lang="zh-CN" altLang="en-US" sz="1600" dirty="0"/>
              <a:t>检查数</a:t>
            </a:r>
            <a:endParaRPr lang="en-US" sz="1600" dirty="0"/>
          </a:p>
          <a:p>
            <a:endParaRPr lang="en-US" sz="1600" dirty="0"/>
          </a:p>
          <a:p>
            <a:r>
              <a:rPr lang="en-US" sz="1600" dirty="0"/>
              <a:t>This method was designed to indicate when a process has reached a predefined</a:t>
            </a:r>
            <a:endParaRPr lang="en-US" sz="1600" dirty="0"/>
          </a:p>
          <a:p>
            <a:pPr marL="0" indent="0">
              <a:buNone/>
            </a:pPr>
            <a:r>
              <a:rPr lang="en-US" sz="1600" dirty="0"/>
              <a:t>     level of performance. </a:t>
            </a:r>
            <a:r>
              <a:rPr lang="zh-CN" altLang="en-US" sz="1600" dirty="0"/>
              <a:t>此方法设计以显示何时检查水平达到预先规定的水平</a:t>
            </a:r>
            <a:endParaRPr lang="en-US" sz="1600" dirty="0"/>
          </a:p>
          <a:p>
            <a:endParaRPr lang="en-US" sz="1600" dirty="0"/>
          </a:p>
          <a:p>
            <a:r>
              <a:rPr lang="en-US" sz="1600" dirty="0"/>
              <a:t>By evaluating the number of sequential interventions of successes and failures, the test allows monitoring of individual performance during the learning process of new methodologies and techniques. </a:t>
            </a:r>
            <a:r>
              <a:rPr lang="zh-CN" altLang="en-US" sz="1600" dirty="0"/>
              <a:t>通过评价成功和失败顺序干预的次数，这个试验可以监测新的方法和技术学习过程中的个体表现</a:t>
            </a:r>
            <a:endParaRPr lang="en-US" sz="1600" dirty="0"/>
          </a:p>
          <a:p>
            <a:pPr marL="0" indent="0">
              <a:buNone/>
            </a:pPr>
            <a:endParaRPr lang="en-US" sz="1600" dirty="0"/>
          </a:p>
          <a:p>
            <a:r>
              <a:rPr lang="en-US" sz="1600" dirty="0"/>
              <a:t>A score is computed from successive outcomes, with successes yielding negative scores and failures yielding positive scores. </a:t>
            </a:r>
            <a:r>
              <a:rPr lang="zh-CN" altLang="en-US" sz="1600" dirty="0"/>
              <a:t>从连续的结果计算得出评分</a:t>
            </a:r>
            <a:r>
              <a:rPr lang="en-US" altLang="zh-CN" sz="1600" dirty="0"/>
              <a:t>-</a:t>
            </a:r>
            <a:r>
              <a:rPr lang="zh-CN" altLang="en-US" sz="1600" dirty="0"/>
              <a:t>成功分值为负数，失败分值为正数</a:t>
            </a:r>
            <a:endParaRPr lang="en-US" sz="1600" dirty="0"/>
          </a:p>
          <a:p>
            <a:endParaRPr lang="en-US" sz="1800" dirty="0"/>
          </a:p>
          <a:p>
            <a:pPr marL="0" indent="0">
              <a:buNone/>
            </a:pPr>
            <a:endParaRPr lang="en-US" sz="1800" dirty="0"/>
          </a:p>
          <a:p>
            <a:pPr marL="0" indent="0">
              <a:buNone/>
            </a:pPr>
            <a:endParaRPr lang="en-US" sz="1800" dirty="0"/>
          </a:p>
          <a:p>
            <a:pPr marL="0" indent="0">
              <a:buNone/>
            </a:pPr>
            <a:endParaRPr lang="en-US" sz="1800" dirty="0"/>
          </a:p>
          <a:p>
            <a:endParaRPr lang="en-US" sz="1800" dirty="0"/>
          </a:p>
          <a:p>
            <a:pPr marL="0" indent="0">
              <a:buNone/>
            </a:pPr>
            <a:endParaRPr lang="en-US" sz="1800" dirty="0"/>
          </a:p>
          <a:p>
            <a:endParaRPr lang="en-US" sz="1800" dirty="0"/>
          </a:p>
          <a:p>
            <a:pPr marL="0" indent="0">
              <a:buNone/>
            </a:pPr>
            <a:endParaRPr lang="en-US" sz="1800" dirty="0"/>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480016"/>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en-GB" altLang="en-US" sz="2800" b="1" dirty="0">
                <a:solidFill>
                  <a:srgbClr val="000000"/>
                </a:solidFill>
                <a:effectLst>
                  <a:outerShdw blurRad="50800" dist="38100" dir="2700000" algn="tl" rotWithShape="0">
                    <a:prstClr val="black">
                      <a:alpha val="40000"/>
                    </a:prstClr>
                  </a:outerShdw>
                </a:effectLst>
              </a:rPr>
              <a:t>Results </a:t>
            </a:r>
            <a:r>
              <a:rPr lang="zh-CN" altLang="en-US" sz="2800" b="1" dirty="0">
                <a:solidFill>
                  <a:srgbClr val="000000"/>
                </a:solidFill>
                <a:effectLst>
                  <a:outerShdw blurRad="50800" dist="38100" dir="2700000" algn="tl" rotWithShape="0">
                    <a:prstClr val="black">
                      <a:alpha val="40000"/>
                    </a:prstClr>
                  </a:outerShdw>
                </a:effectLst>
              </a:rPr>
              <a:t>结果</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Segnaposto contenuto 2"/>
          <p:cNvSpPr txBox="1"/>
          <p:nvPr/>
        </p:nvSpPr>
        <p:spPr bwMode="auto">
          <a:xfrm>
            <a:off x="4560711" y="2143806"/>
            <a:ext cx="4384950" cy="3780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dirty="0"/>
              <a:t>140 women were recruited &gt; one was excluded due to virginity, two because of a history of hysterectomy and two due to prior surgery for UTE &gt; </a:t>
            </a:r>
            <a:r>
              <a:rPr lang="en-US" sz="1600" b="1" dirty="0"/>
              <a:t>135 women were included in the final analysis. </a:t>
            </a:r>
            <a:r>
              <a:rPr lang="en-US" altLang="zh-CN" sz="1600" dirty="0"/>
              <a:t>140</a:t>
            </a:r>
            <a:r>
              <a:rPr lang="zh-CN" altLang="en-US" sz="1600" dirty="0"/>
              <a:t>个妇女入组</a:t>
            </a:r>
            <a:r>
              <a:rPr lang="en-US" altLang="zh-CN" sz="1600" dirty="0"/>
              <a:t>&gt;</a:t>
            </a:r>
            <a:r>
              <a:rPr lang="zh-CN" altLang="en-US" sz="1600" dirty="0"/>
              <a:t>排除无性生活病例</a:t>
            </a:r>
            <a:r>
              <a:rPr lang="en-US" altLang="zh-CN" sz="1600" dirty="0"/>
              <a:t>1</a:t>
            </a:r>
            <a:r>
              <a:rPr lang="zh-CN" altLang="en-US" sz="1600" dirty="0"/>
              <a:t>例、既往子宫切除病例</a:t>
            </a:r>
            <a:r>
              <a:rPr lang="en-US" altLang="zh-CN" sz="1600" dirty="0"/>
              <a:t>2</a:t>
            </a:r>
            <a:r>
              <a:rPr lang="zh-CN" altLang="en-US" sz="1600" dirty="0"/>
              <a:t>例、</a:t>
            </a:r>
            <a:r>
              <a:rPr lang="en-US" altLang="zh-CN" sz="1600" dirty="0"/>
              <a:t>UTE</a:t>
            </a:r>
            <a:r>
              <a:rPr lang="zh-CN" altLang="en-US" sz="1600" dirty="0"/>
              <a:t>手术史病例</a:t>
            </a:r>
            <a:r>
              <a:rPr lang="en-US" altLang="zh-CN" sz="1600" dirty="0"/>
              <a:t>2</a:t>
            </a:r>
            <a:r>
              <a:rPr lang="zh-CN" altLang="en-US" sz="1600" dirty="0"/>
              <a:t>例</a:t>
            </a:r>
            <a:r>
              <a:rPr lang="en-US" altLang="zh-CN" sz="1600" dirty="0"/>
              <a:t>&gt;</a:t>
            </a:r>
            <a:r>
              <a:rPr lang="zh-CN" altLang="en-US" sz="1600" dirty="0"/>
              <a:t>最终分析</a:t>
            </a:r>
            <a:r>
              <a:rPr lang="en-US" altLang="zh-CN" sz="1600" dirty="0"/>
              <a:t>135</a:t>
            </a:r>
            <a:r>
              <a:rPr lang="zh-CN" altLang="en-US" sz="1600" dirty="0"/>
              <a:t>例妇女</a:t>
            </a:r>
            <a:endParaRPr lang="en-US" sz="1600" dirty="0"/>
          </a:p>
          <a:p>
            <a:endParaRPr lang="en-US" sz="1600" b="1" dirty="0"/>
          </a:p>
          <a:p>
            <a:r>
              <a:rPr lang="en-US" sz="1600" dirty="0"/>
              <a:t>None of these women experienced severe pain during TVS. </a:t>
            </a:r>
            <a:r>
              <a:rPr lang="zh-CN" altLang="en-US" sz="1600" dirty="0"/>
              <a:t>所有妇女在</a:t>
            </a:r>
            <a:r>
              <a:rPr lang="en-US" altLang="zh-CN" sz="1600" dirty="0"/>
              <a:t>TVS</a:t>
            </a:r>
            <a:r>
              <a:rPr lang="zh-CN" altLang="en-US" sz="1600" dirty="0"/>
              <a:t>过程中无严重的疼痛</a:t>
            </a:r>
            <a:endParaRPr lang="en-US" sz="1600" dirty="0"/>
          </a:p>
          <a:p>
            <a:endParaRPr lang="en-US" sz="1600" b="1" dirty="0"/>
          </a:p>
          <a:p>
            <a:r>
              <a:rPr lang="en-US" sz="1600" dirty="0"/>
              <a:t>There were no cases of proximal hydroureter detected. </a:t>
            </a:r>
            <a:r>
              <a:rPr lang="zh-CN" altLang="en-US" sz="1600" dirty="0"/>
              <a:t>未发现近段输尿管扩张病例</a:t>
            </a:r>
            <a:endParaRPr lang="en-US" sz="1600" dirty="0"/>
          </a:p>
          <a:p>
            <a:endParaRPr lang="en-US" sz="1600" b="1" dirty="0"/>
          </a:p>
          <a:p>
            <a:endParaRPr lang="en-US" sz="1800" dirty="0"/>
          </a:p>
          <a:p>
            <a:pPr marL="0" indent="0">
              <a:buNone/>
            </a:pPr>
            <a:endParaRPr lang="en-US" sz="1800" dirty="0"/>
          </a:p>
        </p:txBody>
      </p:sp>
      <p:sp>
        <p:nvSpPr>
          <p:cNvPr id="22" name="Text Box 5"/>
          <p:cNvSpPr txBox="1">
            <a:spLocks noChangeArrowheads="1"/>
          </p:cNvSpPr>
          <p:nvPr/>
        </p:nvSpPr>
        <p:spPr bwMode="auto">
          <a:xfrm>
            <a:off x="0" y="957294"/>
            <a:ext cx="9144000" cy="523220"/>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Learning curve for detection of pelvic parts of ureters by transvaginal sonography: feasibility study</a:t>
            </a:r>
            <a:endParaRPr lang="en-US" sz="1400" b="1" dirty="0">
              <a:solidFill>
                <a:schemeClr val="bg1"/>
              </a:solidFill>
            </a:endParaRPr>
          </a:p>
          <a:p>
            <a:pPr algn="ctr">
              <a:spcBef>
                <a:spcPct val="0"/>
              </a:spcBef>
              <a:buNone/>
            </a:pPr>
            <a:r>
              <a:rPr lang="en-US" sz="1400" i="1" dirty="0" err="1">
                <a:solidFill>
                  <a:schemeClr val="bg1"/>
                </a:solidFill>
              </a:rPr>
              <a:t>Aas-Eng</a:t>
            </a:r>
            <a:r>
              <a:rPr lang="en-US" sz="1400" i="1" dirty="0">
                <a:solidFill>
                  <a:schemeClr val="bg1"/>
                </a:solidFill>
              </a:rPr>
              <a:t> </a:t>
            </a:r>
            <a:r>
              <a:rPr lang="it-IT" altLang="en-US" sz="1400" i="1" dirty="0">
                <a:solidFill>
                  <a:schemeClr val="bg1"/>
                </a:solidFill>
              </a:rPr>
              <a:t>et al., UOG 2020</a:t>
            </a:r>
            <a:endParaRPr lang="en-GB" altLang="it-IT" sz="1400" i="1" dirty="0">
              <a:solidFill>
                <a:schemeClr val="bg1"/>
              </a:solidFill>
            </a:endParaRPr>
          </a:p>
        </p:txBody>
      </p:sp>
      <p:pic>
        <p:nvPicPr>
          <p:cNvPr id="2" name="Picture 1"/>
          <p:cNvPicPr>
            <a:picLocks noChangeAspect="1"/>
          </p:cNvPicPr>
          <p:nvPr/>
        </p:nvPicPr>
        <p:blipFill>
          <a:blip r:embed="rId3"/>
          <a:stretch>
            <a:fillRect/>
          </a:stretch>
        </p:blipFill>
        <p:spPr>
          <a:xfrm>
            <a:off x="556686" y="2161772"/>
            <a:ext cx="3834694" cy="3744200"/>
          </a:xfrm>
          <a:prstGeom prst="rect">
            <a:avLst/>
          </a:prstGeom>
        </p:spPr>
      </p:pic>
      <p:sp>
        <p:nvSpPr>
          <p:cNvPr id="3" name="文本框 2"/>
          <p:cNvSpPr txBox="1"/>
          <p:nvPr/>
        </p:nvSpPr>
        <p:spPr>
          <a:xfrm>
            <a:off x="1074140" y="2473960"/>
            <a:ext cx="3317240" cy="246221"/>
          </a:xfrm>
          <a:prstGeom prst="rect">
            <a:avLst/>
          </a:prstGeom>
          <a:noFill/>
        </p:spPr>
        <p:txBody>
          <a:bodyPr wrap="square" rtlCol="0">
            <a:spAutoFit/>
          </a:bodyPr>
          <a:lstStyle/>
          <a:p>
            <a:r>
              <a:rPr lang="en-US" altLang="zh-CN" sz="1000" dirty="0"/>
              <a:t>TVS</a:t>
            </a:r>
            <a:r>
              <a:rPr lang="zh-CN" altLang="en-US" sz="1000" dirty="0"/>
              <a:t>探查输尿管盆腔段</a:t>
            </a:r>
            <a:r>
              <a:rPr lang="en-US" altLang="zh-CN" sz="1000" dirty="0"/>
              <a:t>135</a:t>
            </a:r>
            <a:r>
              <a:rPr lang="zh-CN" altLang="en-US" sz="1000" dirty="0"/>
              <a:t>例基本情况及超声表现</a:t>
            </a:r>
            <a:endParaRPr lang="zh-CN" altLang="en-US" sz="1000" dirty="0"/>
          </a:p>
        </p:txBody>
      </p:sp>
      <p:sp>
        <p:nvSpPr>
          <p:cNvPr id="4" name="文本框 3"/>
          <p:cNvSpPr txBox="1"/>
          <p:nvPr/>
        </p:nvSpPr>
        <p:spPr>
          <a:xfrm>
            <a:off x="1827213" y="2943267"/>
            <a:ext cx="1586547" cy="2862322"/>
          </a:xfrm>
          <a:prstGeom prst="rect">
            <a:avLst/>
          </a:prstGeom>
          <a:noFill/>
        </p:spPr>
        <p:txBody>
          <a:bodyPr wrap="square" rtlCol="0">
            <a:spAutoFit/>
          </a:bodyPr>
          <a:lstStyle/>
          <a:p>
            <a:r>
              <a:rPr lang="zh-CN" altLang="en-US" sz="1000" dirty="0"/>
              <a:t>基本情况</a:t>
            </a:r>
            <a:endParaRPr lang="en-US" altLang="zh-CN" sz="1000" dirty="0"/>
          </a:p>
          <a:p>
            <a:endParaRPr lang="en-US" altLang="zh-CN" sz="1000" dirty="0"/>
          </a:p>
          <a:p>
            <a:r>
              <a:rPr lang="zh-CN" altLang="en-US" sz="1000" dirty="0"/>
              <a:t>年龄</a:t>
            </a:r>
            <a:endParaRPr lang="en-US" altLang="zh-CN" sz="1000" dirty="0"/>
          </a:p>
          <a:p>
            <a:r>
              <a:rPr lang="zh-CN" altLang="en-US" sz="1000" dirty="0"/>
              <a:t>妊娠次数</a:t>
            </a:r>
            <a:endParaRPr lang="en-US" altLang="zh-CN" sz="1000" dirty="0"/>
          </a:p>
          <a:p>
            <a:endParaRPr lang="en-US" altLang="zh-CN" sz="1000" dirty="0"/>
          </a:p>
          <a:p>
            <a:endParaRPr lang="en-US" altLang="zh-CN" sz="1000" dirty="0"/>
          </a:p>
          <a:p>
            <a:r>
              <a:rPr lang="zh-CN" altLang="en-US" sz="1000" dirty="0"/>
              <a:t>激素治疗</a:t>
            </a:r>
            <a:endParaRPr lang="en-US" altLang="zh-CN" sz="1000" dirty="0"/>
          </a:p>
          <a:p>
            <a:r>
              <a:rPr lang="zh-CN" altLang="en-US" sz="1000" dirty="0"/>
              <a:t>多症状</a:t>
            </a:r>
            <a:endParaRPr lang="en-US" altLang="zh-CN" sz="1000" dirty="0"/>
          </a:p>
          <a:p>
            <a:r>
              <a:rPr lang="zh-CN" altLang="en-US" sz="1000" dirty="0"/>
              <a:t>痛经</a:t>
            </a:r>
            <a:endParaRPr lang="en-US" altLang="zh-CN" sz="1000" dirty="0"/>
          </a:p>
          <a:p>
            <a:r>
              <a:rPr lang="zh-CN" altLang="en-US" sz="1000" dirty="0"/>
              <a:t>性交困难</a:t>
            </a:r>
            <a:endParaRPr lang="en-US" altLang="zh-CN" sz="1000" dirty="0"/>
          </a:p>
          <a:p>
            <a:r>
              <a:rPr lang="zh-CN" altLang="en-US" sz="1000" dirty="0"/>
              <a:t>大便困难</a:t>
            </a:r>
            <a:endParaRPr lang="en-US" altLang="zh-CN" sz="1000" dirty="0"/>
          </a:p>
          <a:p>
            <a:r>
              <a:rPr lang="zh-CN" altLang="en-US" sz="1000" dirty="0"/>
              <a:t>排尿困难</a:t>
            </a:r>
            <a:endParaRPr lang="en-US" altLang="zh-CN" sz="1000" dirty="0"/>
          </a:p>
          <a:p>
            <a:r>
              <a:rPr lang="zh-CN" altLang="en-US" sz="1000" dirty="0"/>
              <a:t>异位囊肿</a:t>
            </a:r>
            <a:endParaRPr lang="en-US" altLang="zh-CN" sz="1000" dirty="0"/>
          </a:p>
          <a:p>
            <a:r>
              <a:rPr lang="zh-CN" altLang="en-US" sz="1000" dirty="0"/>
              <a:t>              深部浸润内异症</a:t>
            </a:r>
            <a:endParaRPr lang="en-US" altLang="zh-CN" sz="1000" dirty="0"/>
          </a:p>
          <a:p>
            <a:r>
              <a:rPr lang="en-US" altLang="zh-CN" sz="1000" dirty="0"/>
              <a:t>     </a:t>
            </a:r>
            <a:r>
              <a:rPr lang="zh-CN" altLang="en-US" sz="1000" dirty="0"/>
              <a:t>肠管</a:t>
            </a:r>
            <a:endParaRPr lang="en-US" altLang="zh-CN" sz="1000" dirty="0"/>
          </a:p>
          <a:p>
            <a:r>
              <a:rPr lang="zh-CN" altLang="en-US" sz="1000" dirty="0"/>
              <a:t>             阴道</a:t>
            </a:r>
            <a:r>
              <a:rPr lang="en-US" altLang="zh-CN" sz="1000" dirty="0"/>
              <a:t>/</a:t>
            </a:r>
            <a:r>
              <a:rPr lang="zh-CN" altLang="en-US" sz="1000" dirty="0"/>
              <a:t>直肠阴道隔</a:t>
            </a:r>
            <a:endParaRPr lang="en-US" altLang="zh-CN" sz="1000" dirty="0"/>
          </a:p>
          <a:p>
            <a:r>
              <a:rPr lang="zh-CN" altLang="en-US" sz="1000" dirty="0"/>
              <a:t>   膀胱</a:t>
            </a:r>
            <a:endParaRPr lang="en-US" altLang="zh-CN" sz="1000" dirty="0"/>
          </a:p>
          <a:p>
            <a:r>
              <a:rPr lang="en-US" altLang="zh-CN" sz="1000" dirty="0"/>
              <a:t>  </a:t>
            </a:r>
            <a:r>
              <a:rPr lang="zh-CN" altLang="en-US" sz="1000" dirty="0"/>
              <a:t>宫骶韧带</a:t>
            </a:r>
            <a:endParaRPr lang="en-US" altLang="zh-CN" sz="1000"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12535</Words>
  <Application>WPS 演示</Application>
  <PresentationFormat>全屏显示(4:3)</PresentationFormat>
  <Paragraphs>360</Paragraphs>
  <Slides>15</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宋体</vt:lpstr>
      <vt:lpstr>Wingdings</vt:lpstr>
      <vt:lpstr>Segoe UI</vt:lpstr>
      <vt:lpstr>MS PGothic</vt:lpstr>
      <vt:lpstr>微软雅黑</vt:lpstr>
      <vt:lpstr>Arial Unicode MS</vt:lpstr>
      <vt:lpstr>Calibri Light</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ASUS</cp:lastModifiedBy>
  <cp:revision>305</cp:revision>
  <dcterms:created xsi:type="dcterms:W3CDTF">2018-05-11T23:46:00Z</dcterms:created>
  <dcterms:modified xsi:type="dcterms:W3CDTF">2020-02-25T10:02:48Z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2052-10.1.0.7565</vt:lpwstr>
  </property>
</Properties>
</file>