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59" r:id="rId3"/>
    <p:sldId id="301" r:id="rId4"/>
    <p:sldId id="260" r:id="rId5"/>
    <p:sldId id="262" r:id="rId6"/>
    <p:sldId id="296" r:id="rId7"/>
    <p:sldId id="302" r:id="rId8"/>
    <p:sldId id="303" r:id="rId9"/>
    <p:sldId id="279" r:id="rId10"/>
    <p:sldId id="304" r:id="rId11"/>
    <p:sldId id="297" r:id="rId12"/>
    <p:sldId id="268" r:id="rId13"/>
    <p:sldId id="305" r:id="rId14"/>
    <p:sldId id="306"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40DE8-58B7-4AFD-A5D7-CD9A2F685707}" v="18" dt="2020-02-11T16:50:15.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07" autoAdjust="0"/>
    <p:restoredTop sz="96341" autoAdjust="0"/>
  </p:normalViewPr>
  <p:slideViewPr>
    <p:cSldViewPr snapToGrid="0" snapToObjects="1">
      <p:cViewPr varScale="1">
        <p:scale>
          <a:sx n="79" d="100"/>
          <a:sy n="79" d="100"/>
        </p:scale>
        <p:origin x="67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3D740DE8-58B7-4AFD-A5D7-CD9A2F685707}"/>
    <pc:docChg chg="custSel modSld">
      <pc:chgData name="Ruben Fernandez" userId="b2ddae9f6de01a07" providerId="LiveId" clId="{3D740DE8-58B7-4AFD-A5D7-CD9A2F685707}" dt="2020-02-11T16:54:57.430" v="3423" actId="313"/>
      <pc:docMkLst>
        <pc:docMk/>
      </pc:docMkLst>
      <pc:sldChg chg="modSp">
        <pc:chgData name="Ruben Fernandez" userId="b2ddae9f6de01a07" providerId="LiveId" clId="{3D740DE8-58B7-4AFD-A5D7-CD9A2F685707}" dt="2020-01-27T15:15:31.529" v="24" actId="313"/>
        <pc:sldMkLst>
          <pc:docMk/>
          <pc:sldMk cId="1220079345" sldId="258"/>
        </pc:sldMkLst>
        <pc:spChg chg="mod">
          <ac:chgData name="Ruben Fernandez" userId="b2ddae9f6de01a07" providerId="LiveId" clId="{3D740DE8-58B7-4AFD-A5D7-CD9A2F685707}" dt="2020-01-27T15:15:31.529" v="24" actId="313"/>
          <ac:spMkLst>
            <pc:docMk/>
            <pc:sldMk cId="1220079345" sldId="258"/>
            <ac:spMk id="13317" creationId="{00000000-0000-0000-0000-000000000000}"/>
          </ac:spMkLst>
        </pc:spChg>
      </pc:sldChg>
      <pc:sldChg chg="modSp">
        <pc:chgData name="Ruben Fernandez" userId="b2ddae9f6de01a07" providerId="LiveId" clId="{3D740DE8-58B7-4AFD-A5D7-CD9A2F685707}" dt="2020-01-27T15:16:36.819" v="128" actId="207"/>
        <pc:sldMkLst>
          <pc:docMk/>
          <pc:sldMk cId="1919824524" sldId="259"/>
        </pc:sldMkLst>
        <pc:spChg chg="mod">
          <ac:chgData name="Ruben Fernandez" userId="b2ddae9f6de01a07" providerId="LiveId" clId="{3D740DE8-58B7-4AFD-A5D7-CD9A2F685707}" dt="2020-01-27T15:16:36.819" v="128" actId="207"/>
          <ac:spMkLst>
            <pc:docMk/>
            <pc:sldMk cId="1919824524" sldId="259"/>
            <ac:spMk id="14342" creationId="{00000000-0000-0000-0000-000000000000}"/>
          </ac:spMkLst>
        </pc:spChg>
      </pc:sldChg>
      <pc:sldChg chg="modSp">
        <pc:chgData name="Ruben Fernandez" userId="b2ddae9f6de01a07" providerId="LiveId" clId="{3D740DE8-58B7-4AFD-A5D7-CD9A2F685707}" dt="2020-01-27T15:17:54.701" v="335" actId="6549"/>
        <pc:sldMkLst>
          <pc:docMk/>
          <pc:sldMk cId="949666339" sldId="260"/>
        </pc:sldMkLst>
        <pc:spChg chg="mod">
          <ac:chgData name="Ruben Fernandez" userId="b2ddae9f6de01a07" providerId="LiveId" clId="{3D740DE8-58B7-4AFD-A5D7-CD9A2F685707}" dt="2020-01-27T15:17:54.701" v="335" actId="6549"/>
          <ac:spMkLst>
            <pc:docMk/>
            <pc:sldMk cId="949666339" sldId="260"/>
            <ac:spMk id="10" creationId="{CFB1DA11-2CB2-B645-9B8C-F9138C43C753}"/>
          </ac:spMkLst>
        </pc:spChg>
      </pc:sldChg>
      <pc:sldChg chg="modSp">
        <pc:chgData name="Ruben Fernandez" userId="b2ddae9f6de01a07" providerId="LiveId" clId="{3D740DE8-58B7-4AFD-A5D7-CD9A2F685707}" dt="2020-01-27T15:27:11.170" v="694" actId="20577"/>
        <pc:sldMkLst>
          <pc:docMk/>
          <pc:sldMk cId="141944337" sldId="262"/>
        </pc:sldMkLst>
        <pc:spChg chg="mod">
          <ac:chgData name="Ruben Fernandez" userId="b2ddae9f6de01a07" providerId="LiveId" clId="{3D740DE8-58B7-4AFD-A5D7-CD9A2F685707}" dt="2020-01-27T15:18:09.398" v="438" actId="6549"/>
          <ac:spMkLst>
            <pc:docMk/>
            <pc:sldMk cId="141944337" sldId="262"/>
            <ac:spMk id="10" creationId="{C269E790-C65B-5745-87E5-730956F27203}"/>
          </ac:spMkLst>
        </pc:spChg>
        <pc:spChg chg="mod">
          <ac:chgData name="Ruben Fernandez" userId="b2ddae9f6de01a07" providerId="LiveId" clId="{3D740DE8-58B7-4AFD-A5D7-CD9A2F685707}" dt="2020-01-27T15:18:16.848" v="439" actId="1076"/>
          <ac:spMkLst>
            <pc:docMk/>
            <pc:sldMk cId="141944337" sldId="262"/>
            <ac:spMk id="16" creationId="{00000000-0000-0000-0000-000000000000}"/>
          </ac:spMkLst>
        </pc:spChg>
        <pc:spChg chg="mod">
          <ac:chgData name="Ruben Fernandez" userId="b2ddae9f6de01a07" providerId="LiveId" clId="{3D740DE8-58B7-4AFD-A5D7-CD9A2F685707}" dt="2020-01-27T15:27:11.170" v="694" actId="20577"/>
          <ac:spMkLst>
            <pc:docMk/>
            <pc:sldMk cId="141944337" sldId="262"/>
            <ac:spMk id="17" creationId="{00000000-0000-0000-0000-000000000000}"/>
          </ac:spMkLst>
        </pc:spChg>
      </pc:sldChg>
      <pc:sldChg chg="modSp">
        <pc:chgData name="Ruben Fernandez" userId="b2ddae9f6de01a07" providerId="LiveId" clId="{3D740DE8-58B7-4AFD-A5D7-CD9A2F685707}" dt="2020-02-11T16:54:57.430" v="3423" actId="313"/>
        <pc:sldMkLst>
          <pc:docMk/>
          <pc:sldMk cId="2243131738" sldId="289"/>
        </pc:sldMkLst>
        <pc:spChg chg="mod">
          <ac:chgData name="Ruben Fernandez" userId="b2ddae9f6de01a07" providerId="LiveId" clId="{3D740DE8-58B7-4AFD-A5D7-CD9A2F685707}" dt="2020-02-11T16:50:38.559" v="2912" actId="313"/>
          <ac:spMkLst>
            <pc:docMk/>
            <pc:sldMk cId="2243131738" sldId="289"/>
            <ac:spMk id="10" creationId="{6F755BF1-710C-B946-9081-878D01B7098F}"/>
          </ac:spMkLst>
        </pc:spChg>
        <pc:spChg chg="mod">
          <ac:chgData name="Ruben Fernandez" userId="b2ddae9f6de01a07" providerId="LiveId" clId="{3D740DE8-58B7-4AFD-A5D7-CD9A2F685707}" dt="2020-02-11T16:54:57.430" v="3423" actId="313"/>
          <ac:spMkLst>
            <pc:docMk/>
            <pc:sldMk cId="2243131738" sldId="289"/>
            <ac:spMk id="11" creationId="{408D8403-56D4-014B-BC4D-DA852128E6AD}"/>
          </ac:spMkLst>
        </pc:spChg>
        <pc:spChg chg="mod">
          <ac:chgData name="Ruben Fernandez" userId="b2ddae9f6de01a07" providerId="LiveId" clId="{3D740DE8-58B7-4AFD-A5D7-CD9A2F685707}" dt="2020-02-11T16:50:15.644" v="2890" actId="6549"/>
          <ac:spMkLst>
            <pc:docMk/>
            <pc:sldMk cId="2243131738" sldId="289"/>
            <ac:spMk id="16" creationId="{DFB1AC8B-6C17-FE42-896E-EAB99B4B2C74}"/>
          </ac:spMkLst>
        </pc:spChg>
      </pc:sldChg>
      <pc:sldChg chg="modSp">
        <pc:chgData name="Ruben Fernandez" userId="b2ddae9f6de01a07" providerId="LiveId" clId="{3D740DE8-58B7-4AFD-A5D7-CD9A2F685707}" dt="2020-01-27T15:19:01.237" v="543" actId="1076"/>
        <pc:sldMkLst>
          <pc:docMk/>
          <pc:sldMk cId="1186028800" sldId="296"/>
        </pc:sldMkLst>
        <pc:spChg chg="mod">
          <ac:chgData name="Ruben Fernandez" userId="b2ddae9f6de01a07" providerId="LiveId" clId="{3D740DE8-58B7-4AFD-A5D7-CD9A2F685707}" dt="2020-01-27T15:18:55.519" v="542" actId="6549"/>
          <ac:spMkLst>
            <pc:docMk/>
            <pc:sldMk cId="1186028800" sldId="296"/>
            <ac:spMk id="10" creationId="{A2E74208-935A-DC41-AE2D-307C7FC3D8F6}"/>
          </ac:spMkLst>
        </pc:spChg>
        <pc:spChg chg="mod">
          <ac:chgData name="Ruben Fernandez" userId="b2ddae9f6de01a07" providerId="LiveId" clId="{3D740DE8-58B7-4AFD-A5D7-CD9A2F685707}" dt="2020-01-27T15:19:01.237" v="543" actId="1076"/>
          <ac:spMkLst>
            <pc:docMk/>
            <pc:sldMk cId="1186028800" sldId="296"/>
            <ac:spMk id="16" creationId="{00000000-0000-0000-0000-000000000000}"/>
          </ac:spMkLst>
        </pc:spChg>
      </pc:sldChg>
      <pc:sldChg chg="modSp">
        <pc:chgData name="Ruben Fernandez" userId="b2ddae9f6de01a07" providerId="LiveId" clId="{3D740DE8-58B7-4AFD-A5D7-CD9A2F685707}" dt="2020-01-27T15:17:11.012" v="232" actId="1076"/>
        <pc:sldMkLst>
          <pc:docMk/>
          <pc:sldMk cId="1045063500" sldId="301"/>
        </pc:sldMkLst>
        <pc:spChg chg="mod">
          <ac:chgData name="Ruben Fernandez" userId="b2ddae9f6de01a07" providerId="LiveId" clId="{3D740DE8-58B7-4AFD-A5D7-CD9A2F685707}" dt="2020-01-27T15:17:05.369" v="231" actId="6549"/>
          <ac:spMkLst>
            <pc:docMk/>
            <pc:sldMk cId="1045063500" sldId="301"/>
            <ac:spMk id="14342" creationId="{00000000-0000-0000-0000-000000000000}"/>
          </ac:spMkLst>
        </pc:spChg>
        <pc:spChg chg="mod">
          <ac:chgData name="Ruben Fernandez" userId="b2ddae9f6de01a07" providerId="LiveId" clId="{3D740DE8-58B7-4AFD-A5D7-CD9A2F685707}" dt="2020-01-27T15:17:11.012" v="232" actId="1076"/>
          <ac:spMkLst>
            <pc:docMk/>
            <pc:sldMk cId="1045063500" sldId="301"/>
            <ac:spMk id="14343" creationId="{00000000-0000-0000-0000-000000000000}"/>
          </ac:spMkLst>
        </pc:spChg>
      </pc:sldChg>
      <pc:sldChg chg="modSp">
        <pc:chgData name="Ruben Fernandez" userId="b2ddae9f6de01a07" providerId="LiveId" clId="{3D740DE8-58B7-4AFD-A5D7-CD9A2F685707}" dt="2020-01-27T17:11:10.044" v="808" actId="6549"/>
        <pc:sldMkLst>
          <pc:docMk/>
          <pc:sldMk cId="4218925763" sldId="302"/>
        </pc:sldMkLst>
        <pc:spChg chg="mod">
          <ac:chgData name="Ruben Fernandez" userId="b2ddae9f6de01a07" providerId="LiveId" clId="{3D740DE8-58B7-4AFD-A5D7-CD9A2F685707}" dt="2020-01-27T15:25:17.423" v="646" actId="6549"/>
          <ac:spMkLst>
            <pc:docMk/>
            <pc:sldMk cId="4218925763" sldId="302"/>
            <ac:spMk id="10" creationId="{A2E74208-935A-DC41-AE2D-307C7FC3D8F6}"/>
          </ac:spMkLst>
        </pc:spChg>
        <pc:spChg chg="mod">
          <ac:chgData name="Ruben Fernandez" userId="b2ddae9f6de01a07" providerId="LiveId" clId="{3D740DE8-58B7-4AFD-A5D7-CD9A2F685707}" dt="2020-01-27T17:10:36.345" v="696" actId="313"/>
          <ac:spMkLst>
            <pc:docMk/>
            <pc:sldMk cId="4218925763" sldId="302"/>
            <ac:spMk id="16" creationId="{00000000-0000-0000-0000-000000000000}"/>
          </ac:spMkLst>
        </pc:spChg>
        <pc:spChg chg="mod">
          <ac:chgData name="Ruben Fernandez" userId="b2ddae9f6de01a07" providerId="LiveId" clId="{3D740DE8-58B7-4AFD-A5D7-CD9A2F685707}" dt="2020-01-27T17:11:10.044" v="808" actId="6549"/>
          <ac:spMkLst>
            <pc:docMk/>
            <pc:sldMk cId="4218925763" sldId="302"/>
            <ac:spMk id="17" creationId="{00000000-0000-0000-0000-000000000000}"/>
          </ac:spMkLst>
        </pc:spChg>
      </pc:sldChg>
      <pc:sldChg chg="modSp">
        <pc:chgData name="Ruben Fernandez" userId="b2ddae9f6de01a07" providerId="LiveId" clId="{3D740DE8-58B7-4AFD-A5D7-CD9A2F685707}" dt="2020-02-11T16:44:58.297" v="2160" actId="313"/>
        <pc:sldMkLst>
          <pc:docMk/>
          <pc:sldMk cId="3917948675" sldId="305"/>
        </pc:sldMkLst>
        <pc:spChg chg="mod">
          <ac:chgData name="Ruben Fernandez" userId="b2ddae9f6de01a07" providerId="LiveId" clId="{3D740DE8-58B7-4AFD-A5D7-CD9A2F685707}" dt="2020-02-11T16:35:31.805" v="911" actId="6549"/>
          <ac:spMkLst>
            <pc:docMk/>
            <pc:sldMk cId="3917948675" sldId="305"/>
            <ac:spMk id="10" creationId="{9EB6AB93-5849-C34A-93F4-94C3CA6516CF}"/>
          </ac:spMkLst>
        </pc:spChg>
        <pc:spChg chg="mod">
          <ac:chgData name="Ruben Fernandez" userId="b2ddae9f6de01a07" providerId="LiveId" clId="{3D740DE8-58B7-4AFD-A5D7-CD9A2F685707}" dt="2020-02-11T16:35:53.041" v="922" actId="313"/>
          <ac:spMkLst>
            <pc:docMk/>
            <pc:sldMk cId="3917948675" sldId="305"/>
            <ac:spMk id="14" creationId="{00000000-0000-0000-0000-000000000000}"/>
          </ac:spMkLst>
        </pc:spChg>
        <pc:spChg chg="mod">
          <ac:chgData name="Ruben Fernandez" userId="b2ddae9f6de01a07" providerId="LiveId" clId="{3D740DE8-58B7-4AFD-A5D7-CD9A2F685707}" dt="2020-02-11T16:44:58.297" v="2160" actId="313"/>
          <ac:spMkLst>
            <pc:docMk/>
            <pc:sldMk cId="3917948675" sldId="305"/>
            <ac:spMk id="15" creationId="{00000000-0000-0000-0000-000000000000}"/>
          </ac:spMkLst>
        </pc:spChg>
      </pc:sldChg>
      <pc:sldChg chg="modSp">
        <pc:chgData name="Ruben Fernandez" userId="b2ddae9f6de01a07" providerId="LiveId" clId="{3D740DE8-58B7-4AFD-A5D7-CD9A2F685707}" dt="2020-02-11T16:49:55.821" v="2787" actId="313"/>
        <pc:sldMkLst>
          <pc:docMk/>
          <pc:sldMk cId="3860700468" sldId="306"/>
        </pc:sldMkLst>
        <pc:spChg chg="mod">
          <ac:chgData name="Ruben Fernandez" userId="b2ddae9f6de01a07" providerId="LiveId" clId="{3D740DE8-58B7-4AFD-A5D7-CD9A2F685707}" dt="2020-02-11T16:45:19.369" v="2263" actId="6549"/>
          <ac:spMkLst>
            <pc:docMk/>
            <pc:sldMk cId="3860700468" sldId="306"/>
            <ac:spMk id="10" creationId="{9EB6AB93-5849-C34A-93F4-94C3CA6516CF}"/>
          </ac:spMkLst>
        </pc:spChg>
        <pc:spChg chg="mod">
          <ac:chgData name="Ruben Fernandez" userId="b2ddae9f6de01a07" providerId="LiveId" clId="{3D740DE8-58B7-4AFD-A5D7-CD9A2F685707}" dt="2020-02-11T16:45:31.185" v="2266" actId="790"/>
          <ac:spMkLst>
            <pc:docMk/>
            <pc:sldMk cId="3860700468" sldId="306"/>
            <ac:spMk id="14" creationId="{00000000-0000-0000-0000-000000000000}"/>
          </ac:spMkLst>
        </pc:spChg>
        <pc:spChg chg="mod">
          <ac:chgData name="Ruben Fernandez" userId="b2ddae9f6de01a07" providerId="LiveId" clId="{3D740DE8-58B7-4AFD-A5D7-CD9A2F685707}" dt="2020-02-11T16:49:55.821" v="2787" actId="313"/>
          <ac:spMkLst>
            <pc:docMk/>
            <pc:sldMk cId="3860700468" sldId="30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4/24/2020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6</a:t>
            </a:fld>
            <a:endParaRPr lang="en-US" dirty="0"/>
          </a:p>
        </p:txBody>
      </p:sp>
    </p:spTree>
    <p:extLst>
      <p:ext uri="{BB962C8B-B14F-4D97-AF65-F5344CB8AC3E}">
        <p14:creationId xmlns:p14="http://schemas.microsoft.com/office/powerpoint/2010/main" val="365322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7</a:t>
            </a:fld>
            <a:endParaRPr lang="en-US" dirty="0"/>
          </a:p>
        </p:txBody>
      </p:sp>
    </p:spTree>
    <p:extLst>
      <p:ext uri="{BB962C8B-B14F-4D97-AF65-F5344CB8AC3E}">
        <p14:creationId xmlns:p14="http://schemas.microsoft.com/office/powerpoint/2010/main" val="203886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8</a:t>
            </a:fld>
            <a:endParaRPr lang="en-US" dirty="0"/>
          </a:p>
        </p:txBody>
      </p:sp>
    </p:spTree>
    <p:extLst>
      <p:ext uri="{BB962C8B-B14F-4D97-AF65-F5344CB8AC3E}">
        <p14:creationId xmlns:p14="http://schemas.microsoft.com/office/powerpoint/2010/main" val="335481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4/24/2020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a:t>
            </a:r>
            <a:r>
              <a:rPr lang="en-GB" altLang="it-IT" b="1" dirty="0" err="1">
                <a:solidFill>
                  <a:srgbClr val="000000"/>
                </a:solidFill>
                <a:ea typeface="Arial" charset="0"/>
                <a:cs typeface="Arial" charset="0"/>
              </a:rPr>
              <a:t>Febrero</a:t>
            </a:r>
            <a:r>
              <a:rPr lang="en-GB" altLang="it-IT" b="1" dirty="0">
                <a:solidFill>
                  <a:srgbClr val="000000"/>
                </a:solidFill>
                <a:ea typeface="Arial" charset="0"/>
                <a:cs typeface="Arial" charset="0"/>
              </a:rPr>
              <a:t> 2020</a:t>
            </a:r>
          </a:p>
        </p:txBody>
      </p:sp>
      <p:sp>
        <p:nvSpPr>
          <p:cNvPr id="13317" name="TextBox 1"/>
          <p:cNvSpPr txBox="1">
            <a:spLocks noChangeArrowheads="1"/>
          </p:cNvSpPr>
          <p:nvPr/>
        </p:nvSpPr>
        <p:spPr bwMode="auto">
          <a:xfrm>
            <a:off x="600123" y="2054944"/>
            <a:ext cx="8005665"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2400" b="1" dirty="0"/>
              <a:t>Curva de aprendizaje para la detección de partes pélvicas de uréteres por sonografía transvaginal: estudio de factibilidad</a:t>
            </a:r>
          </a:p>
          <a:p>
            <a:pPr algn="ctr">
              <a:buNone/>
            </a:pPr>
            <a:endParaRPr lang="en-US" sz="2000" b="1" dirty="0"/>
          </a:p>
          <a:p>
            <a:pPr algn="ctr">
              <a:buNone/>
            </a:pPr>
            <a:r>
              <a:rPr lang="en-US" sz="2000" dirty="0"/>
              <a:t>M. K. AAS-ENG, M. SALAMA, U. SEVELDA, C. RUESCH, </a:t>
            </a:r>
          </a:p>
          <a:p>
            <a:pPr algn="ctr">
              <a:buNone/>
            </a:pPr>
            <a:r>
              <a:rPr lang="en-US" sz="2000" dirty="0"/>
              <a:t>Z. NEMETH y G. HUDELIST</a:t>
            </a:r>
          </a:p>
          <a:p>
            <a:pPr algn="ctr">
              <a:buNone/>
            </a:pPr>
            <a:endParaRPr lang="sv-SE" altLang="en-US" sz="1800" dirty="0"/>
          </a:p>
          <a:p>
            <a:pPr algn="ctr">
              <a:spcBef>
                <a:spcPct val="0"/>
              </a:spcBef>
              <a:spcAft>
                <a:spcPts val="600"/>
              </a:spcAft>
              <a:buNone/>
            </a:pPr>
            <a:r>
              <a:rPr lang="it-IT" altLang="en-US" sz="1800" i="1" dirty="0"/>
              <a:t>Volumen 55, Numero 2, Paginas 264</a:t>
            </a:r>
            <a:r>
              <a:rPr lang="it-IT" altLang="en-US" sz="1800" i="1" dirty="0">
                <a:latin typeface="Arial" panose="020B0604020202020204" pitchFamily="34" charset="0"/>
                <a:ea typeface="Segoe UI" panose="020B0502040204020203" pitchFamily="34" charset="0"/>
                <a:cs typeface="Arial" panose="020B0604020202020204" pitchFamily="34" charset="0"/>
              </a:rPr>
              <a:t>−268</a:t>
            </a:r>
            <a:r>
              <a:rPr lang="it-IT" altLang="en-US" sz="1800" i="1" dirty="0">
                <a:latin typeface="Arial" panose="020B0604020202020204" pitchFamily="34" charset="0"/>
                <a:cs typeface="Arial" panose="020B0604020202020204" pitchFamily="34" charset="0"/>
              </a:rPr>
              <a:t>   </a:t>
            </a:r>
            <a:endParaRPr lang="en-GB" altLang="en-US" sz="1800" dirty="0">
              <a:latin typeface="Arial" panose="020B0604020202020204" pitchFamily="34" charset="0"/>
              <a:cs typeface="Arial" panose="020B0604020202020204" pitchFamily="34" charset="0"/>
            </a:endParaRPr>
          </a:p>
        </p:txBody>
      </p:sp>
      <p:sp>
        <p:nvSpPr>
          <p:cNvPr id="13318" name="TextBox 2"/>
          <p:cNvSpPr txBox="1">
            <a:spLocks noChangeArrowheads="1"/>
          </p:cNvSpPr>
          <p:nvPr/>
        </p:nvSpPr>
        <p:spPr bwMode="auto">
          <a:xfrm>
            <a:off x="2352282" y="5305763"/>
            <a:ext cx="581292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Slides de Journal Club preparadas por Dr Yael Raz</a:t>
            </a:r>
          </a:p>
          <a:p>
            <a:pPr algn="ctr" eaLnBrk="1" hangingPunct="1">
              <a:spcBef>
                <a:spcPct val="0"/>
              </a:spcBef>
              <a:buFontTx/>
              <a:buNone/>
            </a:pPr>
            <a:r>
              <a:rPr lang="en-GB" altLang="it-IT" sz="1900" dirty="0">
                <a:solidFill>
                  <a:srgbClr val="000000"/>
                </a:solidFill>
                <a:ea typeface="Arial" charset="0"/>
                <a:cs typeface="Arial" charset="0"/>
              </a:rPr>
              <a:t>(Editor de UOG para </a:t>
            </a:r>
            <a:r>
              <a:rPr lang="en-GB" altLang="it-IT" sz="1900" dirty="0" err="1">
                <a:solidFill>
                  <a:srgbClr val="000000"/>
                </a:solidFill>
                <a:ea typeface="Arial" charset="0"/>
                <a:cs typeface="Arial" charset="0"/>
              </a:rPr>
              <a:t>Practicantes</a:t>
            </a:r>
            <a:r>
              <a:rPr lang="en-GB" altLang="it-IT" sz="1900" dirty="0">
                <a:solidFill>
                  <a:srgbClr val="000000"/>
                </a:solidFill>
                <a:ea typeface="Arial" charset="0"/>
                <a:cs typeface="Arial" charset="0"/>
              </a:rPr>
              <a:t>)</a:t>
            </a:r>
          </a:p>
          <a:p>
            <a:pPr algn="ctr" eaLnBrk="1" hangingPunct="1">
              <a:spcBef>
                <a:spcPct val="0"/>
              </a:spcBef>
              <a:buFontTx/>
              <a:buNone/>
            </a:pPr>
            <a:r>
              <a:rPr lang="en-GB" altLang="it-IT" sz="1900" dirty="0">
                <a:solidFill>
                  <a:srgbClr val="000000"/>
                </a:solidFill>
                <a:ea typeface="Arial" charset="0"/>
                <a:cs typeface="Arial" charset="0"/>
              </a:rPr>
              <a:t>(</a:t>
            </a:r>
            <a:r>
              <a:rPr lang="en-GB" altLang="it-IT" sz="1900" dirty="0" err="1">
                <a:solidFill>
                  <a:srgbClr val="000000"/>
                </a:solidFill>
                <a:ea typeface="Arial" charset="0"/>
                <a:cs typeface="Arial" charset="0"/>
              </a:rPr>
              <a:t>Traducido</a:t>
            </a:r>
            <a:r>
              <a:rPr lang="en-GB" altLang="it-IT" sz="1900" dirty="0">
                <a:solidFill>
                  <a:srgbClr val="000000"/>
                </a:solidFill>
                <a:ea typeface="Arial" charset="0"/>
                <a:cs typeface="Arial" charset="0"/>
              </a:rPr>
              <a:t> por Dr Ruben D. Fernandez Jr)</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0355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endParaRPr lang="es-HN" sz="2800" b="1" dirty="0">
              <a:solidFill>
                <a:srgbClr val="000000"/>
              </a:solidFill>
              <a:effectLst>
                <a:outerShdw blurRad="50800" dist="38100" dir="2700000" algn="tl" rotWithShape="0">
                  <a:prstClr val="black">
                    <a:alpha val="40000"/>
                  </a:prstClr>
                </a:outerShdw>
              </a:effectLst>
            </a:endParaRP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629B849B-C294-B049-BE68-B6EA77D833E9}"/>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pic>
        <p:nvPicPr>
          <p:cNvPr id="8" name="Picture 7">
            <a:extLst>
              <a:ext uri="{FF2B5EF4-FFF2-40B4-BE49-F238E27FC236}">
                <a16:creationId xmlns:a16="http://schemas.microsoft.com/office/drawing/2014/main" id="{BE1760C0-5AB6-8242-A86F-4E36796E9B00}"/>
              </a:ext>
            </a:extLst>
          </p:cNvPr>
          <p:cNvPicPr>
            <a:picLocks noChangeAspect="1"/>
          </p:cNvPicPr>
          <p:nvPr/>
        </p:nvPicPr>
        <p:blipFill>
          <a:blip r:embed="rId4"/>
          <a:stretch>
            <a:fillRect/>
          </a:stretch>
        </p:blipFill>
        <p:spPr>
          <a:xfrm>
            <a:off x="1687236" y="2026324"/>
            <a:ext cx="3518978" cy="4831676"/>
          </a:xfrm>
          <a:prstGeom prst="rect">
            <a:avLst/>
          </a:prstGeom>
        </p:spPr>
      </p:pic>
      <p:grpSp>
        <p:nvGrpSpPr>
          <p:cNvPr id="2" name="Group 1"/>
          <p:cNvGrpSpPr/>
          <p:nvPr/>
        </p:nvGrpSpPr>
        <p:grpSpPr>
          <a:xfrm>
            <a:off x="5500489" y="2294435"/>
            <a:ext cx="2777995" cy="1134565"/>
            <a:chOff x="6366005" y="2294435"/>
            <a:chExt cx="2777995" cy="1134565"/>
          </a:xfrm>
        </p:grpSpPr>
        <p:sp>
          <p:nvSpPr>
            <p:cNvPr id="16" name="Segnaposto contenuto 2">
              <a:extLst>
                <a:ext uri="{FF2B5EF4-FFF2-40B4-BE49-F238E27FC236}">
                  <a16:creationId xmlns:a16="http://schemas.microsoft.com/office/drawing/2014/main" id="{5D040A33-3ECF-0948-AF53-A2EAA4204A3E}"/>
                </a:ext>
              </a:extLst>
            </p:cNvPr>
            <p:cNvSpPr txBox="1">
              <a:spLocks/>
            </p:cNvSpPr>
            <p:nvPr/>
          </p:nvSpPr>
          <p:spPr bwMode="auto">
            <a:xfrm>
              <a:off x="6491110" y="2294435"/>
              <a:ext cx="2652890" cy="11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400" dirty="0"/>
                <a:t>Practicantes 1, 2 y 3 alcanzaron el nivel predefinido de eficiencia para identificación del uréter derecho después de 48, 34 y 38 pacientes, respectivamente.</a:t>
              </a:r>
            </a:p>
            <a:p>
              <a:endParaRPr lang="en-US" sz="1800" b="1" dirty="0"/>
            </a:p>
            <a:p>
              <a:endParaRPr lang="en-US" sz="1800" dirty="0"/>
            </a:p>
            <a:p>
              <a:pPr marL="0" indent="0">
                <a:buNone/>
              </a:pPr>
              <a:endParaRPr lang="en-US" sz="1800" dirty="0"/>
            </a:p>
          </p:txBody>
        </p:sp>
        <p:sp>
          <p:nvSpPr>
            <p:cNvPr id="11" name="Triangle 10">
              <a:extLst>
                <a:ext uri="{FF2B5EF4-FFF2-40B4-BE49-F238E27FC236}">
                  <a16:creationId xmlns:a16="http://schemas.microsoft.com/office/drawing/2014/main" id="{272F7985-DCC6-564E-A2F1-00E07E660186}"/>
                </a:ext>
              </a:extLst>
            </p:cNvPr>
            <p:cNvSpPr/>
            <p:nvPr/>
          </p:nvSpPr>
          <p:spPr>
            <a:xfrm rot="16200000">
              <a:off x="6166636" y="2799164"/>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5461055" y="4140168"/>
            <a:ext cx="2777995" cy="1134565"/>
            <a:chOff x="6366005" y="4140168"/>
            <a:chExt cx="2777995" cy="1134565"/>
          </a:xfrm>
        </p:grpSpPr>
        <p:sp>
          <p:nvSpPr>
            <p:cNvPr id="15" name="Segnaposto contenuto 2">
              <a:extLst>
                <a:ext uri="{FF2B5EF4-FFF2-40B4-BE49-F238E27FC236}">
                  <a16:creationId xmlns:a16="http://schemas.microsoft.com/office/drawing/2014/main" id="{C1A6199C-9FA0-D547-BA31-45A25299C39B}"/>
                </a:ext>
              </a:extLst>
            </p:cNvPr>
            <p:cNvSpPr txBox="1">
              <a:spLocks/>
            </p:cNvSpPr>
            <p:nvPr/>
          </p:nvSpPr>
          <p:spPr bwMode="auto">
            <a:xfrm>
              <a:off x="6491110" y="4140168"/>
              <a:ext cx="2652890" cy="11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400" dirty="0"/>
                <a:t>Practicantes 1, 2 y 3 alcanzaron el nivel predefinido de eficiencia para la identificación del uréter Izquierdo después de 47, 38 y 27 pacientes, respectivamente.</a:t>
              </a:r>
            </a:p>
            <a:p>
              <a:endParaRPr lang="en-US" sz="1800" b="1" dirty="0"/>
            </a:p>
            <a:p>
              <a:endParaRPr lang="en-US" sz="1800" dirty="0"/>
            </a:p>
            <a:p>
              <a:pPr marL="0" indent="0">
                <a:buNone/>
              </a:pPr>
              <a:endParaRPr lang="en-US" sz="1800" dirty="0"/>
            </a:p>
          </p:txBody>
        </p:sp>
        <p:sp>
          <p:nvSpPr>
            <p:cNvPr id="17" name="Triangle 16">
              <a:extLst>
                <a:ext uri="{FF2B5EF4-FFF2-40B4-BE49-F238E27FC236}">
                  <a16:creationId xmlns:a16="http://schemas.microsoft.com/office/drawing/2014/main" id="{332D2A46-C4E1-6E46-8565-E84EB2FF3F1A}"/>
                </a:ext>
              </a:extLst>
            </p:cNvPr>
            <p:cNvSpPr/>
            <p:nvPr/>
          </p:nvSpPr>
          <p:spPr>
            <a:xfrm rot="16200000">
              <a:off x="6166636" y="4644897"/>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531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609912"/>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5">
            <a:extLst>
              <a:ext uri="{FF2B5EF4-FFF2-40B4-BE49-F238E27FC236}">
                <a16:creationId xmlns:a16="http://schemas.microsoft.com/office/drawing/2014/main" id="{D74A3858-914D-724C-BB30-7827D927DEF5}"/>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pic>
        <p:nvPicPr>
          <p:cNvPr id="3" name="Picture 2">
            <a:extLst>
              <a:ext uri="{FF2B5EF4-FFF2-40B4-BE49-F238E27FC236}">
                <a16:creationId xmlns:a16="http://schemas.microsoft.com/office/drawing/2014/main" id="{BD1EE0BE-8A74-3D48-94D9-026BE5D21E2A}"/>
              </a:ext>
            </a:extLst>
          </p:cNvPr>
          <p:cNvPicPr>
            <a:picLocks noChangeAspect="1"/>
          </p:cNvPicPr>
          <p:nvPr/>
        </p:nvPicPr>
        <p:blipFill rotWithShape="1">
          <a:blip r:embed="rId4"/>
          <a:srcRect r="1235"/>
          <a:stretch/>
        </p:blipFill>
        <p:spPr>
          <a:xfrm>
            <a:off x="179388" y="2070693"/>
            <a:ext cx="8740678" cy="4377389"/>
          </a:xfrm>
          <a:prstGeom prst="rect">
            <a:avLst/>
          </a:prstGeom>
        </p:spPr>
      </p:pic>
    </p:spTree>
    <p:extLst>
      <p:ext uri="{BB962C8B-B14F-4D97-AF65-F5344CB8AC3E}">
        <p14:creationId xmlns:p14="http://schemas.microsoft.com/office/powerpoint/2010/main" val="70123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69595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Hallazgos principales</a:t>
            </a:r>
            <a:r>
              <a:rPr lang="en-GB" altLang="en-US" sz="2800" b="1" dirty="0">
                <a:solidFill>
                  <a:srgbClr val="000000"/>
                </a:solidFill>
                <a:effectLst>
                  <a:outerShdw blurRad="50800" dist="38100" dir="2700000" algn="tl" rotWithShape="0">
                    <a:prstClr val="black">
                      <a:alpha val="40000"/>
                    </a:prstClr>
                  </a:outerShdw>
                </a:effectLst>
              </a:rPr>
              <a:t> </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79387" y="2238568"/>
            <a:ext cx="8815323" cy="47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Los practicantes, con un nivel básico de competencia en TVS, adquirieron un nivel adecuado de eficiencia en identificar el uréter derecho después de un máximo de 48 evaluaciones TVS, y el uréter Izquierdo después de un máximo de 47 evaluaciones TVS.</a:t>
            </a:r>
          </a:p>
          <a:p>
            <a:endParaRPr lang="en-US" sz="1800" dirty="0"/>
          </a:p>
          <a:p>
            <a:r>
              <a:rPr lang="es-HN" sz="1800" dirty="0"/>
              <a:t>Variabilidad entre practicantes se observo, de acuerdo con los resultados de </a:t>
            </a:r>
            <a:r>
              <a:rPr lang="es-HN" sz="1800" dirty="0" err="1"/>
              <a:t>Bazot</a:t>
            </a:r>
            <a:r>
              <a:rPr lang="es-HN" sz="1800" dirty="0"/>
              <a:t> et al., que evaluó la curvas de aprendizaje para la visualización TVS de endometriomas. Esto puede ser explicado por pequeñas diferencias en experiencias de los practicantes </a:t>
            </a:r>
            <a:r>
              <a:rPr lang="es-HN" sz="1800" dirty="0" err="1"/>
              <a:t>asi</a:t>
            </a:r>
            <a:r>
              <a:rPr lang="es-HN" sz="1800" dirty="0"/>
              <a:t> como aspectos técnicos.</a:t>
            </a:r>
          </a:p>
          <a:p>
            <a:endParaRPr lang="en-US" sz="1800" dirty="0"/>
          </a:p>
          <a:p>
            <a:r>
              <a:rPr lang="es-HN" sz="1800" dirty="0"/>
              <a:t>El numero de evaluaciones (cerca de 48) aparentemente requeridos para ser capaz de identificar los uréteres fácilmente debe de ser incorporado en los protocolos de entrenamiento para TVS y factible en la </a:t>
            </a:r>
            <a:r>
              <a:rPr lang="es-HN" sz="1800"/>
              <a:t>practica diaria </a:t>
            </a:r>
            <a:r>
              <a:rPr lang="es-HN" sz="1800" dirty="0"/>
              <a:t>de </a:t>
            </a:r>
            <a:r>
              <a:rPr lang="es-HN" sz="1800"/>
              <a:t>aprendizaje clínico.</a:t>
            </a:r>
            <a:endParaRPr lang="es-HN"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9EB6AB93-5849-C34A-93F4-94C3CA6516CF}"/>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69595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Discusión – Limitaciones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79387" y="2238568"/>
            <a:ext cx="8722017" cy="426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Las mujeres elegibles fueron reclutadas un centro terciario de referencia, en donde los ginecólogos realizan ambos valoraciones TVS y cirugía – la curva de aprendizaje puede ser diferente para practicantes de otros centros, en donde estas disciplinas son separadas.</a:t>
            </a:r>
          </a:p>
          <a:p>
            <a:endParaRPr lang="en-US" sz="800" dirty="0"/>
          </a:p>
          <a:p>
            <a:r>
              <a:rPr lang="es-HN" sz="1800" dirty="0"/>
              <a:t>Todo los practicantes eran ginecólogos generales con experiencia básica en TVS- los resultados pueden ser no transferibles a residentes en ginecología o ginecólogos de menos experiencia que realizan TVS sin ningún conocimiento previo.</a:t>
            </a:r>
          </a:p>
          <a:p>
            <a:endParaRPr lang="en-US" sz="800" dirty="0"/>
          </a:p>
          <a:p>
            <a:r>
              <a:rPr lang="es-HN" sz="1800" dirty="0"/>
              <a:t>El tiempo limite de 150s para identificar exitosamente cada uréter pueda ser muy bajo. Sin embargo, se estableció para valorar la factibilidad practica de inclusión la valoración de los uréteres como parte de la evaluación TVS rutinaria en un centro terciario de referencia.</a:t>
            </a:r>
            <a:r>
              <a:rPr lang="en-US" sz="1800" dirty="0"/>
              <a:t> </a:t>
            </a:r>
          </a:p>
          <a:p>
            <a:endParaRPr lang="en-US" sz="800" dirty="0"/>
          </a:p>
          <a:p>
            <a:r>
              <a:rPr lang="es-HN" sz="1800" dirty="0"/>
              <a:t>La interacción entre el evaluador experto, paciente y practicante pudo haber diferido día a día, por ende influenciando las curvas de aprendizaje.</a:t>
            </a:r>
          </a:p>
          <a:p>
            <a:endParaRPr lang="en-US" sz="1800" dirty="0"/>
          </a:p>
          <a:p>
            <a:endParaRPr lang="en-US" sz="1800"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9EB6AB93-5849-C34A-93F4-94C3CA6516CF}"/>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391794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258" y="167230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Conclusiones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79388" y="2238568"/>
            <a:ext cx="8675364" cy="294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El presente estudio es el primero en mostrar que al realizar cerca de 40-50 evaluaciones TVS son necesarias para ser capaz de identificar usando TVS la parte pélvica de los uréteres en un centro terciario de referencia.</a:t>
            </a:r>
          </a:p>
          <a:p>
            <a:pPr marL="0" indent="0">
              <a:buNone/>
            </a:pPr>
            <a:endParaRPr lang="en-US" sz="1800" dirty="0"/>
          </a:p>
          <a:p>
            <a:r>
              <a:rPr lang="es-HN" sz="1800" dirty="0"/>
              <a:t>La identificación de los uréteres puede incluirse en el estudio de todas las pacientes con dolor pélvico.</a:t>
            </a:r>
          </a:p>
          <a:p>
            <a:pPr marL="0" indent="0">
              <a:buNone/>
            </a:pPr>
            <a:endParaRPr lang="en-US" sz="1800" dirty="0"/>
          </a:p>
          <a:p>
            <a:r>
              <a:rPr lang="es-HN" sz="1800" dirty="0"/>
              <a:t>La implementación de este paso diagnóstico puede mejorar las tasas de detección de obstrucción ureteral temprana.</a:t>
            </a:r>
          </a:p>
          <a:p>
            <a:endParaRPr lang="en-US" sz="1800" dirty="0"/>
          </a:p>
          <a:p>
            <a:endParaRPr lang="en-US" sz="1800"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9EB6AB93-5849-C34A-93F4-94C3CA6516CF}"/>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386070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3929" y="169880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he-IL" sz="2800" b="1" dirty="0">
                <a:effectLst>
                  <a:outerShdw blurRad="50800" dist="38100" dir="2700000" algn="tl" rotWithShape="0">
                    <a:prstClr val="black">
                      <a:alpha val="40000"/>
                    </a:prstClr>
                  </a:outerShdw>
                </a:effectLst>
              </a:rPr>
              <a:t>Puntos para discusión</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307910" y="2517966"/>
            <a:ext cx="8528180" cy="22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La Endometriosis ‘cambia’ la anatomía pélvica normal. ¿Debería la TVS para la identificación de la parte pélvica del uréter e hidroureter proximal ser incluida como parte de la evaluación TVS rutinaria en mujeres con endometriosis o se deja para sonografistas expertos?</a:t>
            </a:r>
          </a:p>
          <a:p>
            <a:endParaRPr lang="en-US" sz="1800" dirty="0">
              <a:cs typeface="Arial" panose="020B0604020202020204" pitchFamily="34" charset="0"/>
            </a:endParaRPr>
          </a:p>
          <a:p>
            <a:r>
              <a:rPr lang="es-HN" sz="1800" dirty="0">
                <a:cs typeface="Arial" panose="020B0604020202020204" pitchFamily="34" charset="0"/>
              </a:rPr>
              <a:t>La endometriosis del tracto urinario es rara. ¿Se justifica incluir su evaluación como rutinaria?</a:t>
            </a:r>
          </a:p>
          <a:p>
            <a:endParaRPr lang="en-US" sz="1800" dirty="0">
              <a:cs typeface="Arial" panose="020B0604020202020204" pitchFamily="34" charset="0"/>
            </a:endParaRPr>
          </a:p>
          <a:p>
            <a:pPr marL="0" indent="0">
              <a:buNone/>
            </a:pPr>
            <a:endParaRPr lang="en-US" sz="1800" dirty="0">
              <a:cs typeface="Arial" panose="020B0604020202020204" pitchFamily="34" charset="0"/>
            </a:endParaRPr>
          </a:p>
          <a:p>
            <a:endParaRPr lang="en-US" sz="1800" dirty="0"/>
          </a:p>
          <a:p>
            <a:endParaRPr lang="en-US" sz="1800" dirty="0"/>
          </a:p>
          <a:p>
            <a:pPr marL="0" indent="0">
              <a:buNone/>
            </a:pPr>
            <a:endParaRPr lang="en-US" sz="1800" dirty="0"/>
          </a:p>
          <a:p>
            <a:pPr marL="0" indent="0">
              <a:buNone/>
            </a:pPr>
            <a:r>
              <a:rPr lang="en-US" sz="1800" dirty="0"/>
              <a:t>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6" name="Text Box 5">
            <a:extLst>
              <a:ext uri="{FF2B5EF4-FFF2-40B4-BE49-F238E27FC236}">
                <a16:creationId xmlns:a16="http://schemas.microsoft.com/office/drawing/2014/main" id="{DFB1AC8B-6C17-FE42-896E-EAB99B4B2C7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
        <p:nvSpPr>
          <p:cNvPr id="14343" name="TextBox 1"/>
          <p:cNvSpPr txBox="1">
            <a:spLocks noChangeArrowheads="1"/>
          </p:cNvSpPr>
          <p:nvPr/>
        </p:nvSpPr>
        <p:spPr bwMode="auto">
          <a:xfrm>
            <a:off x="0" y="165604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altLang="it-IT" sz="2800" b="1" dirty="0">
                <a:effectLst>
                  <a:outerShdw blurRad="50800" dist="38100" dir="2700000" algn="tl" rotWithShape="0">
                    <a:prstClr val="black">
                      <a:alpha val="40000"/>
                    </a:prstClr>
                  </a:outerShdw>
                </a:effectLst>
              </a:rPr>
              <a:t>Introducción – Endometriosis del tracto u</a:t>
            </a:r>
            <a:r>
              <a:rPr lang="es-HN" sz="2800" b="1" dirty="0">
                <a:effectLst>
                  <a:outerShdw blurRad="50800" dist="38100" dir="2700000" algn="tl" rotWithShape="0">
                    <a:prstClr val="black">
                      <a:alpha val="40000"/>
                    </a:prstClr>
                  </a:outerShdw>
                </a:effectLst>
              </a:rPr>
              <a:t>rinario</a:t>
            </a:r>
            <a:endParaRPr lang="es-HN" altLang="it-IT" sz="2800" b="1" dirty="0">
              <a:effectLst>
                <a:outerShdw blurRad="50800" dist="38100" dir="2700000" algn="tl" rotWithShape="0">
                  <a:prstClr val="black">
                    <a:alpha val="40000"/>
                  </a:prstClr>
                </a:outerShdw>
              </a:effectLst>
            </a:endParaRPr>
          </a:p>
        </p:txBody>
      </p:sp>
      <p:sp>
        <p:nvSpPr>
          <p:cNvPr id="23" name="Segnaposto contenuto 2"/>
          <p:cNvSpPr txBox="1">
            <a:spLocks/>
          </p:cNvSpPr>
          <p:nvPr/>
        </p:nvSpPr>
        <p:spPr bwMode="auto">
          <a:xfrm>
            <a:off x="393992" y="2400628"/>
            <a:ext cx="8554066" cy="38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Endometriosis del tracto urinario (UTE) muestra una prevalencia de 1–5.5% en mujeres afectadas por endometriosis.</a:t>
            </a:r>
          </a:p>
          <a:p>
            <a:endParaRPr lang="es-HN" sz="500" dirty="0"/>
          </a:p>
          <a:p>
            <a:r>
              <a:rPr lang="es-HN" sz="2000" dirty="0"/>
              <a:t>UTE es asociada con estadios mas avanzados de endometriosis infiltrante profunda (DIE).</a:t>
            </a:r>
          </a:p>
          <a:p>
            <a:endParaRPr lang="es-HN" sz="500" dirty="0"/>
          </a:p>
          <a:p>
            <a:r>
              <a:rPr lang="es-HN" sz="2000" dirty="0"/>
              <a:t>Involucramiento ureteral y por ende obstrucción puede conducir a hidronefrosis y daño parenquimal.</a:t>
            </a:r>
          </a:p>
          <a:p>
            <a:pPr marL="0" indent="0">
              <a:buNone/>
            </a:pPr>
            <a:endParaRPr lang="en-US" sz="500" dirty="0"/>
          </a:p>
          <a:p>
            <a:r>
              <a:rPr lang="es-HN" sz="2000" dirty="0"/>
              <a:t>Los síntomas son usualmente inespecíficos (dismenorrea, dolor pélvico) – solo el 69% de las pacientes con endometriosis vesical exhiben malestares urinarios.</a:t>
            </a:r>
          </a:p>
          <a:p>
            <a:endParaRPr lang="en-US" sz="500" dirty="0"/>
          </a:p>
          <a:p>
            <a:r>
              <a:rPr lang="es-HN" sz="2000" dirty="0"/>
              <a:t>Tratamiento quirúrgico de UTE es considerado un procedimiento seguro en manos expertas y cuando se realiza en un establecimiento de referencia terciario.</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defRPr/>
            </a:pPr>
            <a:r>
              <a:rPr lang="en-US" sz="20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
        <p:nvSpPr>
          <p:cNvPr id="14343" name="TextBox 1"/>
          <p:cNvSpPr txBox="1">
            <a:spLocks noChangeArrowheads="1"/>
          </p:cNvSpPr>
          <p:nvPr/>
        </p:nvSpPr>
        <p:spPr bwMode="auto">
          <a:xfrm>
            <a:off x="-22273" y="164995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altLang="it-IT" sz="2800" b="1" dirty="0">
                <a:effectLst>
                  <a:outerShdw blurRad="50800" dist="38100" dir="2700000" algn="tl" rotWithShape="0">
                    <a:prstClr val="black">
                      <a:alpha val="40000"/>
                    </a:prstClr>
                  </a:outerShdw>
                </a:effectLst>
              </a:rPr>
              <a:t>Introducción –Rol de la TVS en la </a:t>
            </a:r>
            <a:r>
              <a:rPr lang="es-HN" sz="2800" b="1" dirty="0">
                <a:effectLst>
                  <a:outerShdw blurRad="50800" dist="38100" dir="2700000" algn="tl" rotWithShape="0">
                    <a:prstClr val="black">
                      <a:alpha val="40000"/>
                    </a:prstClr>
                  </a:outerShdw>
                </a:effectLst>
              </a:rPr>
              <a:t>endometriosis de tracto urinario</a:t>
            </a:r>
            <a:r>
              <a:rPr lang="en-GB" altLang="it-IT" sz="2800" b="1" dirty="0">
                <a:effectLst>
                  <a:outerShdw blurRad="50800" dist="38100" dir="2700000" algn="tl" rotWithShape="0">
                    <a:prstClr val="black">
                      <a:alpha val="40000"/>
                    </a:prstClr>
                  </a:outerShdw>
                </a:effectLst>
              </a:rPr>
              <a:t> </a:t>
            </a:r>
          </a:p>
        </p:txBody>
      </p:sp>
      <p:sp>
        <p:nvSpPr>
          <p:cNvPr id="23" name="Segnaposto contenuto 2"/>
          <p:cNvSpPr txBox="1">
            <a:spLocks/>
          </p:cNvSpPr>
          <p:nvPr/>
        </p:nvSpPr>
        <p:spPr bwMode="auto">
          <a:xfrm>
            <a:off x="179388" y="2629693"/>
            <a:ext cx="8740678" cy="322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Estadificación prequirúrgica precisa de DIE es importante para consejería al paciente adecuada y en la planificación quirúrgica multidisciplinaria. </a:t>
            </a:r>
          </a:p>
          <a:p>
            <a:endParaRPr lang="es-HN" sz="500" dirty="0"/>
          </a:p>
          <a:p>
            <a:r>
              <a:rPr lang="es-HN" sz="2000" dirty="0"/>
              <a:t>La sonografía transvaginal (TVS) puede usarse para diagnosticar la localización anatómica y tamaño de la lesión ureteral.</a:t>
            </a:r>
            <a:r>
              <a:rPr lang="en-US" sz="2000" dirty="0"/>
              <a:t> </a:t>
            </a:r>
          </a:p>
          <a:p>
            <a:endParaRPr lang="en-US" sz="500" dirty="0"/>
          </a:p>
          <a:p>
            <a:r>
              <a:rPr lang="es-HN" sz="2000" dirty="0"/>
              <a:t>La TVS puede diagnosticar hidronefrosis proximal hasta el nivel de la arteria uterina y permitir visualización de estadios tempranos de obstrucción ureteral, aun antes de detección sonográfica de hidronefrosis renal.</a:t>
            </a:r>
          </a:p>
          <a:p>
            <a:endParaRPr lang="en-US" sz="500" dirty="0"/>
          </a:p>
          <a:p>
            <a:r>
              <a:rPr lang="es-HN" sz="2000" dirty="0"/>
              <a:t>Varios estudios han propuesto que la valoración de los uréteres debe de ser parte de la evaluación de la TVS en mujeres con sospecha de DIE.</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defRPr/>
            </a:pPr>
            <a:r>
              <a:rPr lang="en-US" sz="20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506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a:spLocks/>
          </p:cNvSpPr>
          <p:nvPr/>
        </p:nvSpPr>
        <p:spPr>
          <a:xfrm>
            <a:off x="1139781" y="2824703"/>
            <a:ext cx="7231488" cy="13351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HN" dirty="0">
                <a:latin typeface="Arial" panose="020B0604020202020204" pitchFamily="34" charset="0"/>
              </a:rPr>
              <a:t>Evaluar la curva de aprendizaje para la detección con TVS de las partes pélvicas de los uréteres en un establecimiento de referencia terciara.</a:t>
            </a:r>
          </a:p>
          <a:p>
            <a:endParaRPr lang="en-US" sz="2000" dirty="0"/>
          </a:p>
          <a:p>
            <a:endParaRPr lang="en-US" sz="2000" dirty="0">
              <a:latin typeface="Arial" charset="0"/>
              <a:ea typeface="Arial" charset="0"/>
              <a:cs typeface="Arial" charset="0"/>
            </a:endParaRPr>
          </a:p>
        </p:txBody>
      </p:sp>
      <p:sp>
        <p:nvSpPr>
          <p:cNvPr id="19" name="Rectangle 8"/>
          <p:cNvSpPr>
            <a:spLocks noChangeArrowheads="1"/>
          </p:cNvSpPr>
          <p:nvPr/>
        </p:nvSpPr>
        <p:spPr bwMode="auto">
          <a:xfrm>
            <a:off x="0" y="18139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effectLst>
                  <a:outerShdw blurRad="50800" dist="38100" dir="2700000" algn="tl" rotWithShape="0">
                    <a:prstClr val="black">
                      <a:alpha val="40000"/>
                    </a:prstClr>
                  </a:outerShdw>
                </a:effectLst>
              </a:rPr>
              <a:t>Objetivo del estudio</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CFB1DA11-2CB2-B645-9B8C-F9138C43C753}"/>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63713"/>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228600" y="2273605"/>
            <a:ext cx="8570167" cy="42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Estudio prospectivo.</a:t>
            </a:r>
          </a:p>
          <a:p>
            <a:endParaRPr lang="es-HN" sz="500" dirty="0"/>
          </a:p>
          <a:p>
            <a:r>
              <a:rPr lang="es-HN" sz="1800" dirty="0"/>
              <a:t>Reclutamiento fue consecutivo a las mujeres que eran atendidas en la clínica ginecológica ambulatoria en un centro de referencia terciaria para endometriosis y dolor pélvico entre Enero 2017 y Junio 2017.</a:t>
            </a:r>
            <a:endParaRPr lang="en-US" sz="1800" dirty="0"/>
          </a:p>
          <a:p>
            <a:endParaRPr lang="en-US" sz="500" dirty="0"/>
          </a:p>
          <a:p>
            <a:r>
              <a:rPr lang="es-HN" sz="1800" dirty="0"/>
              <a:t>El numero de mujeres reclutadas fue dependiente en cuantas eran requeridas por los practicantes para alcanzar pericia. Se excluyeron mujeres vírgenes/ mujeres con previa histerectomía o cirugía por DIE.</a:t>
            </a:r>
          </a:p>
          <a:p>
            <a:endParaRPr lang="en-US" sz="500" dirty="0"/>
          </a:p>
          <a:p>
            <a:r>
              <a:rPr lang="es-HN" sz="1800" dirty="0"/>
              <a:t>Los sonografistas participantes en el estudio eran un evaluador experto y tres practicantes que eran ginecólogos generales con un conocimiento básico de TVS (cada había realizado aproximadamente 1000 evaluaciones TVS).</a:t>
            </a:r>
          </a:p>
          <a:p>
            <a:endParaRPr lang="en-US" sz="500" dirty="0"/>
          </a:p>
          <a:p>
            <a:r>
              <a:rPr lang="es-HN" sz="1800" dirty="0"/>
              <a:t>Antes de comenzar el estudio, cada practicante observo 10 evaluaciones TVS rutinarias, incluyendo evaluación de los uréteres, realizadas por el experto.</a:t>
            </a:r>
          </a:p>
          <a:p>
            <a:endParaRPr lang="en-US" sz="1800" dirty="0"/>
          </a:p>
          <a:p>
            <a:endParaRPr lang="en-US" sz="1800" dirty="0"/>
          </a:p>
          <a:p>
            <a:endParaRPr lang="en-US" sz="1800" dirty="0"/>
          </a:p>
          <a:p>
            <a:endParaRPr lang="en-US" sz="1800" dirty="0"/>
          </a:p>
          <a:p>
            <a:pPr marL="0" indent="0">
              <a:buNone/>
            </a:pPr>
            <a:r>
              <a:rPr lang="en-US" sz="1800" dirty="0"/>
              <a:t> </a:t>
            </a:r>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C269E790-C65B-5745-87E5-730956F27203}"/>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64539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4862" y="1971076"/>
            <a:ext cx="9143999" cy="484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El rastreo: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800" dirty="0"/>
          </a:p>
          <a:p>
            <a:r>
              <a:rPr lang="es-HN" sz="2000" dirty="0"/>
              <a:t>Tiempo 2 - Tiempo 1 = tiempo para la identificación de las partes pélvicas de los uréteres.</a:t>
            </a:r>
          </a:p>
          <a:p>
            <a:endParaRPr lang="en-US" sz="2000" dirty="0"/>
          </a:p>
          <a:p>
            <a:pPr marL="0" indent="0">
              <a:buNone/>
            </a:pPr>
            <a:endParaRPr lang="en-US" dirty="0"/>
          </a:p>
          <a:p>
            <a:pPr marL="0" indent="0">
              <a:buNone/>
            </a:pPr>
            <a:endParaRPr lang="en-US" sz="2000" dirty="0"/>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A2E74208-935A-DC41-AE2D-307C7FC3D8F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grpSp>
        <p:nvGrpSpPr>
          <p:cNvPr id="5" name="Group 4">
            <a:extLst>
              <a:ext uri="{FF2B5EF4-FFF2-40B4-BE49-F238E27FC236}">
                <a16:creationId xmlns:a16="http://schemas.microsoft.com/office/drawing/2014/main" id="{B748092D-5CF7-FD40-AAE1-BD37D2220F33}"/>
              </a:ext>
            </a:extLst>
          </p:cNvPr>
          <p:cNvGrpSpPr/>
          <p:nvPr/>
        </p:nvGrpSpPr>
        <p:grpSpPr>
          <a:xfrm>
            <a:off x="6271" y="2441686"/>
            <a:ext cx="9098530" cy="2290438"/>
            <a:chOff x="6271" y="3512197"/>
            <a:chExt cx="9098530" cy="2290438"/>
          </a:xfrm>
        </p:grpSpPr>
        <p:sp>
          <p:nvSpPr>
            <p:cNvPr id="2" name="TextBox 1">
              <a:extLst>
                <a:ext uri="{FF2B5EF4-FFF2-40B4-BE49-F238E27FC236}">
                  <a16:creationId xmlns:a16="http://schemas.microsoft.com/office/drawing/2014/main" id="{F1CBDED3-E7BB-8F4E-B59B-251704E58CB7}"/>
                </a:ext>
              </a:extLst>
            </p:cNvPr>
            <p:cNvSpPr txBox="1"/>
            <p:nvPr/>
          </p:nvSpPr>
          <p:spPr>
            <a:xfrm>
              <a:off x="6271" y="3512197"/>
              <a:ext cx="1007389" cy="1477328"/>
            </a:xfrm>
            <a:prstGeom prst="rect">
              <a:avLst/>
            </a:prstGeom>
            <a:noFill/>
            <a:ln w="12700">
              <a:solidFill>
                <a:schemeClr val="tx1"/>
              </a:solidFill>
            </a:ln>
          </p:spPr>
          <p:txBody>
            <a:bodyPr wrap="square" rtlCol="0">
              <a:spAutoFit/>
            </a:bodyPr>
            <a:lstStyle/>
            <a:p>
              <a:r>
                <a:rPr lang="es-HN" dirty="0">
                  <a:latin typeface="Arial" panose="020B0604020202020204" pitchFamily="34" charset="0"/>
                  <a:cs typeface="Arial" panose="020B0604020202020204" pitchFamily="34" charset="0"/>
                </a:rPr>
                <a:t>Útero, ovarios, vejiga  intestino.</a:t>
              </a:r>
            </a:p>
          </p:txBody>
        </p:sp>
        <p:sp>
          <p:nvSpPr>
            <p:cNvPr id="11" name="TextBox 10">
              <a:extLst>
                <a:ext uri="{FF2B5EF4-FFF2-40B4-BE49-F238E27FC236}">
                  <a16:creationId xmlns:a16="http://schemas.microsoft.com/office/drawing/2014/main" id="{0BE2E188-070E-4D4C-8919-D03ED9A49CC1}"/>
                </a:ext>
              </a:extLst>
            </p:cNvPr>
            <p:cNvSpPr txBox="1"/>
            <p:nvPr/>
          </p:nvSpPr>
          <p:spPr>
            <a:xfrm>
              <a:off x="1160737" y="3512197"/>
              <a:ext cx="1468464" cy="1754326"/>
            </a:xfrm>
            <a:prstGeom prst="rect">
              <a:avLst/>
            </a:prstGeom>
            <a:noFill/>
            <a:ln w="12700">
              <a:solidFill>
                <a:schemeClr val="tx1"/>
              </a:solidFill>
            </a:ln>
          </p:spPr>
          <p:txBody>
            <a:bodyPr wrap="square" rtlCol="0">
              <a:spAutoFit/>
            </a:bodyPr>
            <a:lstStyle/>
            <a:p>
              <a:r>
                <a:rPr lang="es-HN" dirty="0">
                  <a:latin typeface="Arial" panose="020B0604020202020204" pitchFamily="34" charset="0"/>
                  <a:cs typeface="Arial" panose="020B0604020202020204" pitchFamily="34" charset="0"/>
                </a:rPr>
                <a:t>Vejiga urinaria y uretra -  sección longitudinal,</a:t>
              </a:r>
            </a:p>
            <a:p>
              <a:r>
                <a:rPr lang="es-HN" dirty="0">
                  <a:latin typeface="Arial" panose="020B0604020202020204" pitchFamily="34" charset="0"/>
                  <a:cs typeface="Arial" panose="020B0604020202020204" pitchFamily="34" charset="0"/>
                </a:rPr>
                <a:t>mediosagital</a:t>
              </a:r>
            </a:p>
          </p:txBody>
        </p:sp>
        <p:sp>
          <p:nvSpPr>
            <p:cNvPr id="12" name="TextBox 11">
              <a:extLst>
                <a:ext uri="{FF2B5EF4-FFF2-40B4-BE49-F238E27FC236}">
                  <a16:creationId xmlns:a16="http://schemas.microsoft.com/office/drawing/2014/main" id="{2AE792A9-B53A-E843-8783-F2CE63AA5BF1}"/>
                </a:ext>
              </a:extLst>
            </p:cNvPr>
            <p:cNvSpPr txBox="1"/>
            <p:nvPr/>
          </p:nvSpPr>
          <p:spPr>
            <a:xfrm>
              <a:off x="1126901" y="5433303"/>
              <a:ext cx="1426377" cy="369332"/>
            </a:xfrm>
            <a:prstGeom prst="rect">
              <a:avLst/>
            </a:prstGeom>
            <a:noFill/>
            <a:ln w="12700">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Tiempo</a:t>
              </a:r>
              <a:r>
                <a:rPr lang="en-US" b="1" dirty="0">
                  <a:latin typeface="Arial" panose="020B0604020202020204" pitchFamily="34" charset="0"/>
                  <a:cs typeface="Arial" panose="020B0604020202020204" pitchFamily="34" charset="0"/>
                </a:rPr>
                <a:t> 1”</a:t>
              </a:r>
            </a:p>
          </p:txBody>
        </p:sp>
        <p:sp>
          <p:nvSpPr>
            <p:cNvPr id="15" name="TextBox 14">
              <a:extLst>
                <a:ext uri="{FF2B5EF4-FFF2-40B4-BE49-F238E27FC236}">
                  <a16:creationId xmlns:a16="http://schemas.microsoft.com/office/drawing/2014/main" id="{131BA72F-3C29-A046-8B14-79BBE60F53B2}"/>
                </a:ext>
              </a:extLst>
            </p:cNvPr>
            <p:cNvSpPr txBox="1"/>
            <p:nvPr/>
          </p:nvSpPr>
          <p:spPr>
            <a:xfrm>
              <a:off x="2776278" y="3512197"/>
              <a:ext cx="1979908" cy="2031325"/>
            </a:xfrm>
            <a:prstGeom prst="rect">
              <a:avLst/>
            </a:prstGeom>
            <a:noFill/>
            <a:ln w="12700">
              <a:solidFill>
                <a:schemeClr val="tx1"/>
              </a:solidFill>
            </a:ln>
          </p:spPr>
          <p:txBody>
            <a:bodyPr wrap="square" rtlCol="0">
              <a:spAutoFit/>
            </a:bodyPr>
            <a:lstStyle/>
            <a:p>
              <a:r>
                <a:rPr lang="es-HN" dirty="0">
                  <a:latin typeface="Arial" panose="020B0604020202020204" pitchFamily="34" charset="0"/>
                  <a:cs typeface="Arial" panose="020B0604020202020204" pitchFamily="34" charset="0"/>
                </a:rPr>
                <a:t>Distal, parte intramural del uréter, incluyendo el orificio ureteral en proximidad al trígono vesical.</a:t>
              </a:r>
            </a:p>
          </p:txBody>
        </p:sp>
        <p:sp>
          <p:nvSpPr>
            <p:cNvPr id="21" name="TextBox 20">
              <a:extLst>
                <a:ext uri="{FF2B5EF4-FFF2-40B4-BE49-F238E27FC236}">
                  <a16:creationId xmlns:a16="http://schemas.microsoft.com/office/drawing/2014/main" id="{69F0B998-B78D-BF4A-B4D1-902D4A33A239}"/>
                </a:ext>
              </a:extLst>
            </p:cNvPr>
            <p:cNvSpPr txBox="1"/>
            <p:nvPr/>
          </p:nvSpPr>
          <p:spPr>
            <a:xfrm>
              <a:off x="4903263" y="3512197"/>
              <a:ext cx="2585995" cy="1754326"/>
            </a:xfrm>
            <a:prstGeom prst="rect">
              <a:avLst/>
            </a:prstGeom>
            <a:noFill/>
            <a:ln w="12700">
              <a:solidFill>
                <a:schemeClr val="tx1"/>
              </a:solidFill>
            </a:ln>
          </p:spPr>
          <p:txBody>
            <a:bodyPr wrap="square" rtlCol="0">
              <a:spAutoFit/>
            </a:bodyPr>
            <a:lstStyle/>
            <a:p>
              <a:r>
                <a:rPr lang="es-HN" dirty="0">
                  <a:latin typeface="Arial" panose="020B0604020202020204" pitchFamily="34" charset="0"/>
                  <a:cs typeface="Arial" panose="020B0604020202020204" pitchFamily="34" charset="0"/>
                </a:rPr>
                <a:t>Uréter hasta el cruce de las arterias uterinas y vasos iliacos comunes, que eran visualizados usando sonografía Doppler.</a:t>
              </a:r>
            </a:p>
          </p:txBody>
        </p:sp>
        <p:sp>
          <p:nvSpPr>
            <p:cNvPr id="22" name="TextBox 21">
              <a:extLst>
                <a:ext uri="{FF2B5EF4-FFF2-40B4-BE49-F238E27FC236}">
                  <a16:creationId xmlns:a16="http://schemas.microsoft.com/office/drawing/2014/main" id="{DDF7D247-0C1F-3E46-87EE-EA46ABA239CC}"/>
                </a:ext>
              </a:extLst>
            </p:cNvPr>
            <p:cNvSpPr txBox="1"/>
            <p:nvPr/>
          </p:nvSpPr>
          <p:spPr>
            <a:xfrm>
              <a:off x="5537953" y="5433303"/>
              <a:ext cx="1426377" cy="369332"/>
            </a:xfrm>
            <a:prstGeom prst="rect">
              <a:avLst/>
            </a:prstGeom>
            <a:noFill/>
            <a:ln w="12700">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Tiempo</a:t>
              </a:r>
              <a:r>
                <a:rPr lang="en-US" b="1" dirty="0">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71207D02-93CD-FF40-8BCC-2A4F8D9F686C}"/>
                </a:ext>
              </a:extLst>
            </p:cNvPr>
            <p:cNvSpPr txBox="1"/>
            <p:nvPr/>
          </p:nvSpPr>
          <p:spPr>
            <a:xfrm>
              <a:off x="7636337" y="3512197"/>
              <a:ext cx="1468464" cy="2031325"/>
            </a:xfrm>
            <a:prstGeom prst="rect">
              <a:avLst/>
            </a:prstGeom>
            <a:noFill/>
            <a:ln w="12700">
              <a:solidFill>
                <a:schemeClr val="tx1"/>
              </a:solidFill>
            </a:ln>
          </p:spPr>
          <p:txBody>
            <a:bodyPr wrap="square" rtlCol="0">
              <a:spAutoFit/>
            </a:bodyPr>
            <a:lstStyle/>
            <a:p>
              <a:r>
                <a:rPr lang="es-HN" dirty="0">
                  <a:latin typeface="Arial" panose="020B0604020202020204" pitchFamily="34" charset="0"/>
                  <a:cs typeface="Arial" panose="020B0604020202020204" pitchFamily="34" charset="0"/>
                </a:rPr>
                <a:t>Diámetro ureteral para ambos lados en reposo y durante dilatación.</a:t>
              </a:r>
            </a:p>
          </p:txBody>
        </p:sp>
        <p:sp>
          <p:nvSpPr>
            <p:cNvPr id="4" name="Triangle 3">
              <a:extLst>
                <a:ext uri="{FF2B5EF4-FFF2-40B4-BE49-F238E27FC236}">
                  <a16:creationId xmlns:a16="http://schemas.microsoft.com/office/drawing/2014/main" id="{70B3F984-6732-A440-AD9F-CFA044336E48}"/>
                </a:ext>
              </a:extLst>
            </p:cNvPr>
            <p:cNvSpPr/>
            <p:nvPr/>
          </p:nvSpPr>
          <p:spPr>
            <a:xfrm rot="5400000">
              <a:off x="836262"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13CD85F3-EA04-DF4D-B4A4-9E0DE066A95C}"/>
                </a:ext>
              </a:extLst>
            </p:cNvPr>
            <p:cNvSpPr/>
            <p:nvPr/>
          </p:nvSpPr>
          <p:spPr>
            <a:xfrm rot="5400000">
              <a:off x="2459913"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15A3F01-03C1-FE41-813B-02FF76B8858B}"/>
                </a:ext>
              </a:extLst>
            </p:cNvPr>
            <p:cNvSpPr/>
            <p:nvPr/>
          </p:nvSpPr>
          <p:spPr>
            <a:xfrm rot="5400000">
              <a:off x="4578788"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57DBBD1C-8792-0640-8BE8-592B656E317C}"/>
                </a:ext>
              </a:extLst>
            </p:cNvPr>
            <p:cNvSpPr/>
            <p:nvPr/>
          </p:nvSpPr>
          <p:spPr>
            <a:xfrm rot="5400000">
              <a:off x="7311860"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914A1319-F4B8-2048-A0CE-6C520AFE3567}"/>
              </a:ext>
            </a:extLst>
          </p:cNvPr>
          <p:cNvPicPr>
            <a:picLocks noChangeAspect="1"/>
          </p:cNvPicPr>
          <p:nvPr/>
        </p:nvPicPr>
        <p:blipFill>
          <a:blip r:embed="rId5"/>
          <a:stretch>
            <a:fillRect/>
          </a:stretch>
        </p:blipFill>
        <p:spPr>
          <a:xfrm>
            <a:off x="2772565" y="4524411"/>
            <a:ext cx="1983622" cy="1387319"/>
          </a:xfrm>
          <a:prstGeom prst="rect">
            <a:avLst/>
          </a:prstGeom>
        </p:spPr>
      </p:pic>
      <p:sp>
        <p:nvSpPr>
          <p:cNvPr id="28" name="TextBox 27">
            <a:extLst>
              <a:ext uri="{FF2B5EF4-FFF2-40B4-BE49-F238E27FC236}">
                <a16:creationId xmlns:a16="http://schemas.microsoft.com/office/drawing/2014/main" id="{15CC713C-7CEE-904D-B22A-E1B4A77570FA}"/>
              </a:ext>
            </a:extLst>
          </p:cNvPr>
          <p:cNvSpPr txBox="1"/>
          <p:nvPr/>
        </p:nvSpPr>
        <p:spPr>
          <a:xfrm>
            <a:off x="2696967" y="5711675"/>
            <a:ext cx="2196022" cy="400110"/>
          </a:xfrm>
          <a:prstGeom prst="rect">
            <a:avLst/>
          </a:prstGeom>
          <a:noFill/>
          <a:ln w="12700">
            <a:noFill/>
          </a:ln>
        </p:spPr>
        <p:txBody>
          <a:bodyPr wrap="square" rtlCol="0">
            <a:spAutoFit/>
          </a:bodyPr>
          <a:lstStyle/>
          <a:p>
            <a:r>
              <a:rPr lang="en-US" sz="1000" dirty="0">
                <a:latin typeface="Arial" panose="020B0604020202020204" pitchFamily="34" charset="0"/>
                <a:cs typeface="Arial" panose="020B0604020202020204" pitchFamily="34" charset="0"/>
              </a:rPr>
              <a:t>** = left ureter. ++ = uterine artery</a:t>
            </a:r>
          </a:p>
          <a:p>
            <a:r>
              <a:rPr lang="en-US" sz="1000" dirty="0">
                <a:latin typeface="Arial" panose="020B0604020202020204" pitchFamily="34" charset="0"/>
                <a:cs typeface="Arial" panose="020B0604020202020204" pitchFamily="34" charset="0"/>
              </a:rPr>
              <a:t>* Bladder apex.</a:t>
            </a:r>
          </a:p>
        </p:txBody>
      </p:sp>
      <p:sp>
        <p:nvSpPr>
          <p:cNvPr id="29" name="Triangle 28">
            <a:extLst>
              <a:ext uri="{FF2B5EF4-FFF2-40B4-BE49-F238E27FC236}">
                <a16:creationId xmlns:a16="http://schemas.microsoft.com/office/drawing/2014/main" id="{AA1BDEB3-75B2-E742-9E26-D287288947FD}"/>
              </a:ext>
            </a:extLst>
          </p:cNvPr>
          <p:cNvSpPr/>
          <p:nvPr/>
        </p:nvSpPr>
        <p:spPr>
          <a:xfrm>
            <a:off x="1633047" y="4214650"/>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FDFA50B9-B6EF-424A-A517-1269B4EBFD0D}"/>
              </a:ext>
            </a:extLst>
          </p:cNvPr>
          <p:cNvSpPr/>
          <p:nvPr/>
        </p:nvSpPr>
        <p:spPr>
          <a:xfrm>
            <a:off x="3502454" y="4373605"/>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4CC40221-6DFA-0040-9032-DE067F308934}"/>
              </a:ext>
            </a:extLst>
          </p:cNvPr>
          <p:cNvSpPr/>
          <p:nvPr/>
        </p:nvSpPr>
        <p:spPr>
          <a:xfrm>
            <a:off x="5934338" y="4206296"/>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02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33407"/>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79388" y="2390101"/>
            <a:ext cx="8731347" cy="37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Cada mujer fue examinada primero a solas por el experto y luego por uno de los tres practicantes.</a:t>
            </a:r>
          </a:p>
          <a:p>
            <a:endParaRPr lang="es-HN" sz="500" dirty="0"/>
          </a:p>
          <a:p>
            <a:r>
              <a:rPr lang="es-HN" sz="1800" dirty="0"/>
              <a:t>En casos de discrepancia o si el practicante no visualiza ambos uréteres exitosamente, la mujer fue reevaluada por el experto en presencia del practicante y los resultados fueron explicados.</a:t>
            </a:r>
          </a:p>
          <a:p>
            <a:endParaRPr lang="es-HN" sz="500" dirty="0"/>
          </a:p>
          <a:p>
            <a:r>
              <a:rPr lang="es-HN" sz="1800" dirty="0"/>
              <a:t>El resultado principal califica – la correlación de detección con TVS de ambos uréteres por el Practicante 1,2, o 3, comparado con estándar de oro de la evaluación por el experto. </a:t>
            </a:r>
          </a:p>
          <a:p>
            <a:pPr marL="0" indent="0">
              <a:buNone/>
            </a:pPr>
            <a:endParaRPr lang="es-HN" sz="500" dirty="0"/>
          </a:p>
          <a:p>
            <a:r>
              <a:rPr lang="es-HN" sz="1800" dirty="0"/>
              <a:t>Un tiempo limite de 150 segundos para la identificación de cada uréter fue establecido para evaluar la factibilidad de incluir este paso de evaluación en la practica clínica y protocolos de trabajo. Cualquier evaluación que tomara mas tiempo que este establecido se consideraba como fallido.</a:t>
            </a:r>
          </a:p>
          <a:p>
            <a:pPr marL="0" indent="0">
              <a:buNone/>
            </a:pPr>
            <a:endParaRPr lang="en-US" sz="1800" dirty="0"/>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A2E74208-935A-DC41-AE2D-307C7FC3D8F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421892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5806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Métodos</a:t>
            </a:r>
            <a:endParaRPr lang="es-HN"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228600" y="2322184"/>
            <a:ext cx="8719457" cy="36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La herramienta estadística, curva de aprendizaje de sumación cumulativa (</a:t>
            </a:r>
            <a:r>
              <a:rPr lang="es-HN" sz="1800" b="1" dirty="0"/>
              <a:t>LC-CUSUM</a:t>
            </a:r>
            <a:r>
              <a:rPr lang="es-HN" sz="1800" dirty="0"/>
              <a:t>) fue utilizada para evaluar la curva de aprendizaje = el numero de evaluaciones TVS necesarias para ser capaz de detectar las partes pélvicas de los uréteres.</a:t>
            </a:r>
            <a:r>
              <a:rPr lang="en-US" sz="1800" dirty="0"/>
              <a:t> </a:t>
            </a:r>
          </a:p>
          <a:p>
            <a:endParaRPr lang="en-US" sz="500" dirty="0"/>
          </a:p>
          <a:p>
            <a:r>
              <a:rPr lang="es-HN" sz="1800" dirty="0"/>
              <a:t>Este método fue diseñado para indicar cuando un proceso ha alcanzado un nivel predefinido de desempeño.</a:t>
            </a:r>
            <a:endParaRPr lang="es-HN" sz="500" dirty="0"/>
          </a:p>
          <a:p>
            <a:r>
              <a:rPr lang="es-HN" sz="1800" dirty="0"/>
              <a:t>Al evaluar el numero de intervenciones secuenciales de éxitos y fallas, la prueba permite monitoreo de desempeño individual durante el proceso de aprendizaje de nuevas metodologías y técnicas.</a:t>
            </a:r>
          </a:p>
          <a:p>
            <a:r>
              <a:rPr lang="es-HN" sz="1800" dirty="0"/>
              <a:t>Un puntaje es registrado de resultados sucesivos, con éxitos que arrojan puntajes negativos y fallas que arrojan puntajes positivos.</a:t>
            </a:r>
          </a:p>
          <a:p>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A2E74208-935A-DC41-AE2D-307C7FC3D8F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31000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66898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effectLst>
                  <a:outerShdw blurRad="50800" dist="38100" dir="2700000" algn="tl" rotWithShape="0">
                    <a:prstClr val="black">
                      <a:alpha val="40000"/>
                    </a:prstClr>
                  </a:outerShdw>
                </a:effectLst>
              </a:rPr>
              <a:t>Resultados</a:t>
            </a:r>
            <a:r>
              <a:rPr lang="en-GB" altLang="en-US" sz="2800" b="1" dirty="0">
                <a:solidFill>
                  <a:srgbClr val="000000"/>
                </a:solidFill>
                <a:effectLst>
                  <a:outerShdw blurRad="50800" dist="38100" dir="2700000" algn="tl" rotWithShape="0">
                    <a:prstClr val="black">
                      <a:alpha val="40000"/>
                    </a:prstClr>
                  </a:outerShdw>
                </a:effectLst>
              </a:rPr>
              <a:t> </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Segnaposto contenuto 2">
            <a:extLst>
              <a:ext uri="{FF2B5EF4-FFF2-40B4-BE49-F238E27FC236}">
                <a16:creationId xmlns:a16="http://schemas.microsoft.com/office/drawing/2014/main" id="{78FFF424-F785-B543-A2C1-157E229A9FAA}"/>
              </a:ext>
            </a:extLst>
          </p:cNvPr>
          <p:cNvSpPr txBox="1">
            <a:spLocks/>
          </p:cNvSpPr>
          <p:nvPr/>
        </p:nvSpPr>
        <p:spPr bwMode="auto">
          <a:xfrm>
            <a:off x="4560711" y="2180382"/>
            <a:ext cx="4384950" cy="378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dirty="0"/>
              <a:t>140 mujeres fueron reclutadas &gt; una fue excluida por ser virgen, dos por historia de histerectomía y dos por antecedente de cirugía por UTE &gt; </a:t>
            </a:r>
            <a:r>
              <a:rPr lang="es-HN" sz="1800" b="1" dirty="0"/>
              <a:t>135 mujeres fueron incluidas en el análisis final.</a:t>
            </a:r>
            <a:r>
              <a:rPr lang="en-US" sz="1800" b="1" dirty="0"/>
              <a:t> </a:t>
            </a:r>
          </a:p>
          <a:p>
            <a:endParaRPr lang="en-US" sz="1800" b="1" dirty="0"/>
          </a:p>
          <a:p>
            <a:r>
              <a:rPr lang="es-HN" sz="1800" dirty="0"/>
              <a:t>Ninguna de estas mujeres experimentaron dolor severo durante TVS.</a:t>
            </a:r>
          </a:p>
          <a:p>
            <a:endParaRPr lang="es-HN" sz="1800" b="1" dirty="0"/>
          </a:p>
          <a:p>
            <a:r>
              <a:rPr lang="es-HN" sz="1800" dirty="0"/>
              <a:t>No hubieron casos detectados de hidroureter proximal.</a:t>
            </a:r>
          </a:p>
          <a:p>
            <a:endParaRPr lang="en-US" sz="1800" b="1" dirty="0"/>
          </a:p>
          <a:p>
            <a:endParaRPr lang="en-US" sz="1800" dirty="0"/>
          </a:p>
          <a:p>
            <a:pPr marL="0" indent="0">
              <a:buNone/>
            </a:pPr>
            <a:endParaRPr lang="en-US" sz="1800" dirty="0"/>
          </a:p>
        </p:txBody>
      </p:sp>
      <p:sp>
        <p:nvSpPr>
          <p:cNvPr id="22" name="Text Box 5">
            <a:extLst>
              <a:ext uri="{FF2B5EF4-FFF2-40B4-BE49-F238E27FC236}">
                <a16:creationId xmlns:a16="http://schemas.microsoft.com/office/drawing/2014/main" id="{C5D1A7BD-392A-B941-AD7A-EFBF4D7AA417}"/>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1400" b="1" dirty="0">
                <a:solidFill>
                  <a:schemeClr val="bg1"/>
                </a:solidFill>
              </a:rPr>
              <a:t>Curva de aprendizaje para la detección de partes pélvicas de uréteres por sonografía transvaginal: estudio de factibilidad</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pic>
        <p:nvPicPr>
          <p:cNvPr id="2" name="Picture 1">
            <a:extLst>
              <a:ext uri="{FF2B5EF4-FFF2-40B4-BE49-F238E27FC236}">
                <a16:creationId xmlns:a16="http://schemas.microsoft.com/office/drawing/2014/main" id="{DC3E93A1-F29F-9E4E-8C9A-22934234A539}"/>
              </a:ext>
            </a:extLst>
          </p:cNvPr>
          <p:cNvPicPr>
            <a:picLocks noChangeAspect="1"/>
          </p:cNvPicPr>
          <p:nvPr/>
        </p:nvPicPr>
        <p:blipFill>
          <a:blip r:embed="rId4"/>
          <a:stretch>
            <a:fillRect/>
          </a:stretch>
        </p:blipFill>
        <p:spPr>
          <a:xfrm>
            <a:off x="556686" y="2216314"/>
            <a:ext cx="3834694" cy="3744200"/>
          </a:xfrm>
          <a:prstGeom prst="rect">
            <a:avLst/>
          </a:prstGeom>
        </p:spPr>
      </p:pic>
    </p:spTree>
    <p:extLst>
      <p:ext uri="{BB962C8B-B14F-4D97-AF65-F5344CB8AC3E}">
        <p14:creationId xmlns:p14="http://schemas.microsoft.com/office/powerpoint/2010/main" val="1927673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4304</TotalTime>
  <Words>1679</Words>
  <Application>Microsoft Office PowerPoint</Application>
  <PresentationFormat>On-screen Show (4:3)</PresentationFormat>
  <Paragraphs>217</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295</cp:revision>
  <dcterms:created xsi:type="dcterms:W3CDTF">2018-05-11T23:46:17Z</dcterms:created>
  <dcterms:modified xsi:type="dcterms:W3CDTF">2020-04-24T08:58:16Z</dcterms:modified>
</cp:coreProperties>
</file>