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Roboto 1" panose="020B0604020202020204" charset="0"/>
      <p:regular r:id="rId3"/>
    </p:embeddedFont>
    <p:embeddedFont>
      <p:font typeface="Roboto 1 Bold" panose="020B0604020202020204" charset="0"/>
      <p:regular r:id="rId4"/>
    </p:embeddedFont>
    <p:embeddedFont>
      <p:font typeface="Roboto 2" panose="020B0604020202020204" charset="0"/>
      <p:regular r:id="rId5"/>
    </p:embeddedFont>
    <p:embeddedFont>
      <p:font typeface="Telegraf" panose="020B0604020202020204" charset="0"/>
      <p:regular r:id="rId6"/>
    </p:embeddedFont>
    <p:embeddedFont>
      <p:font typeface="Telegraf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370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90492" cy="3086100"/>
            <a:chOff x="0" y="0"/>
            <a:chExt cx="257856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8566" cy="812800"/>
            </a:xfrm>
            <a:custGeom>
              <a:avLst/>
              <a:gdLst/>
              <a:ahLst/>
              <a:cxnLst/>
              <a:rect l="l" t="t" r="r" b="b"/>
              <a:pathLst>
                <a:path w="2578566" h="812800">
                  <a:moveTo>
                    <a:pt x="0" y="0"/>
                  </a:moveTo>
                  <a:lnTo>
                    <a:pt x="2578566" y="0"/>
                  </a:lnTo>
                  <a:lnTo>
                    <a:pt x="257856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7856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7103" y="3086101"/>
            <a:ext cx="9790492" cy="7200900"/>
          </a:xfrm>
          <a:custGeom>
            <a:avLst/>
            <a:gdLst/>
            <a:ahLst/>
            <a:cxnLst/>
            <a:rect l="l" t="t" r="r" b="b"/>
            <a:pathLst>
              <a:path w="11039819" h="7359879">
                <a:moveTo>
                  <a:pt x="0" y="0"/>
                </a:moveTo>
                <a:lnTo>
                  <a:pt x="11039820" y="0"/>
                </a:lnTo>
                <a:lnTo>
                  <a:pt x="1103982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r="-12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8754658" y="8823440"/>
            <a:ext cx="4796836" cy="1038225"/>
            <a:chOff x="0" y="0"/>
            <a:chExt cx="3001640" cy="6496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1640" cy="649673"/>
            </a:xfrm>
            <a:custGeom>
              <a:avLst/>
              <a:gdLst/>
              <a:ahLst/>
              <a:cxnLst/>
              <a:rect l="l" t="t" r="r" b="b"/>
              <a:pathLst>
                <a:path w="3001640" h="649673">
                  <a:moveTo>
                    <a:pt x="39088" y="0"/>
                  </a:moveTo>
                  <a:lnTo>
                    <a:pt x="2962552" y="0"/>
                  </a:lnTo>
                  <a:cubicBezTo>
                    <a:pt x="2984139" y="0"/>
                    <a:pt x="3001640" y="17500"/>
                    <a:pt x="3001640" y="39088"/>
                  </a:cubicBezTo>
                  <a:lnTo>
                    <a:pt x="3001640" y="610585"/>
                  </a:lnTo>
                  <a:cubicBezTo>
                    <a:pt x="3001640" y="632173"/>
                    <a:pt x="2984139" y="649673"/>
                    <a:pt x="2962552" y="649673"/>
                  </a:cubicBezTo>
                  <a:lnTo>
                    <a:pt x="39088" y="649673"/>
                  </a:lnTo>
                  <a:cubicBezTo>
                    <a:pt x="17500" y="649673"/>
                    <a:pt x="0" y="632173"/>
                    <a:pt x="0" y="610585"/>
                  </a:cubicBezTo>
                  <a:lnTo>
                    <a:pt x="0" y="39088"/>
                  </a:lnTo>
                  <a:cubicBezTo>
                    <a:pt x="0" y="17500"/>
                    <a:pt x="17500" y="0"/>
                    <a:pt x="39088" y="0"/>
                  </a:cubicBez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3001640" cy="659198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110979" y="1036868"/>
            <a:ext cx="782499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>
                <a:solidFill>
                  <a:srgbClr val="E30513"/>
                </a:solidFill>
                <a:latin typeface="Roboto 2"/>
                <a:ea typeface="Roboto 2"/>
                <a:cs typeface="Roboto 2"/>
                <a:sym typeface="Roboto 2"/>
              </a:rPr>
              <a:t>Attend the 36th ISUOG World Congress to: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00840" y="1900950"/>
            <a:ext cx="7346163" cy="42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Immerse yourself</a:t>
            </a:r>
            <a:r>
              <a:rPr lang="en-US" sz="27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in our 4-day scientific program. ​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359"/>
              </a:lnSpc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Hear the latest updates</a:t>
            </a:r>
            <a:r>
              <a:rPr lang="en-US" sz="27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from world-renowned experts. ​</a:t>
            </a:r>
          </a:p>
          <a:p>
            <a:pPr algn="l">
              <a:lnSpc>
                <a:spcPts val="3359"/>
              </a:lnSpc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Share knowledge, ideas and expertise</a:t>
            </a:r>
            <a:r>
              <a:rPr lang="en-US" sz="27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that relates to your practice. ​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Network</a:t>
            </a:r>
            <a:r>
              <a:rPr lang="en-US" sz="27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with your professional peers from around the world.​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10978" y="9066327"/>
            <a:ext cx="322402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REGISTER NOW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775" y="7881247"/>
            <a:ext cx="2596092" cy="252451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659715" y="8084549"/>
            <a:ext cx="2189887" cy="2128733"/>
            <a:chOff x="0" y="0"/>
            <a:chExt cx="576760" cy="5606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6760" cy="560654"/>
            </a:xfrm>
            <a:custGeom>
              <a:avLst/>
              <a:gdLst/>
              <a:ahLst/>
              <a:cxnLst/>
              <a:rect l="l" t="t" r="r" b="b"/>
              <a:pathLst>
                <a:path w="576760" h="560654">
                  <a:moveTo>
                    <a:pt x="0" y="0"/>
                  </a:moveTo>
                  <a:lnTo>
                    <a:pt x="576760" y="0"/>
                  </a:lnTo>
                  <a:lnTo>
                    <a:pt x="576760" y="560654"/>
                  </a:lnTo>
                  <a:lnTo>
                    <a:pt x="0" y="560654"/>
                  </a:lnTo>
                  <a:close/>
                </a:path>
              </a:pathLst>
            </a:custGeom>
            <a:ln w="76200" cap="sq">
              <a:gradFill>
                <a:gsLst>
                  <a:gs pos="0">
                    <a:srgbClr val="303383">
                      <a:alpha val="100000"/>
                    </a:srgbClr>
                  </a:gs>
                  <a:gs pos="100000">
                    <a:srgbClr val="E30513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576760" cy="57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67192" y="6642215"/>
            <a:ext cx="7213460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98% of 2025 attendees would recommend the Congress to a colleague.</a:t>
            </a:r>
          </a:p>
          <a:p>
            <a:pPr algn="ctr">
              <a:lnSpc>
                <a:spcPts val="2520"/>
              </a:lnSpc>
            </a:pPr>
            <a:endParaRPr lang="en-US" sz="2100" b="1">
              <a:solidFill>
                <a:srgbClr val="000000"/>
              </a:solidFill>
              <a:latin typeface="Roboto 1 Bold"/>
              <a:ea typeface="Roboto 1 Bold"/>
              <a:cs typeface="Roboto 1 Bold"/>
              <a:sym typeface="Roboto 1 Bo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Discounted rates are available for ISUOG members, trainees, sonographers, abstract submitters and those residing in non-high-income countries.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52031" y="522598"/>
            <a:ext cx="9335595" cy="1860077"/>
            <a:chOff x="208284" y="196"/>
            <a:chExt cx="12447460" cy="2480102"/>
          </a:xfrm>
        </p:grpSpPr>
        <p:sp>
          <p:nvSpPr>
            <p:cNvPr id="18" name="Freeform 18"/>
            <p:cNvSpPr/>
            <p:nvPr/>
          </p:nvSpPr>
          <p:spPr>
            <a:xfrm>
              <a:off x="208284" y="196"/>
              <a:ext cx="2278909" cy="2480102"/>
            </a:xfrm>
            <a:custGeom>
              <a:avLst/>
              <a:gdLst/>
              <a:ahLst/>
              <a:cxnLst/>
              <a:rect l="l" t="t" r="r" b="b"/>
              <a:pathLst>
                <a:path w="2614877" h="2748701">
                  <a:moveTo>
                    <a:pt x="0" y="0"/>
                  </a:moveTo>
                  <a:lnTo>
                    <a:pt x="2614877" y="0"/>
                  </a:lnTo>
                  <a:lnTo>
                    <a:pt x="2614877" y="2748701"/>
                  </a:lnTo>
                  <a:lnTo>
                    <a:pt x="0" y="2748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75676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19"/>
            <p:cNvGrpSpPr/>
            <p:nvPr/>
          </p:nvGrpSpPr>
          <p:grpSpPr>
            <a:xfrm rot="-5400000">
              <a:off x="5797665" y="-1770387"/>
              <a:ext cx="640851" cy="7242851"/>
              <a:chOff x="0" y="-35756"/>
              <a:chExt cx="193838" cy="219074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-35756"/>
                <a:ext cx="193838" cy="2180390"/>
              </a:xfrm>
              <a:custGeom>
                <a:avLst/>
                <a:gdLst/>
                <a:ahLst/>
                <a:cxnLst/>
                <a:rect l="l" t="t" r="r" b="b"/>
                <a:pathLst>
                  <a:path w="193838" h="2180390">
                    <a:moveTo>
                      <a:pt x="0" y="50800"/>
                    </a:moveTo>
                    <a:lnTo>
                      <a:pt x="96919" y="0"/>
                    </a:lnTo>
                    <a:lnTo>
                      <a:pt x="193838" y="50800"/>
                    </a:lnTo>
                    <a:lnTo>
                      <a:pt x="193838" y="2129590"/>
                    </a:lnTo>
                    <a:lnTo>
                      <a:pt x="96919" y="2180390"/>
                    </a:lnTo>
                    <a:lnTo>
                      <a:pt x="0" y="2129590"/>
                    </a:lnTo>
                    <a:lnTo>
                      <a:pt x="0" y="50800"/>
                    </a:lnTo>
                    <a:close/>
                  </a:path>
                </a:pathLst>
              </a:custGeom>
              <a:solidFill>
                <a:srgbClr val="30338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6350"/>
                <a:ext cx="193838" cy="21486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6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487193" y="479391"/>
              <a:ext cx="10168551" cy="10100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36"/>
                </a:lnSpc>
              </a:pPr>
              <a:r>
                <a:rPr lang="en-US" sz="2697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36TH ISUOG WORLD CONGRESS</a:t>
              </a:r>
            </a:p>
            <a:p>
              <a:pPr algn="l">
                <a:lnSpc>
                  <a:spcPts val="2815"/>
                </a:lnSpc>
                <a:spcBef>
                  <a:spcPct val="0"/>
                </a:spcBef>
              </a:pPr>
              <a:r>
                <a:rPr lang="en-US" sz="2300" b="1" dirty="0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ON ULTRASOUND IN OBSTETRICS &amp; GYNECOLOGY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88509" y="1644100"/>
              <a:ext cx="5895871" cy="4138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78"/>
                </a:lnSpc>
                <a:spcBef>
                  <a:spcPct val="0"/>
                </a:spcBef>
              </a:pPr>
              <a:r>
                <a:rPr lang="en-US" sz="2065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LONDON, UK 4-7 SEPTEMBER 2026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Telegraf Bold</vt:lpstr>
      <vt:lpstr>Roboto 2</vt:lpstr>
      <vt:lpstr>Telegraf</vt:lpstr>
      <vt:lpstr>Roboto 1 Bold</vt:lpstr>
      <vt:lpstr>Roboto 1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2026 presentation slides</dc:title>
  <cp:lastModifiedBy>Melanie Atobrah-Kyeremeh</cp:lastModifiedBy>
  <cp:revision>2</cp:revision>
  <dcterms:created xsi:type="dcterms:W3CDTF">2006-08-16T00:00:00Z</dcterms:created>
  <dcterms:modified xsi:type="dcterms:W3CDTF">2026-03-17T09:38:33Z</dcterms:modified>
  <dc:identifier>DAG4fY2yDEU</dc:identifier>
</cp:coreProperties>
</file>