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8" r:id="rId2"/>
    <p:sldId id="259" r:id="rId3"/>
    <p:sldId id="260" r:id="rId4"/>
    <p:sldId id="262" r:id="rId5"/>
    <p:sldId id="296" r:id="rId6"/>
    <p:sldId id="279" r:id="rId7"/>
    <p:sldId id="280" r:id="rId8"/>
    <p:sldId id="297" r:id="rId9"/>
    <p:sldId id="281" r:id="rId10"/>
    <p:sldId id="298" r:id="rId11"/>
    <p:sldId id="268" r:id="rId12"/>
    <p:sldId id="274" r:id="rId13"/>
    <p:sldId id="299" r:id="rId14"/>
    <p:sldId id="300" r:id="rId15"/>
    <p:sldId id="28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47" autoAdjust="0"/>
    <p:restoredTop sz="96341" autoAdjust="0"/>
  </p:normalViewPr>
  <p:slideViewPr>
    <p:cSldViewPr snapToGrid="0" snapToObjects="1">
      <p:cViewPr varScale="1">
        <p:scale>
          <a:sx n="103" d="100"/>
          <a:sy n="103" d="100"/>
        </p:scale>
        <p:origin x="108" y="25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2EE9A-9182-8E4D-A249-974FABE59AC9}" type="datetimeFigureOut">
              <a:rPr lang="en-US" smtClean="0"/>
              <a:t>9/13/2019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282C0-B187-C147-AA0E-6EEE63739975}" type="slidenum">
              <a:rPr lang="en-US" smtClean="0"/>
              <a:t>‹#›</a:t>
            </a:fld>
            <a:endParaRPr lang="en-US" dirty="0"/>
          </a:p>
        </p:txBody>
      </p:sp>
    </p:spTree>
    <p:extLst>
      <p:ext uri="{BB962C8B-B14F-4D97-AF65-F5344CB8AC3E}">
        <p14:creationId xmlns:p14="http://schemas.microsoft.com/office/powerpoint/2010/main" val="12300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4</a:t>
            </a:fld>
            <a:endParaRPr lang="en-US" dirty="0"/>
          </a:p>
        </p:txBody>
      </p:sp>
    </p:spTree>
    <p:extLst>
      <p:ext uri="{BB962C8B-B14F-4D97-AF65-F5344CB8AC3E}">
        <p14:creationId xmlns:p14="http://schemas.microsoft.com/office/powerpoint/2010/main" val="140547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5</a:t>
            </a:fld>
            <a:endParaRPr lang="en-US" dirty="0"/>
          </a:p>
        </p:txBody>
      </p:sp>
    </p:spTree>
    <p:extLst>
      <p:ext uri="{BB962C8B-B14F-4D97-AF65-F5344CB8AC3E}">
        <p14:creationId xmlns:p14="http://schemas.microsoft.com/office/powerpoint/2010/main" val="3653226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3560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3023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34622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2098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16B9AC-B1BF-134D-941C-C41134F8FB10}" type="datetimeFigureOut">
              <a:rPr lang="en-US" smtClean="0"/>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902956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16B9AC-B1BF-134D-941C-C41134F8FB10}" type="datetimeFigureOut">
              <a:rPr lang="en-US" smtClean="0"/>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87748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16B9AC-B1BF-134D-941C-C41134F8FB10}" type="datetimeFigureOut">
              <a:rPr lang="en-US" smtClean="0"/>
              <a:t>9/13/2019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962430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16B9AC-B1BF-134D-941C-C41134F8FB10}" type="datetimeFigureOut">
              <a:rPr lang="en-US" smtClean="0"/>
              <a:t>9/13/2019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23058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6B9AC-B1BF-134D-941C-C41134F8FB10}" type="datetimeFigureOut">
              <a:rPr lang="en-US" smtClean="0"/>
              <a:t>9/13/2019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4411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16B9AC-B1BF-134D-941C-C41134F8FB10}" type="datetimeFigureOut">
              <a:rPr lang="en-US" smtClean="0"/>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1074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16B9AC-B1BF-134D-941C-C41134F8FB10}" type="datetimeFigureOut">
              <a:rPr lang="en-US" smtClean="0"/>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8746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6B9AC-B1BF-134D-941C-C41134F8FB10}" type="datetimeFigureOut">
              <a:rPr lang="en-US" smtClean="0"/>
              <a:t>9/13/2019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9E509-1C91-DB4A-B99D-32040C87BC6D}" type="slidenum">
              <a:rPr lang="en-US" smtClean="0"/>
              <a:t>‹#›</a:t>
            </a:fld>
            <a:endParaRPr lang="en-US" dirty="0"/>
          </a:p>
        </p:txBody>
      </p:sp>
    </p:spTree>
    <p:extLst>
      <p:ext uri="{BB962C8B-B14F-4D97-AF65-F5344CB8AC3E}">
        <p14:creationId xmlns:p14="http://schemas.microsoft.com/office/powerpoint/2010/main" val="1917966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tif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tif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5"/>
          <p:cNvSpPr txBox="1">
            <a:spLocks noChangeArrowheads="1"/>
          </p:cNvSpPr>
          <p:nvPr/>
        </p:nvSpPr>
        <p:spPr bwMode="auto">
          <a:xfrm>
            <a:off x="228600" y="1244600"/>
            <a:ext cx="87487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it-IT" b="1" dirty="0">
                <a:solidFill>
                  <a:srgbClr val="000000"/>
                </a:solidFill>
                <a:ea typeface="Arial" charset="0"/>
                <a:cs typeface="Arial" charset="0"/>
              </a:rPr>
              <a:t>UOG Journal Club: October 2019</a:t>
            </a:r>
          </a:p>
        </p:txBody>
      </p:sp>
      <p:sp>
        <p:nvSpPr>
          <p:cNvPr id="13317" name="TextBox 1"/>
          <p:cNvSpPr txBox="1">
            <a:spLocks noChangeArrowheads="1"/>
          </p:cNvSpPr>
          <p:nvPr/>
        </p:nvSpPr>
        <p:spPr bwMode="auto">
          <a:xfrm>
            <a:off x="377825" y="2185578"/>
            <a:ext cx="8302151" cy="244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2000" b="1" dirty="0"/>
              <a:t>Risk of miscarriage following amniocentesis or chorionic</a:t>
            </a:r>
          </a:p>
          <a:p>
            <a:pPr algn="ctr">
              <a:buNone/>
            </a:pPr>
            <a:r>
              <a:rPr lang="en-US" sz="2000" b="1" dirty="0"/>
              <a:t>villus sampling: systematic review of literature and updated</a:t>
            </a:r>
          </a:p>
          <a:p>
            <a:pPr algn="ctr">
              <a:buNone/>
            </a:pPr>
            <a:r>
              <a:rPr lang="en-US" sz="2000" b="1" dirty="0"/>
              <a:t>meta-analysis</a:t>
            </a:r>
          </a:p>
          <a:p>
            <a:pPr algn="ctr">
              <a:buNone/>
            </a:pPr>
            <a:endParaRPr lang="en-US" sz="2000" b="1" dirty="0"/>
          </a:p>
          <a:p>
            <a:pPr algn="ctr">
              <a:buNone/>
            </a:pPr>
            <a:r>
              <a:rPr lang="en-US" sz="1800" dirty="0"/>
              <a:t>L. J. SALOMON, A. SOTIRIADIS, C. B. WULFF, A. ODIBO and R. AKOLEKAR</a:t>
            </a:r>
          </a:p>
          <a:p>
            <a:pPr algn="ctr">
              <a:buNone/>
            </a:pPr>
            <a:endParaRPr lang="sv-SE" altLang="en-US" sz="1800" dirty="0"/>
          </a:p>
          <a:p>
            <a:pPr algn="ctr">
              <a:spcBef>
                <a:spcPct val="0"/>
              </a:spcBef>
              <a:spcAft>
                <a:spcPts val="600"/>
              </a:spcAft>
              <a:buNone/>
            </a:pPr>
            <a:r>
              <a:rPr lang="it-IT" altLang="en-US" sz="1800" i="1" dirty="0"/>
              <a:t>Volume </a:t>
            </a:r>
            <a:r>
              <a:rPr lang="it-IT" altLang="en-US" sz="1800" i="1" dirty="0" smtClean="0"/>
              <a:t>54 </a:t>
            </a:r>
            <a:r>
              <a:rPr lang="it-IT" altLang="en-US" sz="1800" i="1" dirty="0"/>
              <a:t>, Issue </a:t>
            </a:r>
            <a:r>
              <a:rPr lang="it-IT" altLang="en-US" sz="1800" i="1" dirty="0" smtClean="0"/>
              <a:t>4 </a:t>
            </a:r>
            <a:r>
              <a:rPr lang="it-IT" altLang="en-US" sz="1800" i="1" dirty="0"/>
              <a:t>, Pages </a:t>
            </a:r>
            <a:r>
              <a:rPr lang="it-IT" altLang="en-US" sz="1800" i="1" dirty="0" smtClean="0"/>
              <a:t>440–449  </a:t>
            </a:r>
            <a:endParaRPr lang="en-GB" altLang="en-US" sz="1800" b="1" dirty="0"/>
          </a:p>
        </p:txBody>
      </p:sp>
      <p:sp>
        <p:nvSpPr>
          <p:cNvPr id="13318" name="TextBox 2"/>
          <p:cNvSpPr txBox="1">
            <a:spLocks noChangeArrowheads="1"/>
          </p:cNvSpPr>
          <p:nvPr/>
        </p:nvSpPr>
        <p:spPr bwMode="auto">
          <a:xfrm>
            <a:off x="2352282" y="5436392"/>
            <a:ext cx="50387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it-IT" sz="1900" dirty="0">
                <a:solidFill>
                  <a:srgbClr val="000000"/>
                </a:solidFill>
                <a:ea typeface="Arial" charset="0"/>
                <a:cs typeface="Arial" charset="0"/>
              </a:rPr>
              <a:t>Journal Club slides prepared by Dr Yael Raz</a:t>
            </a:r>
          </a:p>
          <a:p>
            <a:pPr algn="ctr" eaLnBrk="1" hangingPunct="1">
              <a:spcBef>
                <a:spcPct val="0"/>
              </a:spcBef>
              <a:buFontTx/>
              <a:buNone/>
            </a:pPr>
            <a:r>
              <a:rPr lang="en-GB" altLang="it-IT" sz="1900" dirty="0">
                <a:solidFill>
                  <a:srgbClr val="000000"/>
                </a:solidFill>
                <a:ea typeface="Arial" charset="0"/>
                <a:cs typeface="Arial" charset="0"/>
              </a:rPr>
              <a:t>(UOG Editor for Trainees)</a:t>
            </a:r>
          </a:p>
        </p:txBody>
      </p:sp>
      <p:grpSp>
        <p:nvGrpSpPr>
          <p:cNvPr id="12" name="Group 2"/>
          <p:cNvGrpSpPr>
            <a:grpSpLocks/>
          </p:cNvGrpSpPr>
          <p:nvPr/>
        </p:nvGrpSpPr>
        <p:grpSpPr bwMode="auto">
          <a:xfrm>
            <a:off x="0" y="0"/>
            <a:ext cx="9144000" cy="923925"/>
            <a:chOff x="0" y="3755"/>
            <a:chExt cx="5760" cy="582"/>
          </a:xfrm>
        </p:grpSpPr>
        <p:pic>
          <p:nvPicPr>
            <p:cNvPr id="1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51" descr="\\ISUOG-DC01\users\ostirrup\Desktop\Journal Club logo.t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825" y="5080000"/>
            <a:ext cx="15763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079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a:spLocks/>
          </p:cNvSpPr>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4" name="Rectangle 8"/>
          <p:cNvSpPr>
            <a:spLocks noChangeArrowheads="1"/>
          </p:cNvSpPr>
          <p:nvPr/>
        </p:nvSpPr>
        <p:spPr bwMode="auto">
          <a:xfrm>
            <a:off x="0" y="170506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Results – Subgroup analysis - CVS</a:t>
            </a:r>
            <a:endParaRPr lang="en-US" sz="2800" b="1" dirty="0">
              <a:solidFill>
                <a:srgbClr val="000000"/>
              </a:solidFill>
              <a:effectLst>
                <a:outerShdw blurRad="50800" dist="38100" dir="2700000" algn="tl" rotWithShape="0">
                  <a:prstClr val="black">
                    <a:alpha val="40000"/>
                  </a:prstClr>
                </a:outerShdw>
              </a:effectLst>
            </a:endParaRP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Text Box 5">
            <a:extLst>
              <a:ext uri="{FF2B5EF4-FFF2-40B4-BE49-F238E27FC236}">
                <a16:creationId xmlns:a16="http://schemas.microsoft.com/office/drawing/2014/main" id="{D6394EB4-2C47-8942-BF78-FA9ADA413A86}"/>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Risk of miscarriage following amniocentesis or chorionic villus sampling: systematic review of literature and updated meta-analysis</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
        <p:nvSpPr>
          <p:cNvPr id="9" name="Segnaposto contenuto 2">
            <a:extLst>
              <a:ext uri="{FF2B5EF4-FFF2-40B4-BE49-F238E27FC236}">
                <a16:creationId xmlns:a16="http://schemas.microsoft.com/office/drawing/2014/main" id="{747031B4-49CD-554D-961E-B2CA69AC8BE5}"/>
              </a:ext>
            </a:extLst>
          </p:cNvPr>
          <p:cNvSpPr txBox="1">
            <a:spLocks/>
          </p:cNvSpPr>
          <p:nvPr/>
        </p:nvSpPr>
        <p:spPr bwMode="auto">
          <a:xfrm>
            <a:off x="335902" y="2207704"/>
            <a:ext cx="8490858" cy="465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endParaRPr lang="en-US" sz="1400" dirty="0"/>
          </a:p>
          <a:p>
            <a:endParaRPr lang="en-US" sz="1400" dirty="0"/>
          </a:p>
          <a:p>
            <a:endParaRPr lang="en-US" sz="1400" dirty="0"/>
          </a:p>
          <a:p>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000" dirty="0" smtClean="0"/>
          </a:p>
          <a:p>
            <a:r>
              <a:rPr lang="en-US" sz="1400" dirty="0" smtClean="0"/>
              <a:t>The </a:t>
            </a:r>
            <a:r>
              <a:rPr lang="en-US" sz="1400" dirty="0"/>
              <a:t>pooled risk RD for CVS when analyzing studies with dissimilar risk level </a:t>
            </a:r>
            <a:r>
              <a:rPr lang="en-US" sz="1400" dirty="0" smtClean="0"/>
              <a:t>was </a:t>
            </a:r>
            <a:r>
              <a:rPr lang="en-US" sz="1400" b="1" dirty="0"/>
              <a:t>0.48% </a:t>
            </a:r>
            <a:r>
              <a:rPr lang="en-US" sz="1400" dirty="0"/>
              <a:t>(95% CI, 0.17–0.78; </a:t>
            </a:r>
            <a:r>
              <a:rPr lang="en-US" sz="1400" dirty="0"/>
              <a:t>I</a:t>
            </a:r>
            <a:r>
              <a:rPr lang="en-US" sz="1400" baseline="30000" dirty="0"/>
              <a:t>2</a:t>
            </a:r>
            <a:r>
              <a:rPr lang="en-US" sz="1400" dirty="0" smtClean="0"/>
              <a:t> </a:t>
            </a:r>
            <a:r>
              <a:rPr lang="en-US" sz="1400" dirty="0"/>
              <a:t>= 0</a:t>
            </a:r>
            <a:r>
              <a:rPr lang="en-US" sz="1400" dirty="0"/>
              <a:t>%).</a:t>
            </a:r>
          </a:p>
          <a:p>
            <a:r>
              <a:rPr lang="en-US" sz="1400" dirty="0"/>
              <a:t>When analyzing studies with similar risk levels, there was </a:t>
            </a:r>
            <a:r>
              <a:rPr lang="en-US" sz="1400" b="1" dirty="0"/>
              <a:t>no significant procedure-related risk </a:t>
            </a:r>
            <a:r>
              <a:rPr lang="en-US" sz="1400" b="1" dirty="0" smtClean="0"/>
              <a:t>             </a:t>
            </a:r>
            <a:r>
              <a:rPr lang="en-US" sz="1400" dirty="0" smtClean="0"/>
              <a:t>(</a:t>
            </a:r>
            <a:r>
              <a:rPr lang="en-US" sz="1400" dirty="0"/>
              <a:t>RD, -</a:t>
            </a:r>
            <a:r>
              <a:rPr lang="en-US" sz="1400" dirty="0" smtClean="0"/>
              <a:t>0.11</a:t>
            </a:r>
            <a:r>
              <a:rPr lang="en-US" sz="1400" dirty="0"/>
              <a:t>% (95% CI, −0.29 to 0.08%; </a:t>
            </a:r>
            <a:r>
              <a:rPr lang="en-US" sz="1400" dirty="0"/>
              <a:t>I</a:t>
            </a:r>
            <a:r>
              <a:rPr lang="en-US" sz="1400" baseline="30000" dirty="0"/>
              <a:t>2 </a:t>
            </a:r>
            <a:r>
              <a:rPr lang="en-US" sz="1400" dirty="0" smtClean="0"/>
              <a:t> = </a:t>
            </a:r>
            <a:r>
              <a:rPr lang="en-US" sz="1400" dirty="0" smtClean="0"/>
              <a:t>0</a:t>
            </a:r>
            <a:r>
              <a:rPr lang="en-US" sz="1400" dirty="0"/>
              <a:t>%)) following CVS.</a:t>
            </a:r>
          </a:p>
          <a:p>
            <a:pPr marL="0" indent="0">
              <a:buNone/>
            </a:pPr>
            <a:endParaRPr lang="en-US" sz="1400" dirty="0"/>
          </a:p>
          <a:p>
            <a:pPr marL="0" indent="0">
              <a:buNone/>
            </a:pPr>
            <a:r>
              <a:rPr lang="en-US" sz="1800" dirty="0"/>
              <a:t> </a:t>
            </a:r>
          </a:p>
          <a:p>
            <a:pPr marL="0" indent="0">
              <a:buNone/>
            </a:pPr>
            <a:r>
              <a:rPr lang="en-US" sz="1800" dirty="0"/>
              <a:t> </a:t>
            </a:r>
          </a:p>
          <a:p>
            <a:pPr marL="0" indent="0">
              <a:buNone/>
            </a:pPr>
            <a:endParaRPr lang="en-US" sz="1800" dirty="0"/>
          </a:p>
        </p:txBody>
      </p:sp>
      <p:grpSp>
        <p:nvGrpSpPr>
          <p:cNvPr id="4" name="Group 3">
            <a:extLst>
              <a:ext uri="{FF2B5EF4-FFF2-40B4-BE49-F238E27FC236}">
                <a16:creationId xmlns:a16="http://schemas.microsoft.com/office/drawing/2014/main" id="{FD33B574-B77F-2C41-90DB-EE3DDA90AEDB}"/>
              </a:ext>
            </a:extLst>
          </p:cNvPr>
          <p:cNvGrpSpPr/>
          <p:nvPr/>
        </p:nvGrpSpPr>
        <p:grpSpPr>
          <a:xfrm>
            <a:off x="1827213" y="2228289"/>
            <a:ext cx="5986506" cy="3287100"/>
            <a:chOff x="1827213" y="2228289"/>
            <a:chExt cx="5986506" cy="3287100"/>
          </a:xfrm>
        </p:grpSpPr>
        <p:pic>
          <p:nvPicPr>
            <p:cNvPr id="3" name="Picture 2">
              <a:extLst>
                <a:ext uri="{FF2B5EF4-FFF2-40B4-BE49-F238E27FC236}">
                  <a16:creationId xmlns:a16="http://schemas.microsoft.com/office/drawing/2014/main" id="{B9CCB37A-1FCD-B843-86A9-ED1D8F6AA47E}"/>
                </a:ext>
              </a:extLst>
            </p:cNvPr>
            <p:cNvPicPr>
              <a:picLocks noChangeAspect="1"/>
            </p:cNvPicPr>
            <p:nvPr/>
          </p:nvPicPr>
          <p:blipFill>
            <a:blip r:embed="rId4"/>
            <a:stretch>
              <a:fillRect/>
            </a:stretch>
          </p:blipFill>
          <p:spPr>
            <a:xfrm>
              <a:off x="1827213" y="2228289"/>
              <a:ext cx="5986506" cy="3287100"/>
            </a:xfrm>
            <a:prstGeom prst="rect">
              <a:avLst/>
            </a:prstGeom>
          </p:spPr>
        </p:pic>
        <p:sp>
          <p:nvSpPr>
            <p:cNvPr id="13" name="Rectangle 12">
              <a:extLst>
                <a:ext uri="{FF2B5EF4-FFF2-40B4-BE49-F238E27FC236}">
                  <a16:creationId xmlns:a16="http://schemas.microsoft.com/office/drawing/2014/main" id="{C30FE558-8CF3-3C46-9130-1E65A2B60F22}"/>
                </a:ext>
              </a:extLst>
            </p:cNvPr>
            <p:cNvSpPr/>
            <p:nvPr/>
          </p:nvSpPr>
          <p:spPr>
            <a:xfrm>
              <a:off x="1827213" y="3259240"/>
              <a:ext cx="5986506" cy="169760"/>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5031F7F-FFBF-754F-9D61-E66A930F03C1}"/>
                </a:ext>
              </a:extLst>
            </p:cNvPr>
            <p:cNvSpPr/>
            <p:nvPr/>
          </p:nvSpPr>
          <p:spPr>
            <a:xfrm>
              <a:off x="1827213" y="4426315"/>
              <a:ext cx="5986506" cy="169760"/>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5891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723341"/>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a:solidFill>
                  <a:srgbClr val="000000"/>
                </a:solidFill>
                <a:effectLst>
                  <a:outerShdw blurRad="50800" dist="38100" dir="2700000" algn="tl" rotWithShape="0">
                    <a:prstClr val="black">
                      <a:alpha val="40000"/>
                    </a:prstClr>
                  </a:outerShdw>
                </a:effectLst>
              </a:rPr>
              <a:t>Discussion – Main findings</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5" name="Segnaposto contenuto 2"/>
          <p:cNvSpPr txBox="1">
            <a:spLocks/>
          </p:cNvSpPr>
          <p:nvPr/>
        </p:nvSpPr>
        <p:spPr bwMode="auto">
          <a:xfrm>
            <a:off x="1" y="2453173"/>
            <a:ext cx="8976048" cy="357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dirty="0"/>
              <a:t>Procedure-related risk of miscarriage is considerably lower than is quoted currently in guidelines from professional bodies :</a:t>
            </a:r>
          </a:p>
          <a:p>
            <a:pPr marL="0" indent="0">
              <a:buNone/>
            </a:pPr>
            <a:r>
              <a:rPr lang="en-US" sz="1800" dirty="0"/>
              <a:t>      - 0.30% following amniocentesis.</a:t>
            </a:r>
          </a:p>
          <a:p>
            <a:pPr marL="687388" indent="-285750">
              <a:buFontTx/>
              <a:buChar char="-"/>
            </a:pPr>
            <a:r>
              <a:rPr lang="en-US" sz="1800" dirty="0" smtClean="0"/>
              <a:t>Non-significant </a:t>
            </a:r>
            <a:r>
              <a:rPr lang="en-US" sz="1800" dirty="0"/>
              <a:t>following </a:t>
            </a:r>
            <a:r>
              <a:rPr lang="en-US" sz="1800" dirty="0" smtClean="0"/>
              <a:t>CVS.</a:t>
            </a:r>
          </a:p>
          <a:p>
            <a:pPr marL="401638" indent="0">
              <a:buNone/>
            </a:pPr>
            <a:endParaRPr lang="en-US" sz="1800" dirty="0"/>
          </a:p>
          <a:p>
            <a:pPr marL="687388" indent="-285750"/>
            <a:r>
              <a:rPr lang="en-US" sz="1800" dirty="0" smtClean="0"/>
              <a:t>CVS </a:t>
            </a:r>
            <a:r>
              <a:rPr lang="en-US" sz="1800" dirty="0"/>
              <a:t>may be a safer procedure than amniocentesis. </a:t>
            </a:r>
          </a:p>
          <a:p>
            <a:pPr marL="687388" indent="-285750">
              <a:buFontTx/>
              <a:buChar char="-"/>
            </a:pPr>
            <a:endParaRPr lang="en-US" sz="1800" dirty="0"/>
          </a:p>
          <a:p>
            <a:r>
              <a:rPr lang="en-US" sz="1800" dirty="0"/>
              <a:t>No significant increase in risk of miscarriage, for both amniocentesis and CVS, </a:t>
            </a:r>
            <a:r>
              <a:rPr lang="en-US" sz="1800" dirty="0" smtClean="0"/>
              <a:t> when </a:t>
            </a:r>
            <a:r>
              <a:rPr lang="en-US" sz="1800" dirty="0"/>
              <a:t>the analysis is restricted to studies in which the control population has a similar risk profile for chromosomal abnormalities as the women who underwent invasive prenatal testing.</a:t>
            </a:r>
          </a:p>
          <a:p>
            <a:endParaRPr lang="en-US" sz="1800" dirty="0"/>
          </a:p>
          <a:p>
            <a:endParaRPr lang="en-US" sz="1800" dirty="0"/>
          </a:p>
          <a:p>
            <a:endParaRPr lang="en-US" sz="1800" dirty="0"/>
          </a:p>
          <a:p>
            <a:endParaRPr lang="en-US" sz="1800" dirty="0"/>
          </a:p>
          <a:p>
            <a:endParaRPr lang="en-US" sz="1800" dirty="0"/>
          </a:p>
          <a:p>
            <a:endParaRPr lang="en-US" sz="1800" b="1" dirty="0"/>
          </a:p>
          <a:p>
            <a:endParaRPr lang="en-US" sz="1800" dirty="0"/>
          </a:p>
          <a:p>
            <a:endParaRPr lang="en-US" sz="1800" dirty="0"/>
          </a:p>
          <a:p>
            <a:endParaRPr lang="en-US" sz="1800" dirty="0"/>
          </a:p>
          <a:p>
            <a:endParaRPr lang="en-US" sz="1800" dirty="0"/>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a:extLst>
              <a:ext uri="{FF2B5EF4-FFF2-40B4-BE49-F238E27FC236}">
                <a16:creationId xmlns:a16="http://schemas.microsoft.com/office/drawing/2014/main" id="{CBC603C1-51FC-254C-9E4A-A22AD4B81E24}"/>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Risk of miscarriage following amniocentesis or chorionic villus sampling: systematic review of literature and updated meta-analysis</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Tree>
    <p:extLst>
      <p:ext uri="{BB962C8B-B14F-4D97-AF65-F5344CB8AC3E}">
        <p14:creationId xmlns:p14="http://schemas.microsoft.com/office/powerpoint/2010/main" val="222192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12032" y="169534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a:solidFill>
                  <a:srgbClr val="000000"/>
                </a:solidFill>
                <a:effectLst>
                  <a:outerShdw blurRad="50800" dist="38100" dir="2700000" algn="tl" rotWithShape="0">
                    <a:prstClr val="black">
                      <a:alpha val="40000"/>
                    </a:prstClr>
                  </a:outerShdw>
                </a:effectLst>
              </a:rPr>
              <a:t>Discussion</a:t>
            </a:r>
            <a:endParaRPr lang="en-GB" altLang="en-US" sz="2800" dirty="0">
              <a:solidFill>
                <a:srgbClr val="000000"/>
              </a:solidFill>
              <a:effectLst>
                <a:outerShdw blurRad="50800" dist="38100" dir="2700000" algn="tl" rotWithShape="0">
                  <a:prstClr val="black">
                    <a:alpha val="40000"/>
                  </a:prstClr>
                </a:outerShdw>
              </a:effectLst>
            </a:endParaRPr>
          </a:p>
        </p:txBody>
      </p:sp>
      <p:grpSp>
        <p:nvGrpSpPr>
          <p:cNvPr id="16" name="Group 2"/>
          <p:cNvGrpSpPr>
            <a:grpSpLocks/>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מציין מיקום טקסט 2">
            <a:extLst>
              <a:ext uri="{FF2B5EF4-FFF2-40B4-BE49-F238E27FC236}">
                <a16:creationId xmlns:a16="http://schemas.microsoft.com/office/drawing/2014/main" id="{DB0C2D8F-58F0-DB46-9618-87F49884E90D}"/>
              </a:ext>
            </a:extLst>
          </p:cNvPr>
          <p:cNvSpPr>
            <a:spLocks noGrp="1"/>
          </p:cNvSpPr>
          <p:nvPr>
            <p:ph type="body" idx="1"/>
          </p:nvPr>
        </p:nvSpPr>
        <p:spPr>
          <a:xfrm>
            <a:off x="629842" y="2433529"/>
            <a:ext cx="3868340" cy="416692"/>
          </a:xfrm>
        </p:spPr>
        <p:txBody>
          <a:bodyPr>
            <a:normAutofit lnSpcReduction="10000"/>
          </a:bodyPr>
          <a:lstStyle/>
          <a:p>
            <a:r>
              <a:rPr lang="en-US" dirty="0">
                <a:solidFill>
                  <a:srgbClr val="000000"/>
                </a:solidFill>
                <a:latin typeface="Arial" charset="0"/>
                <a:ea typeface="ＭＳ Ｐゴシック" pitchFamily="34" charset="-128"/>
              </a:rPr>
              <a:t>Strengths </a:t>
            </a:r>
            <a:endParaRPr lang="he-IL" dirty="0">
              <a:solidFill>
                <a:srgbClr val="000000"/>
              </a:solidFill>
              <a:latin typeface="Arial" charset="0"/>
              <a:ea typeface="ＭＳ Ｐゴシック" pitchFamily="34" charset="-128"/>
            </a:endParaRPr>
          </a:p>
        </p:txBody>
      </p:sp>
      <p:sp>
        <p:nvSpPr>
          <p:cNvPr id="4" name="מציין מיקום תוכן 3">
            <a:extLst>
              <a:ext uri="{FF2B5EF4-FFF2-40B4-BE49-F238E27FC236}">
                <a16:creationId xmlns:a16="http://schemas.microsoft.com/office/drawing/2014/main" id="{77251234-1648-FE4C-A1B1-3C5825D1D38E}"/>
              </a:ext>
            </a:extLst>
          </p:cNvPr>
          <p:cNvSpPr>
            <a:spLocks noGrp="1"/>
          </p:cNvSpPr>
          <p:nvPr>
            <p:ph sz="half" idx="2"/>
          </p:nvPr>
        </p:nvSpPr>
        <p:spPr>
          <a:xfrm>
            <a:off x="629842" y="2840214"/>
            <a:ext cx="3868340" cy="928125"/>
          </a:xfrm>
        </p:spPr>
        <p:txBody>
          <a:bodyPr>
            <a:normAutofit/>
          </a:bodyPr>
          <a:lstStyle/>
          <a:p>
            <a:r>
              <a:rPr lang="en-US" sz="1400" dirty="0">
                <a:latin typeface="Arial" panose="020B0604020202020204" pitchFamily="34" charset="0"/>
                <a:cs typeface="Arial" panose="020B0604020202020204" pitchFamily="34" charset="0"/>
              </a:rPr>
              <a:t>Only </a:t>
            </a:r>
            <a:r>
              <a:rPr lang="en-US" sz="1400" dirty="0" smtClean="0">
                <a:latin typeface="Arial" panose="020B0604020202020204" pitchFamily="34" charset="0"/>
                <a:cs typeface="Arial" panose="020B0604020202020204" pitchFamily="34" charset="0"/>
              </a:rPr>
              <a:t>one RCT was </a:t>
            </a:r>
            <a:r>
              <a:rPr lang="en-US" sz="1400" dirty="0">
                <a:latin typeface="Arial" panose="020B0604020202020204" pitchFamily="34" charset="0"/>
                <a:cs typeface="Arial" panose="020B0604020202020204" pitchFamily="34" charset="0"/>
              </a:rPr>
              <a:t>added to a previous meta-analysis. </a:t>
            </a:r>
          </a:p>
          <a:p>
            <a:r>
              <a:rPr lang="en-US" sz="1400" dirty="0">
                <a:latin typeface="Arial" panose="020B0604020202020204" pitchFamily="34" charset="0"/>
                <a:cs typeface="Arial" panose="020B0604020202020204" pitchFamily="34" charset="0"/>
              </a:rPr>
              <a:t>Data spans over 3 decades.</a:t>
            </a:r>
          </a:p>
        </p:txBody>
      </p:sp>
      <p:sp>
        <p:nvSpPr>
          <p:cNvPr id="5" name="מציין מיקום טקסט 4">
            <a:extLst>
              <a:ext uri="{FF2B5EF4-FFF2-40B4-BE49-F238E27FC236}">
                <a16:creationId xmlns:a16="http://schemas.microsoft.com/office/drawing/2014/main" id="{7B1BF28D-6A01-2149-9AE8-1214FEDA2F5B}"/>
              </a:ext>
            </a:extLst>
          </p:cNvPr>
          <p:cNvSpPr>
            <a:spLocks noGrp="1"/>
          </p:cNvSpPr>
          <p:nvPr>
            <p:ph type="body" sz="quarter" idx="3"/>
          </p:nvPr>
        </p:nvSpPr>
        <p:spPr>
          <a:xfrm>
            <a:off x="4629150" y="2433529"/>
            <a:ext cx="3887391" cy="416692"/>
          </a:xfrm>
        </p:spPr>
        <p:txBody>
          <a:bodyPr>
            <a:normAutofit lnSpcReduction="10000"/>
          </a:bodyPr>
          <a:lstStyle/>
          <a:p>
            <a:r>
              <a:rPr lang="en-US" dirty="0">
                <a:solidFill>
                  <a:srgbClr val="000000"/>
                </a:solidFill>
                <a:latin typeface="Arial" charset="0"/>
                <a:ea typeface="ＭＳ Ｐゴシック" pitchFamily="34" charset="-128"/>
              </a:rPr>
              <a:t>Limitations</a:t>
            </a:r>
            <a:endParaRPr lang="he-IL" dirty="0">
              <a:solidFill>
                <a:srgbClr val="000000"/>
              </a:solidFill>
              <a:latin typeface="Arial" charset="0"/>
              <a:ea typeface="ＭＳ Ｐゴシック" pitchFamily="34" charset="-128"/>
            </a:endParaRPr>
          </a:p>
        </p:txBody>
      </p:sp>
      <p:sp>
        <p:nvSpPr>
          <p:cNvPr id="6" name="מציין מיקום תוכן 5">
            <a:extLst>
              <a:ext uri="{FF2B5EF4-FFF2-40B4-BE49-F238E27FC236}">
                <a16:creationId xmlns:a16="http://schemas.microsoft.com/office/drawing/2014/main" id="{9FB8564B-4557-7E40-9D2A-66295999F601}"/>
              </a:ext>
            </a:extLst>
          </p:cNvPr>
          <p:cNvSpPr>
            <a:spLocks noGrp="1"/>
          </p:cNvSpPr>
          <p:nvPr>
            <p:ph sz="quarter" idx="4"/>
          </p:nvPr>
        </p:nvSpPr>
        <p:spPr>
          <a:xfrm>
            <a:off x="4765728" y="2850221"/>
            <a:ext cx="3906982" cy="870536"/>
          </a:xfrm>
        </p:spPr>
        <p:txBody>
          <a:bodyPr>
            <a:noAutofit/>
          </a:bodyPr>
          <a:lstStyle/>
          <a:p>
            <a:r>
              <a:rPr lang="en-US" sz="1400" dirty="0">
                <a:latin typeface="Arial" panose="020B0604020202020204" pitchFamily="34" charset="0"/>
                <a:cs typeface="Arial" panose="020B0604020202020204" pitchFamily="34" charset="0"/>
              </a:rPr>
              <a:t>Heterogeneity between included studies       </a:t>
            </a:r>
            <a:r>
              <a:rPr lang="en-US" sz="1400" dirty="0" smtClean="0">
                <a:latin typeface="Arial" panose="020B0604020202020204" pitchFamily="34" charset="0"/>
                <a:cs typeface="Arial" panose="020B0604020202020204" pitchFamily="34" charset="0"/>
              </a:rPr>
              <a:t>(different </a:t>
            </a:r>
            <a:r>
              <a:rPr lang="en-US" sz="1400" dirty="0">
                <a:latin typeface="Arial" panose="020B0604020202020204" pitchFamily="34" charset="0"/>
                <a:cs typeface="Arial" panose="020B0604020202020204" pitchFamily="34" charset="0"/>
              </a:rPr>
              <a:t>indications, different inclusion criteria for control group, different background risk levels).  </a:t>
            </a:r>
            <a:endParaRPr lang="he-IL" sz="1400" dirty="0">
              <a:latin typeface="Arial" panose="020B0604020202020204" pitchFamily="34" charset="0"/>
              <a:cs typeface="Arial" panose="020B0604020202020204" pitchFamily="34" charset="0"/>
            </a:endParaRPr>
          </a:p>
          <a:p>
            <a:pPr marL="0" indent="0">
              <a:buNone/>
            </a:pPr>
            <a:endParaRPr lang="en-US" sz="1800" dirty="0">
              <a:solidFill>
                <a:srgbClr val="000000"/>
              </a:solidFill>
              <a:latin typeface="Arial" charset="0"/>
              <a:ea typeface="ＭＳ Ｐゴシック" pitchFamily="34" charset="-128"/>
            </a:endParaRPr>
          </a:p>
          <a:p>
            <a:endParaRPr lang="en-US" sz="1800" dirty="0"/>
          </a:p>
          <a:p>
            <a:endParaRPr lang="he-IL" sz="1800" dirty="0"/>
          </a:p>
        </p:txBody>
      </p:sp>
      <p:sp>
        <p:nvSpPr>
          <p:cNvPr id="20" name="Text Box 5">
            <a:extLst>
              <a:ext uri="{FF2B5EF4-FFF2-40B4-BE49-F238E27FC236}">
                <a16:creationId xmlns:a16="http://schemas.microsoft.com/office/drawing/2014/main" id="{E1FD7812-36C5-BA44-AD32-CE6B7F790284}"/>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Risk of miscarriage following amniocentesis or chorionic villus sampling: systematic review of literature and updated meta-analysis</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
        <p:nvSpPr>
          <p:cNvPr id="21" name="מציין מיקום תוכן 3">
            <a:extLst>
              <a:ext uri="{FF2B5EF4-FFF2-40B4-BE49-F238E27FC236}">
                <a16:creationId xmlns:a16="http://schemas.microsoft.com/office/drawing/2014/main" id="{8EAA3765-0675-CB49-9210-CC89222AB9E0}"/>
              </a:ext>
            </a:extLst>
          </p:cNvPr>
          <p:cNvSpPr txBox="1">
            <a:spLocks/>
          </p:cNvSpPr>
          <p:nvPr/>
        </p:nvSpPr>
        <p:spPr>
          <a:xfrm>
            <a:off x="629841" y="3812192"/>
            <a:ext cx="4135887" cy="2877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New approach to address heterogeneity between included </a:t>
            </a:r>
            <a:r>
              <a:rPr lang="en-US" sz="1400" dirty="0" smtClean="0">
                <a:latin typeface="Arial" panose="020B0604020202020204" pitchFamily="34" charset="0"/>
                <a:cs typeface="Arial" panose="020B0604020202020204" pitchFamily="34" charset="0"/>
              </a:rPr>
              <a:t>studies:</a:t>
            </a:r>
            <a:endParaRPr lang="en-US" sz="1400" dirty="0">
              <a:latin typeface="Arial" panose="020B0604020202020204" pitchFamily="34" charset="0"/>
              <a:cs typeface="Arial" panose="020B0604020202020204" pitchFamily="34" charset="0"/>
            </a:endParaRPr>
          </a:p>
          <a:p>
            <a:pPr>
              <a:buFontTx/>
              <a:buChar char="-"/>
            </a:pPr>
            <a:r>
              <a:rPr lang="en-US" sz="1400" dirty="0">
                <a:latin typeface="Arial" panose="020B0604020202020204" pitchFamily="34" charset="0"/>
                <a:cs typeface="Arial" panose="020B0604020202020204" pitchFamily="34" charset="0"/>
              </a:rPr>
              <a:t>Terminations of pregnancy were excluded.</a:t>
            </a:r>
          </a:p>
          <a:p>
            <a:pPr>
              <a:buFontTx/>
              <a:buChar char="-"/>
            </a:pPr>
            <a:r>
              <a:rPr lang="en-US" sz="1400" dirty="0">
                <a:latin typeface="Arial" panose="020B0604020202020204" pitchFamily="34" charset="0"/>
                <a:cs typeface="Arial" panose="020B0604020202020204" pitchFamily="34" charset="0"/>
              </a:rPr>
              <a:t>Miscarriages attributable to structural defects or obstetric complications were excluded (if data were available).</a:t>
            </a:r>
          </a:p>
          <a:p>
            <a:pPr>
              <a:buFontTx/>
              <a:buChar char="-"/>
            </a:pPr>
            <a:r>
              <a:rPr lang="en-US" sz="1400" dirty="0">
                <a:latin typeface="Arial" panose="020B0604020202020204" pitchFamily="34" charset="0"/>
                <a:cs typeface="Arial" panose="020B0604020202020204" pitchFamily="34" charset="0"/>
              </a:rPr>
              <a:t>Only procedures performed from 2000 onwards  were included (if data were available).</a:t>
            </a:r>
          </a:p>
          <a:p>
            <a:pPr>
              <a:buFontTx/>
              <a:buChar char="-"/>
            </a:pPr>
            <a:r>
              <a:rPr lang="en-US" sz="1400" dirty="0">
                <a:latin typeface="Arial" panose="020B0604020202020204" pitchFamily="34" charset="0"/>
                <a:cs typeface="Arial" panose="020B0604020202020204" pitchFamily="34" charset="0"/>
              </a:rPr>
              <a:t>Data was stratified according to risk profiles for subgroup analysis. </a:t>
            </a:r>
          </a:p>
          <a:p>
            <a:pPr>
              <a:buFontTx/>
              <a:buChar char="-"/>
            </a:pPr>
            <a:r>
              <a:rPr lang="en-US" sz="1400" dirty="0">
                <a:latin typeface="Arial" panose="020B0604020202020204" pitchFamily="34" charset="0"/>
                <a:cs typeface="Arial" panose="020B0604020202020204" pitchFamily="34" charset="0"/>
              </a:rPr>
              <a:t>Use of </a:t>
            </a:r>
            <a:r>
              <a:rPr lang="en-US" sz="1400" dirty="0" smtClean="0">
                <a:latin typeface="Arial" panose="020B0604020202020204" pitchFamily="34" charset="0"/>
                <a:cs typeface="Arial" panose="020B0604020202020204" pitchFamily="34" charset="0"/>
              </a:rPr>
              <a:t>random-effects </a:t>
            </a:r>
            <a:r>
              <a:rPr lang="en-US" sz="1400" dirty="0">
                <a:latin typeface="Arial" panose="020B0604020202020204" pitchFamily="34" charset="0"/>
                <a:cs typeface="Arial" panose="020B0604020202020204" pitchFamily="34" charset="0"/>
              </a:rPr>
              <a:t>model. </a:t>
            </a:r>
          </a:p>
          <a:p>
            <a:pPr>
              <a:buFontTx/>
              <a:buChar char="-"/>
            </a:pPr>
            <a:endParaRPr lang="en-US" sz="1400" dirty="0">
              <a:latin typeface="Arial" panose="020B0604020202020204" pitchFamily="34" charset="0"/>
              <a:cs typeface="Arial" panose="020B0604020202020204" pitchFamily="34" charset="0"/>
            </a:endParaRPr>
          </a:p>
          <a:p>
            <a:pPr>
              <a:buFontTx/>
              <a:buChar char="-"/>
            </a:pPr>
            <a:endParaRPr lang="en-US" sz="1400" dirty="0">
              <a:latin typeface="Arial" panose="020B0604020202020204" pitchFamily="34" charset="0"/>
              <a:cs typeface="Arial" panose="020B0604020202020204" pitchFamily="34" charset="0"/>
            </a:endParaRPr>
          </a:p>
          <a:p>
            <a:pPr>
              <a:buFontTx/>
              <a:buChar char="-"/>
            </a:pPr>
            <a:endParaRPr lang="en-US" sz="1400" dirty="0">
              <a:latin typeface="Arial" panose="020B0604020202020204" pitchFamily="34" charset="0"/>
              <a:cs typeface="Arial" panose="020B0604020202020204" pitchFamily="34" charset="0"/>
            </a:endParaRPr>
          </a:p>
          <a:p>
            <a:pPr>
              <a:buFontTx/>
              <a:buChar char="-"/>
            </a:pP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A5E936BB-7825-0D49-9735-29A131F7371C}"/>
              </a:ext>
            </a:extLst>
          </p:cNvPr>
          <p:cNvCxnSpPr>
            <a:cxnSpLocks/>
          </p:cNvCxnSpPr>
          <p:nvPr/>
        </p:nvCxnSpPr>
        <p:spPr>
          <a:xfrm flipH="1">
            <a:off x="4285282" y="3370998"/>
            <a:ext cx="480446" cy="4482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מציין מיקום תוכן 5">
            <a:extLst>
              <a:ext uri="{FF2B5EF4-FFF2-40B4-BE49-F238E27FC236}">
                <a16:creationId xmlns:a16="http://schemas.microsoft.com/office/drawing/2014/main" id="{FA2B966A-0523-A042-AFB5-89DB6754DC2A}"/>
              </a:ext>
            </a:extLst>
          </p:cNvPr>
          <p:cNvSpPr txBox="1">
            <a:spLocks/>
          </p:cNvSpPr>
          <p:nvPr/>
        </p:nvSpPr>
        <p:spPr>
          <a:xfrm>
            <a:off x="4765728" y="3975314"/>
            <a:ext cx="3906982" cy="28826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Mainly high-risk populations included &gt; risk estimates in large low-risk populations are impossible.</a:t>
            </a:r>
          </a:p>
          <a:p>
            <a:r>
              <a:rPr lang="en-US" sz="1400" dirty="0">
                <a:latin typeface="Arial" panose="020B0604020202020204" pitchFamily="34" charset="0"/>
                <a:cs typeface="Arial" panose="020B0604020202020204" pitchFamily="34" charset="0"/>
              </a:rPr>
              <a:t>Other pregnancy complication (preterm births, stillbirth) or serious rare outcomes (septicemia, amniotic fluid embolism) were not examined. </a:t>
            </a:r>
          </a:p>
          <a:p>
            <a:r>
              <a:rPr lang="en-US" sz="1400" dirty="0">
                <a:latin typeface="Arial" panose="020B0604020202020204" pitchFamily="34" charset="0"/>
                <a:cs typeface="Arial" panose="020B0604020202020204" pitchFamily="34" charset="0"/>
              </a:rPr>
              <a:t>Operator experience could not be accounted for (only two recent studies provide data</a:t>
            </a:r>
            <a:r>
              <a:rPr lang="en-US" sz="1400" dirty="0" smtClean="0">
                <a:latin typeface="Arial" panose="020B0604020202020204" pitchFamily="34" charset="0"/>
                <a:cs typeface="Arial" panose="020B0604020202020204" pitchFamily="34" charset="0"/>
              </a:rPr>
              <a:t>, with </a:t>
            </a:r>
            <a:r>
              <a:rPr lang="en-US" sz="1400" dirty="0">
                <a:latin typeface="Arial" panose="020B0604020202020204" pitchFamily="34" charset="0"/>
                <a:cs typeface="Arial" panose="020B0604020202020204" pitchFamily="34" charset="0"/>
              </a:rPr>
              <a:t>conflicting results</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400" dirty="0">
              <a:solidFill>
                <a:srgbClr val="000000"/>
              </a:solidFill>
              <a:latin typeface="Arial" panose="020B0604020202020204" pitchFamily="34" charset="0"/>
              <a:ea typeface="ＭＳ Ｐゴシック" pitchFamily="34" charset="-128"/>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he-IL"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47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12032" y="169534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a:solidFill>
                  <a:srgbClr val="000000"/>
                </a:solidFill>
                <a:effectLst>
                  <a:outerShdw blurRad="50800" dist="38100" dir="2700000" algn="tl" rotWithShape="0">
                    <a:prstClr val="black">
                      <a:alpha val="40000"/>
                    </a:prstClr>
                  </a:outerShdw>
                </a:effectLst>
              </a:rPr>
              <a:t>Discussion – Interpretation of findings</a:t>
            </a:r>
            <a:endParaRPr lang="en-GB" altLang="en-US" sz="2800" dirty="0">
              <a:solidFill>
                <a:srgbClr val="000000"/>
              </a:solidFill>
              <a:effectLst>
                <a:outerShdw blurRad="50800" dist="38100" dir="2700000" algn="tl" rotWithShape="0">
                  <a:prstClr val="black">
                    <a:alpha val="40000"/>
                  </a:prstClr>
                </a:outerShdw>
              </a:effectLst>
            </a:endParaRPr>
          </a:p>
        </p:txBody>
      </p:sp>
      <p:grpSp>
        <p:nvGrpSpPr>
          <p:cNvPr id="16" name="Group 2"/>
          <p:cNvGrpSpPr>
            <a:grpSpLocks/>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 Box 5">
            <a:extLst>
              <a:ext uri="{FF2B5EF4-FFF2-40B4-BE49-F238E27FC236}">
                <a16:creationId xmlns:a16="http://schemas.microsoft.com/office/drawing/2014/main" id="{E1FD7812-36C5-BA44-AD32-CE6B7F790284}"/>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Risk of miscarriage following amniocentesis or chorionic villus sampling: systematic review of literature and updated meta-analysis</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
        <p:nvSpPr>
          <p:cNvPr id="24" name="Content Placeholder 23">
            <a:extLst>
              <a:ext uri="{FF2B5EF4-FFF2-40B4-BE49-F238E27FC236}">
                <a16:creationId xmlns:a16="http://schemas.microsoft.com/office/drawing/2014/main" id="{12847875-6F71-1448-A370-FF59F640CE3F}"/>
              </a:ext>
            </a:extLst>
          </p:cNvPr>
          <p:cNvSpPr>
            <a:spLocks noGrp="1"/>
          </p:cNvSpPr>
          <p:nvPr>
            <p:ph idx="1"/>
          </p:nvPr>
        </p:nvSpPr>
        <p:spPr>
          <a:xfrm>
            <a:off x="179388" y="2218569"/>
            <a:ext cx="8796661" cy="4639430"/>
          </a:xfrm>
        </p:spPr>
        <p:txBody>
          <a:bodyPr>
            <a:noAutofit/>
          </a:bodyPr>
          <a:lstStyle/>
          <a:p>
            <a:r>
              <a:rPr lang="en-US" sz="1800" b="1" dirty="0">
                <a:latin typeface="Arial" panose="020B0604020202020204" pitchFamily="34" charset="0"/>
                <a:cs typeface="Arial" panose="020B0604020202020204" pitchFamily="34" charset="0"/>
              </a:rPr>
              <a:t>Is invasive prenatal diagnosis safe?</a:t>
            </a:r>
          </a:p>
          <a:p>
            <a:pPr marL="0" indent="0">
              <a:buNone/>
            </a:pPr>
            <a:r>
              <a:rPr lang="en-US" sz="1800" dirty="0">
                <a:latin typeface="Arial" panose="020B0604020202020204" pitchFamily="34" charset="0"/>
                <a:cs typeface="Arial" panose="020B0604020202020204" pitchFamily="34" charset="0"/>
              </a:rPr>
              <a:t>If risk-profiles are similar, there is </a:t>
            </a:r>
            <a:r>
              <a:rPr lang="en-US" sz="1800" b="1" dirty="0">
                <a:latin typeface="Arial" panose="020B0604020202020204" pitchFamily="34" charset="0"/>
                <a:cs typeface="Arial" panose="020B0604020202020204" pitchFamily="34" charset="0"/>
              </a:rPr>
              <a:t>no significant increase </a:t>
            </a:r>
            <a:r>
              <a:rPr lang="en-US" sz="1800" dirty="0">
                <a:latin typeface="Arial" panose="020B0604020202020204" pitchFamily="34" charset="0"/>
                <a:cs typeface="Arial" panose="020B0604020202020204" pitchFamily="34" charset="0"/>
              </a:rPr>
              <a:t>in procedure related risk for miscarriage for both amniocentesis and CVS.</a:t>
            </a:r>
          </a:p>
          <a:p>
            <a:pPr marL="0" indent="0">
              <a:buNone/>
            </a:pPr>
            <a:endParaRPr lang="en-US" sz="1400"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Which procedure is safer – amniocentesis or CVS?</a:t>
            </a:r>
          </a:p>
          <a:p>
            <a:pPr marL="0" indent="0">
              <a:buNone/>
            </a:pPr>
            <a:r>
              <a:rPr lang="en-US" sz="1800" dirty="0">
                <a:latin typeface="Arial" panose="020B0604020202020204" pitchFamily="34" charset="0"/>
                <a:cs typeface="Arial" panose="020B0604020202020204" pitchFamily="34" charset="0"/>
              </a:rPr>
              <a:t>There is no statistically appropriate way to answer this through either a direct or network meta-analysis, as the two methods do not have a common comparator.</a:t>
            </a:r>
          </a:p>
          <a:p>
            <a:pPr marL="0" indent="0">
              <a:buNone/>
            </a:pPr>
            <a:r>
              <a:rPr lang="en-US" sz="1800" dirty="0">
                <a:latin typeface="Arial" panose="020B0604020202020204" pitchFamily="34" charset="0"/>
                <a:cs typeface="Arial" panose="020B0604020202020204" pitchFamily="34" charset="0"/>
              </a:rPr>
              <a:t>The closest approximation to a valid answer is to estimate a pooled procedure-related risk from </a:t>
            </a:r>
            <a:r>
              <a:rPr lang="en-US" sz="1800" dirty="0" smtClean="0">
                <a:latin typeface="Arial" panose="020B0604020202020204" pitchFamily="34" charset="0"/>
                <a:cs typeface="Arial" panose="020B0604020202020204" pitchFamily="34" charset="0"/>
              </a:rPr>
              <a:t>studies </a:t>
            </a:r>
            <a:r>
              <a:rPr lang="en-US" sz="1800" dirty="0">
                <a:latin typeface="Arial" panose="020B0604020202020204" pitchFamily="34" charset="0"/>
                <a:cs typeface="Arial" panose="020B0604020202020204" pitchFamily="34" charset="0"/>
              </a:rPr>
              <a:t>which reported results for both amniocentesis and CVS, by comparison with a control group: </a:t>
            </a:r>
            <a:endParaRPr lang="en-US" sz="1800" dirty="0" smtClean="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4 </a:t>
            </a:r>
            <a:r>
              <a:rPr lang="en-US" sz="1800" dirty="0">
                <a:latin typeface="Arial" panose="020B0604020202020204" pitchFamily="34" charset="0"/>
                <a:cs typeface="Arial" panose="020B0604020202020204" pitchFamily="34" charset="0"/>
              </a:rPr>
              <a:t>studies, pooled procedure-related risk </a:t>
            </a:r>
            <a:r>
              <a:rPr lang="en-US" sz="1800" b="1" dirty="0">
                <a:latin typeface="Arial" panose="020B0604020202020204" pitchFamily="34" charset="0"/>
                <a:cs typeface="Arial" panose="020B0604020202020204" pitchFamily="34" charset="0"/>
              </a:rPr>
              <a:t>0.11% </a:t>
            </a:r>
            <a:r>
              <a:rPr lang="en-US" sz="1800" dirty="0">
                <a:latin typeface="Arial" panose="020B0604020202020204" pitchFamily="34" charset="0"/>
                <a:cs typeface="Arial" panose="020B0604020202020204" pitchFamily="34" charset="0"/>
              </a:rPr>
              <a:t>(95% CI</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0.28 to 0.50; </a:t>
            </a:r>
            <a:r>
              <a:rPr lang="en-US" sz="1800" dirty="0"/>
              <a:t>I</a:t>
            </a:r>
            <a:r>
              <a:rPr lang="en-US" sz="1800" baseline="30000" dirty="0"/>
              <a:t>2</a:t>
            </a:r>
            <a:r>
              <a:rPr lang="en-US" sz="1800" dirty="0" smtClean="0">
                <a:latin typeface="Arial" panose="020B0604020202020204" pitchFamily="34" charset="0"/>
                <a:cs typeface="Arial" panose="020B0604020202020204" pitchFamily="34" charset="0"/>
              </a:rPr>
              <a:t> =</a:t>
            </a:r>
            <a:r>
              <a:rPr lang="en-US" sz="1800" dirty="0"/>
              <a:t> </a:t>
            </a:r>
            <a:r>
              <a:rPr lang="en-US" sz="1800" dirty="0" smtClean="0">
                <a:latin typeface="Arial" panose="020B0604020202020204" pitchFamily="34" charset="0"/>
                <a:cs typeface="Arial" panose="020B0604020202020204" pitchFamily="34" charset="0"/>
              </a:rPr>
              <a:t>42.1</a:t>
            </a:r>
            <a:r>
              <a:rPr lang="en-US" sz="1800" dirty="0">
                <a:latin typeface="Arial" panose="020B0604020202020204" pitchFamily="34" charset="0"/>
                <a:cs typeface="Arial" panose="020B0604020202020204" pitchFamily="34" charset="0"/>
              </a:rPr>
              <a:t>%) for CVS and </a:t>
            </a:r>
            <a:r>
              <a:rPr lang="en-US" sz="1800" b="1" dirty="0">
                <a:latin typeface="Arial" panose="020B0604020202020204" pitchFamily="34" charset="0"/>
                <a:cs typeface="Arial" panose="020B0604020202020204" pitchFamily="34" charset="0"/>
              </a:rPr>
              <a:t>0.55% </a:t>
            </a:r>
            <a:r>
              <a:rPr lang="en-US" sz="1800" dirty="0">
                <a:latin typeface="Arial" panose="020B0604020202020204" pitchFamily="34" charset="0"/>
                <a:cs typeface="Arial" panose="020B0604020202020204" pitchFamily="34" charset="0"/>
              </a:rPr>
              <a:t>(95% CI</a:t>
            </a:r>
            <a:r>
              <a:rPr lang="en-US" sz="1800" dirty="0" smtClean="0">
                <a:latin typeface="Arial" panose="020B0604020202020204" pitchFamily="34" charset="0"/>
                <a:cs typeface="Arial" panose="020B0604020202020204" pitchFamily="34" charset="0"/>
              </a:rPr>
              <a:t>, 0.29 </a:t>
            </a:r>
            <a:r>
              <a:rPr lang="en-US" sz="1800" dirty="0">
                <a:latin typeface="Arial" panose="020B0604020202020204" pitchFamily="34" charset="0"/>
                <a:cs typeface="Arial" panose="020B0604020202020204" pitchFamily="34" charset="0"/>
              </a:rPr>
              <a:t>to 0.81; </a:t>
            </a:r>
            <a:r>
              <a:rPr lang="en-US" sz="1800" dirty="0"/>
              <a:t>I</a:t>
            </a:r>
            <a:r>
              <a:rPr lang="en-US" sz="1800" baseline="30000" dirty="0"/>
              <a:t>2 </a:t>
            </a:r>
            <a:r>
              <a:rPr lang="en-US" sz="1800" dirty="0"/>
              <a:t> </a:t>
            </a:r>
            <a:r>
              <a:rPr lang="en-US" sz="1800" dirty="0" smtClean="0">
                <a:latin typeface="Arial" panose="020B0604020202020204" pitchFamily="34" charset="0"/>
                <a:cs typeface="Arial" panose="020B0604020202020204" pitchFamily="34" charset="0"/>
              </a:rPr>
              <a:t>=</a:t>
            </a:r>
            <a:r>
              <a:rPr lang="en-US" sz="1800" dirty="0"/>
              <a:t> </a:t>
            </a:r>
            <a:r>
              <a:rPr lang="en-US" sz="1800" dirty="0" smtClean="0">
                <a:latin typeface="Arial" panose="020B0604020202020204" pitchFamily="34" charset="0"/>
                <a:cs typeface="Arial" panose="020B0604020202020204" pitchFamily="34" charset="0"/>
              </a:rPr>
              <a:t>0</a:t>
            </a:r>
            <a:r>
              <a:rPr lang="en-US" sz="1800" dirty="0">
                <a:latin typeface="Arial" panose="020B0604020202020204" pitchFamily="34" charset="0"/>
                <a:cs typeface="Arial" panose="020B0604020202020204" pitchFamily="34" charset="0"/>
              </a:rPr>
              <a:t>%) for amniocentesis.</a:t>
            </a:r>
          </a:p>
          <a:p>
            <a:pPr marL="0" indent="0" algn="ctr">
              <a:buNone/>
            </a:pPr>
            <a:endParaRPr lang="en-US" sz="1800" dirty="0" smtClean="0">
              <a:latin typeface="Arial" panose="020B0604020202020204" pitchFamily="34" charset="0"/>
              <a:cs typeface="Arial" panose="020B0604020202020204" pitchFamily="34" charset="0"/>
            </a:endParaRPr>
          </a:p>
          <a:p>
            <a:pPr marL="0" indent="0" algn="ctr">
              <a:buNone/>
            </a:pPr>
            <a:r>
              <a:rPr lang="en-US" sz="1800" dirty="0" smtClean="0">
                <a:latin typeface="Arial" panose="020B0604020202020204" pitchFamily="34" charset="0"/>
                <a:cs typeface="Arial" panose="020B0604020202020204" pitchFamily="34" charset="0"/>
              </a:rPr>
              <a:t>CVS </a:t>
            </a:r>
            <a:r>
              <a:rPr lang="en-US" sz="1800" dirty="0">
                <a:latin typeface="Arial" panose="020B0604020202020204" pitchFamily="34" charset="0"/>
                <a:cs typeface="Arial" panose="020B0604020202020204" pitchFamily="34" charset="0"/>
              </a:rPr>
              <a:t>appears </a:t>
            </a:r>
            <a:r>
              <a:rPr lang="en-US" sz="1800" dirty="0" smtClean="0">
                <a:latin typeface="Arial" panose="020B0604020202020204" pitchFamily="34" charset="0"/>
                <a:cs typeface="Arial" panose="020B0604020202020204" pitchFamily="34" charset="0"/>
              </a:rPr>
              <a:t>to be safer</a:t>
            </a: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a:t>
            </a:r>
          </a:p>
        </p:txBody>
      </p:sp>
      <p:sp>
        <p:nvSpPr>
          <p:cNvPr id="2" name="Down Arrow 1"/>
          <p:cNvSpPr/>
          <p:nvPr/>
        </p:nvSpPr>
        <p:spPr>
          <a:xfrm>
            <a:off x="4170784" y="5971594"/>
            <a:ext cx="690465" cy="41987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4702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12032" y="169534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a:solidFill>
                  <a:srgbClr val="000000"/>
                </a:solidFill>
                <a:effectLst>
                  <a:outerShdw blurRad="50800" dist="38100" dir="2700000" algn="tl" rotWithShape="0">
                    <a:prstClr val="black">
                      <a:alpha val="40000"/>
                    </a:prstClr>
                  </a:outerShdw>
                </a:effectLst>
              </a:rPr>
              <a:t>Discussion – Interpretation of findings</a:t>
            </a:r>
            <a:endParaRPr lang="en-GB" altLang="en-US" sz="2800" dirty="0">
              <a:solidFill>
                <a:srgbClr val="000000"/>
              </a:solidFill>
              <a:effectLst>
                <a:outerShdw blurRad="50800" dist="38100" dir="2700000" algn="tl" rotWithShape="0">
                  <a:prstClr val="black">
                    <a:alpha val="40000"/>
                  </a:prstClr>
                </a:outerShdw>
              </a:effectLst>
            </a:endParaRPr>
          </a:p>
        </p:txBody>
      </p:sp>
      <p:grpSp>
        <p:nvGrpSpPr>
          <p:cNvPr id="16" name="Group 2"/>
          <p:cNvGrpSpPr>
            <a:grpSpLocks/>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 Box 5">
            <a:extLst>
              <a:ext uri="{FF2B5EF4-FFF2-40B4-BE49-F238E27FC236}">
                <a16:creationId xmlns:a16="http://schemas.microsoft.com/office/drawing/2014/main" id="{E1FD7812-36C5-BA44-AD32-CE6B7F790284}"/>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Risk of miscarriage following amniocentesis or chorionic villus sampling: systematic review of literature and updated meta-analysis</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
        <p:nvSpPr>
          <p:cNvPr id="24" name="Content Placeholder 23">
            <a:extLst>
              <a:ext uri="{FF2B5EF4-FFF2-40B4-BE49-F238E27FC236}">
                <a16:creationId xmlns:a16="http://schemas.microsoft.com/office/drawing/2014/main" id="{12847875-6F71-1448-A370-FF59F640CE3F}"/>
              </a:ext>
            </a:extLst>
          </p:cNvPr>
          <p:cNvSpPr>
            <a:spLocks noGrp="1"/>
          </p:cNvSpPr>
          <p:nvPr>
            <p:ph idx="1"/>
          </p:nvPr>
        </p:nvSpPr>
        <p:spPr>
          <a:xfrm>
            <a:off x="0" y="2218569"/>
            <a:ext cx="9144000" cy="4639430"/>
          </a:xfrm>
        </p:spPr>
        <p:txBody>
          <a:bodyPr>
            <a:noAutofit/>
          </a:bodyPr>
          <a:lstStyle/>
          <a:p>
            <a:r>
              <a:rPr lang="en-US" sz="1800" b="1" dirty="0">
                <a:latin typeface="Arial" panose="020B0604020202020204" pitchFamily="34" charset="0"/>
                <a:cs typeface="Arial" panose="020B0604020202020204" pitchFamily="34" charset="0"/>
              </a:rPr>
              <a:t>CVS appears safer – why? </a:t>
            </a:r>
          </a:p>
          <a:p>
            <a:pPr marL="119063" indent="-109538">
              <a:buNone/>
            </a:pPr>
            <a:r>
              <a:rPr lang="en-US" sz="1800" dirty="0">
                <a:latin typeface="Arial" panose="020B0604020202020204" pitchFamily="34" charset="0"/>
                <a:cs typeface="Arial" panose="020B0604020202020204" pitchFamily="34" charset="0"/>
              </a:rPr>
              <a:t>- CVS is usually performed by experienced fetal medicine operators. This is not always the case with amniocentesis. </a:t>
            </a:r>
          </a:p>
          <a:p>
            <a:pPr marL="174625" indent="-174625">
              <a:buNone/>
            </a:pPr>
            <a:r>
              <a:rPr lang="en-US" sz="1800" dirty="0">
                <a:latin typeface="Arial" panose="020B0604020202020204" pitchFamily="34" charset="0"/>
                <a:cs typeface="Arial" panose="020B0604020202020204" pitchFamily="34" charset="0"/>
              </a:rPr>
              <a:t>- CVS involves introduction of the needle into the placental tissue, which is a highly vascular tissue, as opposed to introduction of a needle into the amniotic sac, which is a closed cavity and therefore has a higher chance of a potential infection introduced into the confined intra-amniotic space. </a:t>
            </a:r>
          </a:p>
          <a:p>
            <a:pPr marL="0" indent="0">
              <a:buNone/>
            </a:pPr>
            <a:r>
              <a:rPr lang="en-US" sz="1800" dirty="0">
                <a:latin typeface="Arial" panose="020B0604020202020204" pitchFamily="34" charset="0"/>
                <a:cs typeface="Arial" panose="020B0604020202020204" pitchFamily="34" charset="0"/>
              </a:rPr>
              <a:t>- CVS can be replaced by amniocentesis if there are technical limitations.</a:t>
            </a:r>
          </a:p>
          <a:p>
            <a:pPr marL="0" indent="0">
              <a:buNone/>
            </a:pPr>
            <a:endParaRPr lang="en-US" sz="18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Until non-invasive testing becomes diagnostic and comprehensive as cytogenetic techniques, pregnant women must receive appropriate counseling to enable them to make informed choices about their options for prenatal testing without being deterred by falsely exaggerated rates of procedure-related risks of miscarriage. </a:t>
            </a:r>
          </a:p>
          <a:p>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a:t>
            </a: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86459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8">
            <a:extLst>
              <a:ext uri="{FF2B5EF4-FFF2-40B4-BE49-F238E27FC236}">
                <a16:creationId xmlns:a16="http://schemas.microsoft.com/office/drawing/2014/main" id="{6F755BF1-710C-B946-9081-878D01B7098F}"/>
              </a:ext>
            </a:extLst>
          </p:cNvPr>
          <p:cNvSpPr>
            <a:spLocks noChangeArrowheads="1"/>
          </p:cNvSpPr>
          <p:nvPr/>
        </p:nvSpPr>
        <p:spPr bwMode="auto">
          <a:xfrm>
            <a:off x="-3929" y="1717471"/>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US" altLang="he-IL" sz="2800" b="1" dirty="0">
                <a:effectLst>
                  <a:outerShdw blurRad="50800" dist="38100" dir="2700000" algn="tl" rotWithShape="0">
                    <a:prstClr val="black">
                      <a:alpha val="40000"/>
                    </a:prstClr>
                  </a:outerShdw>
                </a:effectLst>
              </a:rPr>
              <a:t>Points for discussion</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1" name="Segnaposto contenuto 2">
            <a:extLst>
              <a:ext uri="{FF2B5EF4-FFF2-40B4-BE49-F238E27FC236}">
                <a16:creationId xmlns:a16="http://schemas.microsoft.com/office/drawing/2014/main" id="{408D8403-56D4-014B-BC4D-DA852128E6AD}"/>
              </a:ext>
            </a:extLst>
          </p:cNvPr>
          <p:cNvSpPr txBox="1">
            <a:spLocks/>
          </p:cNvSpPr>
          <p:nvPr/>
        </p:nvSpPr>
        <p:spPr bwMode="auto">
          <a:xfrm>
            <a:off x="179388" y="2508635"/>
            <a:ext cx="8712686" cy="2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dirty="0"/>
              <a:t>Since </a:t>
            </a:r>
            <a:r>
              <a:rPr lang="en-US" sz="1800" dirty="0">
                <a:cs typeface="Arial" panose="020B0604020202020204" pitchFamily="34" charset="0"/>
              </a:rPr>
              <a:t>miscarriages attributable to structural defects or obstetric complications were excluded, can these </a:t>
            </a:r>
            <a:r>
              <a:rPr lang="en-US" sz="1800" dirty="0" smtClean="0">
                <a:cs typeface="Arial" panose="020B0604020202020204" pitchFamily="34" charset="0"/>
              </a:rPr>
              <a:t>risk-estimates </a:t>
            </a:r>
            <a:r>
              <a:rPr lang="en-US" sz="1800" dirty="0">
                <a:cs typeface="Arial" panose="020B0604020202020204" pitchFamily="34" charset="0"/>
              </a:rPr>
              <a:t>be extrapolated to </a:t>
            </a:r>
            <a:r>
              <a:rPr lang="en-US" sz="1800" dirty="0" smtClean="0">
                <a:cs typeface="Arial" panose="020B0604020202020204" pitchFamily="34" charset="0"/>
              </a:rPr>
              <a:t>low-risk </a:t>
            </a:r>
            <a:r>
              <a:rPr lang="en-US" sz="1800" dirty="0">
                <a:cs typeface="Arial" panose="020B0604020202020204" pitchFamily="34" charset="0"/>
              </a:rPr>
              <a:t>populations?</a:t>
            </a:r>
          </a:p>
          <a:p>
            <a:endParaRPr lang="en-US" sz="1800" dirty="0">
              <a:cs typeface="Arial" panose="020B0604020202020204" pitchFamily="34" charset="0"/>
            </a:endParaRPr>
          </a:p>
          <a:p>
            <a:r>
              <a:rPr lang="en-US" sz="1800" dirty="0"/>
              <a:t>Are there “high” procedure-related risks related to other factors such as: </a:t>
            </a:r>
            <a:r>
              <a:rPr lang="en-US" sz="1800" dirty="0" smtClean="0"/>
              <a:t>maternal </a:t>
            </a:r>
            <a:r>
              <a:rPr lang="en-US" sz="1800" dirty="0"/>
              <a:t>age, placental location </a:t>
            </a:r>
            <a:r>
              <a:rPr lang="en-US" sz="1800" dirty="0" smtClean="0"/>
              <a:t>(anterior/posterior</a:t>
            </a:r>
            <a:r>
              <a:rPr lang="en-US" sz="1800" dirty="0"/>
              <a:t>), gestational age at time of </a:t>
            </a:r>
            <a:r>
              <a:rPr lang="en-US" sz="1800" dirty="0" smtClean="0"/>
              <a:t>procedure?</a:t>
            </a:r>
            <a:endParaRPr lang="en-US" sz="1800" dirty="0"/>
          </a:p>
          <a:p>
            <a:endParaRPr lang="en-US" sz="1800" dirty="0"/>
          </a:p>
          <a:p>
            <a:r>
              <a:rPr lang="en-US" sz="1800" dirty="0"/>
              <a:t>Are the same conclusions true for multiple pregnancies? </a:t>
            </a:r>
          </a:p>
          <a:p>
            <a:endParaRPr lang="en-US" sz="1800" dirty="0"/>
          </a:p>
          <a:p>
            <a:pPr marL="0" indent="0">
              <a:buNone/>
            </a:pPr>
            <a:endParaRPr lang="en-US" sz="1800" dirty="0"/>
          </a:p>
          <a:p>
            <a:pPr marL="0" indent="0">
              <a:buNone/>
            </a:pPr>
            <a:r>
              <a:rPr lang="en-US" sz="1800" dirty="0"/>
              <a:t> </a:t>
            </a:r>
          </a:p>
          <a:p>
            <a:endParaRPr lang="en-US" sz="18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1800" dirty="0"/>
          </a:p>
          <a:p>
            <a:endParaRPr lang="en-US" sz="1800" b="1" dirty="0"/>
          </a:p>
          <a:p>
            <a:endParaRPr lang="en-US" sz="1800" dirty="0"/>
          </a:p>
          <a:p>
            <a:endParaRPr lang="en-US" sz="1800" dirty="0"/>
          </a:p>
          <a:p>
            <a:endParaRPr lang="en-US" sz="1800" dirty="0"/>
          </a:p>
          <a:p>
            <a:endParaRPr lang="en-US" sz="1800" dirty="0"/>
          </a:p>
        </p:txBody>
      </p:sp>
      <p:sp>
        <p:nvSpPr>
          <p:cNvPr id="15" name="Text Box 5">
            <a:extLst>
              <a:ext uri="{FF2B5EF4-FFF2-40B4-BE49-F238E27FC236}">
                <a16:creationId xmlns:a16="http://schemas.microsoft.com/office/drawing/2014/main" id="{8EDEA8F7-A9F0-3442-B0FF-755B9E853E7E}"/>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Premature </a:t>
            </a:r>
            <a:r>
              <a:rPr lang="en-US" sz="1400" b="1" dirty="0" err="1">
                <a:solidFill>
                  <a:schemeClr val="bg1"/>
                </a:solidFill>
              </a:rPr>
              <a:t>plaental</a:t>
            </a:r>
            <a:r>
              <a:rPr lang="en-US" sz="1400" b="1" dirty="0">
                <a:solidFill>
                  <a:schemeClr val="bg1"/>
                </a:solidFill>
              </a:rPr>
              <a:t> aging in term small-for-gestational-age and growth-restricted fetuses </a:t>
            </a:r>
            <a:endParaRPr lang="en-US" sz="1400" dirty="0">
              <a:solidFill>
                <a:schemeClr val="bg1"/>
              </a:solidFill>
            </a:endParaRPr>
          </a:p>
          <a:p>
            <a:pPr algn="ctr">
              <a:spcBef>
                <a:spcPct val="0"/>
              </a:spcBef>
              <a:buNone/>
            </a:pPr>
            <a:r>
              <a:rPr lang="en-US" sz="1400" i="1" dirty="0" err="1">
                <a:solidFill>
                  <a:schemeClr val="bg1"/>
                </a:solidFill>
              </a:rPr>
              <a:t>Paules</a:t>
            </a:r>
            <a:r>
              <a:rPr lang="en-US" sz="1400" i="1" dirty="0">
                <a:solidFill>
                  <a:schemeClr val="bg1"/>
                </a:solidFill>
              </a:rPr>
              <a:t> </a:t>
            </a:r>
            <a:r>
              <a:rPr lang="it-IT" altLang="en-US" sz="1400" i="1" dirty="0">
                <a:solidFill>
                  <a:schemeClr val="bg1"/>
                </a:solidFill>
              </a:rPr>
              <a:t>et al., UOG 2019</a:t>
            </a:r>
            <a:endParaRPr lang="en-GB" altLang="it-IT" sz="1400" i="1" dirty="0">
              <a:solidFill>
                <a:schemeClr val="bg1"/>
              </a:solidFill>
            </a:endParaRPr>
          </a:p>
        </p:txBody>
      </p:sp>
      <p:sp>
        <p:nvSpPr>
          <p:cNvPr id="9" name="Text Box 5">
            <a:extLst>
              <a:ext uri="{FF2B5EF4-FFF2-40B4-BE49-F238E27FC236}">
                <a16:creationId xmlns:a16="http://schemas.microsoft.com/office/drawing/2014/main" id="{1220D7F5-8018-E641-938B-696E27667DC1}"/>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Risk of miscarriage following amniocentesis or chorionic villus sampling: systematic review of literature and updated meta-analysis</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Tree>
    <p:extLst>
      <p:ext uri="{BB962C8B-B14F-4D97-AF65-F5344CB8AC3E}">
        <p14:creationId xmlns:p14="http://schemas.microsoft.com/office/powerpoint/2010/main" val="224313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342" name="Text Box 5"/>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Risk of miscarriage following amniocentesis or chorionic villus sampling: systematic review of literature and updated meta-analysis</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
        <p:nvSpPr>
          <p:cNvPr id="14343" name="TextBox 1"/>
          <p:cNvSpPr txBox="1">
            <a:spLocks noChangeArrowheads="1"/>
          </p:cNvSpPr>
          <p:nvPr/>
        </p:nvSpPr>
        <p:spPr bwMode="auto">
          <a:xfrm>
            <a:off x="-3655" y="1709829"/>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it-IT" sz="2800" b="1" dirty="0">
                <a:effectLst>
                  <a:outerShdw blurRad="50800" dist="38100" dir="2700000" algn="tl" rotWithShape="0">
                    <a:prstClr val="black">
                      <a:alpha val="40000"/>
                    </a:prstClr>
                  </a:outerShdw>
                </a:effectLst>
              </a:rPr>
              <a:t>Introduction</a:t>
            </a:r>
          </a:p>
        </p:txBody>
      </p:sp>
      <p:sp>
        <p:nvSpPr>
          <p:cNvPr id="23" name="Segnaposto contenuto 2"/>
          <p:cNvSpPr txBox="1">
            <a:spLocks/>
          </p:cNvSpPr>
          <p:nvPr/>
        </p:nvSpPr>
        <p:spPr bwMode="auto">
          <a:xfrm>
            <a:off x="-3655" y="2245987"/>
            <a:ext cx="9144000" cy="460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dirty="0"/>
              <a:t>Evidence </a:t>
            </a:r>
            <a:r>
              <a:rPr lang="en-US" sz="1800" dirty="0" smtClean="0"/>
              <a:t>suggests </a:t>
            </a:r>
            <a:r>
              <a:rPr lang="en-US" sz="1800" dirty="0"/>
              <a:t>that the procedure-related risk of miscarriage following amniocentesis or chorionic villus sampling (CVS) is probably much lower than that quoted currently by professional bodies. </a:t>
            </a:r>
          </a:p>
          <a:p>
            <a:endParaRPr lang="en-US" sz="1800" dirty="0"/>
          </a:p>
          <a:p>
            <a:r>
              <a:rPr lang="en-US" sz="1800" dirty="0"/>
              <a:t>Most updated pooled summary statistics of this procedure-related risk were published in 2015.</a:t>
            </a:r>
          </a:p>
          <a:p>
            <a:endParaRPr lang="en-US" sz="1800" dirty="0"/>
          </a:p>
          <a:p>
            <a:r>
              <a:rPr lang="en-US" sz="1800" dirty="0"/>
              <a:t>Additional large cohort, population-based and randomized controlled </a:t>
            </a:r>
            <a:r>
              <a:rPr lang="en-US" sz="1800" dirty="0" smtClean="0"/>
              <a:t>studies </a:t>
            </a:r>
            <a:r>
              <a:rPr lang="en-US" sz="1800" dirty="0"/>
              <a:t>reporting the procedure-related risk of miscarriage following invasive procedures have been published since.</a:t>
            </a:r>
          </a:p>
          <a:p>
            <a:endParaRPr lang="en-US" sz="1800" dirty="0"/>
          </a:p>
          <a:p>
            <a:r>
              <a:rPr lang="en-US" sz="1800" dirty="0"/>
              <a:t>Updated procedure-related risk estimates can aid clinicians when they counsel </a:t>
            </a:r>
            <a:r>
              <a:rPr lang="en-US" sz="1800" dirty="0" smtClean="0"/>
              <a:t>women </a:t>
            </a:r>
            <a:r>
              <a:rPr lang="en-GB" sz="1800" dirty="0" smtClean="0"/>
              <a:t>about </a:t>
            </a:r>
            <a:r>
              <a:rPr lang="en-GB" sz="1800" dirty="0"/>
              <a:t>their options for </a:t>
            </a:r>
            <a:r>
              <a:rPr lang="en-GB" sz="1800" dirty="0" smtClean="0"/>
              <a:t>prenatal testing</a:t>
            </a:r>
            <a:r>
              <a:rPr lang="en-US" sz="1800" dirty="0" smtClean="0"/>
              <a:t>.</a:t>
            </a:r>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pPr marL="0" indent="0">
              <a:buNone/>
              <a:defRPr/>
            </a:pPr>
            <a:r>
              <a:rPr lang="en-US" sz="1800" dirty="0"/>
              <a:t> </a:t>
            </a:r>
          </a:p>
        </p:txBody>
      </p:sp>
      <p:grpSp>
        <p:nvGrpSpPr>
          <p:cNvPr id="15" name="Group 2"/>
          <p:cNvGrpSpPr>
            <a:grpSpLocks/>
          </p:cNvGrpSpPr>
          <p:nvPr/>
        </p:nvGrpSpPr>
        <p:grpSpPr bwMode="auto">
          <a:xfrm>
            <a:off x="0" y="0"/>
            <a:ext cx="9144000" cy="923925"/>
            <a:chOff x="0" y="3755"/>
            <a:chExt cx="5760" cy="582"/>
          </a:xfrm>
        </p:grpSpPr>
        <p:pic>
          <p:nvPicPr>
            <p:cNvPr id="16"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1982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8" name="Content Placeholder 2"/>
          <p:cNvSpPr txBox="1">
            <a:spLocks/>
          </p:cNvSpPr>
          <p:nvPr/>
        </p:nvSpPr>
        <p:spPr>
          <a:xfrm>
            <a:off x="1007706" y="3075532"/>
            <a:ext cx="6876661" cy="186969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en-US" dirty="0" smtClean="0"/>
              <a:t>To derive up-to-date procedure-related risks of </a:t>
            </a:r>
          </a:p>
          <a:p>
            <a:pPr>
              <a:lnSpc>
                <a:spcPct val="110000"/>
              </a:lnSpc>
            </a:pPr>
            <a:r>
              <a:rPr lang="en-US" dirty="0" smtClean="0"/>
              <a:t>miscarriage following amniocentesis or CVS, </a:t>
            </a:r>
          </a:p>
          <a:p>
            <a:pPr>
              <a:lnSpc>
                <a:spcPct val="110000"/>
              </a:lnSpc>
            </a:pPr>
            <a:r>
              <a:rPr lang="en-GB" dirty="0" smtClean="0"/>
              <a:t>based </a:t>
            </a:r>
            <a:r>
              <a:rPr lang="en-GB" dirty="0"/>
              <a:t>on a systematic review of the</a:t>
            </a:r>
          </a:p>
          <a:p>
            <a:pPr>
              <a:lnSpc>
                <a:spcPct val="110000"/>
              </a:lnSpc>
            </a:pPr>
            <a:r>
              <a:rPr lang="en-GB" dirty="0"/>
              <a:t>literature and an updated meta-analysis</a:t>
            </a:r>
            <a:endParaRPr lang="en-US" sz="2600" b="1" i="1" dirty="0" smtClean="0">
              <a:latin typeface="Arial" panose="020B0604020202020204" pitchFamily="34" charset="0"/>
              <a:ea typeface="Arial" charset="0"/>
              <a:cs typeface="Arial" panose="020B0604020202020204" pitchFamily="34" charset="0"/>
            </a:endParaRPr>
          </a:p>
          <a:p>
            <a:endParaRPr lang="en-US" dirty="0">
              <a:latin typeface="Arial" charset="0"/>
              <a:ea typeface="Arial" charset="0"/>
              <a:cs typeface="Arial" charset="0"/>
            </a:endParaRPr>
          </a:p>
        </p:txBody>
      </p:sp>
      <p:sp>
        <p:nvSpPr>
          <p:cNvPr id="19" name="Rectangle 8"/>
          <p:cNvSpPr>
            <a:spLocks noChangeArrowheads="1"/>
          </p:cNvSpPr>
          <p:nvPr/>
        </p:nvSpPr>
        <p:spPr bwMode="auto">
          <a:xfrm>
            <a:off x="0" y="196320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a:solidFill>
                  <a:srgbClr val="000000"/>
                </a:solidFill>
                <a:effectLst>
                  <a:outerShdw blurRad="50800" dist="38100" dir="2700000" algn="tl" rotWithShape="0">
                    <a:prstClr val="black">
                      <a:alpha val="40000"/>
                    </a:prstClr>
                  </a:outerShdw>
                </a:effectLst>
              </a:rPr>
              <a:t>Aim of the study</a:t>
            </a:r>
          </a:p>
        </p:txBody>
      </p:sp>
      <p:grpSp>
        <p:nvGrpSpPr>
          <p:cNvPr id="16" name="Group 2"/>
          <p:cNvGrpSpPr>
            <a:grpSpLocks/>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a:extLst>
              <a:ext uri="{FF2B5EF4-FFF2-40B4-BE49-F238E27FC236}">
                <a16:creationId xmlns:a16="http://schemas.microsoft.com/office/drawing/2014/main" id="{4E136687-5EB8-2844-9DFE-6600E05A8F18}"/>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Risk of miscarriage following amniocentesis or chorionic villus sampling: systematic review of literature and updated meta-analysis</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Tree>
    <p:extLst>
      <p:ext uri="{BB962C8B-B14F-4D97-AF65-F5344CB8AC3E}">
        <p14:creationId xmlns:p14="http://schemas.microsoft.com/office/powerpoint/2010/main" val="949666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6" name="Rectangle 8"/>
          <p:cNvSpPr>
            <a:spLocks noChangeArrowheads="1"/>
          </p:cNvSpPr>
          <p:nvPr/>
        </p:nvSpPr>
        <p:spPr bwMode="auto">
          <a:xfrm>
            <a:off x="0" y="1715906"/>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M</a:t>
            </a:r>
            <a:r>
              <a:rPr lang="en-US" altLang="en-US" sz="2800" b="1" dirty="0" err="1">
                <a:solidFill>
                  <a:srgbClr val="000000"/>
                </a:solidFill>
                <a:effectLst>
                  <a:outerShdw blurRad="50800" dist="38100" dir="2700000" algn="tl" rotWithShape="0">
                    <a:prstClr val="black">
                      <a:alpha val="40000"/>
                    </a:prstClr>
                  </a:outerShdw>
                </a:effectLst>
              </a:rPr>
              <a:t>ethods</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7" name="Segnaposto contenuto 2"/>
          <p:cNvSpPr txBox="1">
            <a:spLocks/>
          </p:cNvSpPr>
          <p:nvPr/>
        </p:nvSpPr>
        <p:spPr bwMode="auto">
          <a:xfrm>
            <a:off x="4862" y="2263690"/>
            <a:ext cx="9143999" cy="465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dirty="0" smtClean="0"/>
              <a:t>Systematic </a:t>
            </a:r>
            <a:r>
              <a:rPr lang="en-US" sz="1800" dirty="0"/>
              <a:t>review and meta-analysis.</a:t>
            </a:r>
          </a:p>
          <a:p>
            <a:r>
              <a:rPr lang="en-US" sz="1800" dirty="0" smtClean="0"/>
              <a:t>An </a:t>
            </a:r>
            <a:r>
              <a:rPr lang="en-US" sz="1800" dirty="0"/>
              <a:t>electronic search of MEDLINE, EMBASE and The Cochrane Library was carried out on 31 January 2019 and restricted to studies reported in English. </a:t>
            </a:r>
          </a:p>
          <a:p>
            <a:pPr marL="0" indent="0">
              <a:buNone/>
            </a:pPr>
            <a:endParaRPr lang="en-US" sz="1000" dirty="0"/>
          </a:p>
          <a:p>
            <a:pPr marL="0" indent="0">
              <a:buNone/>
            </a:pPr>
            <a:r>
              <a:rPr lang="en-US" sz="1800" b="1" dirty="0">
                <a:solidFill>
                  <a:srgbClr val="000000"/>
                </a:solidFill>
                <a:effectLst>
                  <a:outerShdw blurRad="50800" dist="38100" dir="2700000" algn="tl" rotWithShape="0">
                    <a:prstClr val="black">
                      <a:alpha val="40000"/>
                    </a:prstClr>
                  </a:outerShdw>
                </a:effectLst>
                <a:latin typeface="Arial" charset="0"/>
                <a:ea typeface="ＭＳ Ｐゴシック" pitchFamily="34" charset="-128"/>
              </a:rPr>
              <a:t>Inclusion</a:t>
            </a:r>
          </a:p>
          <a:p>
            <a:pPr marL="0" indent="0">
              <a:buNone/>
            </a:pPr>
            <a:r>
              <a:rPr lang="en-US" sz="1800" dirty="0" smtClean="0"/>
              <a:t>RCTs, </a:t>
            </a:r>
            <a:r>
              <a:rPr lang="en-US" sz="1800" dirty="0"/>
              <a:t>prospective or retrospective cohort studies </a:t>
            </a:r>
            <a:r>
              <a:rPr lang="en-US" sz="1800" dirty="0" smtClean="0"/>
              <a:t>and </a:t>
            </a:r>
            <a:r>
              <a:rPr lang="en-US" sz="1800" dirty="0"/>
              <a:t>case-control studies that: </a:t>
            </a:r>
          </a:p>
          <a:p>
            <a:r>
              <a:rPr lang="en-US" sz="1800" dirty="0"/>
              <a:t>Report data on invasive procedures carried out in</a:t>
            </a:r>
            <a:r>
              <a:rPr lang="en-US" sz="1800" b="1" dirty="0"/>
              <a:t> singleton </a:t>
            </a:r>
            <a:r>
              <a:rPr lang="en-US" sz="1800" dirty="0"/>
              <a:t>pregnancies (or &lt;5% of the total sample size are multiple pregnancies).  </a:t>
            </a:r>
          </a:p>
          <a:p>
            <a:r>
              <a:rPr lang="en-US" sz="1800" dirty="0"/>
              <a:t>Report the pregnancy outcome of women who had invasive prenatal testing and </a:t>
            </a:r>
            <a:r>
              <a:rPr lang="en-US" sz="1800" dirty="0" smtClean="0"/>
              <a:t>of </a:t>
            </a:r>
            <a:r>
              <a:rPr lang="en-US" sz="1800" dirty="0"/>
              <a:t>control pregnancies that did not have an invasive procedure.</a:t>
            </a:r>
          </a:p>
          <a:p>
            <a:r>
              <a:rPr lang="en-US" sz="1800" dirty="0"/>
              <a:t>Published from the year 2000 onwards (to ensure uniformity of equipment and techniques utilized in the studies compared).</a:t>
            </a:r>
          </a:p>
          <a:p>
            <a:r>
              <a:rPr lang="en-US" sz="1800" dirty="0" smtClean="0"/>
              <a:t>When </a:t>
            </a:r>
            <a:r>
              <a:rPr lang="en-US" sz="1800" dirty="0"/>
              <a:t>data were reported separately for transabdominal and </a:t>
            </a:r>
            <a:r>
              <a:rPr lang="en-US" sz="1800" dirty="0" err="1"/>
              <a:t>transcervical</a:t>
            </a:r>
            <a:r>
              <a:rPr lang="en-US" sz="1800" dirty="0"/>
              <a:t> CVS, only the former group was entered in the analyses.</a:t>
            </a:r>
          </a:p>
          <a:p>
            <a:pPr marL="0" indent="0">
              <a:buNone/>
            </a:pPr>
            <a:r>
              <a:rPr lang="en-US" sz="1800" dirty="0"/>
              <a:t> </a:t>
            </a:r>
          </a:p>
          <a:p>
            <a:pPr marL="0" indent="0">
              <a:buNone/>
            </a:pPr>
            <a:r>
              <a:rPr lang="en-US" sz="1800" dirty="0"/>
              <a:t> </a:t>
            </a:r>
          </a:p>
          <a:p>
            <a:pPr marL="0" indent="0">
              <a:buNone/>
            </a:pPr>
            <a:endParaRPr lang="en-US" sz="1800" dirty="0"/>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 Box 5">
            <a:extLst>
              <a:ext uri="{FF2B5EF4-FFF2-40B4-BE49-F238E27FC236}">
                <a16:creationId xmlns:a16="http://schemas.microsoft.com/office/drawing/2014/main" id="{7C688EB5-5E54-674D-A711-61D2B41A86C2}"/>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Risk of miscarriage following amniocentesis or chorionic villus sampling: systematic review of literature and updated meta-analysis</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Tree>
    <p:extLst>
      <p:ext uri="{BB962C8B-B14F-4D97-AF65-F5344CB8AC3E}">
        <p14:creationId xmlns:p14="http://schemas.microsoft.com/office/powerpoint/2010/main" val="141944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6" name="Rectangle 8"/>
          <p:cNvSpPr>
            <a:spLocks noChangeArrowheads="1"/>
          </p:cNvSpPr>
          <p:nvPr/>
        </p:nvSpPr>
        <p:spPr bwMode="auto">
          <a:xfrm>
            <a:off x="0" y="1715906"/>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M</a:t>
            </a:r>
            <a:r>
              <a:rPr lang="en-US" altLang="en-US" sz="2800" b="1" dirty="0" err="1">
                <a:solidFill>
                  <a:srgbClr val="000000"/>
                </a:solidFill>
                <a:effectLst>
                  <a:outerShdw blurRad="50800" dist="38100" dir="2700000" algn="tl" rotWithShape="0">
                    <a:prstClr val="black">
                      <a:alpha val="40000"/>
                    </a:prstClr>
                  </a:outerShdw>
                </a:effectLst>
              </a:rPr>
              <a:t>ethods</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7" name="Segnaposto contenuto 2"/>
          <p:cNvSpPr txBox="1">
            <a:spLocks/>
          </p:cNvSpPr>
          <p:nvPr/>
        </p:nvSpPr>
        <p:spPr bwMode="auto">
          <a:xfrm>
            <a:off x="4862" y="2301014"/>
            <a:ext cx="9143999" cy="465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dirty="0"/>
              <a:t>Primary outcome </a:t>
            </a:r>
            <a:r>
              <a:rPr lang="en-US" sz="1800" dirty="0" smtClean="0"/>
              <a:t>measure: </a:t>
            </a:r>
            <a:r>
              <a:rPr lang="en-US" sz="1800" b="1" dirty="0"/>
              <a:t>procedure-related</a:t>
            </a:r>
            <a:r>
              <a:rPr lang="en-US" sz="1800" dirty="0"/>
              <a:t> </a:t>
            </a:r>
            <a:r>
              <a:rPr lang="en-US" sz="1800" b="1" dirty="0"/>
              <a:t>miscarriage</a:t>
            </a:r>
            <a:r>
              <a:rPr lang="en-US" sz="1800" dirty="0"/>
              <a:t>, defined as fetal loss before 24 or 22 weeks’ gestation. </a:t>
            </a:r>
          </a:p>
          <a:p>
            <a:endParaRPr lang="en-US" sz="1800" dirty="0"/>
          </a:p>
          <a:p>
            <a:r>
              <a:rPr lang="en-US" sz="1800" b="1" dirty="0"/>
              <a:t>Miscarriage rate </a:t>
            </a:r>
            <a:r>
              <a:rPr lang="en-US" sz="1800" dirty="0"/>
              <a:t>(95% CI) was estimated in the invasive-procedure and the control groups for each study separately and as a pooled estimate weighted by the sample size of each study. </a:t>
            </a:r>
          </a:p>
          <a:p>
            <a:pPr marL="0" indent="0">
              <a:buNone/>
            </a:pPr>
            <a:endParaRPr lang="en-US" sz="1800" dirty="0"/>
          </a:p>
          <a:p>
            <a:r>
              <a:rPr lang="en-US" sz="1800" dirty="0"/>
              <a:t>The </a:t>
            </a:r>
            <a:r>
              <a:rPr lang="en-US" sz="1800" b="1" dirty="0"/>
              <a:t>procedure-related risk </a:t>
            </a:r>
            <a:r>
              <a:rPr lang="en-US" sz="1800" dirty="0"/>
              <a:t>for amniocentesis and CVS in each study were estimated as a risk difference (RD) based on the miscarriage rates in the invasive-procedure and control groups, which was then used to calculate the weighted pooled-summary estimate (95% CI).</a:t>
            </a:r>
          </a:p>
          <a:p>
            <a:endParaRPr lang="en-US" sz="1800" dirty="0"/>
          </a:p>
          <a:p>
            <a:pPr marL="0" indent="0">
              <a:buNone/>
            </a:pPr>
            <a:endParaRPr lang="en-US" sz="1800" dirty="0"/>
          </a:p>
          <a:p>
            <a:endParaRPr lang="en-US" sz="1800" dirty="0"/>
          </a:p>
          <a:p>
            <a:pPr marL="0" indent="0">
              <a:buNone/>
            </a:pPr>
            <a:endParaRPr lang="en-US" sz="1800" dirty="0"/>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 Box 5">
            <a:extLst>
              <a:ext uri="{FF2B5EF4-FFF2-40B4-BE49-F238E27FC236}">
                <a16:creationId xmlns:a16="http://schemas.microsoft.com/office/drawing/2014/main" id="{7C688EB5-5E54-674D-A711-61D2B41A86C2}"/>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Risk of miscarriage following amniocentesis or chorionic villus sampling: systematic review of literature and updated meta-analysis</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Tree>
    <p:extLst>
      <p:ext uri="{BB962C8B-B14F-4D97-AF65-F5344CB8AC3E}">
        <p14:creationId xmlns:p14="http://schemas.microsoft.com/office/powerpoint/2010/main" val="1186028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70287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Results – Included studies </a:t>
            </a:r>
            <a:endParaRPr lang="en-US" sz="2800" b="1" dirty="0">
              <a:solidFill>
                <a:srgbClr val="000000"/>
              </a:solidFill>
              <a:effectLst>
                <a:outerShdw blurRad="50800" dist="38100" dir="2700000" algn="tl" rotWithShape="0">
                  <a:prstClr val="black">
                    <a:alpha val="40000"/>
                  </a:prstClr>
                </a:outerShdw>
              </a:effectLst>
            </a:endParaRP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Box 5">
            <a:extLst>
              <a:ext uri="{FF2B5EF4-FFF2-40B4-BE49-F238E27FC236}">
                <a16:creationId xmlns:a16="http://schemas.microsoft.com/office/drawing/2014/main" id="{DF65CDD0-D676-5F4E-87F0-FDB00E6A5AB4}"/>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Risk of miscarriage following amniocentesis or chorionic villus sampling: systematic review of literature and updated meta-analysis</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
        <p:nvSpPr>
          <p:cNvPr id="17" name="Segnaposto contenuto 2">
            <a:extLst>
              <a:ext uri="{FF2B5EF4-FFF2-40B4-BE49-F238E27FC236}">
                <a16:creationId xmlns:a16="http://schemas.microsoft.com/office/drawing/2014/main" id="{78FFF424-F785-B543-A2C1-157E229A9FAA}"/>
              </a:ext>
            </a:extLst>
          </p:cNvPr>
          <p:cNvSpPr txBox="1">
            <a:spLocks/>
          </p:cNvSpPr>
          <p:nvPr/>
        </p:nvSpPr>
        <p:spPr bwMode="auto">
          <a:xfrm>
            <a:off x="4862" y="2207704"/>
            <a:ext cx="9143999" cy="465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endParaRPr lang="en-US" sz="1800" dirty="0"/>
          </a:p>
          <a:p>
            <a:endParaRPr lang="en-US" sz="1800" dirty="0"/>
          </a:p>
          <a:p>
            <a:pPr marL="0" indent="0">
              <a:buNone/>
            </a:pPr>
            <a:endParaRPr lang="en-US" sz="1800" dirty="0"/>
          </a:p>
        </p:txBody>
      </p:sp>
      <p:pic>
        <p:nvPicPr>
          <p:cNvPr id="3" name="Picture 2">
            <a:extLst>
              <a:ext uri="{FF2B5EF4-FFF2-40B4-BE49-F238E27FC236}">
                <a16:creationId xmlns:a16="http://schemas.microsoft.com/office/drawing/2014/main" id="{A709422C-4EE5-024F-8097-2618A4B105AE}"/>
              </a:ext>
            </a:extLst>
          </p:cNvPr>
          <p:cNvPicPr>
            <a:picLocks noChangeAspect="1"/>
          </p:cNvPicPr>
          <p:nvPr/>
        </p:nvPicPr>
        <p:blipFill>
          <a:blip r:embed="rId4"/>
          <a:stretch>
            <a:fillRect/>
          </a:stretch>
        </p:blipFill>
        <p:spPr>
          <a:xfrm>
            <a:off x="2463769" y="2395992"/>
            <a:ext cx="4216462" cy="4225414"/>
          </a:xfrm>
          <a:prstGeom prst="rect">
            <a:avLst/>
          </a:prstGeom>
        </p:spPr>
      </p:pic>
      <p:cxnSp>
        <p:nvCxnSpPr>
          <p:cNvPr id="5" name="Straight Arrow Connector 4">
            <a:extLst>
              <a:ext uri="{FF2B5EF4-FFF2-40B4-BE49-F238E27FC236}">
                <a16:creationId xmlns:a16="http://schemas.microsoft.com/office/drawing/2014/main" id="{A98AB123-F3ED-BD4E-955B-B9FA6E29723D}"/>
              </a:ext>
            </a:extLst>
          </p:cNvPr>
          <p:cNvCxnSpPr/>
          <p:nvPr/>
        </p:nvCxnSpPr>
        <p:spPr>
          <a:xfrm flipV="1">
            <a:off x="4921321" y="5928189"/>
            <a:ext cx="647272" cy="1746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1B74D13-05F9-484D-9595-F2E87BD98096}"/>
              </a:ext>
            </a:extLst>
          </p:cNvPr>
          <p:cNvCxnSpPr>
            <a:cxnSpLocks/>
          </p:cNvCxnSpPr>
          <p:nvPr/>
        </p:nvCxnSpPr>
        <p:spPr>
          <a:xfrm>
            <a:off x="4921321" y="6243872"/>
            <a:ext cx="647272" cy="1746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29CAEB8-D7A5-2841-BD4C-48F1BED55F98}"/>
              </a:ext>
            </a:extLst>
          </p:cNvPr>
          <p:cNvSpPr txBox="1"/>
          <p:nvPr/>
        </p:nvSpPr>
        <p:spPr>
          <a:xfrm>
            <a:off x="5812971" y="5791200"/>
            <a:ext cx="1707712" cy="276999"/>
          </a:xfrm>
          <a:prstGeom prst="rect">
            <a:avLst/>
          </a:prstGeom>
          <a:noFill/>
          <a:ln>
            <a:solidFill>
              <a:srgbClr val="FF0000"/>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Amniocentesis </a:t>
            </a:r>
            <a:r>
              <a:rPr lang="en-US" sz="1200" dirty="0" smtClean="0">
                <a:latin typeface="Times New Roman" panose="02020603050405020304" pitchFamily="18" charset="0"/>
                <a:cs typeface="Times New Roman" panose="02020603050405020304" pitchFamily="18" charset="0"/>
              </a:rPr>
              <a:t> (</a:t>
            </a:r>
            <a:r>
              <a:rPr lang="en-US" sz="1200" i="1" dirty="0" smtClean="0">
                <a:latin typeface="Times New Roman" panose="02020603050405020304" pitchFamily="18" charset="0"/>
                <a:cs typeface="Times New Roman" panose="02020603050405020304" pitchFamily="18" charset="0"/>
              </a:rPr>
              <a:t>n</a:t>
            </a:r>
            <a:r>
              <a:rPr lang="en-US" sz="1200" dirty="0">
                <a:latin typeface="Times New Roman" panose="02020603050405020304" pitchFamily="18" charset="0"/>
                <a:cs typeface="Times New Roman" panose="02020603050405020304" pitchFamily="18" charset="0"/>
              </a:rPr>
              <a:t> = 12</a:t>
            </a:r>
            <a:r>
              <a:rPr lang="en-US" sz="1200" dirty="0" smtClean="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72CCE977-E570-2342-A68D-EB7CF3AE8BD4}"/>
              </a:ext>
            </a:extLst>
          </p:cNvPr>
          <p:cNvSpPr txBox="1"/>
          <p:nvPr/>
        </p:nvSpPr>
        <p:spPr>
          <a:xfrm>
            <a:off x="5812970" y="6266788"/>
            <a:ext cx="1360715" cy="276999"/>
          </a:xfrm>
          <a:prstGeom prst="rect">
            <a:avLst/>
          </a:prstGeom>
          <a:noFill/>
          <a:ln>
            <a:solidFill>
              <a:srgbClr val="FF0000"/>
            </a:solidFill>
          </a:ln>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CVS (</a:t>
            </a:r>
            <a:r>
              <a:rPr lang="en-US" sz="1200" i="1" dirty="0" smtClean="0">
                <a:latin typeface="Times New Roman" panose="02020603050405020304" pitchFamily="18" charset="0"/>
                <a:cs typeface="Times New Roman" panose="02020603050405020304" pitchFamily="18" charset="0"/>
              </a:rPr>
              <a:t>n</a:t>
            </a:r>
            <a:r>
              <a:rPr lang="en-US" sz="1200" i="1"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7)</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7673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1" y="1695011"/>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Results – </a:t>
            </a:r>
            <a:r>
              <a:rPr lang="en-US" altLang="en-US" sz="2800" b="1" dirty="0">
                <a:solidFill>
                  <a:srgbClr val="000000"/>
                </a:solidFill>
                <a:effectLst>
                  <a:outerShdw blurRad="50800" dist="38100" dir="2700000" algn="tl" rotWithShape="0">
                    <a:prstClr val="black">
                      <a:alpha val="40000"/>
                    </a:prstClr>
                  </a:outerShdw>
                </a:effectLst>
              </a:rPr>
              <a:t>Amniocentesis</a:t>
            </a:r>
            <a:r>
              <a:rPr lang="en-US" sz="2800" b="1" dirty="0">
                <a:solidFill>
                  <a:srgbClr val="000000"/>
                </a:solidFill>
                <a:effectLst>
                  <a:outerShdw blurRad="50800" dist="38100" dir="2700000" algn="tl" rotWithShape="0">
                    <a:prstClr val="black">
                      <a:alpha val="40000"/>
                    </a:prstClr>
                  </a:outerShdw>
                </a:effectLst>
              </a:rPr>
              <a:t> </a:t>
            </a:r>
          </a:p>
        </p:txBody>
      </p:sp>
      <p:grpSp>
        <p:nvGrpSpPr>
          <p:cNvPr id="19" name="Group 2"/>
          <p:cNvGrpSpPr>
            <a:grpSpLocks/>
          </p:cNvGrpSpPr>
          <p:nvPr/>
        </p:nvGrpSpPr>
        <p:grpSpPr bwMode="auto">
          <a:xfrm>
            <a:off x="0" y="0"/>
            <a:ext cx="9144000" cy="923925"/>
            <a:chOff x="0" y="3755"/>
            <a:chExt cx="5760" cy="582"/>
          </a:xfrm>
        </p:grpSpPr>
        <p:pic>
          <p:nvPicPr>
            <p:cNvPr id="20"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 Box 5">
            <a:extLst>
              <a:ext uri="{FF2B5EF4-FFF2-40B4-BE49-F238E27FC236}">
                <a16:creationId xmlns:a16="http://schemas.microsoft.com/office/drawing/2014/main" id="{76DEDE49-B46A-6A4D-8377-CE168C2D0B44}"/>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Risk of miscarriage following amniocentesis or chorionic villus sampling: systematic review of literature and updated meta-analysis</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
        <p:nvSpPr>
          <p:cNvPr id="26" name="Segnaposto contenuto 2">
            <a:extLst>
              <a:ext uri="{FF2B5EF4-FFF2-40B4-BE49-F238E27FC236}">
                <a16:creationId xmlns:a16="http://schemas.microsoft.com/office/drawing/2014/main" id="{5D1D72F0-5EDD-8E42-B1B6-D7A9E72CB2AA}"/>
              </a:ext>
            </a:extLst>
          </p:cNvPr>
          <p:cNvSpPr txBox="1">
            <a:spLocks/>
          </p:cNvSpPr>
          <p:nvPr/>
        </p:nvSpPr>
        <p:spPr bwMode="auto">
          <a:xfrm>
            <a:off x="251926" y="5056632"/>
            <a:ext cx="8892073" cy="180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400" dirty="0" smtClean="0"/>
              <a:t>Amniocentesis:  </a:t>
            </a:r>
            <a:r>
              <a:rPr lang="en-US" sz="1400" dirty="0"/>
              <a:t>580 miscarriages occurred following </a:t>
            </a:r>
            <a:r>
              <a:rPr lang="en-US" sz="1400" dirty="0"/>
              <a:t>63 723 </a:t>
            </a:r>
            <a:r>
              <a:rPr lang="en-US" sz="1400" dirty="0" smtClean="0"/>
              <a:t>procedures.</a:t>
            </a:r>
            <a:endParaRPr lang="en-US" sz="1400" dirty="0"/>
          </a:p>
          <a:p>
            <a:pPr marL="0" indent="0">
              <a:buNone/>
            </a:pPr>
            <a:r>
              <a:rPr lang="en-US" sz="1400" b="1" dirty="0"/>
              <a:t>       Pooled risk of pregnancy loss after amniocentesis </a:t>
            </a:r>
            <a:r>
              <a:rPr lang="en-US" sz="1400" b="1" dirty="0"/>
              <a:t>=</a:t>
            </a:r>
            <a:r>
              <a:rPr lang="en-US" sz="1400" b="1" dirty="0" smtClean="0"/>
              <a:t> </a:t>
            </a:r>
            <a:r>
              <a:rPr lang="en-US" sz="1400" b="1" dirty="0"/>
              <a:t>0.91% (95% CI, 0.73–1.09%; I</a:t>
            </a:r>
            <a:r>
              <a:rPr lang="en-US" sz="1400" b="1" baseline="30000" dirty="0"/>
              <a:t>2</a:t>
            </a:r>
            <a:r>
              <a:rPr lang="en-US" sz="1400" b="1" dirty="0"/>
              <a:t> </a:t>
            </a:r>
            <a:r>
              <a:rPr lang="en-US" sz="1400" b="1" dirty="0" smtClean="0"/>
              <a:t>=</a:t>
            </a:r>
            <a:r>
              <a:rPr lang="en-US" sz="1400" dirty="0"/>
              <a:t> </a:t>
            </a:r>
            <a:r>
              <a:rPr lang="en-US" sz="1400" b="1" dirty="0" smtClean="0"/>
              <a:t>88.2</a:t>
            </a:r>
            <a:r>
              <a:rPr lang="en-US" sz="1400" b="1" dirty="0"/>
              <a:t>%).</a:t>
            </a:r>
            <a:r>
              <a:rPr lang="en-US" sz="1400" dirty="0"/>
              <a:t> </a:t>
            </a:r>
          </a:p>
          <a:p>
            <a:r>
              <a:rPr lang="en-US" sz="1400" dirty="0" smtClean="0"/>
              <a:t>Controls: </a:t>
            </a:r>
            <a:r>
              <a:rPr lang="en-US" sz="1400" dirty="0"/>
              <a:t>1726 miscarriages in </a:t>
            </a:r>
            <a:r>
              <a:rPr lang="en-US" sz="1400" dirty="0"/>
              <a:t>330 469 </a:t>
            </a:r>
            <a:r>
              <a:rPr lang="en-US" sz="1400" dirty="0" smtClean="0"/>
              <a:t>pregnancies.</a:t>
            </a:r>
            <a:endParaRPr lang="en-US" sz="1400" dirty="0"/>
          </a:p>
          <a:p>
            <a:pPr marL="0" indent="0">
              <a:buNone/>
            </a:pPr>
            <a:r>
              <a:rPr lang="en-US" sz="1400" dirty="0"/>
              <a:t>       </a:t>
            </a:r>
            <a:r>
              <a:rPr lang="en-US" sz="1400" b="1" dirty="0"/>
              <a:t>Pooled risk of pregnancy loss </a:t>
            </a:r>
            <a:r>
              <a:rPr lang="en-US" sz="1400" b="1" dirty="0" smtClean="0"/>
              <a:t>= </a:t>
            </a:r>
            <a:r>
              <a:rPr lang="en-US" sz="1400" b="1" dirty="0"/>
              <a:t>0.58% (95% CI, 0.47–0.70%;I</a:t>
            </a:r>
            <a:r>
              <a:rPr lang="en-US" sz="1400" b="1" baseline="30000" dirty="0"/>
              <a:t>2</a:t>
            </a:r>
            <a:r>
              <a:rPr lang="en-US" sz="1400" b="1" dirty="0"/>
              <a:t> </a:t>
            </a:r>
            <a:r>
              <a:rPr lang="en-US" sz="1400" b="1" dirty="0" smtClean="0"/>
              <a:t>=</a:t>
            </a:r>
            <a:r>
              <a:rPr lang="en-US" sz="1400" dirty="0"/>
              <a:t> </a:t>
            </a:r>
            <a:r>
              <a:rPr lang="en-US" sz="1400" b="1" dirty="0" smtClean="0"/>
              <a:t>96.1</a:t>
            </a:r>
            <a:r>
              <a:rPr lang="en-US" sz="1400" b="1" dirty="0"/>
              <a:t>%). </a:t>
            </a:r>
          </a:p>
          <a:p>
            <a:pPr marL="0" indent="0" algn="ctr">
              <a:buNone/>
            </a:pPr>
            <a:endParaRPr lang="en-US" sz="1000" dirty="0" smtClean="0"/>
          </a:p>
          <a:p>
            <a:pPr marL="0" indent="0" algn="ctr">
              <a:buNone/>
            </a:pPr>
            <a:r>
              <a:rPr lang="en-US" sz="1400" dirty="0" smtClean="0"/>
              <a:t>The </a:t>
            </a:r>
            <a:r>
              <a:rPr lang="en-US" sz="1400" dirty="0"/>
              <a:t>pooled procedure-related risk of miscarriage was </a:t>
            </a:r>
            <a:r>
              <a:rPr lang="en-US" sz="1400" b="1" dirty="0"/>
              <a:t>0.30%</a:t>
            </a:r>
            <a:r>
              <a:rPr lang="en-US" sz="1400" dirty="0"/>
              <a:t> (95% CI, 0.11–0.49%; </a:t>
            </a:r>
            <a:r>
              <a:rPr lang="en-US" sz="1400" dirty="0" smtClean="0"/>
              <a:t>I</a:t>
            </a:r>
            <a:r>
              <a:rPr lang="en-US" sz="1400" baseline="30000" dirty="0" smtClean="0"/>
              <a:t>2</a:t>
            </a:r>
            <a:r>
              <a:rPr lang="en-US" sz="1400" dirty="0" smtClean="0"/>
              <a:t> </a:t>
            </a:r>
            <a:r>
              <a:rPr lang="en-US" sz="1400" dirty="0"/>
              <a:t>= 70.1</a:t>
            </a:r>
            <a:r>
              <a:rPr lang="en-US" sz="1400" dirty="0"/>
              <a:t>%) following amniocentesis.</a:t>
            </a:r>
          </a:p>
          <a:p>
            <a:endParaRPr lang="en-US" sz="1400" dirty="0"/>
          </a:p>
          <a:p>
            <a:pPr marL="0" indent="0">
              <a:buNone/>
            </a:pPr>
            <a:endParaRPr lang="en-US" sz="1400" dirty="0"/>
          </a:p>
        </p:txBody>
      </p:sp>
      <p:sp>
        <p:nvSpPr>
          <p:cNvPr id="2" name="Rectangle 1">
            <a:extLst>
              <a:ext uri="{FF2B5EF4-FFF2-40B4-BE49-F238E27FC236}">
                <a16:creationId xmlns:a16="http://schemas.microsoft.com/office/drawing/2014/main" id="{CD1BBAE2-CEE7-4049-BBDF-3C170314E35D}"/>
              </a:ext>
            </a:extLst>
          </p:cNvPr>
          <p:cNvSpPr/>
          <p:nvPr/>
        </p:nvSpPr>
        <p:spPr>
          <a:xfrm>
            <a:off x="492116" y="6236514"/>
            <a:ext cx="8352890" cy="5188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A29975-32E4-9F47-88E4-AE4BDFD98719}"/>
              </a:ext>
            </a:extLst>
          </p:cNvPr>
          <p:cNvGrpSpPr/>
          <p:nvPr/>
        </p:nvGrpSpPr>
        <p:grpSpPr>
          <a:xfrm>
            <a:off x="2147301" y="2245097"/>
            <a:ext cx="4869950" cy="2807691"/>
            <a:chOff x="2147301" y="2245097"/>
            <a:chExt cx="4869950" cy="2807691"/>
          </a:xfrm>
        </p:grpSpPr>
        <p:pic>
          <p:nvPicPr>
            <p:cNvPr id="5" name="Picture 4">
              <a:extLst>
                <a:ext uri="{FF2B5EF4-FFF2-40B4-BE49-F238E27FC236}">
                  <a16:creationId xmlns:a16="http://schemas.microsoft.com/office/drawing/2014/main" id="{C4AC0969-0F85-5D4C-BC1A-656D1E1598D6}"/>
                </a:ext>
              </a:extLst>
            </p:cNvPr>
            <p:cNvPicPr>
              <a:picLocks noChangeAspect="1"/>
            </p:cNvPicPr>
            <p:nvPr/>
          </p:nvPicPr>
          <p:blipFill rotWithShape="1">
            <a:blip r:embed="rId4"/>
            <a:srcRect l="4027" r="3821"/>
            <a:stretch/>
          </p:blipFill>
          <p:spPr>
            <a:xfrm>
              <a:off x="2147301" y="2245097"/>
              <a:ext cx="4869950" cy="2807691"/>
            </a:xfrm>
            <a:prstGeom prst="rect">
              <a:avLst/>
            </a:prstGeom>
          </p:spPr>
        </p:pic>
        <p:sp>
          <p:nvSpPr>
            <p:cNvPr id="3" name="Rectangle 2">
              <a:extLst>
                <a:ext uri="{FF2B5EF4-FFF2-40B4-BE49-F238E27FC236}">
                  <a16:creationId xmlns:a16="http://schemas.microsoft.com/office/drawing/2014/main" id="{6497018E-7D8D-C642-8077-D9A9ED87114C}"/>
                </a:ext>
              </a:extLst>
            </p:cNvPr>
            <p:cNvSpPr/>
            <p:nvPr/>
          </p:nvSpPr>
          <p:spPr>
            <a:xfrm>
              <a:off x="2147301" y="4443984"/>
              <a:ext cx="4792995" cy="201168"/>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60647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1" y="1695011"/>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Results – </a:t>
            </a:r>
            <a:r>
              <a:rPr lang="en-US" altLang="en-US" sz="2800" b="1" dirty="0">
                <a:solidFill>
                  <a:srgbClr val="000000"/>
                </a:solidFill>
                <a:effectLst>
                  <a:outerShdw blurRad="50800" dist="38100" dir="2700000" algn="tl" rotWithShape="0">
                    <a:prstClr val="black">
                      <a:alpha val="40000"/>
                    </a:prstClr>
                  </a:outerShdw>
                </a:effectLst>
              </a:rPr>
              <a:t>CVS</a:t>
            </a:r>
            <a:r>
              <a:rPr lang="en-US" sz="2800" b="1" dirty="0">
                <a:solidFill>
                  <a:srgbClr val="000000"/>
                </a:solidFill>
                <a:effectLst>
                  <a:outerShdw blurRad="50800" dist="38100" dir="2700000" algn="tl" rotWithShape="0">
                    <a:prstClr val="black">
                      <a:alpha val="40000"/>
                    </a:prstClr>
                  </a:outerShdw>
                </a:effectLst>
              </a:rPr>
              <a:t> </a:t>
            </a:r>
          </a:p>
        </p:txBody>
      </p:sp>
      <p:grpSp>
        <p:nvGrpSpPr>
          <p:cNvPr id="19" name="Group 2"/>
          <p:cNvGrpSpPr>
            <a:grpSpLocks/>
          </p:cNvGrpSpPr>
          <p:nvPr/>
        </p:nvGrpSpPr>
        <p:grpSpPr bwMode="auto">
          <a:xfrm>
            <a:off x="0" y="0"/>
            <a:ext cx="9144000" cy="923925"/>
            <a:chOff x="0" y="3755"/>
            <a:chExt cx="5760" cy="582"/>
          </a:xfrm>
        </p:grpSpPr>
        <p:pic>
          <p:nvPicPr>
            <p:cNvPr id="20"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 Box 5">
            <a:extLst>
              <a:ext uri="{FF2B5EF4-FFF2-40B4-BE49-F238E27FC236}">
                <a16:creationId xmlns:a16="http://schemas.microsoft.com/office/drawing/2014/main" id="{76DEDE49-B46A-6A4D-8377-CE168C2D0B44}"/>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Risk of miscarriage following amniocentesis or chorionic villus sampling: systematic review of literature and updated meta-analysis</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
        <p:nvSpPr>
          <p:cNvPr id="26" name="Segnaposto contenuto 2">
            <a:extLst>
              <a:ext uri="{FF2B5EF4-FFF2-40B4-BE49-F238E27FC236}">
                <a16:creationId xmlns:a16="http://schemas.microsoft.com/office/drawing/2014/main" id="{5D1D72F0-5EDD-8E42-B1B6-D7A9E72CB2AA}"/>
              </a:ext>
            </a:extLst>
          </p:cNvPr>
          <p:cNvSpPr txBox="1">
            <a:spLocks/>
          </p:cNvSpPr>
          <p:nvPr/>
        </p:nvSpPr>
        <p:spPr bwMode="auto">
          <a:xfrm>
            <a:off x="179388" y="5044608"/>
            <a:ext cx="8964612" cy="181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400" dirty="0" smtClean="0"/>
              <a:t>CVS: </a:t>
            </a:r>
            <a:r>
              <a:rPr lang="en-US" sz="1400" dirty="0"/>
              <a:t>163 miscarriages occurred following </a:t>
            </a:r>
            <a:r>
              <a:rPr lang="en-US" sz="1400" dirty="0" smtClean="0"/>
              <a:t>13 011 procedures.</a:t>
            </a:r>
            <a:endParaRPr lang="en-US" sz="1400" dirty="0"/>
          </a:p>
          <a:p>
            <a:pPr marL="0" indent="0">
              <a:buNone/>
            </a:pPr>
            <a:r>
              <a:rPr lang="en-US" sz="1400" b="1" dirty="0"/>
              <a:t>       Pooled risk of pregnancy loss after CVS </a:t>
            </a:r>
            <a:r>
              <a:rPr lang="en-US" sz="1400" b="1" dirty="0"/>
              <a:t>=</a:t>
            </a:r>
            <a:r>
              <a:rPr lang="en-US" sz="1400" b="1" dirty="0" smtClean="0"/>
              <a:t> </a:t>
            </a:r>
            <a:r>
              <a:rPr lang="en-US" sz="1400" b="1" dirty="0"/>
              <a:t>1.39% (95% CI, 0.76–2.02%; </a:t>
            </a:r>
            <a:r>
              <a:rPr lang="en-US" sz="1400" b="1" dirty="0"/>
              <a:t>I</a:t>
            </a:r>
            <a:r>
              <a:rPr lang="en-US" sz="1400" b="1" baseline="30000" dirty="0"/>
              <a:t>2</a:t>
            </a:r>
            <a:r>
              <a:rPr lang="en-US" sz="1400" b="1" dirty="0" smtClean="0"/>
              <a:t> =</a:t>
            </a:r>
            <a:r>
              <a:rPr lang="en-US" sz="1400" dirty="0"/>
              <a:t> </a:t>
            </a:r>
            <a:r>
              <a:rPr lang="en-US" sz="1400" b="1" dirty="0" smtClean="0"/>
              <a:t>89.1</a:t>
            </a:r>
            <a:r>
              <a:rPr lang="en-US" sz="1400" b="1" dirty="0"/>
              <a:t>%).</a:t>
            </a:r>
            <a:r>
              <a:rPr lang="en-US" sz="1400" dirty="0"/>
              <a:t> </a:t>
            </a:r>
          </a:p>
          <a:p>
            <a:r>
              <a:rPr lang="en-US" sz="1400" dirty="0" smtClean="0"/>
              <a:t>Controls: </a:t>
            </a:r>
            <a:r>
              <a:rPr lang="en-US" sz="1400" dirty="0"/>
              <a:t>1946 miscarriages in </a:t>
            </a:r>
            <a:r>
              <a:rPr lang="en-US" sz="1400" dirty="0"/>
              <a:t>232 680 </a:t>
            </a:r>
            <a:r>
              <a:rPr lang="en-US" sz="1400" dirty="0" smtClean="0"/>
              <a:t>pregnancies.</a:t>
            </a:r>
            <a:endParaRPr lang="en-US" sz="1400" dirty="0"/>
          </a:p>
          <a:p>
            <a:pPr marL="0" indent="0">
              <a:buNone/>
            </a:pPr>
            <a:r>
              <a:rPr lang="en-US" sz="1400" dirty="0"/>
              <a:t>       </a:t>
            </a:r>
            <a:r>
              <a:rPr lang="en-US" sz="1400" b="1" dirty="0"/>
              <a:t>Pooled risk of pregnancy loss </a:t>
            </a:r>
            <a:r>
              <a:rPr lang="en-US" sz="1400" b="1" dirty="0"/>
              <a:t>=</a:t>
            </a:r>
            <a:r>
              <a:rPr lang="en-US" sz="1400" b="1" dirty="0" smtClean="0"/>
              <a:t> </a:t>
            </a:r>
            <a:r>
              <a:rPr lang="en-US" sz="1400" b="1" dirty="0"/>
              <a:t>1.23% (95% CI, 0.86–1.59</a:t>
            </a:r>
            <a:r>
              <a:rPr lang="en-US" sz="1400" b="1" dirty="0" smtClean="0"/>
              <a:t>%;</a:t>
            </a:r>
            <a:r>
              <a:rPr lang="en-US" sz="1400" dirty="0"/>
              <a:t> </a:t>
            </a:r>
            <a:r>
              <a:rPr lang="en-US" sz="1400" b="1" dirty="0"/>
              <a:t>I</a:t>
            </a:r>
            <a:r>
              <a:rPr lang="en-US" sz="1400" b="1" baseline="30000" dirty="0"/>
              <a:t>2</a:t>
            </a:r>
            <a:r>
              <a:rPr lang="en-US" sz="1400" b="1" dirty="0" smtClean="0"/>
              <a:t> =</a:t>
            </a:r>
            <a:r>
              <a:rPr lang="en-US" sz="1400" dirty="0"/>
              <a:t> </a:t>
            </a:r>
            <a:r>
              <a:rPr lang="en-US" sz="1400" b="1" dirty="0" smtClean="0"/>
              <a:t>98.1</a:t>
            </a:r>
            <a:r>
              <a:rPr lang="en-US" sz="1400" b="1" dirty="0"/>
              <a:t>%). </a:t>
            </a:r>
            <a:endParaRPr lang="en-US" sz="1400" b="1" dirty="0" smtClean="0"/>
          </a:p>
          <a:p>
            <a:pPr marL="0" indent="0">
              <a:buNone/>
            </a:pPr>
            <a:endParaRPr lang="en-US" sz="1000" b="1" dirty="0" smtClean="0"/>
          </a:p>
          <a:p>
            <a:pPr marL="0" indent="0" algn="ctr">
              <a:buNone/>
            </a:pPr>
            <a:r>
              <a:rPr lang="en-US" sz="1400" dirty="0" smtClean="0"/>
              <a:t>The pooled procedure-related risk of miscarriage was </a:t>
            </a:r>
            <a:r>
              <a:rPr lang="en-US" sz="1400" b="1" dirty="0" smtClean="0"/>
              <a:t>non-significant </a:t>
            </a:r>
            <a:r>
              <a:rPr lang="en-US" sz="1400" dirty="0" smtClean="0"/>
              <a:t>(0.20% (95% CI, -0.13 to 0.52%; </a:t>
            </a:r>
          </a:p>
          <a:p>
            <a:pPr marL="0" indent="0" algn="ctr">
              <a:buNone/>
            </a:pPr>
            <a:r>
              <a:rPr lang="en-US" sz="1400" dirty="0" smtClean="0"/>
              <a:t>I</a:t>
            </a:r>
            <a:r>
              <a:rPr lang="en-US" sz="1400" baseline="30000" dirty="0" smtClean="0"/>
              <a:t>2</a:t>
            </a:r>
            <a:r>
              <a:rPr lang="en-US" sz="1400" dirty="0" smtClean="0"/>
              <a:t> </a:t>
            </a:r>
            <a:r>
              <a:rPr lang="en-US" sz="1400" dirty="0" smtClean="0"/>
              <a:t>= 52.7</a:t>
            </a:r>
            <a:r>
              <a:rPr lang="en-US" sz="1400" dirty="0" smtClean="0"/>
              <a:t>%)  following CVS.</a:t>
            </a:r>
          </a:p>
          <a:p>
            <a:endParaRPr lang="en-US" sz="1400" dirty="0"/>
          </a:p>
          <a:p>
            <a:pPr marL="0" indent="0">
              <a:buNone/>
            </a:pPr>
            <a:endParaRPr lang="en-US" sz="1400" dirty="0"/>
          </a:p>
        </p:txBody>
      </p:sp>
      <p:sp>
        <p:nvSpPr>
          <p:cNvPr id="2" name="Rectangle 1">
            <a:extLst>
              <a:ext uri="{FF2B5EF4-FFF2-40B4-BE49-F238E27FC236}">
                <a16:creationId xmlns:a16="http://schemas.microsoft.com/office/drawing/2014/main" id="{CD1BBAE2-CEE7-4049-BBDF-3C170314E35D}"/>
              </a:ext>
            </a:extLst>
          </p:cNvPr>
          <p:cNvSpPr/>
          <p:nvPr/>
        </p:nvSpPr>
        <p:spPr>
          <a:xfrm>
            <a:off x="466533" y="6264507"/>
            <a:ext cx="8313576" cy="5188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BF7E3548-A95A-774F-B090-059B40E1640E}"/>
              </a:ext>
            </a:extLst>
          </p:cNvPr>
          <p:cNvGrpSpPr/>
          <p:nvPr/>
        </p:nvGrpSpPr>
        <p:grpSpPr>
          <a:xfrm>
            <a:off x="1674688" y="2218231"/>
            <a:ext cx="5835721" cy="2638255"/>
            <a:chOff x="1674688" y="2218231"/>
            <a:chExt cx="5835721" cy="2638255"/>
          </a:xfrm>
        </p:grpSpPr>
        <p:pic>
          <p:nvPicPr>
            <p:cNvPr id="4" name="Picture 3">
              <a:extLst>
                <a:ext uri="{FF2B5EF4-FFF2-40B4-BE49-F238E27FC236}">
                  <a16:creationId xmlns:a16="http://schemas.microsoft.com/office/drawing/2014/main" id="{693BB62F-2FA1-564C-9135-5671E9A0830C}"/>
                </a:ext>
              </a:extLst>
            </p:cNvPr>
            <p:cNvPicPr>
              <a:picLocks noChangeAspect="1"/>
            </p:cNvPicPr>
            <p:nvPr/>
          </p:nvPicPr>
          <p:blipFill rotWithShape="1">
            <a:blip r:embed="rId4"/>
            <a:srcRect l="3348" r="2687"/>
            <a:stretch/>
          </p:blipFill>
          <p:spPr>
            <a:xfrm>
              <a:off x="1674688" y="2218231"/>
              <a:ext cx="5835721" cy="2638255"/>
            </a:xfrm>
            <a:prstGeom prst="rect">
              <a:avLst/>
            </a:prstGeom>
          </p:spPr>
        </p:pic>
        <p:sp>
          <p:nvSpPr>
            <p:cNvPr id="13" name="Rectangle 12">
              <a:extLst>
                <a:ext uri="{FF2B5EF4-FFF2-40B4-BE49-F238E27FC236}">
                  <a16:creationId xmlns:a16="http://schemas.microsoft.com/office/drawing/2014/main" id="{910EC5D2-8AB2-D147-A82D-7E397CDEA9F3}"/>
                </a:ext>
              </a:extLst>
            </p:cNvPr>
            <p:cNvSpPr/>
            <p:nvPr/>
          </p:nvSpPr>
          <p:spPr>
            <a:xfrm>
              <a:off x="1720408" y="4129890"/>
              <a:ext cx="5731952" cy="213509"/>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01234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a:spLocks/>
          </p:cNvSpPr>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4" name="Rectangle 8"/>
          <p:cNvSpPr>
            <a:spLocks noChangeArrowheads="1"/>
          </p:cNvSpPr>
          <p:nvPr/>
        </p:nvSpPr>
        <p:spPr bwMode="auto">
          <a:xfrm>
            <a:off x="0" y="170506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Results – Subgroup analysis - Amniocentesis</a:t>
            </a:r>
            <a:endParaRPr lang="en-US" sz="2800" b="1" dirty="0">
              <a:solidFill>
                <a:srgbClr val="000000"/>
              </a:solidFill>
              <a:effectLst>
                <a:outerShdw blurRad="50800" dist="38100" dir="2700000" algn="tl" rotWithShape="0">
                  <a:prstClr val="black">
                    <a:alpha val="40000"/>
                  </a:prstClr>
                </a:outerShdw>
              </a:effectLst>
            </a:endParaRP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Text Box 5">
            <a:extLst>
              <a:ext uri="{FF2B5EF4-FFF2-40B4-BE49-F238E27FC236}">
                <a16:creationId xmlns:a16="http://schemas.microsoft.com/office/drawing/2014/main" id="{D6394EB4-2C47-8942-BF78-FA9ADA413A86}"/>
              </a:ext>
            </a:extLst>
          </p:cNvPr>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Risk of miscarriage following amniocentesis or chorionic villus sampling: systematic review of literature and updated meta-analysis</a:t>
            </a:r>
          </a:p>
          <a:p>
            <a:pPr algn="ctr">
              <a:spcBef>
                <a:spcPct val="0"/>
              </a:spcBef>
              <a:buNone/>
            </a:pPr>
            <a:r>
              <a:rPr lang="en-US" sz="1400" i="1" dirty="0">
                <a:solidFill>
                  <a:schemeClr val="bg1"/>
                </a:solidFill>
              </a:rPr>
              <a:t> Salomon </a:t>
            </a:r>
            <a:r>
              <a:rPr lang="it-IT" altLang="en-US" sz="1400" i="1" dirty="0">
                <a:solidFill>
                  <a:schemeClr val="bg1"/>
                </a:solidFill>
              </a:rPr>
              <a:t>et al., UOG 2019</a:t>
            </a:r>
            <a:endParaRPr lang="en-GB" altLang="it-IT" sz="1400" i="1" dirty="0">
              <a:solidFill>
                <a:schemeClr val="bg1"/>
              </a:solidFill>
            </a:endParaRPr>
          </a:p>
        </p:txBody>
      </p:sp>
      <p:sp>
        <p:nvSpPr>
          <p:cNvPr id="9" name="Segnaposto contenuto 2">
            <a:extLst>
              <a:ext uri="{FF2B5EF4-FFF2-40B4-BE49-F238E27FC236}">
                <a16:creationId xmlns:a16="http://schemas.microsoft.com/office/drawing/2014/main" id="{747031B4-49CD-554D-961E-B2CA69AC8BE5}"/>
              </a:ext>
            </a:extLst>
          </p:cNvPr>
          <p:cNvSpPr txBox="1">
            <a:spLocks/>
          </p:cNvSpPr>
          <p:nvPr/>
        </p:nvSpPr>
        <p:spPr bwMode="auto">
          <a:xfrm>
            <a:off x="354563" y="2207704"/>
            <a:ext cx="8425544" cy="465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400" dirty="0"/>
              <a:t>Procedure-related risk of miscarriage was examined for studies with similar and those with dissimilar risk level for chromosomal abnormalities. </a:t>
            </a:r>
          </a:p>
          <a:p>
            <a:endParaRPr lang="en-US" sz="1400" dirty="0"/>
          </a:p>
          <a:p>
            <a:endParaRPr lang="en-US" sz="1400" dirty="0"/>
          </a:p>
          <a:p>
            <a:endParaRPr lang="en-US" sz="1400" dirty="0"/>
          </a:p>
          <a:p>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r>
              <a:rPr lang="en-US" sz="1400" dirty="0"/>
              <a:t>The pooled risk RD for amniocentesis when analyzing studies with dissimilar risk level </a:t>
            </a:r>
            <a:r>
              <a:rPr lang="en-US" sz="1400" dirty="0" smtClean="0"/>
              <a:t>was </a:t>
            </a:r>
            <a:r>
              <a:rPr lang="en-US" sz="1400" b="1" dirty="0" smtClean="0"/>
              <a:t>0.46</a:t>
            </a:r>
            <a:r>
              <a:rPr lang="en-US" sz="1400" b="1" dirty="0"/>
              <a:t>% </a:t>
            </a:r>
            <a:r>
              <a:rPr lang="en-US" sz="1400" dirty="0"/>
              <a:t>(95% CI, 0.25–0.67; </a:t>
            </a:r>
            <a:r>
              <a:rPr lang="en-US" sz="1400" dirty="0"/>
              <a:t>I</a:t>
            </a:r>
            <a:r>
              <a:rPr lang="en-US" sz="1400" baseline="30000" dirty="0"/>
              <a:t>2</a:t>
            </a:r>
            <a:r>
              <a:rPr lang="en-US" sz="1400" dirty="0" smtClean="0"/>
              <a:t> </a:t>
            </a:r>
            <a:r>
              <a:rPr lang="en-US" sz="1400" dirty="0"/>
              <a:t>= 38.1</a:t>
            </a:r>
            <a:r>
              <a:rPr lang="en-US" sz="1400" dirty="0"/>
              <a:t>%).</a:t>
            </a:r>
          </a:p>
          <a:p>
            <a:r>
              <a:rPr lang="en-US" sz="1400" dirty="0"/>
              <a:t>When analyzing studies with similar risk levels, there was </a:t>
            </a:r>
            <a:r>
              <a:rPr lang="en-US" sz="1400" b="1" dirty="0"/>
              <a:t>no significant procedure-related risk </a:t>
            </a:r>
            <a:r>
              <a:rPr lang="en-US" sz="1400" dirty="0"/>
              <a:t>(RD, 0.12% (95% CI, −0.05 to 0.30%; </a:t>
            </a:r>
            <a:r>
              <a:rPr lang="en-US" sz="1400" dirty="0"/>
              <a:t>I</a:t>
            </a:r>
            <a:r>
              <a:rPr lang="en-US" sz="1400" baseline="30000" dirty="0"/>
              <a:t>2</a:t>
            </a:r>
            <a:r>
              <a:rPr lang="en-US" sz="1400" dirty="0" smtClean="0"/>
              <a:t> </a:t>
            </a:r>
            <a:r>
              <a:rPr lang="en-US" sz="1400" dirty="0"/>
              <a:t>= 44.1</a:t>
            </a:r>
            <a:r>
              <a:rPr lang="en-US" sz="1400" dirty="0"/>
              <a:t>%)) following amniocentesis.</a:t>
            </a:r>
          </a:p>
          <a:p>
            <a:pPr marL="0" indent="0">
              <a:buNone/>
            </a:pPr>
            <a:endParaRPr lang="en-US" sz="1400" dirty="0"/>
          </a:p>
          <a:p>
            <a:pPr marL="0" indent="0">
              <a:buNone/>
            </a:pPr>
            <a:r>
              <a:rPr lang="en-US" sz="1800" dirty="0"/>
              <a:t> </a:t>
            </a:r>
          </a:p>
          <a:p>
            <a:pPr marL="0" indent="0">
              <a:buNone/>
            </a:pPr>
            <a:r>
              <a:rPr lang="en-US" sz="1800" dirty="0"/>
              <a:t> </a:t>
            </a:r>
          </a:p>
          <a:p>
            <a:pPr marL="0" indent="0">
              <a:buNone/>
            </a:pPr>
            <a:endParaRPr lang="en-US" sz="1800" dirty="0"/>
          </a:p>
        </p:txBody>
      </p:sp>
      <p:grpSp>
        <p:nvGrpSpPr>
          <p:cNvPr id="3" name="Group 2">
            <a:extLst>
              <a:ext uri="{FF2B5EF4-FFF2-40B4-BE49-F238E27FC236}">
                <a16:creationId xmlns:a16="http://schemas.microsoft.com/office/drawing/2014/main" id="{6C8ADFC4-E042-F442-A9C6-142BC77C9932}"/>
              </a:ext>
            </a:extLst>
          </p:cNvPr>
          <p:cNvGrpSpPr/>
          <p:nvPr/>
        </p:nvGrpSpPr>
        <p:grpSpPr>
          <a:xfrm>
            <a:off x="2354263" y="2740035"/>
            <a:ext cx="4507003" cy="2980794"/>
            <a:chOff x="2354263" y="2740035"/>
            <a:chExt cx="4507003" cy="2980794"/>
          </a:xfrm>
        </p:grpSpPr>
        <p:pic>
          <p:nvPicPr>
            <p:cNvPr id="2" name="Picture 1">
              <a:extLst>
                <a:ext uri="{FF2B5EF4-FFF2-40B4-BE49-F238E27FC236}">
                  <a16:creationId xmlns:a16="http://schemas.microsoft.com/office/drawing/2014/main" id="{1D813730-1A68-4B46-ABE2-B83145DA7406}"/>
                </a:ext>
              </a:extLst>
            </p:cNvPr>
            <p:cNvPicPr>
              <a:picLocks noChangeAspect="1"/>
            </p:cNvPicPr>
            <p:nvPr/>
          </p:nvPicPr>
          <p:blipFill rotWithShape="1">
            <a:blip r:embed="rId4"/>
            <a:srcRect l="3967" r="3967"/>
            <a:stretch/>
          </p:blipFill>
          <p:spPr>
            <a:xfrm>
              <a:off x="2354263" y="2740035"/>
              <a:ext cx="4507003" cy="2980794"/>
            </a:xfrm>
            <a:prstGeom prst="rect">
              <a:avLst/>
            </a:prstGeom>
          </p:spPr>
        </p:pic>
        <p:sp>
          <p:nvSpPr>
            <p:cNvPr id="11" name="Rectangle 10">
              <a:extLst>
                <a:ext uri="{FF2B5EF4-FFF2-40B4-BE49-F238E27FC236}">
                  <a16:creationId xmlns:a16="http://schemas.microsoft.com/office/drawing/2014/main" id="{6600F0B9-4A16-D14D-A0AB-2C5A31734E92}"/>
                </a:ext>
              </a:extLst>
            </p:cNvPr>
            <p:cNvSpPr/>
            <p:nvPr/>
          </p:nvSpPr>
          <p:spPr>
            <a:xfrm>
              <a:off x="2354263" y="3881032"/>
              <a:ext cx="4507003" cy="169760"/>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255601-68AD-7F4A-AE11-3F4D6D4AD070}"/>
                </a:ext>
              </a:extLst>
            </p:cNvPr>
            <p:cNvSpPr/>
            <p:nvPr/>
          </p:nvSpPr>
          <p:spPr>
            <a:xfrm>
              <a:off x="2354263" y="4947832"/>
              <a:ext cx="4507003" cy="169760"/>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97876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3775</TotalTime>
  <Words>1452</Words>
  <Application>Microsoft Office PowerPoint</Application>
  <PresentationFormat>On-screen Show (4:3)</PresentationFormat>
  <Paragraphs>222</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Renata Kotsia</cp:lastModifiedBy>
  <cp:revision>247</cp:revision>
  <dcterms:created xsi:type="dcterms:W3CDTF">2018-05-11T23:46:17Z</dcterms:created>
  <dcterms:modified xsi:type="dcterms:W3CDTF">2019-09-13T13:17:43Z</dcterms:modified>
</cp:coreProperties>
</file>