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Garet" panose="020B0604020202020204" charset="0"/>
      <p:regular r:id="rId3"/>
    </p:embeddedFont>
    <p:embeddedFont>
      <p:font typeface="Garet Bold" panose="020B0604020202020204" charset="0"/>
      <p:regular r:id="rId4"/>
    </p:embeddedFont>
    <p:embeddedFont>
      <p:font typeface="Roboto 1" panose="020B0604020202020204" charset="0"/>
      <p:regular r:id="rId5"/>
    </p:embeddedFont>
    <p:embeddedFont>
      <p:font typeface="Roboto 1 Bold" panose="020B0604020202020204" charset="0"/>
      <p:regular r:id="rId6"/>
    </p:embeddedFont>
    <p:embeddedFont>
      <p:font typeface="Roboto 2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1794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79925"/>
            <a:ext cx="9790492" cy="7407076"/>
          </a:xfrm>
          <a:custGeom>
            <a:avLst/>
            <a:gdLst/>
            <a:ahLst/>
            <a:cxnLst/>
            <a:rect l="l" t="t" r="r" b="b"/>
            <a:pathLst>
              <a:path w="12744331" h="10263191">
                <a:moveTo>
                  <a:pt x="0" y="0"/>
                </a:moveTo>
                <a:lnTo>
                  <a:pt x="12744331" y="0"/>
                </a:lnTo>
                <a:lnTo>
                  <a:pt x="12744331" y="10263192"/>
                </a:lnTo>
                <a:lnTo>
                  <a:pt x="0" y="1026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172" r="-27070" b="-38559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-19343"/>
            <a:ext cx="9790492" cy="3086100"/>
            <a:chOff x="0" y="0"/>
            <a:chExt cx="2578566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8566" cy="812800"/>
            </a:xfrm>
            <a:custGeom>
              <a:avLst/>
              <a:gdLst/>
              <a:ahLst/>
              <a:cxnLst/>
              <a:rect l="l" t="t" r="r" b="b"/>
              <a:pathLst>
                <a:path w="2578566" h="812800">
                  <a:moveTo>
                    <a:pt x="0" y="0"/>
                  </a:moveTo>
                  <a:lnTo>
                    <a:pt x="2578566" y="0"/>
                  </a:lnTo>
                  <a:lnTo>
                    <a:pt x="2578566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303383">
                    <a:alpha val="100000"/>
                  </a:srgbClr>
                </a:gs>
                <a:gs pos="100000">
                  <a:srgbClr val="E3051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57856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83614" y="7804828"/>
            <a:ext cx="6735007" cy="1294502"/>
            <a:chOff x="0" y="0"/>
            <a:chExt cx="4431625" cy="8517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1625" cy="851780"/>
            </a:xfrm>
            <a:custGeom>
              <a:avLst/>
              <a:gdLst/>
              <a:ahLst/>
              <a:cxnLst/>
              <a:rect l="l" t="t" r="r" b="b"/>
              <a:pathLst>
                <a:path w="4431625" h="851780">
                  <a:moveTo>
                    <a:pt x="27840" y="0"/>
                  </a:moveTo>
                  <a:lnTo>
                    <a:pt x="4403786" y="0"/>
                  </a:lnTo>
                  <a:cubicBezTo>
                    <a:pt x="4411169" y="0"/>
                    <a:pt x="4418250" y="2933"/>
                    <a:pt x="4423471" y="8154"/>
                  </a:cubicBezTo>
                  <a:cubicBezTo>
                    <a:pt x="4428692" y="13375"/>
                    <a:pt x="4431625" y="20456"/>
                    <a:pt x="4431625" y="27840"/>
                  </a:cubicBezTo>
                  <a:lnTo>
                    <a:pt x="4431625" y="823941"/>
                  </a:lnTo>
                  <a:cubicBezTo>
                    <a:pt x="4431625" y="839316"/>
                    <a:pt x="4419161" y="851780"/>
                    <a:pt x="4403786" y="851780"/>
                  </a:cubicBezTo>
                  <a:lnTo>
                    <a:pt x="27840" y="851780"/>
                  </a:lnTo>
                  <a:cubicBezTo>
                    <a:pt x="12464" y="851780"/>
                    <a:pt x="0" y="839316"/>
                    <a:pt x="0" y="823941"/>
                  </a:cubicBezTo>
                  <a:lnTo>
                    <a:pt x="0" y="27840"/>
                  </a:lnTo>
                  <a:cubicBezTo>
                    <a:pt x="0" y="20456"/>
                    <a:pt x="2933" y="13375"/>
                    <a:pt x="8154" y="8154"/>
                  </a:cubicBezTo>
                  <a:cubicBezTo>
                    <a:pt x="13375" y="2933"/>
                    <a:pt x="20456" y="0"/>
                    <a:pt x="2784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BA47E">
                    <a:alpha val="100000"/>
                  </a:srgbClr>
                </a:gs>
                <a:gs pos="100000">
                  <a:srgbClr val="E4D7C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4431625" cy="861305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08865" y="9258300"/>
            <a:ext cx="4291454" cy="928840"/>
            <a:chOff x="0" y="0"/>
            <a:chExt cx="3001640" cy="6496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01640" cy="649673"/>
            </a:xfrm>
            <a:custGeom>
              <a:avLst/>
              <a:gdLst/>
              <a:ahLst/>
              <a:cxnLst/>
              <a:rect l="l" t="t" r="r" b="b"/>
              <a:pathLst>
                <a:path w="3001640" h="649673">
                  <a:moveTo>
                    <a:pt x="43691" y="0"/>
                  </a:moveTo>
                  <a:lnTo>
                    <a:pt x="2957948" y="0"/>
                  </a:lnTo>
                  <a:cubicBezTo>
                    <a:pt x="2969536" y="0"/>
                    <a:pt x="2980649" y="4603"/>
                    <a:pt x="2988843" y="12797"/>
                  </a:cubicBezTo>
                  <a:cubicBezTo>
                    <a:pt x="2997036" y="20991"/>
                    <a:pt x="3001640" y="32104"/>
                    <a:pt x="3001640" y="43691"/>
                  </a:cubicBezTo>
                  <a:lnTo>
                    <a:pt x="3001640" y="605982"/>
                  </a:lnTo>
                  <a:cubicBezTo>
                    <a:pt x="3001640" y="617570"/>
                    <a:pt x="2997036" y="628683"/>
                    <a:pt x="2988843" y="636877"/>
                  </a:cubicBezTo>
                  <a:cubicBezTo>
                    <a:pt x="2980649" y="645070"/>
                    <a:pt x="2969536" y="649673"/>
                    <a:pt x="2957948" y="649673"/>
                  </a:cubicBezTo>
                  <a:lnTo>
                    <a:pt x="43691" y="649673"/>
                  </a:lnTo>
                  <a:cubicBezTo>
                    <a:pt x="32104" y="649673"/>
                    <a:pt x="20991" y="645070"/>
                    <a:pt x="12797" y="636877"/>
                  </a:cubicBezTo>
                  <a:cubicBezTo>
                    <a:pt x="4603" y="628683"/>
                    <a:pt x="0" y="617570"/>
                    <a:pt x="0" y="605982"/>
                  </a:cubicBezTo>
                  <a:lnTo>
                    <a:pt x="0" y="43691"/>
                  </a:lnTo>
                  <a:cubicBezTo>
                    <a:pt x="0" y="32104"/>
                    <a:pt x="4603" y="20991"/>
                    <a:pt x="12797" y="12797"/>
                  </a:cubicBezTo>
                  <a:cubicBezTo>
                    <a:pt x="20991" y="4603"/>
                    <a:pt x="32104" y="0"/>
                    <a:pt x="4369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BA47E">
                    <a:alpha val="100000"/>
                  </a:srgbClr>
                </a:gs>
                <a:gs pos="100000">
                  <a:srgbClr val="E4D7C1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3001640" cy="659198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309" y="7793958"/>
            <a:ext cx="2610745" cy="261074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7614871" y="7969462"/>
            <a:ext cx="2175621" cy="2217678"/>
            <a:chOff x="0" y="0"/>
            <a:chExt cx="573003" cy="6003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3003" cy="600346"/>
            </a:xfrm>
            <a:custGeom>
              <a:avLst/>
              <a:gdLst/>
              <a:ahLst/>
              <a:cxnLst/>
              <a:rect l="l" t="t" r="r" b="b"/>
              <a:pathLst>
                <a:path w="573003" h="600346">
                  <a:moveTo>
                    <a:pt x="0" y="0"/>
                  </a:moveTo>
                  <a:lnTo>
                    <a:pt x="573003" y="0"/>
                  </a:lnTo>
                  <a:lnTo>
                    <a:pt x="573003" y="600346"/>
                  </a:lnTo>
                  <a:lnTo>
                    <a:pt x="0" y="6003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gradFill>
                <a:gsLst>
                  <a:gs pos="0">
                    <a:srgbClr val="303383">
                      <a:alpha val="100000"/>
                    </a:srgbClr>
                  </a:gs>
                  <a:gs pos="100000">
                    <a:srgbClr val="E30513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573003" cy="609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812006" y="7950217"/>
            <a:ext cx="6478222" cy="1003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</a:pPr>
            <a:r>
              <a:rPr lang="en-US" sz="2858" dirty="0">
                <a:solidFill>
                  <a:srgbClr val="303383"/>
                </a:solidFill>
                <a:latin typeface="Garet"/>
                <a:ea typeface="Garet"/>
                <a:cs typeface="Garet"/>
                <a:sym typeface="Garet"/>
              </a:rPr>
              <a:t>ABSTRACT SUBMISSION DEADLINE</a:t>
            </a:r>
          </a:p>
          <a:p>
            <a:pPr algn="ctr">
              <a:lnSpc>
                <a:spcPts val="4001"/>
              </a:lnSpc>
              <a:spcBef>
                <a:spcPct val="0"/>
              </a:spcBef>
            </a:pPr>
            <a:r>
              <a:rPr lang="en-US" sz="2858" b="1" dirty="0">
                <a:solidFill>
                  <a:srgbClr val="303383"/>
                </a:solidFill>
                <a:latin typeface="Garet Bold"/>
                <a:ea typeface="Garet Bold"/>
                <a:cs typeface="Garet Bold"/>
                <a:sym typeface="Garet Bold"/>
              </a:rPr>
              <a:t>17 MARCH 2026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04709" y="766762"/>
            <a:ext cx="7346162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dirty="0">
                <a:solidFill>
                  <a:srgbClr val="E30513"/>
                </a:solidFill>
                <a:latin typeface="Roboto 2"/>
                <a:ea typeface="Roboto 2"/>
                <a:cs typeface="Roboto 2"/>
                <a:sym typeface="Roboto 2"/>
              </a:rPr>
              <a:t>Why submit an abstract to ISUOG 2026?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04709" y="1550058"/>
            <a:ext cx="7346163" cy="632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 b="1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Raise your professional profile:</a:t>
            </a:r>
            <a:r>
              <a:rPr lang="en-US" sz="2200" b="1">
                <a:solidFill>
                  <a:srgbClr val="000000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  <a:r>
              <a:rPr lang="en-US" sz="22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Access a global audience, disseminate your research ideas and gain exposure.</a:t>
            </a:r>
          </a:p>
          <a:p>
            <a:pPr algn="l">
              <a:lnSpc>
                <a:spcPts val="2640"/>
              </a:lnSpc>
            </a:pPr>
            <a:endParaRPr lang="en-US" sz="220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2640"/>
              </a:lnSpc>
            </a:pPr>
            <a:r>
              <a:rPr lang="en-US" sz="2200" b="1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Get published in UOG:</a:t>
            </a:r>
            <a:r>
              <a:rPr lang="en-US" sz="2200" b="1">
                <a:solidFill>
                  <a:srgbClr val="000000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  <a:r>
              <a:rPr lang="en-US" sz="22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The influential research journal has a global impact factor of 6.3 and has reached 6.28 million downloads in 2024.</a:t>
            </a:r>
          </a:p>
          <a:p>
            <a:pPr algn="l">
              <a:lnSpc>
                <a:spcPts val="2640"/>
              </a:lnSpc>
            </a:pPr>
            <a:endParaRPr lang="en-US" sz="220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2640"/>
              </a:lnSpc>
            </a:pPr>
            <a:r>
              <a:rPr lang="en-US" sz="2200" b="1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Attend World Congress: </a:t>
            </a:r>
            <a:r>
              <a:rPr lang="en-US" sz="22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Benefit from discounted registration fees. </a:t>
            </a:r>
          </a:p>
          <a:p>
            <a:pPr algn="l">
              <a:lnSpc>
                <a:spcPts val="2640"/>
              </a:lnSpc>
            </a:pPr>
            <a:endParaRPr lang="en-US" sz="220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2640"/>
              </a:lnSpc>
            </a:pPr>
            <a:r>
              <a:rPr lang="en-US" sz="2200" b="1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Make a difference:</a:t>
            </a:r>
            <a:r>
              <a:rPr lang="en-US" sz="2200" b="1">
                <a:solidFill>
                  <a:srgbClr val="000000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  <a:r>
              <a:rPr lang="en-US" sz="22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Increase the knowledge of professionals in the field and make a difference in the lives of patients across the world. </a:t>
            </a:r>
          </a:p>
          <a:p>
            <a:pPr algn="l">
              <a:lnSpc>
                <a:spcPts val="2640"/>
              </a:lnSpc>
            </a:pPr>
            <a:endParaRPr lang="en-US" sz="220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2640"/>
              </a:lnSpc>
            </a:pPr>
            <a:r>
              <a:rPr lang="en-US" sz="2200" b="1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Apply for our travel grant:</a:t>
            </a:r>
            <a:r>
              <a:rPr lang="en-US" sz="22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Successful applicants will receive return air travel, up to 4 nights’ accommodation in Dubai, complimentary registration to attend the Congress and more.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en-US" sz="220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008054" y="9536771"/>
            <a:ext cx="2212246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303383"/>
                </a:solidFill>
                <a:latin typeface="Garet Bold"/>
                <a:ea typeface="Garet Bold"/>
                <a:cs typeface="Garet Bold"/>
                <a:sym typeface="Garet Bold"/>
              </a:rPr>
              <a:t>SUBMIT NOW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78922" y="451709"/>
            <a:ext cx="9432647" cy="2182682"/>
            <a:chOff x="0" y="0"/>
            <a:chExt cx="12576863" cy="2910243"/>
          </a:xfrm>
        </p:grpSpPr>
        <p:sp>
          <p:nvSpPr>
            <p:cNvPr id="21" name="Freeform 21"/>
            <p:cNvSpPr/>
            <p:nvPr/>
          </p:nvSpPr>
          <p:spPr>
            <a:xfrm>
              <a:off x="2597605" y="394543"/>
              <a:ext cx="9979258" cy="2146467"/>
            </a:xfrm>
            <a:custGeom>
              <a:avLst/>
              <a:gdLst/>
              <a:ahLst/>
              <a:cxnLst/>
              <a:rect l="l" t="t" r="r" b="b"/>
              <a:pathLst>
                <a:path w="9979258" h="2146467">
                  <a:moveTo>
                    <a:pt x="0" y="0"/>
                  </a:moveTo>
                  <a:lnTo>
                    <a:pt x="9979258" y="0"/>
                  </a:lnTo>
                  <a:lnTo>
                    <a:pt x="9979258" y="2146467"/>
                  </a:lnTo>
                  <a:lnTo>
                    <a:pt x="0" y="2146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29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2659175" cy="2910243"/>
            </a:xfrm>
            <a:custGeom>
              <a:avLst/>
              <a:gdLst/>
              <a:ahLst/>
              <a:cxnLst/>
              <a:rect l="l" t="t" r="r" b="b"/>
              <a:pathLst>
                <a:path w="2659175" h="2910243">
                  <a:moveTo>
                    <a:pt x="0" y="0"/>
                  </a:moveTo>
                  <a:lnTo>
                    <a:pt x="2659175" y="0"/>
                  </a:lnTo>
                  <a:lnTo>
                    <a:pt x="2659175" y="2910243"/>
                  </a:lnTo>
                  <a:lnTo>
                    <a:pt x="0" y="2910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7415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126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Roboto 1 Bold</vt:lpstr>
      <vt:lpstr>Calibri</vt:lpstr>
      <vt:lpstr>Garet</vt:lpstr>
      <vt:lpstr>Arial</vt:lpstr>
      <vt:lpstr>Roboto 2</vt:lpstr>
      <vt:lpstr>Garet Bold</vt:lpstr>
      <vt:lpstr>Roboto 1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2026 presentation slides</dc:title>
  <cp:lastModifiedBy>Melanie Atobrah-Kyeremeh</cp:lastModifiedBy>
  <cp:revision>2</cp:revision>
  <dcterms:created xsi:type="dcterms:W3CDTF">2006-08-16T00:00:00Z</dcterms:created>
  <dcterms:modified xsi:type="dcterms:W3CDTF">2026-01-20T16:38:04Z</dcterms:modified>
  <dc:identifier>DAG4fY2yDEU</dc:identifier>
</cp:coreProperties>
</file>