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812" r:id="rId2"/>
  </p:sldMasterIdLst>
  <p:notesMasterIdLst>
    <p:notesMasterId r:id="rId19"/>
  </p:notesMasterIdLst>
  <p:sldIdLst>
    <p:sldId id="329" r:id="rId3"/>
    <p:sldId id="350" r:id="rId4"/>
    <p:sldId id="349" r:id="rId5"/>
    <p:sldId id="384" r:id="rId6"/>
    <p:sldId id="361" r:id="rId7"/>
    <p:sldId id="378" r:id="rId8"/>
    <p:sldId id="352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</p:sldIdLst>
  <p:sldSz cx="9144000" cy="6858000" type="screen4x3"/>
  <p:notesSz cx="6761163" cy="99425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 xmlns:mv="urn:schemas-microsoft-com:mac:vml" xmlns:mc="http://schemas.openxmlformats.org/markup-compatibility/2006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6E4"/>
    <a:srgbClr val="EADEE7"/>
    <a:srgbClr val="ED1D24"/>
    <a:srgbClr val="445895"/>
    <a:srgbClr val="CDDEFF"/>
    <a:srgbClr val="002060"/>
    <a:srgbClr val="F0F3FB"/>
    <a:srgbClr val="E2E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8" autoAdjust="0"/>
    <p:restoredTop sz="98330" autoAdjust="0"/>
  </p:normalViewPr>
  <p:slideViewPr>
    <p:cSldViewPr>
      <p:cViewPr>
        <p:scale>
          <a:sx n="109" d="100"/>
          <a:sy n="109" d="100"/>
        </p:scale>
        <p:origin x="-174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fld id="{E85DC6F2-61F7-47F7-BDDB-8773C9C1B552}" type="datetimeFigureOut">
              <a:rPr lang="it-IT"/>
              <a:pPr>
                <a:defRPr/>
              </a:pPr>
              <a:t>26/01/2017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i="0">
                <a:latin typeface="Arial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A07579C-B849-46E4-81D5-095676F8793D}" type="slidenum">
              <a:rPr lang="en-US"/>
              <a:pPr>
                <a:defRPr/>
              </a:pPr>
              <a:t>‹#›</a:t>
            </a:fld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969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D345E7-095D-4628-A017-2AA883E147ED}" type="slidenum">
              <a:rPr lang="en-GB" altLang="it-IT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GB" altLang="it-IT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25465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22532" name="Segnaposto numero diapositiva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C641F3-085E-404A-B442-0231AFD4B84A}" type="slidenum">
              <a:rPr lang="x-none" altLang="it-IT" i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it-IT" altLang="it-IT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471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24580" name="Segnaposto numero diapositiva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E584FA-CD33-4012-8C28-E8FE9CE9CBC9}" type="slidenum">
              <a:rPr lang="x-none" altLang="it-IT" i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it-IT" altLang="it-IT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555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2867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11BDE67-22A4-453D-8F1D-E9555A3F8F59}" type="slidenum">
              <a:rPr lang="it-IT" altLang="it-IT" i="0" smtClean="0">
                <a:solidFill>
                  <a:srgbClr val="000000"/>
                </a:solidFill>
              </a:rPr>
              <a:pPr/>
              <a:t>5</a:t>
            </a:fld>
            <a:endParaRPr lang="it-IT" altLang="it-IT" i="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22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30724" name="Segnaposto numero diapositiva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EB534B-8D8E-4508-AEC5-73920049AD32}" type="slidenum">
              <a:rPr lang="x-none" altLang="it-IT" i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it-IT" altLang="it-IT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489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30724" name="Segnaposto numero diapositiva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EB534B-8D8E-4508-AEC5-73920049AD32}" type="slidenum">
              <a:rPr lang="x-none" altLang="it-IT" i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it-IT" altLang="it-IT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249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34820" name="Segnaposto numero diapositiva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A44F31C-2D1F-4EC9-B3F1-334B594AA577}" type="slidenum">
              <a:rPr lang="x-none" altLang="it-IT" i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it-IT" altLang="it-IT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868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dirty="0" smtClean="0"/>
          </a:p>
        </p:txBody>
      </p:sp>
      <p:sp>
        <p:nvSpPr>
          <p:cNvPr id="59396" name="Segnaposto numero diapositiva 3"/>
          <p:cNvSpPr txBox="1">
            <a:spLocks noGrp="1"/>
          </p:cNvSpPr>
          <p:nvPr/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62B56D-1B15-44DE-B517-41FD56C48F94}" type="slidenum">
              <a:rPr lang="x-none" altLang="it-IT" i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it-IT" altLang="it-IT" i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0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3EC82-1B01-4E61-8144-D6203CB61C62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0175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D8DF2-7700-485C-A24B-6C4C21AB59CF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0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C36B0-32BF-4C1D-8B14-A851CC5C51F3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3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851-8467-4832-92CA-ED9F07BADCA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43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4CE0B-E619-4A04-AFDC-98E880E5E2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675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D40B0-C877-4B88-B941-F24B4AD5AAE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0194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C06DB-2521-444A-8DBE-D0AA6A95A1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767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F55CC-90EC-4ED1-B27D-C5BB50F5A4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762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1B118-3A41-4160-BC46-15821FE1628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3824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5A405-2C77-4A47-9402-95622389C7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5782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66658-6B9B-46F2-8D64-99C8FA404B3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852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09CB6-6D70-440F-BE29-455026851B21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686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1DCDB-A505-4D00-A47A-42AB4F4F12D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172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8D181-7187-4539-95BF-29D4AC90ABA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8947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5E476-6F4A-42B8-8255-3D7FB57E1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62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07470-8E3A-4B11-89EA-065FF43B9312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7632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3EB94-954C-42B7-BC7B-F6998BFAAE35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88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78C1A-D1D9-4F7B-859A-60F116829842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048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9177E-B0CC-4BAA-86B1-C7EC57F86527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9769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A35F0-57CA-4226-B22C-AEDC13518215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4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13055-48F1-4760-A228-BF2BB82244EF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009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5BB04-7A9D-4F2A-9B1F-9B9D5AF2E16F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8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text styles</a:t>
            </a:r>
          </a:p>
          <a:p>
            <a:pPr lvl="1"/>
            <a:r>
              <a:rPr lang="en-GB" altLang="it-IT" smtClean="0"/>
              <a:t>Second level</a:t>
            </a:r>
          </a:p>
          <a:p>
            <a:pPr lvl="2"/>
            <a:r>
              <a:rPr lang="en-GB" altLang="it-IT" smtClean="0"/>
              <a:t>Third level</a:t>
            </a:r>
          </a:p>
          <a:p>
            <a:pPr lvl="3"/>
            <a:r>
              <a:rPr lang="en-GB" altLang="it-IT" smtClean="0"/>
              <a:t>Fourth level</a:t>
            </a:r>
          </a:p>
          <a:p>
            <a:pPr lvl="4"/>
            <a:r>
              <a:rPr lang="en-GB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3D8571-8C07-428E-A66A-16124D03FB04}" type="slidenum">
              <a:rPr lang="en-US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585" r:id="rId1"/>
    <p:sldLayoutId id="2147487586" r:id="rId2"/>
    <p:sldLayoutId id="2147487587" r:id="rId3"/>
    <p:sldLayoutId id="2147487588" r:id="rId4"/>
    <p:sldLayoutId id="2147487589" r:id="rId5"/>
    <p:sldLayoutId id="2147487590" r:id="rId6"/>
    <p:sldLayoutId id="2147487591" r:id="rId7"/>
    <p:sldLayoutId id="2147487592" r:id="rId8"/>
    <p:sldLayoutId id="2147487593" r:id="rId9"/>
    <p:sldLayoutId id="2147487594" r:id="rId10"/>
    <p:sldLayoutId id="21474875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 smtClean="0"/>
              <a:t>Click to edit Master text styles</a:t>
            </a:r>
          </a:p>
          <a:p>
            <a:pPr lvl="1"/>
            <a:r>
              <a:rPr lang="en-GB" altLang="it-IT" smtClean="0"/>
              <a:t>Second level</a:t>
            </a:r>
          </a:p>
          <a:p>
            <a:pPr lvl="2"/>
            <a:r>
              <a:rPr lang="en-GB" altLang="it-IT" smtClean="0"/>
              <a:t>Third level</a:t>
            </a:r>
          </a:p>
          <a:p>
            <a:pPr lvl="3"/>
            <a:r>
              <a:rPr lang="en-GB" altLang="it-IT" smtClean="0"/>
              <a:t>Fourth level</a:t>
            </a:r>
          </a:p>
          <a:p>
            <a:pPr lvl="4"/>
            <a:r>
              <a:rPr lang="en-GB" altLang="it-IT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i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2B089E-E7A4-431C-A446-EF849B64A32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18" r:id="rId1"/>
    <p:sldLayoutId id="2147487619" r:id="rId2"/>
    <p:sldLayoutId id="2147487620" r:id="rId3"/>
    <p:sldLayoutId id="2147487621" r:id="rId4"/>
    <p:sldLayoutId id="2147487622" r:id="rId5"/>
    <p:sldLayoutId id="2147487623" r:id="rId6"/>
    <p:sldLayoutId id="2147487624" r:id="rId7"/>
    <p:sldLayoutId id="2147487625" r:id="rId8"/>
    <p:sldLayoutId id="2147487626" r:id="rId9"/>
    <p:sldLayoutId id="2147487627" r:id="rId10"/>
    <p:sldLayoutId id="2147487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17415" name="Picture 3" descr="ISUOG-red-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4" descr="UOG revers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251520" y="1124744"/>
            <a:ext cx="87487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GB" altLang="it-IT" b="1" i="0" dirty="0">
                <a:solidFill>
                  <a:srgbClr val="000000"/>
                </a:solidFill>
                <a:cs typeface="Arial" panose="020B0604020202020204" pitchFamily="34" charset="0"/>
              </a:rPr>
              <a:t>UOG Journal Club:</a:t>
            </a:r>
            <a:r>
              <a:rPr lang="en-GB" altLang="it-IT" b="1" i="0" dirty="0" smtClean="0">
                <a:solidFill>
                  <a:srgbClr val="000000"/>
                </a:solidFill>
                <a:cs typeface="Arial" panose="020B0604020202020204" pitchFamily="34" charset="0"/>
              </a:rPr>
              <a:t> June 2016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GB" altLang="it-IT" sz="2400" b="1" i="0" dirty="0" smtClean="0">
                <a:solidFill>
                  <a:srgbClr val="000000"/>
                </a:solidFill>
                <a:cs typeface="Arial" panose="020B0604020202020204" pitchFamily="34" charset="0"/>
              </a:rPr>
              <a:t>UOG</a:t>
            </a:r>
            <a:r>
              <a:rPr lang="zh-CN" altLang="en-US" sz="2400" b="1" i="0" dirty="0" smtClean="0">
                <a:solidFill>
                  <a:srgbClr val="000000"/>
                </a:solidFill>
                <a:cs typeface="Arial" panose="020B0604020202020204" pitchFamily="34" charset="0"/>
              </a:rPr>
              <a:t>期刊俱乐部：</a:t>
            </a:r>
            <a:r>
              <a:rPr lang="en-US" altLang="zh-CN" sz="2400" b="1" i="0" dirty="0" smtClean="0">
                <a:solidFill>
                  <a:srgbClr val="000000"/>
                </a:solidFill>
                <a:cs typeface="Arial" panose="020B0604020202020204" pitchFamily="34" charset="0"/>
              </a:rPr>
              <a:t>2016</a:t>
            </a:r>
            <a:r>
              <a:rPr lang="zh-CN" altLang="en-US" sz="2400" b="1" i="0" dirty="0" smtClean="0">
                <a:solidFill>
                  <a:srgbClr val="000000"/>
                </a:solidFill>
                <a:cs typeface="Arial" panose="020B0604020202020204" pitchFamily="34" charset="0"/>
              </a:rPr>
              <a:t>年</a:t>
            </a:r>
            <a:r>
              <a:rPr lang="en-US" altLang="zh-CN" sz="2400" b="1" i="0" dirty="0" smtClean="0">
                <a:solidFill>
                  <a:srgbClr val="000000"/>
                </a:solidFill>
                <a:cs typeface="Arial" panose="020B0604020202020204" pitchFamily="34" charset="0"/>
              </a:rPr>
              <a:t>6</a:t>
            </a:r>
            <a:r>
              <a:rPr lang="zh-CN" altLang="en-US" sz="2400" b="1" i="0" dirty="0" smtClean="0">
                <a:solidFill>
                  <a:srgbClr val="000000"/>
                </a:solidFill>
                <a:cs typeface="Arial" panose="020B0604020202020204" pitchFamily="34" charset="0"/>
              </a:rPr>
              <a:t>月</a:t>
            </a:r>
            <a:endParaRPr lang="en-GB" altLang="it-IT" sz="2400" b="1" i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457200" y="2133600"/>
            <a:ext cx="8305800" cy="2557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zh-CN" altLang="en-US" sz="2000" b="1" i="0" dirty="0" smtClean="0"/>
              <a:t>单一最大羊水池深度或羊水指数评估不良妊娠结局可靠性试验（</a:t>
            </a:r>
            <a:r>
              <a:rPr lang="en-US" altLang="zh-CN" sz="2000" b="1" i="0" dirty="0" smtClean="0"/>
              <a:t>SAFE</a:t>
            </a:r>
            <a:r>
              <a:rPr lang="zh-CN" altLang="en-US" sz="2000" b="1" i="0" dirty="0" smtClean="0"/>
              <a:t>试验）：一项随机的多中心开放性研究</a:t>
            </a:r>
            <a:endParaRPr lang="en-US" sz="1800" b="1" i="0" dirty="0" smtClean="0"/>
          </a:p>
          <a:p>
            <a:pPr>
              <a:buNone/>
            </a:pPr>
            <a:r>
              <a:rPr lang="en-US" sz="1800" i="0" dirty="0" smtClean="0"/>
              <a:t>S Kehl, A Schelkle, A Thomas, A </a:t>
            </a:r>
            <a:r>
              <a:rPr lang="en-US" sz="1800" i="0" dirty="0" err="1" smtClean="0"/>
              <a:t>Puhl</a:t>
            </a:r>
            <a:r>
              <a:rPr lang="en-US" sz="1800" i="0" dirty="0" smtClean="0"/>
              <a:t>, K Meqdad, B Tuschy, S Berlit, C Weiss, </a:t>
            </a:r>
            <a:br>
              <a:rPr lang="en-US" sz="1800" i="0" dirty="0" smtClean="0"/>
            </a:br>
            <a:r>
              <a:rPr lang="en-US" sz="1800" i="0" dirty="0" smtClean="0"/>
              <a:t>C Bayer, J Heimrich, U Dammer, E Raabe, M Winkler, F Faschingbauer, MW Beckmann, M Sutterlin</a:t>
            </a:r>
          </a:p>
          <a:p>
            <a:pPr>
              <a:buNone/>
            </a:pPr>
            <a:endParaRPr lang="sv-SE" sz="1800" i="0" dirty="0" smtClean="0"/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it-IT" sz="1800" i="0" dirty="0" smtClean="0"/>
              <a:t>Volume 47, Issue 6, Date: June </a:t>
            </a:r>
            <a:r>
              <a:rPr lang="it-IT" sz="1800" i="0" dirty="0"/>
              <a:t>(pages</a:t>
            </a:r>
            <a:r>
              <a:rPr lang="it-IT" sz="1800" i="0" dirty="0" smtClean="0"/>
              <a:t> 674–679)</a:t>
            </a:r>
          </a:p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GB" sz="1800" b="1" i="0" dirty="0" smtClean="0"/>
          </a:p>
        </p:txBody>
      </p:sp>
      <p:sp>
        <p:nvSpPr>
          <p:cNvPr id="17413" name="TextBox 2"/>
          <p:cNvSpPr txBox="1">
            <a:spLocks noChangeArrowheads="1"/>
          </p:cNvSpPr>
          <p:nvPr/>
        </p:nvSpPr>
        <p:spPr bwMode="auto">
          <a:xfrm>
            <a:off x="1981200" y="4929198"/>
            <a:ext cx="5687144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zh-CN" altLang="en-US" sz="1800" i="0" dirty="0" smtClean="0"/>
              <a:t>期</a:t>
            </a:r>
            <a:r>
              <a:rPr lang="zh-CN" altLang="en-US" sz="1800" i="0" dirty="0"/>
              <a:t>刊俱乐部</a:t>
            </a:r>
            <a:r>
              <a:rPr lang="en-US" altLang="zh-CN" sz="1800" i="0" dirty="0"/>
              <a:t>PPT</a:t>
            </a:r>
            <a:r>
              <a:rPr lang="zh-CN" altLang="en-US" sz="1800" i="0" dirty="0"/>
              <a:t>由 </a:t>
            </a:r>
            <a:r>
              <a:rPr lang="en-US" altLang="zh-CN" sz="1800" i="0" dirty="0" err="1"/>
              <a:t>Dr</a:t>
            </a:r>
            <a:r>
              <a:rPr lang="en-US" altLang="zh-CN" sz="1800" i="0" dirty="0"/>
              <a:t> </a:t>
            </a:r>
            <a:r>
              <a:rPr lang="en-US" altLang="zh-CN" sz="1800" i="0" dirty="0" err="1"/>
              <a:t>Shireen</a:t>
            </a:r>
            <a:r>
              <a:rPr lang="en-US" altLang="zh-CN" sz="1800" i="0" dirty="0"/>
              <a:t> </a:t>
            </a:r>
            <a:r>
              <a:rPr lang="en-US" altLang="zh-CN" sz="1800" i="0" dirty="0" err="1" smtClean="0"/>
              <a:t>Meher</a:t>
            </a:r>
            <a:r>
              <a:rPr lang="zh-CN" altLang="en-US" sz="1800" i="0" dirty="0" smtClean="0"/>
              <a:t>准备</a:t>
            </a:r>
            <a:endParaRPr lang="en-US" altLang="zh-CN" sz="1800" i="0" dirty="0" smtClean="0"/>
          </a:p>
          <a:p>
            <a:pPr algn="ctr">
              <a:buNone/>
            </a:pPr>
            <a:r>
              <a:rPr lang="en-US" altLang="zh-CN" sz="1800" i="0" dirty="0" smtClean="0"/>
              <a:t>(</a:t>
            </a:r>
            <a:r>
              <a:rPr lang="en-US" altLang="zh-CN" sz="1800" i="0" dirty="0"/>
              <a:t>UOG </a:t>
            </a:r>
            <a:r>
              <a:rPr lang="zh-CN" altLang="en-US" sz="1800" i="0" dirty="0"/>
              <a:t>培训编辑</a:t>
            </a:r>
            <a:r>
              <a:rPr lang="en-US" altLang="zh-CN" sz="1800" i="0" dirty="0"/>
              <a:t>)</a:t>
            </a:r>
            <a:endParaRPr lang="zh-CN" altLang="en-US" sz="1800" i="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it-IT" sz="1900" i="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7414" name="Picture 51" descr="\\ISUOG-DC01\users\ostirrup\Desktop\Journal Club logo.t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0443"/>
            <a:ext cx="1575693" cy="130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29734" name="Picture 3" descr="ISUOG-red-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5" name="Picture 4" descr="UOG revers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90600"/>
            <a:ext cx="9144000" cy="553998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CN" sz="1600" b="1" i="0" dirty="0" smtClean="0">
                <a:solidFill>
                  <a:schemeClr val="bg1"/>
                </a:solidFill>
              </a:rPr>
              <a:t>SDP</a:t>
            </a:r>
            <a:r>
              <a:rPr lang="zh-CN" altLang="en-US" sz="1600" b="1" i="0" dirty="0">
                <a:solidFill>
                  <a:schemeClr val="bg1"/>
                </a:solidFill>
              </a:rPr>
              <a:t>或</a:t>
            </a:r>
            <a:r>
              <a:rPr lang="en-US" altLang="zh-CN" sz="1600" b="1" i="0" dirty="0">
                <a:solidFill>
                  <a:schemeClr val="bg1"/>
                </a:solidFill>
              </a:rPr>
              <a:t>AFI</a:t>
            </a:r>
            <a:r>
              <a:rPr lang="zh-CN" altLang="en-US" sz="1600" b="1" i="0" dirty="0">
                <a:solidFill>
                  <a:schemeClr val="bg1"/>
                </a:solidFill>
              </a:rPr>
              <a:t>评价性</a:t>
            </a:r>
            <a:r>
              <a:rPr lang="zh-CN" altLang="en-US" sz="1600" b="1" i="0" dirty="0" smtClean="0">
                <a:solidFill>
                  <a:schemeClr val="bg1"/>
                </a:solidFill>
              </a:rPr>
              <a:t>实验</a:t>
            </a:r>
            <a:endParaRPr lang="en-US" altLang="it-IT" sz="1600" b="1" i="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 smtClean="0">
                <a:solidFill>
                  <a:schemeClr val="bg1"/>
                </a:solidFill>
              </a:rPr>
              <a:t>S Kehl et al.</a:t>
            </a:r>
            <a:r>
              <a:rPr lang="en-GB" altLang="it-IT" sz="1400" dirty="0" smtClean="0">
                <a:solidFill>
                  <a:schemeClr val="bg1"/>
                </a:solidFill>
              </a:rPr>
              <a:t>, UOG 2016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/>
          <a:srcRect l="36400" b="8034"/>
          <a:stretch/>
        </p:blipFill>
        <p:spPr>
          <a:xfrm>
            <a:off x="3378926" y="1700808"/>
            <a:ext cx="5716062" cy="456936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251520" y="2682266"/>
            <a:ext cx="87129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3048" y="3046318"/>
            <a:ext cx="87129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7840" y="5763492"/>
            <a:ext cx="87129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2443016" y="1810568"/>
            <a:ext cx="13608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400" b="1" i="0" dirty="0" smtClean="0"/>
              <a:t>结局</a:t>
            </a:r>
            <a:endParaRPr lang="en-US" altLang="zh-CN" sz="1400" b="1" i="0" dirty="0" smtClean="0"/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2267744" y="2141240"/>
            <a:ext cx="13608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100" b="1" i="0" dirty="0" smtClean="0"/>
              <a:t>产后入住</a:t>
            </a:r>
            <a:r>
              <a:rPr lang="en-US" altLang="zh-CN" sz="1100" b="1" i="0" dirty="0" smtClean="0"/>
              <a:t>NICU</a:t>
            </a:r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2423225" y="2302999"/>
            <a:ext cx="13608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100" b="1" i="0" dirty="0" smtClean="0"/>
              <a:t>羊水量</a:t>
            </a:r>
            <a:endParaRPr lang="en-US" altLang="zh-CN" sz="1100" b="1" i="0" dirty="0" smtClean="0"/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2373019" y="2502048"/>
            <a:ext cx="13608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100" b="1" i="0" dirty="0" smtClean="0"/>
              <a:t>羊水过少</a:t>
            </a:r>
            <a:endParaRPr lang="en-US" altLang="zh-CN" sz="1100" b="1" i="0" dirty="0" smtClean="0"/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491103" y="2691353"/>
            <a:ext cx="13608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100" b="1" i="0" dirty="0"/>
              <a:t>引产</a:t>
            </a:r>
            <a:endParaRPr lang="en-US" altLang="zh-CN" sz="1100" b="1" i="0" dirty="0" smtClean="0"/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2207906" y="2852935"/>
            <a:ext cx="13608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100" b="1" i="0" dirty="0" smtClean="0"/>
              <a:t>羊水过少引产</a:t>
            </a:r>
            <a:endParaRPr lang="en-US" altLang="zh-CN" sz="1100" b="1" i="0" dirty="0" smtClean="0"/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2347087" y="3086127"/>
            <a:ext cx="13608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100" b="1" i="0" dirty="0" smtClean="0"/>
              <a:t>分娩方式</a:t>
            </a:r>
            <a:endParaRPr lang="en-US" altLang="zh-CN" sz="1100" b="1" i="0" dirty="0" smtClean="0"/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2419095" y="3297324"/>
            <a:ext cx="1360817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100" b="1" i="0" dirty="0" smtClean="0"/>
              <a:t>阴道分娩</a:t>
            </a:r>
            <a:endParaRPr lang="en-US" altLang="zh-CN" sz="1100" b="1" i="0" dirty="0" smtClean="0"/>
          </a:p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100" b="1" i="0" dirty="0" smtClean="0"/>
              <a:t>辅助阴道分娩</a:t>
            </a:r>
            <a:endParaRPr lang="en-US" altLang="zh-CN" sz="1100" b="1" i="0" dirty="0" smtClean="0"/>
          </a:p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100" b="1" i="0" dirty="0"/>
              <a:t>剖宫</a:t>
            </a:r>
            <a:r>
              <a:rPr lang="zh-CN" altLang="en-US" sz="1100" b="1" i="0" dirty="0" smtClean="0"/>
              <a:t>产</a:t>
            </a:r>
            <a:endParaRPr lang="en-US" altLang="zh-CN" sz="1100" b="1" i="0" dirty="0" smtClean="0"/>
          </a:p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100" b="1" i="0" dirty="0" smtClean="0"/>
              <a:t>  异常</a:t>
            </a:r>
            <a:r>
              <a:rPr lang="en-US" altLang="zh-CN" sz="1100" b="1" i="0" dirty="0" smtClean="0"/>
              <a:t>CTG</a:t>
            </a:r>
          </a:p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100" b="1" i="0" dirty="0" smtClean="0"/>
              <a:t>  分娩阻滞</a:t>
            </a:r>
            <a:endParaRPr lang="en-US" altLang="zh-CN" sz="1100" b="1" i="0" dirty="0" smtClean="0"/>
          </a:p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100" b="1" i="0" dirty="0" smtClean="0"/>
              <a:t>  胎盘早剥</a:t>
            </a:r>
            <a:endParaRPr lang="en-US" altLang="zh-CN" sz="1100" b="1" i="0" dirty="0" smtClean="0"/>
          </a:p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100" b="1" i="0" dirty="0" smtClean="0"/>
              <a:t>  个人要求</a:t>
            </a:r>
            <a:endParaRPr lang="en-US" altLang="zh-CN" sz="1100" b="1" i="0" dirty="0" smtClean="0"/>
          </a:p>
        </p:txBody>
      </p:sp>
      <p:sp>
        <p:nvSpPr>
          <p:cNvPr id="21" name="Text Box 35"/>
          <p:cNvSpPr txBox="1">
            <a:spLocks noChangeArrowheads="1"/>
          </p:cNvSpPr>
          <p:nvPr/>
        </p:nvSpPr>
        <p:spPr bwMode="auto">
          <a:xfrm>
            <a:off x="2347087" y="4509120"/>
            <a:ext cx="1360817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100" b="1" i="0" dirty="0" smtClean="0"/>
              <a:t>动脉</a:t>
            </a:r>
            <a:r>
              <a:rPr lang="en-US" altLang="zh-CN" sz="1100" b="1" i="0" dirty="0" smtClean="0"/>
              <a:t>PH</a:t>
            </a:r>
          </a:p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100" b="1" i="0" dirty="0" smtClean="0"/>
              <a:t>动脉</a:t>
            </a:r>
            <a:r>
              <a:rPr lang="en-US" altLang="zh-CN" sz="1100" b="1" i="0" dirty="0" smtClean="0"/>
              <a:t>PH</a:t>
            </a:r>
            <a:r>
              <a:rPr lang="zh-CN" altLang="en-US" sz="1100" b="1" i="0" dirty="0" smtClean="0"/>
              <a:t>＜</a:t>
            </a:r>
            <a:r>
              <a:rPr lang="en-US" altLang="zh-CN" sz="1100" b="1" i="0" dirty="0" smtClean="0"/>
              <a:t>7.10</a:t>
            </a:r>
          </a:p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100" b="1" i="0" dirty="0" smtClean="0"/>
              <a:t>动脉血碱剩余</a:t>
            </a:r>
            <a:endParaRPr lang="en-US" altLang="zh-CN" sz="1100" b="1" i="0" dirty="0" smtClean="0"/>
          </a:p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100" b="1" i="0" dirty="0"/>
              <a:t>动脉血碱</a:t>
            </a:r>
            <a:r>
              <a:rPr lang="zh-CN" altLang="en-US" sz="1100" b="1" i="0" dirty="0" smtClean="0"/>
              <a:t>剩余＜</a:t>
            </a:r>
            <a:r>
              <a:rPr lang="en-US" altLang="zh-CN" sz="1100" b="1" i="0" dirty="0" smtClean="0"/>
              <a:t>-12</a:t>
            </a:r>
          </a:p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sz="1100" b="1" i="0" dirty="0" smtClean="0"/>
              <a:t>5</a:t>
            </a:r>
            <a:r>
              <a:rPr lang="zh-CN" altLang="en-US" sz="1100" b="1" i="0" dirty="0" smtClean="0"/>
              <a:t>分钟</a:t>
            </a:r>
            <a:r>
              <a:rPr lang="en-US" altLang="zh-CN" sz="1100" b="1" i="0" dirty="0" smtClean="0"/>
              <a:t>Apgar</a:t>
            </a:r>
            <a:r>
              <a:rPr lang="zh-CN" altLang="en-US" sz="1100" b="1" i="0" dirty="0" smtClean="0"/>
              <a:t>评分</a:t>
            </a:r>
            <a:endParaRPr lang="en-US" altLang="zh-CN" sz="1100" b="1" i="0" dirty="0" smtClean="0"/>
          </a:p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en-US" altLang="zh-CN" sz="1100" b="1" i="0" dirty="0"/>
              <a:t>5</a:t>
            </a:r>
            <a:r>
              <a:rPr lang="zh-CN" altLang="en-US" sz="1100" b="1" i="0" dirty="0"/>
              <a:t>分钟</a:t>
            </a:r>
            <a:r>
              <a:rPr lang="en-US" altLang="zh-CN" sz="1100" b="1" i="0" dirty="0"/>
              <a:t>Apgar</a:t>
            </a:r>
            <a:r>
              <a:rPr lang="zh-CN" altLang="en-US" sz="1100" b="1" i="0" dirty="0" smtClean="0"/>
              <a:t>评分＜</a:t>
            </a:r>
            <a:r>
              <a:rPr lang="en-US" altLang="zh-CN" sz="1100" b="1" i="0" dirty="0" smtClean="0"/>
              <a:t>7</a:t>
            </a:r>
            <a:endParaRPr lang="en-US" altLang="zh-CN" sz="1100" b="1" i="0" dirty="0"/>
          </a:p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100" b="1" i="0" dirty="0" smtClean="0"/>
              <a:t>异常</a:t>
            </a:r>
            <a:r>
              <a:rPr lang="en-US" altLang="zh-CN" sz="1100" b="1" i="0" dirty="0" smtClean="0"/>
              <a:t>CTG</a:t>
            </a:r>
            <a:endParaRPr lang="en-US" altLang="zh-CN" sz="1100" b="1" i="0" dirty="0"/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2347087" y="5784676"/>
            <a:ext cx="13608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100" b="1" i="0" dirty="0" smtClean="0"/>
              <a:t>胎儿血样分析</a:t>
            </a:r>
            <a:endParaRPr lang="en-US" altLang="zh-CN" sz="1100" b="1" i="0" dirty="0" smtClean="0"/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2491103" y="5957627"/>
            <a:ext cx="13608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100" b="1" i="0" dirty="0" smtClean="0"/>
              <a:t>羊水粪染</a:t>
            </a:r>
            <a:endParaRPr lang="en-US" altLang="zh-CN" sz="1100" b="1" i="0" dirty="0" smtClean="0"/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408282" y="1735644"/>
            <a:ext cx="3187911" cy="0"/>
          </a:xfrm>
          <a:prstGeom prst="line">
            <a:avLst/>
          </a:prstGeom>
          <a:ln w="3810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403920" y="2080602"/>
            <a:ext cx="3187911" cy="0"/>
          </a:xfrm>
          <a:prstGeom prst="line">
            <a:avLst/>
          </a:prstGeom>
          <a:ln w="3810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403920" y="6208849"/>
            <a:ext cx="3187911" cy="0"/>
          </a:xfrm>
          <a:prstGeom prst="line">
            <a:avLst/>
          </a:prstGeom>
          <a:ln w="3810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7"/>
          <p:cNvPicPr>
            <a:picLocks noChangeAspect="1"/>
          </p:cNvPicPr>
          <p:nvPr/>
        </p:nvPicPr>
        <p:blipFill rotWithShape="1">
          <a:blip r:embed="rId5" cstate="print"/>
          <a:srcRect l="766" t="92073" b="242"/>
          <a:stretch/>
        </p:blipFill>
        <p:spPr>
          <a:xfrm>
            <a:off x="179388" y="6270171"/>
            <a:ext cx="8918675" cy="38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5875"/>
            <a:ext cx="9144000" cy="777875"/>
            <a:chOff x="0" y="3755"/>
            <a:chExt cx="5760" cy="582"/>
          </a:xfrm>
        </p:grpSpPr>
        <p:pic>
          <p:nvPicPr>
            <p:cNvPr id="3" name="Picture 3" descr="ISUOG-red-bann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UOG revers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44888" y="1556792"/>
            <a:ext cx="4635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b="1" i="0" dirty="0" smtClean="0"/>
              <a:t>亚组分析：高风险及低风险孕妇特征</a:t>
            </a:r>
            <a:endParaRPr lang="en-GB" altLang="it-IT" sz="2000" b="1" i="0" dirty="0"/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4932040" y="2564904"/>
            <a:ext cx="3657600" cy="235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zh-CN" altLang="en-US" sz="1400" i="0" dirty="0" smtClean="0"/>
              <a:t>低风险孕妇例数：</a:t>
            </a:r>
            <a:r>
              <a:rPr lang="en-US" altLang="zh-CN" sz="1400" i="0" dirty="0" smtClean="0"/>
              <a:t>828</a:t>
            </a:r>
            <a:endParaRPr lang="en-US" altLang="it-IT" sz="1400" i="0" dirty="0" smtClean="0"/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it-IT" sz="1400" i="0" dirty="0" smtClean="0"/>
              <a:t>174 </a:t>
            </a:r>
            <a:r>
              <a:rPr lang="zh-CN" altLang="en-US" sz="1400" i="0" dirty="0" smtClean="0"/>
              <a:t>高风险孕妇例数：</a:t>
            </a:r>
            <a:r>
              <a:rPr lang="en-US" altLang="zh-CN" sz="1400" i="0" dirty="0" smtClean="0"/>
              <a:t>174</a:t>
            </a:r>
            <a:endParaRPr lang="en-US" altLang="it-IT" sz="1400" i="0" dirty="0" smtClean="0"/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en-US" altLang="it-IT" sz="1400" i="0" dirty="0" smtClean="0"/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zh-CN" altLang="en-US" sz="1400" i="0" dirty="0" smtClean="0"/>
              <a:t>与低风险孕妇人群相比，高风险孕妇为：</a:t>
            </a:r>
            <a:endParaRPr lang="en-US" altLang="it-IT" sz="1400" i="0" dirty="0" smtClean="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zh-CN" altLang="en-US" sz="1400" i="0" dirty="0" smtClean="0"/>
              <a:t>年龄较大</a:t>
            </a:r>
            <a:r>
              <a:rPr lang="en-US" altLang="it-IT" sz="1400" i="0" dirty="0" smtClean="0"/>
              <a:t> (</a:t>
            </a:r>
            <a:r>
              <a:rPr lang="en-US" altLang="it-IT" sz="1400" dirty="0" smtClean="0"/>
              <a:t>P</a:t>
            </a:r>
            <a:r>
              <a:rPr lang="en-US" altLang="it-IT" sz="1400" i="0" dirty="0" smtClean="0"/>
              <a:t>=0.03)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zh-CN" altLang="en-US" sz="1400" i="0" dirty="0" smtClean="0"/>
              <a:t>身高较低</a:t>
            </a:r>
            <a:r>
              <a:rPr lang="en-US" altLang="it-IT" sz="1400" i="0" dirty="0" smtClean="0"/>
              <a:t>(</a:t>
            </a:r>
            <a:r>
              <a:rPr lang="en-US" altLang="it-IT" sz="1400" dirty="0" smtClean="0"/>
              <a:t>P</a:t>
            </a:r>
            <a:r>
              <a:rPr lang="en-US" altLang="it-IT" sz="1400" i="0" dirty="0" smtClean="0"/>
              <a:t>=0.02)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zh-CN" altLang="en-US" sz="1400" i="0" dirty="0" smtClean="0"/>
              <a:t>体重偏高</a:t>
            </a:r>
            <a:r>
              <a:rPr lang="en-US" altLang="it-IT" sz="1400" i="0" dirty="0" smtClean="0"/>
              <a:t> (</a:t>
            </a:r>
            <a:r>
              <a:rPr lang="en-US" altLang="it-IT" sz="1400" dirty="0" smtClean="0"/>
              <a:t>P</a:t>
            </a:r>
            <a:r>
              <a:rPr lang="en-US" altLang="it-IT" sz="1400" i="0" dirty="0" smtClean="0"/>
              <a:t>&lt;0.01)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zh-CN" altLang="en-US" sz="1400" i="0" dirty="0" smtClean="0"/>
              <a:t>孕周较小</a:t>
            </a:r>
            <a:r>
              <a:rPr lang="en-US" altLang="it-IT" sz="1400" i="0" dirty="0" smtClean="0"/>
              <a:t>(</a:t>
            </a:r>
            <a:r>
              <a:rPr lang="en-US" altLang="it-IT" sz="1400" dirty="0" smtClean="0"/>
              <a:t>P</a:t>
            </a:r>
            <a:r>
              <a:rPr lang="en-US" altLang="it-IT" sz="1400" i="0" dirty="0" smtClean="0"/>
              <a:t>&lt;0.01)</a:t>
            </a:r>
            <a:endParaRPr lang="en-US" altLang="it-IT" sz="1800" i="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838200"/>
            <a:ext cx="9144000" cy="553998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CN" sz="1600" b="1" i="0" dirty="0" smtClean="0">
                <a:solidFill>
                  <a:schemeClr val="bg1"/>
                </a:solidFill>
              </a:rPr>
              <a:t>SDP</a:t>
            </a:r>
            <a:r>
              <a:rPr lang="zh-CN" altLang="en-US" sz="1600" b="1" i="0" dirty="0">
                <a:solidFill>
                  <a:schemeClr val="bg1"/>
                </a:solidFill>
              </a:rPr>
              <a:t>或</a:t>
            </a:r>
            <a:r>
              <a:rPr lang="en-US" altLang="zh-CN" sz="1600" b="1" i="0" dirty="0">
                <a:solidFill>
                  <a:schemeClr val="bg1"/>
                </a:solidFill>
              </a:rPr>
              <a:t>AFI</a:t>
            </a:r>
            <a:r>
              <a:rPr lang="zh-CN" altLang="en-US" sz="1600" b="1" i="0" dirty="0">
                <a:solidFill>
                  <a:schemeClr val="bg1"/>
                </a:solidFill>
              </a:rPr>
              <a:t>评价性</a:t>
            </a:r>
            <a:r>
              <a:rPr lang="zh-CN" altLang="en-US" sz="1600" b="1" i="0" dirty="0" smtClean="0">
                <a:solidFill>
                  <a:schemeClr val="bg1"/>
                </a:solidFill>
              </a:rPr>
              <a:t>实验</a:t>
            </a:r>
            <a:endParaRPr lang="en-US" altLang="it-IT" sz="1600" b="1" i="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 smtClean="0">
                <a:solidFill>
                  <a:schemeClr val="bg1"/>
                </a:solidFill>
              </a:rPr>
              <a:t>S Kehl et al.</a:t>
            </a:r>
            <a:r>
              <a:rPr lang="en-GB" altLang="it-IT" sz="1400" dirty="0" smtClean="0">
                <a:solidFill>
                  <a:schemeClr val="bg1"/>
                </a:solidFill>
              </a:rPr>
              <a:t>, UOG 2016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10" t="16760" r="31919" b="9871"/>
          <a:stretch/>
        </p:blipFill>
        <p:spPr bwMode="auto">
          <a:xfrm>
            <a:off x="2195736" y="1556792"/>
            <a:ext cx="2440397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5"/>
          <p:cNvSpPr txBox="1">
            <a:spLocks noChangeArrowheads="1"/>
          </p:cNvSpPr>
          <p:nvPr/>
        </p:nvSpPr>
        <p:spPr bwMode="auto">
          <a:xfrm>
            <a:off x="1619672" y="2108767"/>
            <a:ext cx="7510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200" b="1" i="0" dirty="0" smtClean="0"/>
              <a:t>年龄</a:t>
            </a:r>
            <a:endParaRPr lang="en-US" altLang="zh-CN" sz="1200" b="1" i="0" dirty="0" smtClean="0"/>
          </a:p>
        </p:txBody>
      </p:sp>
      <p:sp>
        <p:nvSpPr>
          <p:cNvPr id="10" name="Text Box 35"/>
          <p:cNvSpPr txBox="1">
            <a:spLocks noChangeArrowheads="1"/>
          </p:cNvSpPr>
          <p:nvPr/>
        </p:nvSpPr>
        <p:spPr bwMode="auto">
          <a:xfrm>
            <a:off x="1588691" y="3989032"/>
            <a:ext cx="7510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200" b="1" i="0" dirty="0" smtClean="0"/>
              <a:t>孕周</a:t>
            </a:r>
            <a:endParaRPr lang="en-US" altLang="zh-CN" sz="1200" b="1" i="0" dirty="0" smtClean="0"/>
          </a:p>
        </p:txBody>
      </p:sp>
      <p:sp>
        <p:nvSpPr>
          <p:cNvPr id="11" name="Text Box 35"/>
          <p:cNvSpPr txBox="1">
            <a:spLocks noChangeArrowheads="1"/>
          </p:cNvSpPr>
          <p:nvPr/>
        </p:nvSpPr>
        <p:spPr bwMode="auto">
          <a:xfrm>
            <a:off x="1444675" y="2431933"/>
            <a:ext cx="7510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200" b="1" i="0" dirty="0" smtClean="0"/>
              <a:t>母亲体重</a:t>
            </a:r>
            <a:endParaRPr lang="en-US" altLang="zh-CN" sz="1200" b="1" i="0" dirty="0" smtClean="0"/>
          </a:p>
        </p:txBody>
      </p:sp>
      <p:sp>
        <p:nvSpPr>
          <p:cNvPr id="12" name="Text Box 35"/>
          <p:cNvSpPr txBox="1">
            <a:spLocks noChangeArrowheads="1"/>
          </p:cNvSpPr>
          <p:nvPr/>
        </p:nvSpPr>
        <p:spPr bwMode="auto">
          <a:xfrm>
            <a:off x="1403648" y="2756057"/>
            <a:ext cx="7510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200" b="1" i="0" dirty="0" smtClean="0"/>
              <a:t>母亲高度</a:t>
            </a:r>
            <a:endParaRPr lang="en-US" altLang="zh-CN" sz="1200" b="1" i="0" dirty="0" smtClean="0"/>
          </a:p>
        </p:txBody>
      </p:sp>
      <p:sp>
        <p:nvSpPr>
          <p:cNvPr id="13" name="Text Box 35"/>
          <p:cNvSpPr txBox="1">
            <a:spLocks noChangeArrowheads="1"/>
          </p:cNvSpPr>
          <p:nvPr/>
        </p:nvSpPr>
        <p:spPr bwMode="auto">
          <a:xfrm>
            <a:off x="1115616" y="3070285"/>
            <a:ext cx="115212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200" b="1" i="0" dirty="0" smtClean="0"/>
              <a:t>分娩时体质指数</a:t>
            </a:r>
            <a:endParaRPr lang="en-US" altLang="zh-CN" sz="1200" b="1" i="0" dirty="0" smtClean="0"/>
          </a:p>
        </p:txBody>
      </p:sp>
      <p:sp>
        <p:nvSpPr>
          <p:cNvPr id="14" name="Text Box 35"/>
          <p:cNvSpPr txBox="1">
            <a:spLocks noChangeArrowheads="1"/>
          </p:cNvSpPr>
          <p:nvPr/>
        </p:nvSpPr>
        <p:spPr bwMode="auto">
          <a:xfrm>
            <a:off x="1588691" y="3389712"/>
            <a:ext cx="7510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200" b="1" i="0" dirty="0" smtClean="0"/>
              <a:t>孕次</a:t>
            </a:r>
            <a:endParaRPr lang="en-US" altLang="zh-CN" sz="1200" b="1" i="0" dirty="0" smtClean="0"/>
          </a:p>
        </p:txBody>
      </p:sp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1588691" y="3717031"/>
            <a:ext cx="7510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200" b="1" i="0" dirty="0" smtClean="0"/>
              <a:t>产次</a:t>
            </a:r>
            <a:endParaRPr lang="en-US" altLang="zh-CN" sz="1200" b="1" i="0" dirty="0" smtClean="0"/>
          </a:p>
        </p:txBody>
      </p: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1066452" y="4293096"/>
            <a:ext cx="12733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200" b="1" i="0" dirty="0" smtClean="0"/>
              <a:t>测量与分娩间隔</a:t>
            </a:r>
            <a:endParaRPr lang="en-US" altLang="zh-CN" sz="1200" b="1" i="0" dirty="0" smtClean="0"/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1223628" y="4615964"/>
            <a:ext cx="10441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200" b="1" i="0" dirty="0" smtClean="0"/>
              <a:t>新生儿体重</a:t>
            </a:r>
            <a:endParaRPr lang="en-US" altLang="zh-CN" sz="1200" b="1" i="0" dirty="0" smtClean="0"/>
          </a:p>
        </p:txBody>
      </p:sp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1223628" y="4929078"/>
            <a:ext cx="10441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200" b="1" i="0" dirty="0" smtClean="0"/>
              <a:t>胎儿性别</a:t>
            </a:r>
            <a:endParaRPr lang="en-US" altLang="zh-CN" sz="1200" b="1" i="0" dirty="0" smtClean="0"/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1511660" y="5102745"/>
            <a:ext cx="10441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200" b="1" i="0" dirty="0" smtClean="0"/>
              <a:t>女</a:t>
            </a:r>
            <a:endParaRPr lang="en-US" altLang="zh-CN" sz="1200" b="1" i="0" dirty="0" smtClean="0"/>
          </a:p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200" b="1" i="0" dirty="0" smtClean="0"/>
              <a:t>男</a:t>
            </a:r>
            <a:endParaRPr lang="en-US" altLang="zh-CN" sz="1200" b="1" i="0" dirty="0" smtClean="0"/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2455278" y="1475999"/>
            <a:ext cx="104411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050" b="1" i="0" dirty="0" smtClean="0"/>
              <a:t>高风险</a:t>
            </a:r>
            <a:endParaRPr lang="en-US" altLang="zh-CN" sz="1050" b="1" i="0" dirty="0" smtClean="0"/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1439652" y="5580456"/>
            <a:ext cx="104411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200" b="1" i="0" dirty="0" smtClean="0"/>
              <a:t>吸烟</a:t>
            </a:r>
            <a:endParaRPr lang="en-US" altLang="zh-CN" sz="1200" b="1" i="0" dirty="0" smtClean="0"/>
          </a:p>
        </p:txBody>
      </p:sp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1259632" y="5877272"/>
            <a:ext cx="136081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200" b="1" i="0" dirty="0" smtClean="0"/>
              <a:t>胎膜早破</a:t>
            </a:r>
            <a:endParaRPr lang="en-US" altLang="zh-CN" sz="1200" b="1" i="0" dirty="0" smtClean="0"/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1259632" y="6202327"/>
            <a:ext cx="136081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200" b="1" i="0" dirty="0" smtClean="0"/>
              <a:t>剖宫产史</a:t>
            </a:r>
            <a:endParaRPr lang="en-US" altLang="zh-CN" sz="1200" b="1" i="0" dirty="0" smtClean="0"/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1616519" y="1744207"/>
            <a:ext cx="136081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200" b="1" i="0" dirty="0" smtClean="0"/>
              <a:t>特征</a:t>
            </a:r>
            <a:endParaRPr lang="en-US" altLang="zh-CN" sz="1200" b="1" i="0" dirty="0" smtClean="0"/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3311860" y="1466816"/>
            <a:ext cx="104411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050" b="1" i="0" dirty="0" smtClean="0"/>
              <a:t>低风险</a:t>
            </a:r>
            <a:endParaRPr lang="en-US" altLang="zh-CN" sz="1050" b="1" i="0" dirty="0" smtClean="0"/>
          </a:p>
        </p:txBody>
      </p:sp>
      <p:cxnSp>
        <p:nvCxnSpPr>
          <p:cNvPr id="34" name="直接连接符 33"/>
          <p:cNvCxnSpPr/>
          <p:nvPr/>
        </p:nvCxnSpPr>
        <p:spPr>
          <a:xfrm flipH="1">
            <a:off x="843074" y="1648927"/>
            <a:ext cx="2304256" cy="0"/>
          </a:xfrm>
          <a:prstGeom prst="line">
            <a:avLst/>
          </a:prstGeom>
          <a:ln w="1270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827584" y="2052139"/>
            <a:ext cx="2304256" cy="0"/>
          </a:xfrm>
          <a:prstGeom prst="line">
            <a:avLst/>
          </a:prstGeom>
          <a:ln w="1270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827584" y="2368634"/>
            <a:ext cx="2304256" cy="0"/>
          </a:xfrm>
          <a:prstGeom prst="line">
            <a:avLst/>
          </a:prstGeom>
          <a:ln w="1270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827584" y="2689166"/>
            <a:ext cx="2304256" cy="0"/>
          </a:xfrm>
          <a:prstGeom prst="line">
            <a:avLst/>
          </a:prstGeom>
          <a:ln w="1270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827584" y="3005661"/>
            <a:ext cx="2304256" cy="0"/>
          </a:xfrm>
          <a:prstGeom prst="line">
            <a:avLst/>
          </a:prstGeom>
          <a:ln w="1270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flipH="1">
            <a:off x="827584" y="3319820"/>
            <a:ext cx="2304256" cy="0"/>
          </a:xfrm>
          <a:prstGeom prst="line">
            <a:avLst/>
          </a:prstGeom>
          <a:ln w="1270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827584" y="3627606"/>
            <a:ext cx="2304256" cy="0"/>
          </a:xfrm>
          <a:prstGeom prst="line">
            <a:avLst/>
          </a:prstGeom>
          <a:ln w="1270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H="1">
            <a:off x="827584" y="3941765"/>
            <a:ext cx="2304256" cy="0"/>
          </a:xfrm>
          <a:prstGeom prst="line">
            <a:avLst/>
          </a:prstGeom>
          <a:ln w="1270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 flipH="1">
            <a:off x="827584" y="4258260"/>
            <a:ext cx="2304256" cy="0"/>
          </a:xfrm>
          <a:prstGeom prst="line">
            <a:avLst/>
          </a:prstGeom>
          <a:ln w="1270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 flipH="1">
            <a:off x="827584" y="4570083"/>
            <a:ext cx="2304256" cy="0"/>
          </a:xfrm>
          <a:prstGeom prst="line">
            <a:avLst/>
          </a:prstGeom>
          <a:ln w="1270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H="1">
            <a:off x="827584" y="4886578"/>
            <a:ext cx="2304256" cy="0"/>
          </a:xfrm>
          <a:prstGeom prst="line">
            <a:avLst/>
          </a:prstGeom>
          <a:ln w="1270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 flipH="1">
            <a:off x="849349" y="5514896"/>
            <a:ext cx="2304256" cy="0"/>
          </a:xfrm>
          <a:prstGeom prst="line">
            <a:avLst/>
          </a:prstGeom>
          <a:ln w="1270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 flipH="1">
            <a:off x="827584" y="5825018"/>
            <a:ext cx="2304256" cy="0"/>
          </a:xfrm>
          <a:prstGeom prst="line">
            <a:avLst/>
          </a:prstGeom>
          <a:ln w="1270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 flipH="1">
            <a:off x="827584" y="6136841"/>
            <a:ext cx="2304256" cy="0"/>
          </a:xfrm>
          <a:prstGeom prst="line">
            <a:avLst/>
          </a:prstGeom>
          <a:ln w="1270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flipH="1">
            <a:off x="827584" y="6453336"/>
            <a:ext cx="2304256" cy="0"/>
          </a:xfrm>
          <a:prstGeom prst="line">
            <a:avLst/>
          </a:prstGeom>
          <a:ln w="1270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" name="Picture 3" descr="ISUOG-red-bann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UOG revers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04800" y="1676400"/>
            <a:ext cx="8642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 i="0" dirty="0" smtClean="0"/>
              <a:t>结果：高风险妊娠及低风险妊娠</a:t>
            </a:r>
            <a:endParaRPr lang="en-GB" altLang="it-IT" sz="2400" b="1" i="0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990600"/>
            <a:ext cx="9144000" cy="553998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CN" sz="1600" b="1" i="0" dirty="0" smtClean="0">
                <a:solidFill>
                  <a:schemeClr val="bg1"/>
                </a:solidFill>
              </a:rPr>
              <a:t>SDP</a:t>
            </a:r>
            <a:r>
              <a:rPr lang="zh-CN" altLang="en-US" sz="1600" b="1" i="0" dirty="0">
                <a:solidFill>
                  <a:schemeClr val="bg1"/>
                </a:solidFill>
              </a:rPr>
              <a:t>或</a:t>
            </a:r>
            <a:r>
              <a:rPr lang="en-US" altLang="zh-CN" sz="1600" b="1" i="0" dirty="0">
                <a:solidFill>
                  <a:schemeClr val="bg1"/>
                </a:solidFill>
              </a:rPr>
              <a:t>AFI</a:t>
            </a:r>
            <a:r>
              <a:rPr lang="zh-CN" altLang="en-US" sz="1600" b="1" i="0" dirty="0">
                <a:solidFill>
                  <a:schemeClr val="bg1"/>
                </a:solidFill>
              </a:rPr>
              <a:t>评价性</a:t>
            </a:r>
            <a:r>
              <a:rPr lang="zh-CN" altLang="en-US" sz="1600" b="1" i="0" dirty="0" smtClean="0">
                <a:solidFill>
                  <a:schemeClr val="bg1"/>
                </a:solidFill>
              </a:rPr>
              <a:t>实验</a:t>
            </a:r>
            <a:endParaRPr lang="en-US" altLang="it-IT" sz="1600" b="1" i="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 smtClean="0">
                <a:solidFill>
                  <a:schemeClr val="bg1"/>
                </a:solidFill>
              </a:rPr>
              <a:t>S Kehl et al.</a:t>
            </a:r>
            <a:r>
              <a:rPr lang="en-GB" altLang="it-IT" sz="1400" dirty="0" smtClean="0">
                <a:solidFill>
                  <a:schemeClr val="bg1"/>
                </a:solidFill>
              </a:rPr>
              <a:t>, UOG 2016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831" y="2132856"/>
            <a:ext cx="306606" cy="3689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ontent Placeholder 9"/>
          <p:cNvSpPr txBox="1">
            <a:spLocks/>
          </p:cNvSpPr>
          <p:nvPr/>
        </p:nvSpPr>
        <p:spPr bwMode="auto">
          <a:xfrm>
            <a:off x="685800" y="2438400"/>
            <a:ext cx="7848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zh-CN" altLang="en-US" b="1" i="0" kern="0" dirty="0" smtClean="0">
                <a:latin typeface="+mn-lt"/>
              </a:rPr>
              <a:t>低风险妊娠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1600" i="0" u="sng" kern="0" dirty="0" smtClean="0">
                <a:latin typeface="+mn-lt"/>
              </a:rPr>
              <a:t>使用</a:t>
            </a:r>
            <a:r>
              <a:rPr lang="en-US" altLang="zh-CN" sz="1600" i="0" u="sng" kern="0" dirty="0" smtClean="0">
                <a:latin typeface="+mn-lt"/>
              </a:rPr>
              <a:t>AFI</a:t>
            </a:r>
            <a:r>
              <a:rPr lang="zh-CN" altLang="en-US" sz="1600" i="0" u="sng" kern="0" dirty="0" smtClean="0">
                <a:latin typeface="+mn-lt"/>
              </a:rPr>
              <a:t>可增加</a:t>
            </a:r>
            <a:r>
              <a:rPr lang="zh-CN" altLang="en-US" sz="1600" i="0" u="sng" kern="0" dirty="0">
                <a:latin typeface="+mn-lt"/>
              </a:rPr>
              <a:t>羊水过少的诊断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9.9% </a:t>
            </a:r>
            <a:r>
              <a:rPr kumimoji="0" lang="en-US" sz="16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2.0%; RR 5.03 (</a:t>
            </a:r>
            <a:r>
              <a:rPr lang="en-US" sz="1600" i="0" dirty="0" smtClean="0"/>
              <a:t>95% CI, 2.39–10.58)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1600" i="0" u="sng" dirty="0" smtClean="0"/>
              <a:t>使用</a:t>
            </a:r>
            <a:r>
              <a:rPr lang="en-US" altLang="zh-CN" sz="1600" i="0" u="sng" dirty="0" smtClean="0"/>
              <a:t>AFI</a:t>
            </a:r>
            <a:r>
              <a:rPr lang="zh-CN" altLang="en-US" sz="1600" i="0" u="sng" dirty="0" smtClean="0"/>
              <a:t>羊水过少引产率增加</a:t>
            </a:r>
            <a:r>
              <a:rPr lang="en-US" sz="1600" i="0" dirty="0" smtClean="0"/>
              <a:t>15.3% </a:t>
            </a:r>
            <a:r>
              <a:rPr lang="en-US" sz="1600" dirty="0" smtClean="0"/>
              <a:t>vs</a:t>
            </a:r>
            <a:r>
              <a:rPr lang="en-US" sz="1600" i="0" dirty="0" smtClean="0"/>
              <a:t> 3.9%; RR, 3.89 (95% CI, 1.84–8.27))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zh-CN" sz="1600" i="0" u="sng" dirty="0" smtClean="0"/>
              <a:t>SDP</a:t>
            </a:r>
            <a:r>
              <a:rPr lang="zh-CN" altLang="en-US" sz="1600" i="0" u="sng" dirty="0" smtClean="0"/>
              <a:t>组中动脉</a:t>
            </a:r>
            <a:r>
              <a:rPr lang="en-US" altLang="zh-CN" sz="1600" i="0" u="sng" dirty="0" smtClean="0"/>
              <a:t>PH</a:t>
            </a:r>
            <a:r>
              <a:rPr lang="zh-CN" altLang="en-US" sz="1600" i="0" u="sng" dirty="0" smtClean="0"/>
              <a:t>小于</a:t>
            </a:r>
            <a:r>
              <a:rPr lang="en-US" altLang="zh-CN" sz="1600" i="0" u="sng" dirty="0" smtClean="0"/>
              <a:t>7.10</a:t>
            </a:r>
            <a:r>
              <a:rPr lang="zh-CN" altLang="en-US" sz="1600" i="0" u="sng" dirty="0" smtClean="0"/>
              <a:t>例数更多</a:t>
            </a:r>
            <a:r>
              <a:rPr lang="en-US" sz="1600" i="0" dirty="0" smtClean="0"/>
              <a:t>3.5% </a:t>
            </a:r>
            <a:r>
              <a:rPr lang="en-US" sz="1600" dirty="0" smtClean="0"/>
              <a:t>vs</a:t>
            </a:r>
            <a:r>
              <a:rPr lang="en-US" sz="1600" i="0" dirty="0" smtClean="0"/>
              <a:t> 1.2%; RR, 0.34 (95% CI, 0.12–0.94)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zh-CN" altLang="en-US" b="1" i="0" kern="0" dirty="0" smtClean="0"/>
              <a:t>高风险妊娠</a:t>
            </a:r>
            <a:endParaRPr lang="en-US" b="1" i="0" kern="0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1600" i="0" kern="0" dirty="0" smtClean="0"/>
              <a:t>上述发现在</a:t>
            </a:r>
            <a:r>
              <a:rPr lang="en-US" altLang="zh-CN" sz="1600" i="0" kern="0" dirty="0" smtClean="0"/>
              <a:t>AFI</a:t>
            </a:r>
            <a:r>
              <a:rPr lang="zh-CN" altLang="en-US" sz="1600" i="0" kern="0" dirty="0" smtClean="0"/>
              <a:t>及</a:t>
            </a:r>
            <a:r>
              <a:rPr lang="en-US" altLang="zh-CN" sz="1600" i="0" kern="0" dirty="0" smtClean="0"/>
              <a:t>SDP</a:t>
            </a:r>
            <a:r>
              <a:rPr lang="zh-CN" altLang="en-US" sz="1600" i="0" kern="0" dirty="0" smtClean="0"/>
              <a:t>组中无明显差异</a:t>
            </a:r>
            <a:endParaRPr lang="en-US" sz="1600" i="0" dirty="0" smtClean="0"/>
          </a:p>
          <a:p>
            <a:pPr marL="800100" lvl="1" indent="-342900">
              <a:spcBef>
                <a:spcPct val="20000"/>
              </a:spcBef>
              <a:buFontTx/>
              <a:buChar char="•"/>
              <a:defRPr/>
            </a:pPr>
            <a:r>
              <a:rPr lang="en-US" altLang="zh-CN" sz="1600" i="0" dirty="0" smtClean="0"/>
              <a:t>AFI</a:t>
            </a:r>
            <a:r>
              <a:rPr lang="zh-CN" altLang="en-US" sz="1600" i="0" dirty="0" smtClean="0"/>
              <a:t>及</a:t>
            </a:r>
            <a:r>
              <a:rPr lang="en-US" altLang="zh-CN" sz="1600" i="0" dirty="0" smtClean="0"/>
              <a:t>SDP</a:t>
            </a:r>
            <a:r>
              <a:rPr lang="zh-CN" altLang="en-US" sz="1600" i="0" dirty="0" smtClean="0"/>
              <a:t>组唯一有明显差异的是</a:t>
            </a:r>
            <a:r>
              <a:rPr lang="en-US" altLang="zh-CN" sz="1600" i="0" u="sng" dirty="0" smtClean="0"/>
              <a:t>AFI</a:t>
            </a:r>
            <a:r>
              <a:rPr lang="zh-CN" altLang="en-US" sz="1600" i="0" u="sng" dirty="0" smtClean="0"/>
              <a:t>组动脉</a:t>
            </a:r>
            <a:r>
              <a:rPr lang="en-US" altLang="zh-CN" sz="1600" i="0" u="sng" dirty="0" smtClean="0"/>
              <a:t>PH</a:t>
            </a:r>
            <a:r>
              <a:rPr lang="zh-CN" altLang="en-US" sz="1600" i="0" u="sng" dirty="0" smtClean="0"/>
              <a:t>更低</a:t>
            </a:r>
            <a:r>
              <a:rPr lang="en-US" sz="1600" i="0" dirty="0" smtClean="0"/>
              <a:t>(7.25 ± 0.08 </a:t>
            </a:r>
            <a:r>
              <a:rPr lang="en-US" sz="1600" dirty="0" smtClean="0"/>
              <a:t>vs</a:t>
            </a:r>
            <a:r>
              <a:rPr lang="en-US" sz="1600" i="0" dirty="0" smtClean="0"/>
              <a:t> 7.28 ± 0.07)</a:t>
            </a:r>
            <a:endParaRPr lang="en-US" sz="1600" i="0" kern="0" dirty="0" smtClean="0"/>
          </a:p>
          <a:p>
            <a:endParaRPr lang="en-US" sz="1600" i="0" kern="0" dirty="0" smtClean="0"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3798" name="Picture 3" descr="ISUOG-red-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9" name="Picture 4" descr="UOG revers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1285852" y="2219635"/>
            <a:ext cx="678661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zh-CN" altLang="en-US" sz="1600" i="0" dirty="0" smtClean="0"/>
              <a:t> </a:t>
            </a:r>
            <a:r>
              <a:rPr lang="en-US" altLang="zh-CN" sz="1600" i="0" dirty="0"/>
              <a:t>AFI</a:t>
            </a:r>
            <a:r>
              <a:rPr lang="zh-CN" altLang="en-US" sz="1600" i="0" dirty="0"/>
              <a:t>和</a:t>
            </a:r>
            <a:r>
              <a:rPr lang="en-US" altLang="zh-CN" sz="1600" i="0" dirty="0"/>
              <a:t>SDP</a:t>
            </a:r>
            <a:r>
              <a:rPr lang="zh-CN" altLang="en-US" sz="1600" i="0" dirty="0"/>
              <a:t>技术在预测不良妊娠结局方面均无优势。</a:t>
            </a:r>
            <a:endParaRPr lang="en-US" sz="1600" i="0" dirty="0" smtClean="0"/>
          </a:p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zh-CN" altLang="en-US" sz="1600" i="0" dirty="0" smtClean="0"/>
              <a:t>使</a:t>
            </a:r>
            <a:r>
              <a:rPr lang="zh-CN" altLang="en-US" sz="1600" i="0" dirty="0"/>
              <a:t>用</a:t>
            </a:r>
            <a:r>
              <a:rPr lang="en-US" altLang="zh-CN" sz="1600" i="0" dirty="0"/>
              <a:t>AFI</a:t>
            </a:r>
            <a:r>
              <a:rPr lang="zh-CN" altLang="en-US" sz="1600" i="0" dirty="0"/>
              <a:t>方法导致羊水过少的诊断增加</a:t>
            </a:r>
            <a:r>
              <a:rPr lang="zh-CN" altLang="en-US" sz="1600" i="0" dirty="0" smtClean="0"/>
              <a:t>，引产率随之增加。</a:t>
            </a:r>
            <a:endParaRPr lang="en-US" sz="1600" i="0" dirty="0" smtClean="0"/>
          </a:p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zh-CN" altLang="en-US" sz="1600" i="0" dirty="0" smtClean="0"/>
              <a:t>与</a:t>
            </a:r>
            <a:r>
              <a:rPr lang="en-US" altLang="zh-CN" sz="1600" i="0" dirty="0"/>
              <a:t>SDP</a:t>
            </a:r>
            <a:r>
              <a:rPr lang="zh-CN" altLang="en-US" sz="1600" i="0" dirty="0"/>
              <a:t>技术相比，使用</a:t>
            </a:r>
            <a:r>
              <a:rPr lang="en-US" altLang="zh-CN" sz="1600" i="0" dirty="0"/>
              <a:t>AFI</a:t>
            </a:r>
            <a:r>
              <a:rPr lang="zh-CN" altLang="en-US" sz="1600" i="0" dirty="0" smtClean="0"/>
              <a:t>更易见到</a:t>
            </a:r>
            <a:r>
              <a:rPr lang="zh-CN" altLang="en-US" sz="1600" i="0" dirty="0"/>
              <a:t>异常</a:t>
            </a:r>
            <a:r>
              <a:rPr lang="en-US" altLang="zh-CN" sz="1600" i="0" dirty="0"/>
              <a:t>CTG</a:t>
            </a:r>
            <a:r>
              <a:rPr lang="zh-CN" altLang="en-US" sz="1600" i="0" dirty="0"/>
              <a:t>。</a:t>
            </a:r>
            <a:r>
              <a:rPr lang="en-US" sz="1600" i="0" dirty="0" smtClean="0"/>
              <a:t> 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zh-CN" altLang="en-US" sz="1600" i="0" u="sng" dirty="0" smtClean="0"/>
              <a:t>在</a:t>
            </a:r>
            <a:r>
              <a:rPr lang="zh-CN" altLang="en-US" sz="1600" i="0" u="sng" dirty="0"/>
              <a:t>低风险</a:t>
            </a:r>
            <a:r>
              <a:rPr lang="zh-CN" altLang="en-US" sz="1600" i="0" u="sng" dirty="0" smtClean="0"/>
              <a:t>妊娠人群中</a:t>
            </a:r>
            <a:r>
              <a:rPr lang="zh-CN" altLang="en-US" sz="1600" i="0" dirty="0"/>
              <a:t>，与</a:t>
            </a:r>
            <a:r>
              <a:rPr lang="en-US" altLang="zh-CN" sz="1600" i="0" dirty="0"/>
              <a:t>SDP</a:t>
            </a:r>
            <a:r>
              <a:rPr lang="zh-CN" altLang="en-US" sz="1600" i="0" dirty="0"/>
              <a:t>测量相比，</a:t>
            </a:r>
            <a:r>
              <a:rPr lang="en-US" altLang="zh-CN" sz="1600" i="0" dirty="0" smtClean="0"/>
              <a:t>AFI</a:t>
            </a:r>
            <a:r>
              <a:rPr lang="zh-CN" altLang="en-US" sz="1600" i="0" dirty="0" smtClean="0"/>
              <a:t>组羊水过少的</a:t>
            </a:r>
            <a:r>
              <a:rPr lang="zh-CN" altLang="en-US" sz="1600" i="0" dirty="0"/>
              <a:t>诊断率</a:t>
            </a:r>
            <a:r>
              <a:rPr lang="zh-CN" altLang="en-US" sz="1600" i="0" dirty="0" smtClean="0"/>
              <a:t>较高</a:t>
            </a:r>
            <a:r>
              <a:rPr lang="zh-CN" altLang="en-US" sz="1600" i="0" dirty="0"/>
              <a:t>，但在高</a:t>
            </a:r>
            <a:r>
              <a:rPr lang="zh-CN" altLang="en-US" sz="1600" i="0" dirty="0" smtClean="0"/>
              <a:t>风险妊娠人群中</a:t>
            </a:r>
            <a:r>
              <a:rPr lang="zh-CN" altLang="en-US" sz="1600" i="0" dirty="0"/>
              <a:t>这一</a:t>
            </a:r>
            <a:r>
              <a:rPr lang="zh-CN" altLang="en-US" sz="1600" i="0" dirty="0" smtClean="0"/>
              <a:t>比例增加并不明显</a:t>
            </a:r>
            <a:r>
              <a:rPr lang="en-US" altLang="zh-CN" sz="1600" i="0" dirty="0" smtClean="0"/>
              <a:t>-</a:t>
            </a:r>
            <a:r>
              <a:rPr lang="zh-CN" altLang="en-US" sz="1600" i="0" dirty="0" smtClean="0"/>
              <a:t>可能</a:t>
            </a:r>
            <a:r>
              <a:rPr lang="zh-CN" altLang="en-US" sz="1600" i="0" dirty="0"/>
              <a:t>是由于组中样本量较小。</a:t>
            </a:r>
            <a:endParaRPr lang="en-US" sz="1600" i="0" dirty="0" smtClean="0"/>
          </a:p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zh-CN" altLang="en-US" sz="1600" i="0" u="sng" dirty="0" smtClean="0"/>
              <a:t>在</a:t>
            </a:r>
            <a:r>
              <a:rPr lang="zh-CN" altLang="en-US" sz="1600" i="0" u="sng" dirty="0"/>
              <a:t>低风险妊娠人群</a:t>
            </a:r>
            <a:r>
              <a:rPr lang="zh-CN" altLang="en-US" sz="1600" i="0" u="sng" dirty="0" smtClean="0"/>
              <a:t>中</a:t>
            </a:r>
            <a:r>
              <a:rPr lang="zh-CN" altLang="en-US" sz="1600" i="0" dirty="0" smtClean="0"/>
              <a:t>，</a:t>
            </a:r>
            <a:r>
              <a:rPr lang="zh-CN" altLang="en-US" sz="1600" i="0" dirty="0"/>
              <a:t>使用</a:t>
            </a:r>
            <a:r>
              <a:rPr lang="en-US" altLang="zh-CN" sz="1600" i="0" dirty="0"/>
              <a:t>SDP</a:t>
            </a:r>
            <a:r>
              <a:rPr lang="zh-CN" altLang="en-US" sz="1600" i="0" dirty="0"/>
              <a:t>技术时</a:t>
            </a:r>
            <a:r>
              <a:rPr lang="zh-CN" altLang="en-US" sz="1600" i="0" dirty="0" smtClean="0"/>
              <a:t>更易发现动脉</a:t>
            </a:r>
            <a:r>
              <a:rPr lang="en-US" altLang="zh-CN" sz="1600" i="0" dirty="0"/>
              <a:t>pH &lt;7.10</a:t>
            </a:r>
            <a:r>
              <a:rPr lang="zh-CN" altLang="en-US" sz="1600" i="0" dirty="0"/>
              <a:t>。 由于</a:t>
            </a:r>
            <a:r>
              <a:rPr lang="zh-CN" altLang="en-US" sz="1600" i="0" dirty="0" smtClean="0"/>
              <a:t>动脉血碱剩余</a:t>
            </a:r>
            <a:r>
              <a:rPr lang="en-US" altLang="zh-CN" sz="1600" i="0" dirty="0" smtClean="0"/>
              <a:t>&lt;-</a:t>
            </a:r>
            <a:r>
              <a:rPr lang="en-US" altLang="zh-CN" sz="1600" i="0" dirty="0"/>
              <a:t>12.0</a:t>
            </a:r>
            <a:r>
              <a:rPr lang="zh-CN" altLang="en-US" sz="1600" i="0" dirty="0"/>
              <a:t>和</a:t>
            </a:r>
            <a:r>
              <a:rPr lang="en-US" altLang="zh-CN" sz="1600" i="0" dirty="0"/>
              <a:t>5</a:t>
            </a:r>
            <a:r>
              <a:rPr lang="zh-CN" altLang="en-US" sz="1600" i="0" dirty="0"/>
              <a:t>分钟</a:t>
            </a:r>
            <a:r>
              <a:rPr lang="en-US" altLang="zh-CN" sz="1600" i="0" dirty="0"/>
              <a:t>Apgar</a:t>
            </a:r>
            <a:r>
              <a:rPr lang="zh-CN" altLang="en-US" sz="1600" i="0" dirty="0"/>
              <a:t>评分</a:t>
            </a:r>
            <a:r>
              <a:rPr lang="en-US" altLang="zh-CN" sz="1600" i="0" dirty="0"/>
              <a:t>&lt;</a:t>
            </a:r>
            <a:r>
              <a:rPr lang="en-US" altLang="zh-CN" sz="1600" i="0" dirty="0" smtClean="0"/>
              <a:t>7</a:t>
            </a:r>
            <a:r>
              <a:rPr lang="zh-CN" altLang="en-US" sz="1600" i="0" dirty="0" smtClean="0"/>
              <a:t>组间无差异</a:t>
            </a:r>
            <a:r>
              <a:rPr lang="zh-CN" altLang="en-US" sz="1600" i="0" dirty="0"/>
              <a:t>，所以该发现不被认为是临床相关的。</a:t>
            </a:r>
            <a:endParaRPr lang="en-US" sz="1600" i="0" dirty="0" smtClean="0"/>
          </a:p>
        </p:txBody>
      </p:sp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3824400" y="1556792"/>
            <a:ext cx="11047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i="0" dirty="0" smtClean="0"/>
              <a:t>讨  论</a:t>
            </a:r>
            <a:endParaRPr lang="en-GB" altLang="it-IT" sz="24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052513"/>
            <a:ext cx="9144000" cy="553998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CN" sz="1600" b="1" i="0" dirty="0" smtClean="0">
                <a:solidFill>
                  <a:schemeClr val="bg1"/>
                </a:solidFill>
              </a:rPr>
              <a:t>SDP</a:t>
            </a:r>
            <a:r>
              <a:rPr lang="zh-CN" altLang="en-US" sz="1600" b="1" i="0" dirty="0">
                <a:solidFill>
                  <a:schemeClr val="bg1"/>
                </a:solidFill>
              </a:rPr>
              <a:t>或</a:t>
            </a:r>
            <a:r>
              <a:rPr lang="en-US" altLang="zh-CN" sz="1600" b="1" i="0" dirty="0">
                <a:solidFill>
                  <a:schemeClr val="bg1"/>
                </a:solidFill>
              </a:rPr>
              <a:t>AFI</a:t>
            </a:r>
            <a:r>
              <a:rPr lang="zh-CN" altLang="en-US" sz="1600" b="1" i="0" dirty="0">
                <a:solidFill>
                  <a:schemeClr val="bg1"/>
                </a:solidFill>
              </a:rPr>
              <a:t>评价性</a:t>
            </a:r>
            <a:r>
              <a:rPr lang="zh-CN" altLang="en-US" sz="1600" b="1" i="0" dirty="0" smtClean="0">
                <a:solidFill>
                  <a:schemeClr val="bg1"/>
                </a:solidFill>
              </a:rPr>
              <a:t>实验</a:t>
            </a:r>
            <a:endParaRPr lang="en-US" altLang="it-IT" sz="1600" b="1" i="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 smtClean="0">
                <a:solidFill>
                  <a:schemeClr val="bg1"/>
                </a:solidFill>
              </a:rPr>
              <a:t>S Kehl et al.</a:t>
            </a:r>
            <a:r>
              <a:rPr lang="en-GB" altLang="it-IT" sz="1400" dirty="0" smtClean="0">
                <a:solidFill>
                  <a:schemeClr val="bg1"/>
                </a:solidFill>
              </a:rPr>
              <a:t>, UOG 2016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" name="Picture 3" descr="ISUOG-red-bann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UOG revers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81000" y="2590801"/>
            <a:ext cx="84582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zh-CN" altLang="en-US" sz="1400" i="0" dirty="0" smtClean="0"/>
              <a:t>一篇</a:t>
            </a:r>
            <a:r>
              <a:rPr lang="en-US" altLang="zh-CN" sz="1400" i="0" dirty="0" smtClean="0"/>
              <a:t>Cochrane</a:t>
            </a:r>
            <a:r>
              <a:rPr lang="zh-CN" altLang="en-US" sz="1400" i="0" dirty="0" smtClean="0"/>
              <a:t>综述中有类似的发现</a:t>
            </a:r>
            <a:endParaRPr lang="zh-CN" altLang="en-US" sz="1400" i="0" dirty="0"/>
          </a:p>
          <a:p>
            <a:pPr marL="1028700"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zh-CN" altLang="en-US" sz="1400" i="0" dirty="0" smtClean="0"/>
              <a:t>用于</a:t>
            </a:r>
            <a:r>
              <a:rPr lang="zh-CN" altLang="en-US" sz="1400" i="0" dirty="0"/>
              <a:t>胎儿监测的</a:t>
            </a:r>
            <a:r>
              <a:rPr lang="en-US" altLang="zh-CN" sz="1400" i="0" dirty="0"/>
              <a:t>AFI</a:t>
            </a:r>
            <a:r>
              <a:rPr lang="zh-CN" altLang="en-US" sz="1400" i="0" dirty="0"/>
              <a:t>方法增加</a:t>
            </a:r>
            <a:r>
              <a:rPr lang="zh-CN" altLang="en-US" sz="1400" i="0" dirty="0" smtClean="0"/>
              <a:t>了引产风险</a:t>
            </a:r>
            <a:r>
              <a:rPr lang="zh-CN" altLang="en-US" sz="1400" i="0" dirty="0"/>
              <a:t>（</a:t>
            </a:r>
            <a:r>
              <a:rPr lang="en-US" altLang="zh-CN" sz="1400" i="0" dirty="0"/>
              <a:t>RR</a:t>
            </a:r>
            <a:r>
              <a:rPr lang="zh-CN" altLang="en-US" sz="1400" i="0" dirty="0"/>
              <a:t>，</a:t>
            </a:r>
            <a:r>
              <a:rPr lang="en-US" altLang="zh-CN" sz="1400" i="0" dirty="0"/>
              <a:t>1.92</a:t>
            </a:r>
            <a:r>
              <a:rPr lang="zh-CN" altLang="en-US" sz="1400" i="0" dirty="0"/>
              <a:t>（</a:t>
            </a:r>
            <a:r>
              <a:rPr lang="en-US" altLang="zh-CN" sz="1400" i="0" dirty="0"/>
              <a:t>95</a:t>
            </a:r>
            <a:r>
              <a:rPr lang="zh-CN" altLang="en-US" sz="1400" i="0" dirty="0"/>
              <a:t>％</a:t>
            </a:r>
            <a:r>
              <a:rPr lang="en-US" altLang="zh-CN" sz="1400" i="0" dirty="0"/>
              <a:t>CI</a:t>
            </a:r>
            <a:r>
              <a:rPr lang="zh-CN" altLang="en-US" sz="1400" i="0" dirty="0"/>
              <a:t>，</a:t>
            </a:r>
            <a:r>
              <a:rPr lang="en-US" altLang="zh-CN" sz="1400" i="0" dirty="0"/>
              <a:t>1.50-2.46</a:t>
            </a:r>
            <a:r>
              <a:rPr lang="zh-CN" altLang="en-US" sz="1400" i="0" dirty="0"/>
              <a:t>）</a:t>
            </a:r>
            <a:r>
              <a:rPr lang="en-US" altLang="zh-CN" sz="1400" i="0" dirty="0"/>
              <a:t>; </a:t>
            </a:r>
            <a:r>
              <a:rPr lang="en-US" altLang="zh-CN" sz="1400" i="0" dirty="0" smtClean="0"/>
              <a:t>4</a:t>
            </a:r>
            <a:r>
              <a:rPr lang="zh-CN" altLang="en-US" sz="1400" i="0" dirty="0" smtClean="0"/>
              <a:t>项试验</a:t>
            </a:r>
            <a:r>
              <a:rPr lang="en-US" altLang="zh-CN" sz="1400" i="0" dirty="0"/>
              <a:t>; </a:t>
            </a:r>
            <a:r>
              <a:rPr lang="en-US" altLang="zh-CN" sz="1400" i="0" dirty="0" smtClean="0"/>
              <a:t>2138</a:t>
            </a:r>
            <a:r>
              <a:rPr lang="zh-CN" altLang="en-US" sz="1400" i="0" dirty="0"/>
              <a:t>例</a:t>
            </a:r>
            <a:r>
              <a:rPr lang="zh-CN" altLang="en-US" sz="1400" i="0" dirty="0" smtClean="0"/>
              <a:t>）</a:t>
            </a:r>
            <a:endParaRPr lang="en-US" sz="1400" i="0" dirty="0" smtClean="0"/>
          </a:p>
          <a:p>
            <a:pPr marL="1028700"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zh-CN" altLang="en-US" sz="1400" i="0" dirty="0" smtClean="0"/>
              <a:t>两</a:t>
            </a:r>
            <a:r>
              <a:rPr lang="zh-CN" altLang="en-US" sz="1400" i="0" dirty="0"/>
              <a:t>组的</a:t>
            </a:r>
            <a:r>
              <a:rPr lang="en-US" altLang="zh-CN" sz="1400" i="0" dirty="0"/>
              <a:t>NICU</a:t>
            </a:r>
            <a:r>
              <a:rPr lang="zh-CN" altLang="en-US" sz="1400" i="0" dirty="0"/>
              <a:t>入院率没有差异（</a:t>
            </a:r>
            <a:r>
              <a:rPr lang="en-US" altLang="zh-CN" sz="1400" i="0" dirty="0"/>
              <a:t>RR</a:t>
            </a:r>
            <a:r>
              <a:rPr lang="zh-CN" altLang="en-US" sz="1400" i="0" dirty="0"/>
              <a:t>，</a:t>
            </a:r>
            <a:r>
              <a:rPr lang="en-US" altLang="zh-CN" sz="1400" i="0" dirty="0"/>
              <a:t>1.04</a:t>
            </a:r>
            <a:r>
              <a:rPr lang="zh-CN" altLang="en-US" sz="1400" i="0" dirty="0"/>
              <a:t>（</a:t>
            </a:r>
            <a:r>
              <a:rPr lang="en-US" altLang="zh-CN" sz="1400" i="0" dirty="0"/>
              <a:t>95</a:t>
            </a:r>
            <a:r>
              <a:rPr lang="zh-CN" altLang="en-US" sz="1400" i="0" dirty="0"/>
              <a:t>％</a:t>
            </a:r>
            <a:r>
              <a:rPr lang="en-US" altLang="zh-CN" sz="1400" i="0" dirty="0"/>
              <a:t>CI</a:t>
            </a:r>
            <a:r>
              <a:rPr lang="zh-CN" altLang="en-US" sz="1400" i="0" dirty="0"/>
              <a:t>，</a:t>
            </a:r>
            <a:r>
              <a:rPr lang="en-US" altLang="zh-CN" sz="1400" i="0" dirty="0"/>
              <a:t>0.85-1.26</a:t>
            </a:r>
            <a:r>
              <a:rPr lang="zh-CN" altLang="en-US" sz="1400" i="0" dirty="0"/>
              <a:t>）</a:t>
            </a:r>
            <a:r>
              <a:rPr lang="en-US" altLang="zh-CN" sz="1400" i="0" dirty="0"/>
              <a:t>; 5</a:t>
            </a:r>
            <a:r>
              <a:rPr lang="zh-CN" altLang="en-US" sz="1400" i="0" dirty="0"/>
              <a:t>项试验</a:t>
            </a:r>
            <a:r>
              <a:rPr lang="en-US" altLang="zh-CN" sz="1400" i="0" dirty="0"/>
              <a:t>; 3226</a:t>
            </a:r>
            <a:r>
              <a:rPr lang="zh-CN" altLang="en-US" sz="1400" i="0" dirty="0"/>
              <a:t>名</a:t>
            </a:r>
            <a:r>
              <a:rPr lang="zh-CN" altLang="en-US" sz="1400" i="0" dirty="0" smtClean="0"/>
              <a:t>婴儿）</a:t>
            </a:r>
            <a:endParaRPr lang="en-US" sz="1400" i="0" dirty="0" smtClean="0"/>
          </a:p>
          <a:p>
            <a:pPr marL="285750" indent="-285750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en-US" altLang="zh-CN" sz="1400" i="0" dirty="0" smtClean="0"/>
              <a:t>Cochrane</a:t>
            </a:r>
            <a:r>
              <a:rPr lang="zh-CN" altLang="en-US" sz="1400" i="0" dirty="0"/>
              <a:t>评价还发现，当使用</a:t>
            </a:r>
            <a:r>
              <a:rPr lang="en-US" altLang="zh-CN" sz="1400" i="0" dirty="0"/>
              <a:t>AFI</a:t>
            </a:r>
            <a:r>
              <a:rPr lang="zh-CN" altLang="en-US" sz="1400" i="0" dirty="0"/>
              <a:t>技术时，胎儿窘迫的剖宫产率增加（</a:t>
            </a:r>
            <a:r>
              <a:rPr lang="en-US" altLang="zh-CN" sz="1400" i="0" dirty="0"/>
              <a:t>RR</a:t>
            </a:r>
            <a:r>
              <a:rPr lang="zh-CN" altLang="en-US" sz="1400" i="0" dirty="0"/>
              <a:t>，</a:t>
            </a:r>
            <a:r>
              <a:rPr lang="en-US" altLang="zh-CN" sz="1400" i="0" dirty="0"/>
              <a:t>1.46</a:t>
            </a:r>
            <a:r>
              <a:rPr lang="zh-CN" altLang="en-US" sz="1400" i="0" dirty="0"/>
              <a:t>（</a:t>
            </a:r>
            <a:r>
              <a:rPr lang="en-US" altLang="zh-CN" sz="1400" i="0" dirty="0"/>
              <a:t>95</a:t>
            </a:r>
            <a:r>
              <a:rPr lang="zh-CN" altLang="en-US" sz="1400" i="0" dirty="0"/>
              <a:t>％</a:t>
            </a:r>
            <a:r>
              <a:rPr lang="en-US" altLang="zh-CN" sz="1400" i="0" dirty="0"/>
              <a:t>CI</a:t>
            </a:r>
            <a:r>
              <a:rPr lang="zh-CN" altLang="en-US" sz="1400" i="0" dirty="0"/>
              <a:t>，</a:t>
            </a:r>
            <a:r>
              <a:rPr lang="en-US" altLang="zh-CN" sz="1400" i="0" dirty="0"/>
              <a:t>1.08-1.96</a:t>
            </a:r>
            <a:r>
              <a:rPr lang="zh-CN" altLang="en-US" sz="1400" i="0" dirty="0"/>
              <a:t>））。 这项研究发现异常</a:t>
            </a:r>
            <a:r>
              <a:rPr lang="en-US" altLang="zh-CN" sz="1400" i="0" dirty="0"/>
              <a:t>CTG</a:t>
            </a:r>
            <a:r>
              <a:rPr lang="zh-CN" altLang="en-US" sz="1400" i="0" dirty="0"/>
              <a:t>而不是剖宫产术的风险增加。</a:t>
            </a:r>
            <a:endParaRPr lang="en-US" sz="1400" i="0" dirty="0" smtClean="0"/>
          </a:p>
          <a:p>
            <a:pPr marL="1028700" lvl="1" eaLnBrk="1" hangingPunct="1">
              <a:spcBef>
                <a:spcPct val="0"/>
              </a:spcBef>
              <a:spcAft>
                <a:spcPts val="600"/>
              </a:spcAft>
              <a:defRPr/>
            </a:pPr>
            <a:r>
              <a:rPr lang="zh-CN" altLang="en-US" sz="1400" i="0" dirty="0" smtClean="0"/>
              <a:t>由</a:t>
            </a:r>
            <a:r>
              <a:rPr lang="zh-CN" altLang="en-US" sz="1400" i="0" dirty="0"/>
              <a:t>于在</a:t>
            </a:r>
            <a:r>
              <a:rPr lang="en-US" altLang="zh-CN" sz="1400" i="0" dirty="0"/>
              <a:t>SDP</a:t>
            </a:r>
            <a:r>
              <a:rPr lang="zh-CN" altLang="en-US" sz="1400" i="0" dirty="0"/>
              <a:t>组中有更多的女性患有妊娠糖尿病</a:t>
            </a:r>
            <a:r>
              <a:rPr lang="zh-CN" altLang="en-US" sz="1400" i="0" dirty="0" smtClean="0"/>
              <a:t>和剖宫产史，</a:t>
            </a:r>
            <a:r>
              <a:rPr lang="zh-CN" altLang="en-US" sz="1400" i="0" dirty="0"/>
              <a:t>如果这两个组中的风险因素平衡</a:t>
            </a:r>
            <a:r>
              <a:rPr lang="zh-CN" altLang="en-US" sz="1400" i="0" dirty="0" smtClean="0"/>
              <a:t>，</a:t>
            </a:r>
            <a:r>
              <a:rPr lang="en-US" altLang="zh-CN" sz="1400" i="0" dirty="0" smtClean="0"/>
              <a:t>AFI</a:t>
            </a:r>
            <a:r>
              <a:rPr lang="zh-CN" altLang="en-US" sz="1400" i="0" dirty="0"/>
              <a:t>组</a:t>
            </a:r>
            <a:r>
              <a:rPr lang="zh-CN" altLang="en-US" sz="1400" i="0" dirty="0" smtClean="0"/>
              <a:t>的剖宫产率可能</a:t>
            </a:r>
            <a:r>
              <a:rPr lang="zh-CN" altLang="en-US" sz="1400" i="0" dirty="0"/>
              <a:t>会更高。</a:t>
            </a:r>
            <a:endParaRPr lang="en-US" sz="1400" i="0" dirty="0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059490" y="1752600"/>
            <a:ext cx="4512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i="0" dirty="0" smtClean="0"/>
              <a:t>讨论：与其他研究进行比较</a:t>
            </a:r>
            <a:endParaRPr lang="en-GB" altLang="it-IT" sz="24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990600"/>
            <a:ext cx="9144000" cy="553998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CN" sz="1600" b="1" i="0" dirty="0" smtClean="0">
                <a:solidFill>
                  <a:schemeClr val="bg1"/>
                </a:solidFill>
              </a:rPr>
              <a:t>SDP</a:t>
            </a:r>
            <a:r>
              <a:rPr lang="zh-CN" altLang="en-US" sz="1600" b="1" i="0" dirty="0">
                <a:solidFill>
                  <a:schemeClr val="bg1"/>
                </a:solidFill>
              </a:rPr>
              <a:t>或</a:t>
            </a:r>
            <a:r>
              <a:rPr lang="en-US" altLang="zh-CN" sz="1600" b="1" i="0" dirty="0">
                <a:solidFill>
                  <a:schemeClr val="bg1"/>
                </a:solidFill>
              </a:rPr>
              <a:t>AFI</a:t>
            </a:r>
            <a:r>
              <a:rPr lang="zh-CN" altLang="en-US" sz="1600" b="1" i="0" dirty="0">
                <a:solidFill>
                  <a:schemeClr val="bg1"/>
                </a:solidFill>
              </a:rPr>
              <a:t>评价性</a:t>
            </a:r>
            <a:r>
              <a:rPr lang="zh-CN" altLang="en-US" sz="1600" b="1" i="0" dirty="0" smtClean="0">
                <a:solidFill>
                  <a:schemeClr val="bg1"/>
                </a:solidFill>
              </a:rPr>
              <a:t>实验</a:t>
            </a:r>
            <a:endParaRPr lang="en-US" altLang="it-IT" sz="1600" b="1" i="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 smtClean="0">
                <a:solidFill>
                  <a:schemeClr val="bg1"/>
                </a:solidFill>
              </a:rPr>
              <a:t>S Kehl et al.</a:t>
            </a:r>
            <a:r>
              <a:rPr lang="en-GB" altLang="it-IT" sz="1400" dirty="0" smtClean="0">
                <a:solidFill>
                  <a:schemeClr val="bg1"/>
                </a:solidFill>
              </a:rPr>
              <a:t>, UOG 2016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" name="Picture 3" descr="ISUOG-red-bann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UOG revers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28600" y="1905000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 i="0" dirty="0" smtClean="0"/>
              <a:t>结  论</a:t>
            </a:r>
            <a:endParaRPr lang="en-GB" altLang="it-IT" sz="2800" b="1" i="0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1052513"/>
            <a:ext cx="9143999" cy="553998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CN" sz="1600" b="1" i="0" dirty="0" smtClean="0">
                <a:solidFill>
                  <a:schemeClr val="bg1"/>
                </a:solidFill>
              </a:rPr>
              <a:t>SDP</a:t>
            </a:r>
            <a:r>
              <a:rPr lang="zh-CN" altLang="en-US" sz="1600" b="1" i="0" dirty="0">
                <a:solidFill>
                  <a:schemeClr val="bg1"/>
                </a:solidFill>
              </a:rPr>
              <a:t>或</a:t>
            </a:r>
            <a:r>
              <a:rPr lang="en-US" altLang="zh-CN" sz="1600" b="1" i="0" dirty="0">
                <a:solidFill>
                  <a:schemeClr val="bg1"/>
                </a:solidFill>
              </a:rPr>
              <a:t>AFI</a:t>
            </a:r>
            <a:r>
              <a:rPr lang="zh-CN" altLang="en-US" sz="1600" b="1" i="0" dirty="0">
                <a:solidFill>
                  <a:schemeClr val="bg1"/>
                </a:solidFill>
              </a:rPr>
              <a:t>评价性</a:t>
            </a:r>
            <a:r>
              <a:rPr lang="zh-CN" altLang="en-US" sz="1600" b="1" i="0" dirty="0" smtClean="0">
                <a:solidFill>
                  <a:schemeClr val="bg1"/>
                </a:solidFill>
              </a:rPr>
              <a:t>实验</a:t>
            </a:r>
            <a:endParaRPr lang="en-US" altLang="it-IT" sz="1600" b="1" i="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 smtClean="0">
                <a:solidFill>
                  <a:schemeClr val="bg1"/>
                </a:solidFill>
              </a:rPr>
              <a:t>S Kehl et al.</a:t>
            </a:r>
            <a:r>
              <a:rPr lang="en-GB" altLang="it-IT" sz="1400" dirty="0" smtClean="0">
                <a:solidFill>
                  <a:schemeClr val="bg1"/>
                </a:solidFill>
              </a:rPr>
              <a:t>, UOG 2016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831" y="2132856"/>
            <a:ext cx="306606" cy="3689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ontent Placeholder 9"/>
          <p:cNvSpPr txBox="1">
            <a:spLocks/>
          </p:cNvSpPr>
          <p:nvPr/>
        </p:nvSpPr>
        <p:spPr bwMode="auto">
          <a:xfrm>
            <a:off x="1500166" y="2971800"/>
            <a:ext cx="642942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i="0" dirty="0" smtClean="0"/>
              <a:t>在</a:t>
            </a:r>
            <a:r>
              <a:rPr lang="zh-CN" altLang="en-US" sz="2000" i="0" dirty="0"/>
              <a:t>常规产科评估中使用</a:t>
            </a:r>
            <a:r>
              <a:rPr lang="en-US" altLang="zh-CN" sz="2000" i="0" dirty="0"/>
              <a:t>AFI</a:t>
            </a:r>
            <a:r>
              <a:rPr lang="zh-CN" altLang="en-US" sz="2000" i="0" dirty="0"/>
              <a:t>方法导致更多的妇女被诊断为</a:t>
            </a:r>
            <a:r>
              <a:rPr lang="zh-CN" altLang="en-US" sz="2000" i="0" dirty="0" smtClean="0"/>
              <a:t>羊水过少，因异常羊水</a:t>
            </a:r>
            <a:r>
              <a:rPr lang="zh-CN" altLang="en-US" sz="2000" i="0" dirty="0"/>
              <a:t>量</a:t>
            </a:r>
            <a:r>
              <a:rPr lang="zh-CN" altLang="en-US" sz="2000" i="0" dirty="0" smtClean="0"/>
              <a:t>而引产，对围产</a:t>
            </a:r>
            <a:r>
              <a:rPr lang="zh-CN" altLang="en-US" sz="2000" i="0" dirty="0"/>
              <a:t>期</a:t>
            </a:r>
            <a:r>
              <a:rPr lang="zh-CN" altLang="en-US" sz="2000" i="0" dirty="0" smtClean="0"/>
              <a:t>结果无改善。</a:t>
            </a:r>
            <a:endParaRPr lang="en-US" sz="2000" i="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i="0" dirty="0" smtClean="0"/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zh-CN" altLang="en-US" sz="2000" i="0" dirty="0" smtClean="0"/>
              <a:t>因</a:t>
            </a:r>
            <a:r>
              <a:rPr lang="zh-CN" altLang="en-US" sz="2000" i="0" dirty="0"/>
              <a:t>此，</a:t>
            </a:r>
            <a:r>
              <a:rPr lang="en-US" altLang="zh-CN" sz="2000" i="0" dirty="0"/>
              <a:t>SDP</a:t>
            </a:r>
            <a:r>
              <a:rPr lang="zh-CN" altLang="en-US" sz="2000" i="0" dirty="0"/>
              <a:t>方法是估计</a:t>
            </a:r>
            <a:r>
              <a:rPr lang="zh-CN" altLang="en-US" sz="2000" i="0" dirty="0" smtClean="0"/>
              <a:t>羊水量的</a:t>
            </a:r>
            <a:r>
              <a:rPr lang="zh-CN" altLang="en-US" sz="2000" i="0" dirty="0"/>
              <a:t>有利方法，特别是</a:t>
            </a:r>
            <a:r>
              <a:rPr lang="zh-CN" altLang="en-US" sz="2000" i="0" dirty="0" smtClean="0"/>
              <a:t>在低风险</a:t>
            </a:r>
            <a:r>
              <a:rPr lang="zh-CN" altLang="en-US" sz="2000" i="0" dirty="0"/>
              <a:t>妊娠</a:t>
            </a:r>
            <a:r>
              <a:rPr lang="zh-CN" altLang="en-US" sz="2000" i="0" dirty="0" smtClean="0"/>
              <a:t>人群</a:t>
            </a:r>
            <a:r>
              <a:rPr lang="zh-CN" altLang="en-US" sz="2000" i="0" dirty="0"/>
              <a:t>中。</a:t>
            </a: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58376" name="Picture 3" descr="ISUOG-red-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7" name="Picture 4" descr="UOG revers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3" name="TextBox 1"/>
          <p:cNvSpPr txBox="1">
            <a:spLocks noChangeArrowheads="1"/>
          </p:cNvSpPr>
          <p:nvPr/>
        </p:nvSpPr>
        <p:spPr bwMode="auto">
          <a:xfrm>
            <a:off x="1331913" y="3357562"/>
            <a:ext cx="648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 i="0" dirty="0" smtClean="0">
                <a:solidFill>
                  <a:srgbClr val="000000"/>
                </a:solidFill>
              </a:rPr>
              <a:t>讨论部分</a:t>
            </a:r>
            <a:endParaRPr lang="en-GB" altLang="it-IT" sz="2400" b="1" i="0" dirty="0">
              <a:solidFill>
                <a:srgbClr val="000000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928663" y="3857628"/>
            <a:ext cx="742955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zh-CN" altLang="en-US" sz="1800" i="0" dirty="0" smtClean="0"/>
              <a:t>是</a:t>
            </a:r>
            <a:r>
              <a:rPr lang="zh-CN" altLang="en-US" sz="1800" i="0" dirty="0"/>
              <a:t>否应该放弃使用</a:t>
            </a:r>
            <a:r>
              <a:rPr lang="en-US" altLang="zh-CN" sz="1800" i="0" dirty="0"/>
              <a:t>AFI</a:t>
            </a:r>
            <a:r>
              <a:rPr lang="zh-CN" altLang="en-US" sz="1800" i="0" dirty="0"/>
              <a:t>技术评估羊水量，用于低风险和高</a:t>
            </a:r>
            <a:r>
              <a:rPr lang="zh-CN" altLang="en-US" sz="1800" i="0" dirty="0" smtClean="0"/>
              <a:t>风险妊娠？</a:t>
            </a:r>
            <a:endParaRPr lang="en-US" altLang="it-IT" sz="1800" i="0" dirty="0" smtClean="0"/>
          </a:p>
          <a:p>
            <a:pPr eaLnBrk="1" hangingPunct="1">
              <a:spcBef>
                <a:spcPct val="0"/>
              </a:spcBef>
            </a:pPr>
            <a:endParaRPr lang="en-US" altLang="it-IT" sz="1800" i="0" dirty="0" smtClean="0"/>
          </a:p>
          <a:p>
            <a:pPr eaLnBrk="1" hangingPunct="1">
              <a:spcBef>
                <a:spcPct val="0"/>
              </a:spcBef>
            </a:pPr>
            <a:r>
              <a:rPr lang="zh-CN" altLang="en-US" sz="1800" i="0" dirty="0" smtClean="0"/>
              <a:t>在</a:t>
            </a:r>
            <a:r>
              <a:rPr lang="zh-CN" altLang="en-US" sz="1800" i="0" dirty="0"/>
              <a:t>本研究中使用</a:t>
            </a:r>
            <a:r>
              <a:rPr lang="en-US" altLang="zh-CN" sz="1800" i="0" dirty="0"/>
              <a:t>AFI</a:t>
            </a:r>
            <a:r>
              <a:rPr lang="zh-CN" altLang="en-US" sz="1800" i="0" dirty="0"/>
              <a:t>方法观察到的异常</a:t>
            </a:r>
            <a:r>
              <a:rPr lang="en-US" altLang="zh-CN" sz="1800" i="0" dirty="0"/>
              <a:t>CTG</a:t>
            </a:r>
            <a:r>
              <a:rPr lang="zh-CN" altLang="en-US" sz="1800" i="0" dirty="0"/>
              <a:t>的增加率的临床意义和在</a:t>
            </a:r>
            <a:r>
              <a:rPr lang="en-US" altLang="zh-CN" sz="1800" i="0" dirty="0"/>
              <a:t>Cochrane</a:t>
            </a:r>
            <a:r>
              <a:rPr lang="zh-CN" altLang="en-US" sz="1800" i="0" dirty="0"/>
              <a:t>评价中增加胎儿窘迫的剖腹产术的临床</a:t>
            </a:r>
            <a:r>
              <a:rPr lang="zh-CN" altLang="en-US" sz="1800" i="0" dirty="0" smtClean="0"/>
              <a:t>意义是什么？ </a:t>
            </a:r>
            <a:r>
              <a:rPr lang="en-US" altLang="zh-CN" sz="1800" i="0" dirty="0"/>
              <a:t>AFI</a:t>
            </a:r>
            <a:r>
              <a:rPr lang="zh-CN" altLang="en-US" sz="1800" i="0" dirty="0"/>
              <a:t>可以识别更加脆弱的婴儿群体吗？</a:t>
            </a:r>
            <a:endParaRPr lang="it-IT" altLang="it-IT" sz="1800" i="0" dirty="0" smtClean="0"/>
          </a:p>
          <a:p>
            <a:pPr eaLnBrk="1" hangingPunct="1">
              <a:spcBef>
                <a:spcPct val="0"/>
              </a:spcBef>
              <a:buNone/>
            </a:pPr>
            <a:endParaRPr lang="en-US" altLang="it-IT" sz="1800" i="0" dirty="0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936657" y="2348880"/>
            <a:ext cx="73501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defRPr/>
            </a:pPr>
            <a:r>
              <a:rPr lang="zh-CN" altLang="en-US" sz="2000" i="0" dirty="0" smtClean="0"/>
              <a:t>有</a:t>
            </a:r>
            <a:r>
              <a:rPr lang="zh-CN" altLang="en-US" sz="2000" i="0" dirty="0"/>
              <a:t>必要与不良妊娠结局</a:t>
            </a:r>
            <a:r>
              <a:rPr lang="zh-CN" altLang="en-US" sz="2000" i="0" dirty="0" smtClean="0"/>
              <a:t>更相关的探索羊水</a:t>
            </a:r>
            <a:r>
              <a:rPr lang="zh-CN" altLang="en-US" sz="2000" i="0" dirty="0"/>
              <a:t>量</a:t>
            </a:r>
            <a:r>
              <a:rPr lang="zh-CN" altLang="en-US" sz="2000" i="0" dirty="0" smtClean="0"/>
              <a:t>评估</a:t>
            </a:r>
            <a:r>
              <a:rPr lang="zh-CN" altLang="en-US" sz="2000" i="0" dirty="0"/>
              <a:t>的替代</a:t>
            </a:r>
            <a:r>
              <a:rPr lang="zh-CN" altLang="en-US" sz="2000" i="0" dirty="0" smtClean="0"/>
              <a:t>方法。</a:t>
            </a:r>
            <a:endParaRPr lang="en-US" sz="2000" i="0" dirty="0" smtClean="0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1295400" y="1661899"/>
            <a:ext cx="6480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 i="0" dirty="0" smtClean="0">
                <a:solidFill>
                  <a:srgbClr val="000000"/>
                </a:solidFill>
              </a:rPr>
              <a:t>未来展望</a:t>
            </a:r>
            <a:endParaRPr lang="en-GB" altLang="it-IT" sz="2400" b="1" i="0" dirty="0">
              <a:solidFill>
                <a:srgbClr val="000000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642350" cy="553998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CN" sz="1600" b="1" i="0" dirty="0" smtClean="0">
                <a:solidFill>
                  <a:schemeClr val="bg1"/>
                </a:solidFill>
              </a:rPr>
              <a:t>SDP</a:t>
            </a:r>
            <a:r>
              <a:rPr lang="zh-CN" altLang="en-US" sz="1600" b="1" i="0" dirty="0">
                <a:solidFill>
                  <a:schemeClr val="bg1"/>
                </a:solidFill>
              </a:rPr>
              <a:t>或</a:t>
            </a:r>
            <a:r>
              <a:rPr lang="en-US" altLang="zh-CN" sz="1600" b="1" i="0" dirty="0">
                <a:solidFill>
                  <a:schemeClr val="bg1"/>
                </a:solidFill>
              </a:rPr>
              <a:t>AFI</a:t>
            </a:r>
            <a:r>
              <a:rPr lang="zh-CN" altLang="en-US" sz="1600" b="1" i="0" dirty="0">
                <a:solidFill>
                  <a:schemeClr val="bg1"/>
                </a:solidFill>
              </a:rPr>
              <a:t>评价性</a:t>
            </a:r>
            <a:r>
              <a:rPr lang="zh-CN" altLang="en-US" sz="1600" b="1" i="0" dirty="0" smtClean="0">
                <a:solidFill>
                  <a:schemeClr val="bg1"/>
                </a:solidFill>
              </a:rPr>
              <a:t>实验</a:t>
            </a:r>
            <a:endParaRPr lang="en-US" altLang="it-IT" sz="1600" b="1" i="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 smtClean="0">
                <a:solidFill>
                  <a:schemeClr val="bg1"/>
                </a:solidFill>
              </a:rPr>
              <a:t>S Kehl et al.</a:t>
            </a:r>
            <a:r>
              <a:rPr lang="en-GB" altLang="it-IT" sz="1400" dirty="0" smtClean="0">
                <a:solidFill>
                  <a:schemeClr val="bg1"/>
                </a:solidFill>
              </a:rPr>
              <a:t>, UOG 2016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6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21512" name="Picture 3" descr="ISUOG-red-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3" name="Picture 4" descr="UOG revers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07" name="Rettangolo 1"/>
          <p:cNvSpPr>
            <a:spLocks noChangeArrowheads="1"/>
          </p:cNvSpPr>
          <p:nvPr/>
        </p:nvSpPr>
        <p:spPr bwMode="auto">
          <a:xfrm>
            <a:off x="68263" y="922338"/>
            <a:ext cx="228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i="0" dirty="0">
              <a:solidFill>
                <a:srgbClr val="000000"/>
              </a:solidFill>
            </a:endParaRPr>
          </a:p>
        </p:txBody>
      </p:sp>
      <p:sp>
        <p:nvSpPr>
          <p:cNvPr id="21508" name="Titolo 1"/>
          <p:cNvSpPr txBox="1">
            <a:spLocks/>
          </p:cNvSpPr>
          <p:nvPr/>
        </p:nvSpPr>
        <p:spPr bwMode="auto">
          <a:xfrm>
            <a:off x="323850" y="2403475"/>
            <a:ext cx="88566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000" b="1" i="0" dirty="0">
              <a:solidFill>
                <a:schemeClr val="tx2"/>
              </a:solidFill>
            </a:endParaRP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228600" y="1606511"/>
            <a:ext cx="8642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 i="0" dirty="0" smtClean="0"/>
              <a:t>简 介</a:t>
            </a:r>
            <a:endParaRPr lang="en-GB" altLang="it-IT" sz="2800" b="1" i="0" dirty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 bwMode="auto">
          <a:xfrm>
            <a:off x="228600" y="2370584"/>
            <a:ext cx="8763000" cy="336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SzPct val="77000"/>
              <a:buFont typeface="Wingdings" pitchFamily="2" charset="2"/>
              <a:buChar char="l"/>
            </a:pPr>
            <a:r>
              <a:rPr lang="zh-CN" altLang="en-US" sz="1800" b="1" i="0" dirty="0" smtClean="0"/>
              <a:t>羊水量是评估胎儿生长发育的重要组成部分</a:t>
            </a:r>
            <a:endParaRPr lang="en-US" sz="1800" b="1" i="0" dirty="0" smtClean="0"/>
          </a:p>
          <a:p>
            <a:pPr>
              <a:lnSpc>
                <a:spcPct val="120000"/>
              </a:lnSpc>
              <a:buSzPct val="77000"/>
              <a:buFont typeface="Wingdings" pitchFamily="2" charset="2"/>
              <a:buChar char="l"/>
            </a:pPr>
            <a:r>
              <a:rPr lang="zh-CN" altLang="en-US" sz="1800" b="1" i="0" dirty="0" smtClean="0"/>
              <a:t>通过</a:t>
            </a:r>
            <a:r>
              <a:rPr lang="zh-CN" altLang="en-US" sz="1800" b="1" i="0" dirty="0"/>
              <a:t>测量羊水指数（</a:t>
            </a:r>
            <a:r>
              <a:rPr lang="en-US" altLang="zh-CN" sz="1800" b="1" i="0" dirty="0"/>
              <a:t>AFI</a:t>
            </a:r>
            <a:r>
              <a:rPr lang="zh-CN" altLang="en-US" sz="1800" b="1" i="0" dirty="0"/>
              <a:t>）或单个</a:t>
            </a:r>
            <a:r>
              <a:rPr lang="zh-CN" altLang="en-US" sz="1800" b="1" i="0" dirty="0" smtClean="0"/>
              <a:t>最大羊水池深度（</a:t>
            </a:r>
            <a:r>
              <a:rPr lang="en-US" altLang="zh-CN" sz="1800" b="1" i="0" dirty="0"/>
              <a:t>SDP</a:t>
            </a:r>
            <a:r>
              <a:rPr lang="zh-CN" altLang="en-US" sz="1800" b="1" i="0" dirty="0"/>
              <a:t>）来进行</a:t>
            </a:r>
            <a:r>
              <a:rPr lang="zh-CN" altLang="en-US" sz="1800" b="1" i="0" dirty="0" smtClean="0"/>
              <a:t>羊水</a:t>
            </a:r>
            <a:r>
              <a:rPr lang="zh-CN" altLang="en-US" sz="1800" b="1" i="0" dirty="0"/>
              <a:t>量</a:t>
            </a:r>
            <a:r>
              <a:rPr lang="zh-CN" altLang="en-US" sz="1800" b="1" i="0" dirty="0" smtClean="0"/>
              <a:t>的</a:t>
            </a:r>
            <a:r>
              <a:rPr lang="zh-CN" altLang="en-US" sz="1800" b="1" i="0" dirty="0"/>
              <a:t>估计</a:t>
            </a:r>
            <a:r>
              <a:rPr lang="zh-CN" altLang="en-US" sz="1800" b="1" i="0" dirty="0" smtClean="0"/>
              <a:t>。</a:t>
            </a:r>
            <a:endParaRPr lang="en-US" altLang="zh-CN" sz="1800" b="1" i="0" dirty="0" smtClean="0"/>
          </a:p>
          <a:p>
            <a:pPr marL="0" indent="0">
              <a:lnSpc>
                <a:spcPct val="120000"/>
              </a:lnSpc>
              <a:buSzPct val="77000"/>
              <a:buFont typeface="Wingdings" pitchFamily="2" charset="2"/>
              <a:buChar char="l"/>
            </a:pPr>
            <a:r>
              <a:rPr lang="en-US" altLang="zh-CN" sz="1800" i="0" dirty="0" smtClean="0"/>
              <a:t>   </a:t>
            </a:r>
            <a:r>
              <a:rPr lang="zh-CN" altLang="en-US" sz="1800" b="1" i="0" dirty="0" smtClean="0"/>
              <a:t>暂无评估羊水量的</a:t>
            </a:r>
            <a:r>
              <a:rPr lang="zh-CN" altLang="en-US" sz="1800" b="1" i="0" dirty="0"/>
              <a:t>最佳</a:t>
            </a:r>
            <a:r>
              <a:rPr lang="zh-CN" altLang="en-US" sz="1800" b="1" i="0" dirty="0" smtClean="0"/>
              <a:t>方法。</a:t>
            </a:r>
            <a:endParaRPr lang="en-US" sz="1800" b="1" i="0" dirty="0" smtClean="0"/>
          </a:p>
          <a:p>
            <a:pPr>
              <a:lnSpc>
                <a:spcPct val="120000"/>
              </a:lnSpc>
              <a:buSzPct val="77000"/>
              <a:buFont typeface="Wingdings" pitchFamily="2" charset="2"/>
              <a:buChar char="l"/>
            </a:pPr>
            <a:r>
              <a:rPr lang="zh-CN" altLang="en-US" sz="1800" b="1" i="0" dirty="0" smtClean="0"/>
              <a:t>在产时及产后高风险孕妇人群随机对照试验中显示</a:t>
            </a:r>
            <a:r>
              <a:rPr lang="zh-CN" altLang="en-US" sz="1800" b="1" i="0" dirty="0"/>
              <a:t>这</a:t>
            </a:r>
            <a:r>
              <a:rPr lang="zh-CN" altLang="en-US" sz="1800" b="1" i="0" dirty="0" smtClean="0"/>
              <a:t>两种技术是不良</a:t>
            </a:r>
            <a:r>
              <a:rPr lang="zh-CN" altLang="en-US" sz="1800" b="1" i="0" dirty="0"/>
              <a:t>妊娠结局</a:t>
            </a:r>
            <a:r>
              <a:rPr lang="zh-CN" altLang="en-US" sz="1800" b="1" i="0" dirty="0" smtClean="0"/>
              <a:t>的预测</a:t>
            </a:r>
            <a:r>
              <a:rPr lang="zh-CN" altLang="en-US" sz="1800" b="1" i="0" dirty="0"/>
              <a:t>因子</a:t>
            </a:r>
            <a:r>
              <a:rPr lang="zh-CN" altLang="en-US" sz="1800" b="1" i="0" dirty="0" smtClean="0"/>
              <a:t>。</a:t>
            </a:r>
            <a:endParaRPr lang="en-US" sz="1800" i="0" dirty="0" smtClean="0"/>
          </a:p>
          <a:p>
            <a:pPr>
              <a:lnSpc>
                <a:spcPct val="120000"/>
              </a:lnSpc>
              <a:buSzPct val="77000"/>
              <a:buFont typeface="Wingdings" pitchFamily="2" charset="2"/>
              <a:buChar char="l"/>
            </a:pPr>
            <a:r>
              <a:rPr lang="zh-CN" altLang="en-US" sz="1800" b="1" i="0" dirty="0" smtClean="0"/>
              <a:t>在</a:t>
            </a:r>
            <a:r>
              <a:rPr lang="zh-CN" altLang="en-US" sz="1800" b="1" i="0" dirty="0"/>
              <a:t>低风险及足月分娩人群中关于这些技术的实用性证据不足。</a:t>
            </a:r>
            <a:endParaRPr lang="zh-CN" altLang="en-US" sz="1800" dirty="0" smtClean="0"/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0" y="1052513"/>
            <a:ext cx="9143999" cy="553998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600" b="1" i="0" dirty="0" smtClean="0">
                <a:solidFill>
                  <a:schemeClr val="bg1"/>
                </a:solidFill>
              </a:rPr>
              <a:t>SDP</a:t>
            </a:r>
            <a:r>
              <a:rPr lang="zh-CN" altLang="en-US" sz="1600" b="1" i="0" dirty="0" smtClean="0">
                <a:solidFill>
                  <a:schemeClr val="bg1"/>
                </a:solidFill>
              </a:rPr>
              <a:t>或</a:t>
            </a:r>
            <a:r>
              <a:rPr lang="en-US" altLang="zh-CN" sz="1600" b="1" i="0" dirty="0" smtClean="0">
                <a:solidFill>
                  <a:schemeClr val="bg1"/>
                </a:solidFill>
              </a:rPr>
              <a:t>AFI</a:t>
            </a:r>
            <a:r>
              <a:rPr lang="zh-CN" altLang="en-US" sz="1600" b="1" i="0" dirty="0" smtClean="0">
                <a:solidFill>
                  <a:schemeClr val="bg1"/>
                </a:solidFill>
              </a:rPr>
              <a:t>评价性实验</a:t>
            </a:r>
            <a:endParaRPr lang="en-US" altLang="it-IT" sz="1600" b="1" i="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 smtClean="0">
                <a:solidFill>
                  <a:schemeClr val="bg1"/>
                </a:solidFill>
              </a:rPr>
              <a:t>S Kehl et </a:t>
            </a:r>
            <a:r>
              <a:rPr lang="de-DE" altLang="it-IT" sz="1400" dirty="0">
                <a:solidFill>
                  <a:schemeClr val="bg1"/>
                </a:solidFill>
              </a:rPr>
              <a:t>al.</a:t>
            </a:r>
            <a:r>
              <a:rPr lang="en-GB" altLang="it-IT" sz="1400" dirty="0">
                <a:solidFill>
                  <a:schemeClr val="bg1"/>
                </a:solidFill>
              </a:rPr>
              <a:t>, UOG </a:t>
            </a:r>
            <a:r>
              <a:rPr lang="en-GB" altLang="it-IT" sz="1400" dirty="0" smtClean="0">
                <a:solidFill>
                  <a:schemeClr val="bg1"/>
                </a:solidFill>
              </a:rPr>
              <a:t>2016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23558" name="Picture 3" descr="ISUOG-red-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59" name="Picture 4" descr="UOG revers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557" name="Rectangle 8"/>
          <p:cNvSpPr>
            <a:spLocks noChangeArrowheads="1"/>
          </p:cNvSpPr>
          <p:nvPr/>
        </p:nvSpPr>
        <p:spPr bwMode="auto">
          <a:xfrm>
            <a:off x="3734886" y="2057400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zh-CN" altLang="en-US" sz="2800" b="1" i="0" dirty="0" smtClean="0">
                <a:solidFill>
                  <a:srgbClr val="000000"/>
                </a:solidFill>
              </a:rPr>
              <a:t>研究目的</a:t>
            </a:r>
            <a:endParaRPr lang="en-GB" altLang="it-IT" sz="2800" b="1" i="0" dirty="0">
              <a:solidFill>
                <a:srgbClr val="000000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052513"/>
            <a:ext cx="9143999" cy="492443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CN" sz="1400" b="1" i="0" dirty="0" smtClean="0">
                <a:solidFill>
                  <a:schemeClr val="bg1"/>
                </a:solidFill>
              </a:rPr>
              <a:t>SDP</a:t>
            </a:r>
            <a:r>
              <a:rPr lang="zh-CN" altLang="en-US" sz="1400" b="1" i="0" dirty="0">
                <a:solidFill>
                  <a:schemeClr val="bg1"/>
                </a:solidFill>
              </a:rPr>
              <a:t>或</a:t>
            </a:r>
            <a:r>
              <a:rPr lang="en-US" altLang="zh-CN" sz="1400" b="1" i="0" dirty="0">
                <a:solidFill>
                  <a:schemeClr val="bg1"/>
                </a:solidFill>
              </a:rPr>
              <a:t>AFI</a:t>
            </a:r>
            <a:r>
              <a:rPr lang="zh-CN" altLang="en-US" sz="1400" b="1" i="0" dirty="0">
                <a:solidFill>
                  <a:schemeClr val="bg1"/>
                </a:solidFill>
              </a:rPr>
              <a:t>评价性</a:t>
            </a:r>
            <a:r>
              <a:rPr lang="zh-CN" altLang="en-US" sz="1400" b="1" i="0" dirty="0" smtClean="0">
                <a:solidFill>
                  <a:schemeClr val="bg1"/>
                </a:solidFill>
              </a:rPr>
              <a:t>实验</a:t>
            </a:r>
            <a:endParaRPr lang="en-US" altLang="it-IT" sz="1400" b="1" i="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200" dirty="0" smtClean="0">
                <a:solidFill>
                  <a:schemeClr val="bg1"/>
                </a:solidFill>
              </a:rPr>
              <a:t>S Kehl et al.</a:t>
            </a:r>
            <a:r>
              <a:rPr lang="en-GB" altLang="it-IT" sz="1200" dirty="0" smtClean="0">
                <a:solidFill>
                  <a:schemeClr val="bg1"/>
                </a:solidFill>
              </a:rPr>
              <a:t>, UOG 2016</a:t>
            </a:r>
            <a:endParaRPr lang="en-GB" altLang="it-IT" sz="1200" dirty="0">
              <a:solidFill>
                <a:schemeClr val="bg1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 bwMode="auto">
          <a:xfrm>
            <a:off x="1428728" y="3276600"/>
            <a:ext cx="650085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zh-CN" altLang="en-US" sz="2200" i="0" dirty="0" smtClean="0"/>
              <a:t>为了在</a:t>
            </a:r>
            <a:r>
              <a:rPr lang="zh-CN" altLang="en-US" sz="2200" i="0" dirty="0"/>
              <a:t>高</a:t>
            </a:r>
            <a:r>
              <a:rPr lang="zh-CN" altLang="en-US" sz="2200" i="0" dirty="0" smtClean="0"/>
              <a:t>风险</a:t>
            </a:r>
            <a:r>
              <a:rPr lang="zh-CN" altLang="en-US" sz="2200" i="0" dirty="0"/>
              <a:t>及</a:t>
            </a:r>
            <a:r>
              <a:rPr lang="zh-CN" altLang="en-US" sz="2200" i="0" dirty="0" smtClean="0"/>
              <a:t>低风险孕妇人群中确认哪种估计羊水量的技术（</a:t>
            </a:r>
            <a:r>
              <a:rPr lang="en-US" altLang="zh-CN" sz="2200" i="0" dirty="0"/>
              <a:t>AFI</a:t>
            </a:r>
            <a:r>
              <a:rPr lang="zh-CN" altLang="en-US" sz="2200" i="0" dirty="0"/>
              <a:t>或</a:t>
            </a:r>
            <a:r>
              <a:rPr lang="en-US" altLang="zh-CN" sz="2200" i="0" dirty="0"/>
              <a:t>SDP</a:t>
            </a:r>
            <a:r>
              <a:rPr lang="zh-CN" altLang="en-US" sz="2200" i="0" dirty="0"/>
              <a:t>）是预测不良妊娠结局的</a:t>
            </a:r>
            <a:r>
              <a:rPr lang="zh-CN" altLang="en-US" sz="2200" i="0" dirty="0" smtClean="0"/>
              <a:t>最佳方法。</a:t>
            </a:r>
            <a:endParaRPr lang="en-US" sz="2200" i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5" name="Picture 3" descr="ISUOG-red-bann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UOG revers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457200" y="2643182"/>
            <a:ext cx="8207375" cy="2745367"/>
          </a:xfrm>
          <a:prstGeom prst="rect">
            <a:avLst/>
          </a:prstGeom>
          <a:solidFill>
            <a:srgbClr val="F0F3FB"/>
          </a:solidFill>
          <a:ln w="19050">
            <a:solidFill>
              <a:srgbClr val="445895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000" b="1" i="0" dirty="0" smtClean="0"/>
              <a:t>实验设计</a:t>
            </a:r>
            <a:endParaRPr lang="en-US" sz="2000" b="1" i="0" dirty="0" smtClean="0"/>
          </a:p>
          <a:p>
            <a:pPr lvl="1"/>
            <a:r>
              <a:rPr lang="zh-CN" altLang="en-US" sz="1800" i="0" dirty="0" smtClean="0"/>
              <a:t>多中心、开放性的随机对照试验</a:t>
            </a:r>
            <a:endParaRPr lang="en-US" sz="2400" i="0" dirty="0" smtClean="0"/>
          </a:p>
          <a:p>
            <a:r>
              <a:rPr lang="zh-CN" altLang="en-US" sz="2000" b="1" i="0" dirty="0" smtClean="0"/>
              <a:t>研究地点</a:t>
            </a:r>
            <a:endParaRPr lang="en-US" sz="2000" b="1" i="0" dirty="0" smtClean="0"/>
          </a:p>
          <a:p>
            <a:pPr lvl="1"/>
            <a:r>
              <a:rPr lang="zh-CN" altLang="en-US" sz="1800" i="0" dirty="0" smtClean="0"/>
              <a:t>德国四家医院（</a:t>
            </a:r>
            <a:r>
              <a:rPr lang="en-US" altLang="zh-CN" sz="1800" i="0" dirty="0" smtClean="0"/>
              <a:t>2012</a:t>
            </a:r>
            <a:r>
              <a:rPr lang="zh-CN" altLang="en-US" sz="1800" i="0" dirty="0" smtClean="0"/>
              <a:t>年</a:t>
            </a:r>
            <a:r>
              <a:rPr lang="en-US" altLang="zh-CN" sz="1800" i="0" dirty="0" smtClean="0"/>
              <a:t>7</a:t>
            </a:r>
            <a:r>
              <a:rPr lang="zh-CN" altLang="en-US" sz="1800" i="0" dirty="0" smtClean="0"/>
              <a:t>月至</a:t>
            </a:r>
            <a:r>
              <a:rPr lang="en-US" altLang="zh-CN" sz="1800" i="0" dirty="0" smtClean="0"/>
              <a:t>2013</a:t>
            </a:r>
            <a:r>
              <a:rPr lang="zh-CN" altLang="en-US" sz="1800" i="0" dirty="0" smtClean="0"/>
              <a:t>年</a:t>
            </a:r>
            <a:r>
              <a:rPr lang="en-US" altLang="zh-CN" sz="1800" i="0" dirty="0" smtClean="0"/>
              <a:t>9</a:t>
            </a:r>
            <a:r>
              <a:rPr lang="zh-CN" altLang="en-US" sz="1800" i="0" dirty="0" smtClean="0"/>
              <a:t>月）</a:t>
            </a:r>
            <a:endParaRPr lang="en-US" sz="2400" i="0" dirty="0" smtClean="0"/>
          </a:p>
          <a:p>
            <a:r>
              <a:rPr lang="zh-CN" altLang="en-US" sz="2000" b="1" i="0" dirty="0" smtClean="0"/>
              <a:t>研究对象</a:t>
            </a:r>
            <a:endParaRPr lang="en-US" sz="2000" b="1" i="0" dirty="0" smtClean="0"/>
          </a:p>
          <a:p>
            <a:pPr lvl="1"/>
            <a:r>
              <a:rPr lang="zh-CN" altLang="en-US" sz="1800" i="0" dirty="0" smtClean="0"/>
              <a:t>入选标准：分娩或分娩前检查为头先露的足月单胎妊娠孕妇</a:t>
            </a:r>
            <a:endParaRPr lang="en-US" sz="1800" i="0" dirty="0" smtClean="0"/>
          </a:p>
          <a:p>
            <a:pPr lvl="1"/>
            <a:r>
              <a:rPr lang="zh-CN" altLang="en-US" sz="1800" i="0" dirty="0" smtClean="0"/>
              <a:t>排除标准：剖宫产史、胎膜早破、近</a:t>
            </a:r>
            <a:r>
              <a:rPr lang="en-US" altLang="zh-CN" sz="1800" i="0" dirty="0" smtClean="0"/>
              <a:t>7</a:t>
            </a:r>
            <a:r>
              <a:rPr lang="zh-CN" altLang="en-US" sz="1800" i="0" dirty="0" smtClean="0"/>
              <a:t>日未进行超声检查、胎儿染色体或结构畸形、胎儿宫内死亡、前置胎盘或有阴道分娩禁忌症的孕妇</a:t>
            </a:r>
            <a:endParaRPr lang="en-US" sz="1800" b="1" i="0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0" y="1052513"/>
            <a:ext cx="9143999" cy="553998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CN" sz="1600" b="1" i="0" dirty="0" smtClean="0">
                <a:solidFill>
                  <a:schemeClr val="bg1"/>
                </a:solidFill>
              </a:rPr>
              <a:t>SDP</a:t>
            </a:r>
            <a:r>
              <a:rPr lang="zh-CN" altLang="en-US" sz="1600" b="1" i="0" dirty="0">
                <a:solidFill>
                  <a:schemeClr val="bg1"/>
                </a:solidFill>
              </a:rPr>
              <a:t>或</a:t>
            </a:r>
            <a:r>
              <a:rPr lang="en-US" altLang="zh-CN" sz="1600" b="1" i="0" dirty="0">
                <a:solidFill>
                  <a:schemeClr val="bg1"/>
                </a:solidFill>
              </a:rPr>
              <a:t>AFI</a:t>
            </a:r>
            <a:r>
              <a:rPr lang="zh-CN" altLang="en-US" sz="1600" b="1" i="0" dirty="0">
                <a:solidFill>
                  <a:schemeClr val="bg1"/>
                </a:solidFill>
              </a:rPr>
              <a:t>评价性</a:t>
            </a:r>
            <a:r>
              <a:rPr lang="zh-CN" altLang="en-US" sz="1600" b="1" i="0" dirty="0" smtClean="0">
                <a:solidFill>
                  <a:schemeClr val="bg1"/>
                </a:solidFill>
              </a:rPr>
              <a:t>实验</a:t>
            </a:r>
            <a:endParaRPr lang="en-US" altLang="it-IT" sz="1600" b="1" i="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 smtClean="0">
                <a:solidFill>
                  <a:schemeClr val="bg1"/>
                </a:solidFill>
              </a:rPr>
              <a:t>S Kehl et al.</a:t>
            </a:r>
            <a:r>
              <a:rPr lang="en-GB" altLang="it-IT" sz="1400" dirty="0" smtClean="0">
                <a:solidFill>
                  <a:schemeClr val="bg1"/>
                </a:solidFill>
              </a:rPr>
              <a:t>, UOG 2016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819400" y="1600200"/>
            <a:ext cx="3565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 i="0" dirty="0" smtClean="0"/>
              <a:t>方 法</a:t>
            </a:r>
            <a:endParaRPr lang="en-GB" altLang="it-IT" sz="24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27656" name="Picture 3" descr="ISUOG-red-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7" name="Picture 4" descr="UOG revers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814390" y="2290369"/>
            <a:ext cx="7901014" cy="3200876"/>
          </a:xfrm>
          <a:prstGeom prst="rect">
            <a:avLst/>
          </a:prstGeom>
          <a:solidFill>
            <a:srgbClr val="F0F3FB"/>
          </a:solidFill>
          <a:ln w="19050">
            <a:solidFill>
              <a:srgbClr val="445895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2000" b="1" i="0" dirty="0" smtClean="0"/>
              <a:t>干预</a:t>
            </a:r>
            <a:endParaRPr lang="en-US" sz="2000" b="1" i="0" dirty="0" smtClean="0"/>
          </a:p>
          <a:p>
            <a:pPr lvl="1"/>
            <a:r>
              <a:rPr lang="zh-CN" altLang="en-US" sz="1800" i="0" dirty="0" smtClean="0"/>
              <a:t>研究对象随机分配至</a:t>
            </a:r>
            <a:r>
              <a:rPr lang="en-US" altLang="zh-CN" sz="1800" i="0" dirty="0" smtClean="0"/>
              <a:t>AFI</a:t>
            </a:r>
            <a:r>
              <a:rPr lang="zh-CN" altLang="en-US" sz="1800" i="0" dirty="0" smtClean="0"/>
              <a:t>或</a:t>
            </a:r>
            <a:r>
              <a:rPr lang="en-US" altLang="zh-CN" sz="1800" i="0" dirty="0" smtClean="0"/>
              <a:t>SDP</a:t>
            </a:r>
            <a:r>
              <a:rPr lang="zh-CN" altLang="en-US" sz="1800" i="0" dirty="0" smtClean="0"/>
              <a:t>组进行羊水量测量</a:t>
            </a:r>
            <a:endParaRPr lang="en-US" sz="1800" i="0" dirty="0" smtClean="0"/>
          </a:p>
          <a:p>
            <a:pPr lvl="1"/>
            <a:r>
              <a:rPr lang="zh-CN" altLang="en-US" sz="1800" i="0" dirty="0" smtClean="0"/>
              <a:t>对羊水过少者（</a:t>
            </a:r>
            <a:r>
              <a:rPr lang="en-US" altLang="zh-CN" sz="1800" i="0" dirty="0" smtClean="0"/>
              <a:t> </a:t>
            </a:r>
            <a:r>
              <a:rPr lang="en-US" altLang="zh-CN" sz="1800" i="0" dirty="0"/>
              <a:t>AFI ≤5.0 </a:t>
            </a:r>
            <a:r>
              <a:rPr lang="en-US" altLang="zh-CN" sz="1800" i="0" dirty="0" smtClean="0"/>
              <a:t>cm</a:t>
            </a:r>
            <a:r>
              <a:rPr lang="zh-CN" altLang="en-US" sz="1800" i="0" dirty="0" smtClean="0"/>
              <a:t>或低于</a:t>
            </a:r>
            <a:r>
              <a:rPr lang="en-US" altLang="zh-CN" sz="1800" i="0" dirty="0" smtClean="0"/>
              <a:t>SDP</a:t>
            </a:r>
            <a:r>
              <a:rPr lang="zh-CN" altLang="en-US" sz="1800" i="0" dirty="0" smtClean="0"/>
              <a:t>测量最小值</a:t>
            </a:r>
            <a:r>
              <a:rPr lang="en-US" altLang="zh-CN" sz="1800" i="0" dirty="0"/>
              <a:t>2 × 1 </a:t>
            </a:r>
            <a:r>
              <a:rPr lang="en-US" altLang="zh-CN" sz="1800" i="0" dirty="0" smtClean="0"/>
              <a:t>cm</a:t>
            </a:r>
            <a:r>
              <a:rPr lang="zh-CN" altLang="en-US" sz="1800" i="0" dirty="0" smtClean="0"/>
              <a:t>）进行引产</a:t>
            </a:r>
            <a:endParaRPr lang="en-US" sz="2000" i="0" dirty="0" smtClean="0"/>
          </a:p>
          <a:p>
            <a:r>
              <a:rPr lang="zh-CN" altLang="en-US" sz="2000" b="1" i="0" dirty="0" smtClean="0"/>
              <a:t>主要结局</a:t>
            </a:r>
            <a:endParaRPr lang="en-US" altLang="zh-CN" sz="2000" b="1" i="0" dirty="0" smtClean="0"/>
          </a:p>
          <a:p>
            <a:pPr>
              <a:buNone/>
            </a:pPr>
            <a:r>
              <a:rPr lang="zh-CN" altLang="en-US" sz="1800" i="0" dirty="0" smtClean="0"/>
              <a:t>      产后重症监护病房（</a:t>
            </a:r>
            <a:r>
              <a:rPr lang="en-US" altLang="zh-CN" sz="1800" i="0" dirty="0" smtClean="0"/>
              <a:t>NICU</a:t>
            </a:r>
            <a:r>
              <a:rPr lang="zh-CN" altLang="en-US" sz="1800" i="0" dirty="0" smtClean="0"/>
              <a:t>）</a:t>
            </a:r>
            <a:endParaRPr lang="en-US" sz="1800" i="0" dirty="0" smtClean="0"/>
          </a:p>
          <a:p>
            <a:r>
              <a:rPr lang="zh-CN" altLang="en-US" sz="2000" b="1" i="0" dirty="0" smtClean="0"/>
              <a:t>其他结局</a:t>
            </a:r>
            <a:endParaRPr lang="en-US" sz="2000" b="1" i="0" dirty="0" smtClean="0"/>
          </a:p>
          <a:p>
            <a:pPr lvl="1"/>
            <a:r>
              <a:rPr lang="zh-CN" altLang="en-US" sz="1600" i="0" dirty="0" smtClean="0"/>
              <a:t>围产儿死亡率，</a:t>
            </a:r>
            <a:r>
              <a:rPr lang="zh-CN" altLang="en-US" sz="1600" i="0" dirty="0"/>
              <a:t>羊水过少</a:t>
            </a:r>
            <a:r>
              <a:rPr lang="zh-CN" altLang="en-US" sz="1600" i="0" dirty="0" smtClean="0"/>
              <a:t>，</a:t>
            </a:r>
            <a:r>
              <a:rPr lang="zh-CN" altLang="en-US" sz="1600" i="0" dirty="0"/>
              <a:t>引产</a:t>
            </a:r>
            <a:r>
              <a:rPr lang="zh-CN" altLang="en-US" sz="1600" i="0" dirty="0" smtClean="0"/>
              <a:t>（羊水过少</a:t>
            </a:r>
            <a:r>
              <a:rPr lang="zh-CN" altLang="en-US" sz="1600" i="0" dirty="0"/>
              <a:t>或无特异性指征</a:t>
            </a:r>
            <a:r>
              <a:rPr lang="zh-CN" altLang="en-US" sz="1600" i="0" dirty="0" smtClean="0"/>
              <a:t>），动脉</a:t>
            </a:r>
            <a:r>
              <a:rPr lang="en-US" altLang="zh-CN" sz="1600" i="0" dirty="0"/>
              <a:t>pH &lt;7.10</a:t>
            </a:r>
            <a:r>
              <a:rPr lang="zh-CN" altLang="en-US" sz="1600" i="0" dirty="0"/>
              <a:t>，</a:t>
            </a:r>
            <a:r>
              <a:rPr lang="en-US" altLang="zh-CN" sz="1600" i="0" dirty="0"/>
              <a:t>5</a:t>
            </a:r>
            <a:r>
              <a:rPr lang="zh-CN" altLang="en-US" sz="1600" i="0" dirty="0"/>
              <a:t>分钟</a:t>
            </a:r>
            <a:r>
              <a:rPr lang="en-US" altLang="zh-CN" sz="1600" i="0" dirty="0"/>
              <a:t>Apgar</a:t>
            </a:r>
            <a:r>
              <a:rPr lang="zh-CN" altLang="en-US" sz="1600" i="0" dirty="0"/>
              <a:t>评分</a:t>
            </a:r>
            <a:r>
              <a:rPr lang="en-US" altLang="zh-CN" sz="1600" i="0" dirty="0"/>
              <a:t>&lt;7</a:t>
            </a:r>
            <a:r>
              <a:rPr lang="zh-CN" altLang="en-US" sz="1600" i="0" dirty="0" smtClean="0"/>
              <a:t>，羊水粪染，心电图异常，需胎儿</a:t>
            </a:r>
            <a:r>
              <a:rPr lang="zh-CN" altLang="en-US" sz="1600" i="0" dirty="0"/>
              <a:t>头皮血</a:t>
            </a:r>
            <a:r>
              <a:rPr lang="zh-CN" altLang="en-US" sz="1600" i="0" dirty="0" smtClean="0"/>
              <a:t>采样，辅助阴道分娩和</a:t>
            </a:r>
            <a:r>
              <a:rPr lang="zh-CN" altLang="en-US" sz="1600" i="0" dirty="0"/>
              <a:t>剖腹产。</a:t>
            </a:r>
            <a:endParaRPr lang="en-US" sz="1600" i="0" dirty="0" smtClean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1052513"/>
            <a:ext cx="9143999" cy="553998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CN" sz="1600" b="1" i="0" dirty="0" smtClean="0">
                <a:solidFill>
                  <a:schemeClr val="bg1"/>
                </a:solidFill>
              </a:rPr>
              <a:t>SDP</a:t>
            </a:r>
            <a:r>
              <a:rPr lang="zh-CN" altLang="en-US" sz="1600" b="1" i="0" dirty="0">
                <a:solidFill>
                  <a:schemeClr val="bg1"/>
                </a:solidFill>
              </a:rPr>
              <a:t>或</a:t>
            </a:r>
            <a:r>
              <a:rPr lang="en-US" altLang="zh-CN" sz="1600" b="1" i="0" dirty="0">
                <a:solidFill>
                  <a:schemeClr val="bg1"/>
                </a:solidFill>
              </a:rPr>
              <a:t>AFI</a:t>
            </a:r>
            <a:r>
              <a:rPr lang="zh-CN" altLang="en-US" sz="1600" b="1" i="0" dirty="0">
                <a:solidFill>
                  <a:schemeClr val="bg1"/>
                </a:solidFill>
              </a:rPr>
              <a:t>评价性</a:t>
            </a:r>
            <a:r>
              <a:rPr lang="zh-CN" altLang="en-US" sz="1600" b="1" i="0" dirty="0" smtClean="0">
                <a:solidFill>
                  <a:schemeClr val="bg1"/>
                </a:solidFill>
              </a:rPr>
              <a:t>实验</a:t>
            </a:r>
            <a:endParaRPr lang="en-US" altLang="it-IT" sz="1600" b="1" i="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 smtClean="0">
                <a:solidFill>
                  <a:schemeClr val="bg1"/>
                </a:solidFill>
              </a:rPr>
              <a:t>S Kehl et al.</a:t>
            </a:r>
            <a:r>
              <a:rPr lang="en-GB" altLang="it-IT" sz="1400" dirty="0" smtClean="0">
                <a:solidFill>
                  <a:schemeClr val="bg1"/>
                </a:solidFill>
              </a:rPr>
              <a:t>, UOG 2016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819400" y="1676400"/>
            <a:ext cx="3565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 i="0" dirty="0" smtClean="0"/>
              <a:t>方  法</a:t>
            </a:r>
            <a:endParaRPr lang="en-GB" altLang="it-IT" sz="24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5" name="Picture 3" descr="ISUOG-red-bann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UOG revers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1214414" y="2428868"/>
            <a:ext cx="7000925" cy="2973122"/>
          </a:xfrm>
          <a:prstGeom prst="rect">
            <a:avLst/>
          </a:prstGeom>
          <a:solidFill>
            <a:srgbClr val="F0F3FB"/>
          </a:solidFill>
          <a:ln w="19050">
            <a:solidFill>
              <a:srgbClr val="445895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zh-CN" altLang="en-US" sz="1800" b="1" i="0" dirty="0" smtClean="0"/>
              <a:t>随机</a:t>
            </a:r>
            <a:endParaRPr lang="en-US" sz="1800" b="1" i="0" dirty="0" smtClean="0"/>
          </a:p>
          <a:p>
            <a:pPr lvl="1"/>
            <a:r>
              <a:rPr lang="zh-CN" altLang="en-US" sz="1400" i="0" dirty="0" smtClean="0"/>
              <a:t>计</a:t>
            </a:r>
            <a:r>
              <a:rPr lang="zh-CN" altLang="en-US" sz="1400" i="0" dirty="0"/>
              <a:t>算机生成随机数序列 独立研究员用连续编号的密封不透明信封 </a:t>
            </a:r>
            <a:endParaRPr lang="en-US" altLang="en-US" sz="1400" i="0" dirty="0" smtClean="0"/>
          </a:p>
          <a:p>
            <a:pPr lvl="1"/>
            <a:endParaRPr lang="en-US" sz="1400" i="0" dirty="0" smtClean="0"/>
          </a:p>
          <a:p>
            <a:r>
              <a:rPr lang="zh-CN" altLang="en-US" sz="1800" b="1" i="0" dirty="0" smtClean="0"/>
              <a:t>统计分析</a:t>
            </a:r>
            <a:endParaRPr lang="en-US" sz="1800" b="1" i="0" dirty="0" smtClean="0"/>
          </a:p>
          <a:p>
            <a:pPr lvl="1"/>
            <a:r>
              <a:rPr lang="en-US" altLang="zh-CN" sz="1400" i="0" dirty="0" smtClean="0"/>
              <a:t>SAS</a:t>
            </a:r>
            <a:r>
              <a:rPr lang="zh-CN" altLang="en-US" sz="1400" i="0" dirty="0"/>
              <a:t>软件</a:t>
            </a:r>
            <a:r>
              <a:rPr lang="zh-CN" altLang="en-US" sz="1400" i="0" dirty="0" smtClean="0"/>
              <a:t>，</a:t>
            </a:r>
            <a:r>
              <a:rPr lang="zh-CN" altLang="en-US" sz="1400" i="0" dirty="0"/>
              <a:t>预先指定的统计测试</a:t>
            </a:r>
            <a:r>
              <a:rPr lang="zh-CN" altLang="en-US" sz="1400" i="0" dirty="0" smtClean="0"/>
              <a:t>，</a:t>
            </a:r>
            <a:r>
              <a:rPr lang="en-US" altLang="zh-CN" sz="1400" i="0" dirty="0"/>
              <a:t>P</a:t>
            </a:r>
            <a:r>
              <a:rPr lang="zh-CN" altLang="en-US" sz="1400" i="0" dirty="0"/>
              <a:t>值</a:t>
            </a:r>
            <a:r>
              <a:rPr lang="en-US" altLang="zh-CN" sz="1400" i="0" dirty="0"/>
              <a:t>&lt;0.05</a:t>
            </a:r>
            <a:r>
              <a:rPr lang="zh-CN" altLang="en-US" sz="1400" i="0" dirty="0"/>
              <a:t>用于统计学显着性，</a:t>
            </a:r>
            <a:r>
              <a:rPr lang="en-US" altLang="zh-CN" sz="1400" i="0" dirty="0"/>
              <a:t>RR</a:t>
            </a:r>
            <a:r>
              <a:rPr lang="zh-CN" altLang="en-US" sz="1400" i="0" dirty="0"/>
              <a:t>具有</a:t>
            </a:r>
            <a:r>
              <a:rPr lang="en-US" altLang="zh-CN" sz="1400" i="0" dirty="0"/>
              <a:t>95</a:t>
            </a:r>
            <a:r>
              <a:rPr lang="zh-CN" altLang="en-US" sz="1400" i="0" dirty="0"/>
              <a:t>％置信区间。</a:t>
            </a:r>
            <a:endParaRPr lang="en-US" sz="1400" i="0" dirty="0" smtClean="0"/>
          </a:p>
          <a:p>
            <a:pPr lvl="1"/>
            <a:endParaRPr lang="en-US" sz="1400" i="0" dirty="0" smtClean="0"/>
          </a:p>
          <a:p>
            <a:r>
              <a:rPr lang="zh-CN" altLang="en-US" sz="1800" b="1" i="0" dirty="0" smtClean="0"/>
              <a:t>样本量</a:t>
            </a:r>
            <a:endParaRPr lang="en-US" sz="1800" b="1" i="0" dirty="0" smtClean="0"/>
          </a:p>
          <a:p>
            <a:pPr lvl="1"/>
            <a:r>
              <a:rPr lang="zh-CN" altLang="en-US" sz="1400" i="0" dirty="0" smtClean="0"/>
              <a:t>两组样本量为</a:t>
            </a:r>
            <a:r>
              <a:rPr lang="en-US" altLang="zh-CN" sz="1400" i="0" dirty="0" smtClean="0"/>
              <a:t>804</a:t>
            </a:r>
            <a:r>
              <a:rPr lang="zh-CN" altLang="en-US" sz="1400" i="0" dirty="0" smtClean="0"/>
              <a:t>，产后</a:t>
            </a:r>
            <a:r>
              <a:rPr lang="en-US" altLang="zh-CN" sz="1400" i="0" dirty="0"/>
              <a:t>NICU</a:t>
            </a:r>
            <a:r>
              <a:rPr lang="zh-CN" altLang="en-US" sz="1400" i="0" dirty="0"/>
              <a:t>入院率从使用</a:t>
            </a:r>
            <a:r>
              <a:rPr lang="en-US" altLang="zh-CN" sz="1400" i="0" dirty="0"/>
              <a:t>AFI</a:t>
            </a:r>
            <a:r>
              <a:rPr lang="zh-CN" altLang="en-US" sz="1400" i="0" dirty="0"/>
              <a:t>方法的</a:t>
            </a:r>
            <a:r>
              <a:rPr lang="en-US" altLang="zh-CN" sz="1400" i="0" dirty="0"/>
              <a:t>5</a:t>
            </a:r>
            <a:r>
              <a:rPr lang="zh-CN" altLang="en-US" sz="1400" i="0" dirty="0"/>
              <a:t>％降低到使用</a:t>
            </a:r>
            <a:r>
              <a:rPr lang="en-US" altLang="zh-CN" sz="1400" i="0" dirty="0"/>
              <a:t>SDP</a:t>
            </a:r>
            <a:r>
              <a:rPr lang="zh-CN" altLang="en-US" sz="1400" i="0" dirty="0"/>
              <a:t>技术的</a:t>
            </a:r>
            <a:r>
              <a:rPr lang="en-US" altLang="zh-CN" sz="1400" i="0" dirty="0" smtClean="0"/>
              <a:t>2.5</a:t>
            </a:r>
            <a:r>
              <a:rPr lang="zh-CN" altLang="en-US" sz="1400" i="0" dirty="0" smtClean="0"/>
              <a:t>（</a:t>
            </a:r>
            <a:r>
              <a:rPr lang="en-US" altLang="zh-CN" sz="1400" i="0" dirty="0" smtClean="0"/>
              <a:t>α</a:t>
            </a:r>
            <a:r>
              <a:rPr lang="en-US" altLang="zh-CN" sz="1400" i="0" dirty="0"/>
              <a:t>= 0.05</a:t>
            </a:r>
            <a:r>
              <a:rPr lang="zh-CN" altLang="en-US" sz="1400" i="0" dirty="0" smtClean="0"/>
              <a:t>，统计功效为</a:t>
            </a:r>
            <a:r>
              <a:rPr lang="en-US" altLang="zh-CN" sz="1400" i="0" dirty="0" smtClean="0"/>
              <a:t>0.80</a:t>
            </a:r>
            <a:r>
              <a:rPr lang="zh-CN" altLang="en-US" sz="1400" i="0" dirty="0" smtClean="0"/>
              <a:t>，且两组相等）。允许属性资料，</a:t>
            </a:r>
            <a:r>
              <a:rPr lang="zh-CN" altLang="en-US" sz="1400" i="0" dirty="0"/>
              <a:t>计划</a:t>
            </a:r>
            <a:r>
              <a:rPr lang="zh-CN" altLang="en-US" sz="1400" i="0" dirty="0" smtClean="0"/>
              <a:t>招募研究对象为是每</a:t>
            </a:r>
            <a:r>
              <a:rPr lang="zh-CN" altLang="en-US" sz="1400" i="0" dirty="0"/>
              <a:t>组</a:t>
            </a:r>
            <a:r>
              <a:rPr lang="en-US" altLang="zh-CN" sz="1400" i="0" dirty="0" smtClean="0"/>
              <a:t>500</a:t>
            </a:r>
            <a:r>
              <a:rPr lang="zh-CN" altLang="en-US" sz="1400" i="0" dirty="0" smtClean="0"/>
              <a:t>例。</a:t>
            </a:r>
            <a:endParaRPr lang="en-US" sz="1400" i="0" dirty="0" smtClean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642350" cy="553998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CN" sz="1600" b="1" i="0" dirty="0" smtClean="0">
                <a:solidFill>
                  <a:schemeClr val="bg1"/>
                </a:solidFill>
              </a:rPr>
              <a:t>SDP</a:t>
            </a:r>
            <a:r>
              <a:rPr lang="zh-CN" altLang="en-US" sz="1600" b="1" i="0" dirty="0">
                <a:solidFill>
                  <a:schemeClr val="bg1"/>
                </a:solidFill>
              </a:rPr>
              <a:t>或</a:t>
            </a:r>
            <a:r>
              <a:rPr lang="en-US" altLang="zh-CN" sz="1600" b="1" i="0" dirty="0">
                <a:solidFill>
                  <a:schemeClr val="bg1"/>
                </a:solidFill>
              </a:rPr>
              <a:t>AFI</a:t>
            </a:r>
            <a:r>
              <a:rPr lang="zh-CN" altLang="en-US" sz="1600" b="1" i="0" dirty="0">
                <a:solidFill>
                  <a:schemeClr val="bg1"/>
                </a:solidFill>
              </a:rPr>
              <a:t>评价性</a:t>
            </a:r>
            <a:r>
              <a:rPr lang="zh-CN" altLang="en-US" sz="1600" b="1" i="0" dirty="0" smtClean="0">
                <a:solidFill>
                  <a:schemeClr val="bg1"/>
                </a:solidFill>
              </a:rPr>
              <a:t>实验</a:t>
            </a:r>
            <a:endParaRPr lang="en-US" altLang="it-IT" sz="1600" b="1" i="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 smtClean="0">
                <a:solidFill>
                  <a:schemeClr val="bg1"/>
                </a:solidFill>
              </a:rPr>
              <a:t>S Kehl et al.</a:t>
            </a:r>
            <a:r>
              <a:rPr lang="en-GB" altLang="it-IT" sz="1400" dirty="0" smtClean="0">
                <a:solidFill>
                  <a:schemeClr val="bg1"/>
                </a:solidFill>
              </a:rPr>
              <a:t>, UOG 2016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2819400" y="1537628"/>
            <a:ext cx="3565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800" b="1" i="0" dirty="0" smtClean="0"/>
              <a:t>方 法</a:t>
            </a:r>
            <a:endParaRPr lang="en-GB" altLang="it-IT" sz="2400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-15875"/>
            <a:ext cx="9144000" cy="777875"/>
            <a:chOff x="0" y="3755"/>
            <a:chExt cx="5760" cy="582"/>
          </a:xfrm>
        </p:grpSpPr>
        <p:pic>
          <p:nvPicPr>
            <p:cNvPr id="29734" name="Picture 3" descr="ISUOG-red-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35" name="Picture 4" descr="UOG reverse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31" name="TextBox 1"/>
          <p:cNvSpPr txBox="1">
            <a:spLocks noChangeArrowheads="1"/>
          </p:cNvSpPr>
          <p:nvPr/>
        </p:nvSpPr>
        <p:spPr bwMode="auto">
          <a:xfrm>
            <a:off x="228600" y="1447800"/>
            <a:ext cx="8642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 i="0" dirty="0" smtClean="0"/>
              <a:t>结果：流程图</a:t>
            </a:r>
            <a:endParaRPr lang="en-GB" altLang="it-IT" sz="2400" b="1" i="0" dirty="0" smtClean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838200"/>
            <a:ext cx="9143999" cy="553998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CN" sz="1600" b="1" i="0" dirty="0" smtClean="0">
                <a:solidFill>
                  <a:schemeClr val="bg1"/>
                </a:solidFill>
              </a:rPr>
              <a:t>SDP</a:t>
            </a:r>
            <a:r>
              <a:rPr lang="zh-CN" altLang="en-US" sz="1600" b="1" i="0" dirty="0">
                <a:solidFill>
                  <a:schemeClr val="bg1"/>
                </a:solidFill>
              </a:rPr>
              <a:t>或</a:t>
            </a:r>
            <a:r>
              <a:rPr lang="en-US" altLang="zh-CN" sz="1600" b="1" i="0" dirty="0">
                <a:solidFill>
                  <a:schemeClr val="bg1"/>
                </a:solidFill>
              </a:rPr>
              <a:t>AFI</a:t>
            </a:r>
            <a:r>
              <a:rPr lang="zh-CN" altLang="en-US" sz="1600" b="1" i="0" dirty="0">
                <a:solidFill>
                  <a:schemeClr val="bg1"/>
                </a:solidFill>
              </a:rPr>
              <a:t>评价性</a:t>
            </a:r>
            <a:r>
              <a:rPr lang="zh-CN" altLang="en-US" sz="1600" b="1" i="0" dirty="0" smtClean="0">
                <a:solidFill>
                  <a:schemeClr val="bg1"/>
                </a:solidFill>
              </a:rPr>
              <a:t>实验</a:t>
            </a:r>
            <a:endParaRPr lang="en-US" altLang="it-IT" sz="1600" b="1" i="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 smtClean="0">
                <a:solidFill>
                  <a:schemeClr val="bg1"/>
                </a:solidFill>
              </a:rPr>
              <a:t>S Kehl et al.</a:t>
            </a:r>
            <a:r>
              <a:rPr lang="en-GB" altLang="it-IT" sz="1400" dirty="0" smtClean="0">
                <a:solidFill>
                  <a:schemeClr val="bg1"/>
                </a:solidFill>
              </a:rPr>
              <a:t>, UOG 2016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6831" y="2132856"/>
            <a:ext cx="306606" cy="3689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800" y="1905000"/>
            <a:ext cx="5245100" cy="4759475"/>
          </a:xfrm>
          <a:prstGeom prst="rect">
            <a:avLst/>
          </a:prstGeom>
        </p:spPr>
      </p:pic>
      <p:cxnSp>
        <p:nvCxnSpPr>
          <p:cNvPr id="24" name="Elbow Connector 23"/>
          <p:cNvCxnSpPr/>
          <p:nvPr/>
        </p:nvCxnSpPr>
        <p:spPr>
          <a:xfrm rot="10800000">
            <a:off x="1181100" y="5036641"/>
            <a:ext cx="656154" cy="44976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1406" y="4429132"/>
            <a:ext cx="25050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i="0" dirty="0" smtClean="0"/>
              <a:t>近</a:t>
            </a:r>
            <a:r>
              <a:rPr lang="en-US" altLang="zh-CN" sz="1100" i="0" dirty="0" smtClean="0"/>
              <a:t>7</a:t>
            </a:r>
            <a:r>
              <a:rPr lang="zh-CN" altLang="en-US" sz="1100" i="0" dirty="0" smtClean="0"/>
              <a:t>日未进行超声检查羊水量例数</a:t>
            </a:r>
            <a:r>
              <a:rPr lang="en-US" sz="1100" i="0" dirty="0" smtClean="0"/>
              <a:t>= 16</a:t>
            </a:r>
          </a:p>
          <a:p>
            <a:r>
              <a:rPr lang="zh-CN" altLang="en-US" sz="1100" i="0" dirty="0" smtClean="0"/>
              <a:t>偏离研究方案例数</a:t>
            </a:r>
            <a:r>
              <a:rPr lang="en-US" sz="1100" i="0" dirty="0" smtClean="0"/>
              <a:t>= 5</a:t>
            </a:r>
          </a:p>
          <a:p>
            <a:r>
              <a:rPr lang="zh-CN" altLang="en-US" sz="1100" i="0" dirty="0" smtClean="0"/>
              <a:t>异地分娩例数</a:t>
            </a:r>
            <a:r>
              <a:rPr lang="en-US" sz="1100" i="0" dirty="0" smtClean="0"/>
              <a:t>=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04048" y="2160451"/>
            <a:ext cx="9361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i="0" dirty="0" smtClean="0"/>
              <a:t>总分娩例数（</a:t>
            </a:r>
            <a:r>
              <a:rPr lang="en-US" altLang="zh-CN" sz="1050" i="0" dirty="0" smtClean="0"/>
              <a:t>n=6930</a:t>
            </a:r>
            <a:r>
              <a:rPr lang="zh-CN" altLang="en-US" sz="1050" i="0" dirty="0" smtClean="0"/>
              <a:t>）</a:t>
            </a:r>
            <a:endParaRPr lang="en-US" sz="1050" i="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286380" y="2924944"/>
            <a:ext cx="9361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i="0" dirty="0" smtClean="0"/>
              <a:t>  入选研究</a:t>
            </a:r>
            <a:endParaRPr lang="en-US" altLang="zh-CN" sz="1050" i="0" dirty="0" smtClean="0"/>
          </a:p>
          <a:p>
            <a:r>
              <a:rPr lang="zh-CN" altLang="en-US" sz="1050" i="0" dirty="0" smtClean="0"/>
              <a:t>（</a:t>
            </a:r>
            <a:r>
              <a:rPr lang="en-US" altLang="zh-CN" sz="1050" i="0" dirty="0" smtClean="0"/>
              <a:t>n=3625</a:t>
            </a:r>
            <a:r>
              <a:rPr lang="zh-CN" altLang="en-US" sz="1050" i="0" dirty="0" smtClean="0"/>
              <a:t>）</a:t>
            </a:r>
            <a:endParaRPr lang="en-US" sz="1050" i="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968430" y="3602321"/>
            <a:ext cx="9361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i="0" dirty="0" smtClean="0"/>
              <a:t>  随机分配</a:t>
            </a:r>
            <a:endParaRPr lang="en-US" altLang="zh-CN" sz="1050" i="0" dirty="0" smtClean="0"/>
          </a:p>
          <a:p>
            <a:r>
              <a:rPr lang="zh-CN" altLang="en-US" sz="1050" i="0" dirty="0" smtClean="0"/>
              <a:t>（</a:t>
            </a:r>
            <a:r>
              <a:rPr lang="en-US" altLang="zh-CN" sz="1050" i="0" dirty="0" smtClean="0"/>
              <a:t>n=1052</a:t>
            </a:r>
            <a:r>
              <a:rPr lang="zh-CN" altLang="en-US" sz="1050" i="0" dirty="0" smtClean="0"/>
              <a:t>）</a:t>
            </a:r>
            <a:endParaRPr lang="en-US" sz="1050" i="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3707904" y="4444171"/>
            <a:ext cx="9361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i="0" dirty="0" smtClean="0"/>
              <a:t>AFI</a:t>
            </a:r>
            <a:r>
              <a:rPr lang="zh-CN" altLang="en-US" sz="1050" i="0" dirty="0" smtClean="0"/>
              <a:t>组</a:t>
            </a:r>
            <a:endParaRPr lang="en-US" altLang="zh-CN" sz="1050" i="0" dirty="0"/>
          </a:p>
          <a:p>
            <a:pPr algn="ctr"/>
            <a:r>
              <a:rPr lang="zh-CN" altLang="en-US" sz="1050" i="0" dirty="0" smtClean="0"/>
              <a:t>（</a:t>
            </a:r>
            <a:r>
              <a:rPr lang="en-US" altLang="zh-CN" sz="1050" i="0" dirty="0" smtClean="0"/>
              <a:t>n=525</a:t>
            </a:r>
            <a:r>
              <a:rPr lang="zh-CN" altLang="en-US" sz="1050" i="0" dirty="0" smtClean="0"/>
              <a:t>）</a:t>
            </a:r>
            <a:endParaRPr lang="en-US" sz="1050" i="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580112" y="4444171"/>
            <a:ext cx="9361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50" i="0" dirty="0" smtClean="0"/>
              <a:t>SDP</a:t>
            </a:r>
            <a:r>
              <a:rPr lang="zh-CN" altLang="en-US" sz="1050" i="0" dirty="0" smtClean="0"/>
              <a:t>组</a:t>
            </a:r>
            <a:endParaRPr lang="en-US" altLang="zh-CN" sz="1050" i="0" dirty="0"/>
          </a:p>
          <a:p>
            <a:pPr algn="ctr"/>
            <a:r>
              <a:rPr lang="zh-CN" altLang="en-US" sz="1050" i="0" dirty="0" smtClean="0"/>
              <a:t>（</a:t>
            </a:r>
            <a:r>
              <a:rPr lang="en-US" altLang="zh-CN" sz="1050" i="0" dirty="0" smtClean="0"/>
              <a:t>n=527</a:t>
            </a:r>
            <a:r>
              <a:rPr lang="zh-CN" altLang="en-US" sz="1050" i="0" dirty="0" smtClean="0"/>
              <a:t>）</a:t>
            </a:r>
            <a:endParaRPr lang="en-US" sz="1050" i="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3475038" y="5271201"/>
            <a:ext cx="9361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i="0" dirty="0" smtClean="0"/>
              <a:t>排除</a:t>
            </a:r>
            <a:endParaRPr lang="en-US" altLang="zh-CN" sz="1050" i="0" dirty="0" smtClean="0"/>
          </a:p>
          <a:p>
            <a:pPr algn="ctr"/>
            <a:r>
              <a:rPr lang="zh-CN" altLang="en-US" sz="1050" i="0" dirty="0" smtClean="0"/>
              <a:t>（</a:t>
            </a:r>
            <a:r>
              <a:rPr lang="en-US" altLang="zh-CN" sz="1050" i="0" dirty="0" smtClean="0"/>
              <a:t>n=27</a:t>
            </a:r>
            <a:r>
              <a:rPr lang="zh-CN" altLang="en-US" sz="1050" i="0" dirty="0" smtClean="0"/>
              <a:t>）</a:t>
            </a:r>
            <a:endParaRPr lang="en-US" sz="1050" i="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4644008" y="5282922"/>
            <a:ext cx="9361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i="0" dirty="0" smtClean="0"/>
              <a:t>排除</a:t>
            </a:r>
            <a:endParaRPr lang="en-US" altLang="zh-CN" sz="1050" i="0" dirty="0" smtClean="0"/>
          </a:p>
          <a:p>
            <a:pPr algn="ctr"/>
            <a:r>
              <a:rPr lang="zh-CN" altLang="en-US" sz="1050" i="0" dirty="0" smtClean="0"/>
              <a:t>（</a:t>
            </a:r>
            <a:r>
              <a:rPr lang="en-US" altLang="zh-CN" sz="1050" i="0" dirty="0" smtClean="0"/>
              <a:t>n=23</a:t>
            </a:r>
            <a:r>
              <a:rPr lang="zh-CN" altLang="en-US" sz="1050" i="0" dirty="0" smtClean="0"/>
              <a:t>）</a:t>
            </a:r>
            <a:endParaRPr lang="en-US" sz="1050" i="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2123728" y="6093296"/>
            <a:ext cx="9361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i="0" dirty="0" smtClean="0"/>
              <a:t>分析</a:t>
            </a:r>
            <a:endParaRPr lang="en-US" altLang="zh-CN" sz="1050" i="0" dirty="0" smtClean="0"/>
          </a:p>
          <a:p>
            <a:pPr algn="ctr"/>
            <a:r>
              <a:rPr lang="zh-CN" altLang="en-US" sz="1050" i="0" dirty="0" smtClean="0"/>
              <a:t>（</a:t>
            </a:r>
            <a:r>
              <a:rPr lang="en-US" altLang="zh-CN" sz="1050" i="0" dirty="0" smtClean="0"/>
              <a:t>n=498</a:t>
            </a:r>
            <a:r>
              <a:rPr lang="zh-CN" altLang="en-US" sz="1050" i="0" dirty="0" smtClean="0"/>
              <a:t>）</a:t>
            </a:r>
            <a:endParaRPr lang="en-US" sz="1050" i="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5921912" y="6156774"/>
            <a:ext cx="9361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50" i="0" dirty="0" smtClean="0"/>
              <a:t>分析</a:t>
            </a:r>
            <a:endParaRPr lang="en-US" altLang="zh-CN" sz="1050" i="0" dirty="0" smtClean="0"/>
          </a:p>
          <a:p>
            <a:pPr algn="ctr"/>
            <a:r>
              <a:rPr lang="zh-CN" altLang="en-US" sz="1050" i="0" dirty="0" smtClean="0"/>
              <a:t>（</a:t>
            </a:r>
            <a:r>
              <a:rPr lang="en-US" altLang="zh-CN" sz="1050" i="0" dirty="0" smtClean="0"/>
              <a:t>n=504</a:t>
            </a:r>
            <a:r>
              <a:rPr lang="zh-CN" altLang="en-US" sz="1050" i="0" dirty="0" smtClean="0"/>
              <a:t>）</a:t>
            </a:r>
            <a:endParaRPr lang="en-US" sz="1050" i="0" dirty="0" smtClean="0"/>
          </a:p>
        </p:txBody>
      </p:sp>
      <p:sp>
        <p:nvSpPr>
          <p:cNvPr id="26" name="矩形 25"/>
          <p:cNvSpPr/>
          <p:nvPr/>
        </p:nvSpPr>
        <p:spPr>
          <a:xfrm>
            <a:off x="6643702" y="3786190"/>
            <a:ext cx="3571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i="0" dirty="0" smtClean="0"/>
              <a:t>未进行羊水量检查例数</a:t>
            </a:r>
            <a:r>
              <a:rPr lang="en-US" altLang="zh-CN" sz="1400" i="0" dirty="0" smtClean="0"/>
              <a:t>= 16</a:t>
            </a:r>
          </a:p>
          <a:p>
            <a:r>
              <a:rPr lang="zh-CN" altLang="en-US" sz="1400" i="0" dirty="0" smtClean="0"/>
              <a:t>偏离研究方案例数</a:t>
            </a:r>
            <a:r>
              <a:rPr lang="en-US" altLang="zh-CN" sz="1400" i="0" dirty="0" smtClean="0"/>
              <a:t>= 6</a:t>
            </a:r>
          </a:p>
          <a:p>
            <a:r>
              <a:rPr lang="zh-CN" altLang="en-US" sz="1400" i="0" dirty="0" smtClean="0"/>
              <a:t>异地分娩例数</a:t>
            </a:r>
            <a:r>
              <a:rPr lang="en-US" altLang="zh-CN" sz="1400" i="0" dirty="0" smtClean="0"/>
              <a:t>=1</a:t>
            </a:r>
          </a:p>
        </p:txBody>
      </p:sp>
      <p:cxnSp>
        <p:nvCxnSpPr>
          <p:cNvPr id="32" name="Elbow Connector 23"/>
          <p:cNvCxnSpPr/>
          <p:nvPr/>
        </p:nvCxnSpPr>
        <p:spPr>
          <a:xfrm rot="5400000" flipH="1" flipV="1">
            <a:off x="6929454" y="4572008"/>
            <a:ext cx="928694" cy="78581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" name="Picture 3" descr="ISUOG-red-bann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UOG revers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004048" y="1676400"/>
            <a:ext cx="386690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 i="0" dirty="0" smtClean="0"/>
              <a:t>结果</a:t>
            </a:r>
            <a:endParaRPr lang="en-GB" altLang="it-IT" sz="2400" b="1" i="0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000" b="1" i="0" dirty="0" smtClean="0"/>
              <a:t>基线特征</a:t>
            </a:r>
            <a:endParaRPr lang="en-GB" altLang="it-IT" sz="2000" b="1" i="0" dirty="0"/>
          </a:p>
        </p:txBody>
      </p:sp>
      <p:sp>
        <p:nvSpPr>
          <p:cNvPr id="6" name="Text Box 35"/>
          <p:cNvSpPr txBox="1">
            <a:spLocks noChangeArrowheads="1"/>
          </p:cNvSpPr>
          <p:nvPr/>
        </p:nvSpPr>
        <p:spPr bwMode="auto">
          <a:xfrm>
            <a:off x="5364088" y="2819400"/>
            <a:ext cx="33528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en-US" altLang="it-IT" sz="1600" i="0" dirty="0" smtClean="0"/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zh-CN" sz="1600" i="0" dirty="0"/>
              <a:t>AFI</a:t>
            </a:r>
            <a:r>
              <a:rPr lang="zh-CN" altLang="en-US" sz="1600" i="0" dirty="0"/>
              <a:t>组有较少妊娠期糖尿病及剖宫产史的孕妇</a:t>
            </a:r>
            <a:endParaRPr lang="en-US" altLang="it-IT" sz="1600" i="0" dirty="0"/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altLang="it-IT" sz="1600" i="0" dirty="0" smtClean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642350" cy="553998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CN" sz="1600" b="1" i="0" dirty="0" smtClean="0">
                <a:solidFill>
                  <a:schemeClr val="bg1"/>
                </a:solidFill>
              </a:rPr>
              <a:t>SDP</a:t>
            </a:r>
            <a:r>
              <a:rPr lang="zh-CN" altLang="en-US" sz="1600" b="1" i="0" dirty="0">
                <a:solidFill>
                  <a:schemeClr val="bg1"/>
                </a:solidFill>
              </a:rPr>
              <a:t>或</a:t>
            </a:r>
            <a:r>
              <a:rPr lang="en-US" altLang="zh-CN" sz="1600" b="1" i="0" dirty="0">
                <a:solidFill>
                  <a:schemeClr val="bg1"/>
                </a:solidFill>
              </a:rPr>
              <a:t>AFI</a:t>
            </a:r>
            <a:r>
              <a:rPr lang="zh-CN" altLang="en-US" sz="1600" b="1" i="0" dirty="0">
                <a:solidFill>
                  <a:schemeClr val="bg1"/>
                </a:solidFill>
              </a:rPr>
              <a:t>评价性</a:t>
            </a:r>
            <a:r>
              <a:rPr lang="zh-CN" altLang="en-US" sz="1600" b="1" i="0" dirty="0" smtClean="0">
                <a:solidFill>
                  <a:schemeClr val="bg1"/>
                </a:solidFill>
              </a:rPr>
              <a:t>实验</a:t>
            </a:r>
            <a:endParaRPr lang="en-US" altLang="it-IT" sz="1600" b="1" i="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 smtClean="0">
                <a:solidFill>
                  <a:schemeClr val="bg1"/>
                </a:solidFill>
              </a:rPr>
              <a:t>S Kehl et al.</a:t>
            </a:r>
            <a:r>
              <a:rPr lang="en-GB" altLang="it-IT" sz="1400" dirty="0" smtClean="0">
                <a:solidFill>
                  <a:schemeClr val="bg1"/>
                </a:solidFill>
              </a:rPr>
              <a:t>, UOG 2016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4" b="4779"/>
          <a:stretch/>
        </p:blipFill>
        <p:spPr bwMode="auto">
          <a:xfrm>
            <a:off x="2586756" y="1619257"/>
            <a:ext cx="2417291" cy="487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直接连接符 28"/>
          <p:cNvCxnSpPr/>
          <p:nvPr/>
        </p:nvCxnSpPr>
        <p:spPr>
          <a:xfrm flipH="1">
            <a:off x="899592" y="1709517"/>
            <a:ext cx="2304256" cy="0"/>
          </a:xfrm>
          <a:prstGeom prst="line">
            <a:avLst/>
          </a:prstGeom>
          <a:ln w="3810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899592" y="2034721"/>
            <a:ext cx="2304256" cy="0"/>
          </a:xfrm>
          <a:prstGeom prst="line">
            <a:avLst/>
          </a:prstGeom>
          <a:ln w="3810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827584" y="6432175"/>
            <a:ext cx="2304256" cy="0"/>
          </a:xfrm>
          <a:prstGeom prst="line">
            <a:avLst/>
          </a:prstGeom>
          <a:ln w="38100">
            <a:solidFill>
              <a:schemeClr val="accent5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1371311" y="1772816"/>
            <a:ext cx="13608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400" b="1" i="0" dirty="0" smtClean="0"/>
              <a:t>特征</a:t>
            </a:r>
            <a:endParaRPr lang="en-US" altLang="zh-CN" sz="1400" b="1" i="0" dirty="0" smtClean="0"/>
          </a:p>
        </p:txBody>
      </p:sp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1441902" y="2140886"/>
            <a:ext cx="751061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050" b="1" i="0" dirty="0" smtClean="0"/>
              <a:t>年龄</a:t>
            </a:r>
            <a:endParaRPr lang="en-US" altLang="zh-CN" sz="1050" b="1" i="0" dirty="0" smtClean="0"/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1259632" y="3302402"/>
            <a:ext cx="751061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050" b="1" i="0" dirty="0" smtClean="0"/>
              <a:t>测量时孕周</a:t>
            </a:r>
            <a:endParaRPr lang="en-US" altLang="zh-CN" sz="1050" b="1" i="0" dirty="0" smtClean="0"/>
          </a:p>
        </p:txBody>
      </p:sp>
      <p:sp>
        <p:nvSpPr>
          <p:cNvPr id="35" name="Text Box 35"/>
          <p:cNvSpPr txBox="1">
            <a:spLocks noChangeArrowheads="1"/>
          </p:cNvSpPr>
          <p:nvPr/>
        </p:nvSpPr>
        <p:spPr bwMode="auto">
          <a:xfrm>
            <a:off x="1300658" y="2300779"/>
            <a:ext cx="751061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050" b="1" i="0" dirty="0" smtClean="0"/>
              <a:t>母亲体重</a:t>
            </a:r>
            <a:endParaRPr lang="en-US" altLang="zh-CN" sz="1050" b="1" i="0" dirty="0" smtClean="0"/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1300659" y="2492896"/>
            <a:ext cx="751061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050" b="1" i="0" dirty="0" smtClean="0"/>
              <a:t>母亲高度</a:t>
            </a:r>
            <a:endParaRPr lang="en-US" altLang="zh-CN" sz="1050" b="1" i="0" dirty="0" smtClean="0"/>
          </a:p>
        </p:txBody>
      </p:sp>
      <p:sp>
        <p:nvSpPr>
          <p:cNvPr id="37" name="Text Box 35"/>
          <p:cNvSpPr txBox="1">
            <a:spLocks noChangeArrowheads="1"/>
          </p:cNvSpPr>
          <p:nvPr/>
        </p:nvSpPr>
        <p:spPr bwMode="auto">
          <a:xfrm>
            <a:off x="1028117" y="2656517"/>
            <a:ext cx="1152128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050" b="1" i="0" dirty="0" smtClean="0"/>
              <a:t>分娩时体质指数</a:t>
            </a:r>
            <a:endParaRPr lang="en-US" altLang="zh-CN" sz="1050" b="1" i="0" dirty="0" smtClean="0"/>
          </a:p>
        </p:txBody>
      </p:sp>
      <p:sp>
        <p:nvSpPr>
          <p:cNvPr id="38" name="Text Box 35"/>
          <p:cNvSpPr txBox="1">
            <a:spLocks noChangeArrowheads="1"/>
          </p:cNvSpPr>
          <p:nvPr/>
        </p:nvSpPr>
        <p:spPr bwMode="auto">
          <a:xfrm>
            <a:off x="1444675" y="2979385"/>
            <a:ext cx="751061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050" b="1" i="0" dirty="0" smtClean="0"/>
              <a:t>孕次</a:t>
            </a:r>
            <a:endParaRPr lang="en-US" altLang="zh-CN" sz="1050" b="1" i="0" dirty="0" smtClean="0"/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1444675" y="3140968"/>
            <a:ext cx="751061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050" b="1" i="0" dirty="0" smtClean="0"/>
              <a:t>产次</a:t>
            </a:r>
            <a:endParaRPr lang="en-US" altLang="zh-CN" sz="1050" b="1" i="0" dirty="0" smtClean="0"/>
          </a:p>
        </p:txBody>
      </p:sp>
      <p:sp>
        <p:nvSpPr>
          <p:cNvPr id="40" name="Text Box 35"/>
          <p:cNvSpPr txBox="1">
            <a:spLocks noChangeArrowheads="1"/>
          </p:cNvSpPr>
          <p:nvPr/>
        </p:nvSpPr>
        <p:spPr bwMode="auto">
          <a:xfrm>
            <a:off x="1151620" y="3713740"/>
            <a:ext cx="104411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050" b="1" i="0" dirty="0" smtClean="0"/>
              <a:t>测量与分娩间隔</a:t>
            </a:r>
            <a:endParaRPr lang="en-US" altLang="zh-CN" sz="1050" b="1" i="0" dirty="0" smtClean="0"/>
          </a:p>
        </p:txBody>
      </p:sp>
      <p:sp>
        <p:nvSpPr>
          <p:cNvPr id="41" name="Text Box 35"/>
          <p:cNvSpPr txBox="1">
            <a:spLocks noChangeArrowheads="1"/>
          </p:cNvSpPr>
          <p:nvPr/>
        </p:nvSpPr>
        <p:spPr bwMode="auto">
          <a:xfrm>
            <a:off x="1151620" y="4031191"/>
            <a:ext cx="104411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050" b="1" i="0" dirty="0" smtClean="0"/>
              <a:t>测量与引产间隔</a:t>
            </a:r>
            <a:endParaRPr lang="en-US" altLang="zh-CN" sz="1050" b="1" i="0" dirty="0" smtClean="0"/>
          </a:p>
        </p:txBody>
      </p:sp>
      <p:sp>
        <p:nvSpPr>
          <p:cNvPr id="42" name="Text Box 35"/>
          <p:cNvSpPr txBox="1">
            <a:spLocks noChangeArrowheads="1"/>
          </p:cNvSpPr>
          <p:nvPr/>
        </p:nvSpPr>
        <p:spPr bwMode="auto">
          <a:xfrm>
            <a:off x="1259632" y="4581128"/>
            <a:ext cx="104411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050" b="1" i="0" dirty="0" smtClean="0"/>
              <a:t>新生儿体重</a:t>
            </a:r>
            <a:endParaRPr lang="en-US" altLang="zh-CN" sz="1050" b="1" i="0" dirty="0" smtClean="0"/>
          </a:p>
        </p:txBody>
      </p:sp>
      <p:sp>
        <p:nvSpPr>
          <p:cNvPr id="43" name="Text Box 35"/>
          <p:cNvSpPr txBox="1">
            <a:spLocks noChangeArrowheads="1"/>
          </p:cNvSpPr>
          <p:nvPr/>
        </p:nvSpPr>
        <p:spPr bwMode="auto">
          <a:xfrm>
            <a:off x="1331640" y="4797152"/>
            <a:ext cx="104411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050" b="1" i="0" dirty="0" smtClean="0"/>
              <a:t>胎儿性别</a:t>
            </a:r>
            <a:endParaRPr lang="en-US" altLang="zh-CN" sz="1050" b="1" i="0" dirty="0" smtClean="0"/>
          </a:p>
        </p:txBody>
      </p:sp>
      <p:sp>
        <p:nvSpPr>
          <p:cNvPr id="44" name="Text Box 35"/>
          <p:cNvSpPr txBox="1">
            <a:spLocks noChangeArrowheads="1"/>
          </p:cNvSpPr>
          <p:nvPr/>
        </p:nvSpPr>
        <p:spPr bwMode="auto">
          <a:xfrm>
            <a:off x="1547664" y="4941168"/>
            <a:ext cx="104411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050" b="1" i="0" dirty="0" smtClean="0"/>
              <a:t>女</a:t>
            </a:r>
            <a:endParaRPr lang="en-US" altLang="zh-CN" sz="1050" b="1" i="0" dirty="0" smtClean="0"/>
          </a:p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050" b="1" i="0" dirty="0" smtClean="0"/>
              <a:t>男</a:t>
            </a:r>
            <a:endParaRPr lang="en-US" altLang="zh-CN" sz="1050" b="1" i="0" dirty="0" smtClean="0"/>
          </a:p>
        </p:txBody>
      </p:sp>
      <p:sp>
        <p:nvSpPr>
          <p:cNvPr id="45" name="Text Box 35"/>
          <p:cNvSpPr txBox="1">
            <a:spLocks noChangeArrowheads="1"/>
          </p:cNvSpPr>
          <p:nvPr/>
        </p:nvSpPr>
        <p:spPr bwMode="auto">
          <a:xfrm>
            <a:off x="1295636" y="5229200"/>
            <a:ext cx="104411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050" b="1" i="0" dirty="0" smtClean="0"/>
              <a:t>高血压疾病</a:t>
            </a:r>
            <a:endParaRPr lang="en-US" altLang="zh-CN" sz="1050" b="1" i="0" dirty="0" smtClean="0"/>
          </a:p>
        </p:txBody>
      </p:sp>
      <p:sp>
        <p:nvSpPr>
          <p:cNvPr id="46" name="Text Box 35"/>
          <p:cNvSpPr txBox="1">
            <a:spLocks noChangeArrowheads="1"/>
          </p:cNvSpPr>
          <p:nvPr/>
        </p:nvSpPr>
        <p:spPr bwMode="auto">
          <a:xfrm>
            <a:off x="1242214" y="5427657"/>
            <a:ext cx="104411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050" b="1" i="0" dirty="0" smtClean="0"/>
              <a:t>妊娠期糖尿病</a:t>
            </a:r>
            <a:endParaRPr lang="en-US" altLang="zh-CN" sz="1050" b="1" i="0" dirty="0" smtClean="0"/>
          </a:p>
        </p:txBody>
      </p:sp>
      <p:sp>
        <p:nvSpPr>
          <p:cNvPr id="47" name="Text Box 35"/>
          <p:cNvSpPr txBox="1">
            <a:spLocks noChangeArrowheads="1"/>
          </p:cNvSpPr>
          <p:nvPr/>
        </p:nvSpPr>
        <p:spPr bwMode="auto">
          <a:xfrm>
            <a:off x="1475656" y="5606509"/>
            <a:ext cx="104411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050" b="1" i="0" dirty="0" smtClean="0"/>
              <a:t>吸烟</a:t>
            </a:r>
            <a:endParaRPr lang="en-US" altLang="zh-CN" sz="1050" b="1" i="0" dirty="0" smtClean="0"/>
          </a:p>
        </p:txBody>
      </p:sp>
      <p:sp>
        <p:nvSpPr>
          <p:cNvPr id="48" name="Text Box 35"/>
          <p:cNvSpPr txBox="1">
            <a:spLocks noChangeArrowheads="1"/>
          </p:cNvSpPr>
          <p:nvPr/>
        </p:nvSpPr>
        <p:spPr bwMode="auto">
          <a:xfrm>
            <a:off x="1096824" y="5759383"/>
            <a:ext cx="13608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050" b="1" i="0" dirty="0" smtClean="0"/>
              <a:t>胎儿宫内生长受限</a:t>
            </a:r>
            <a:endParaRPr lang="en-US" altLang="zh-CN" sz="1050" b="1" i="0" dirty="0" smtClean="0"/>
          </a:p>
        </p:txBody>
      </p:sp>
      <p:sp>
        <p:nvSpPr>
          <p:cNvPr id="49" name="Text Box 35"/>
          <p:cNvSpPr txBox="1">
            <a:spLocks noChangeArrowheads="1"/>
          </p:cNvSpPr>
          <p:nvPr/>
        </p:nvSpPr>
        <p:spPr bwMode="auto">
          <a:xfrm>
            <a:off x="1338975" y="5949280"/>
            <a:ext cx="13608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050" b="1" i="0" dirty="0" smtClean="0"/>
              <a:t>剖宫产史</a:t>
            </a:r>
            <a:endParaRPr lang="en-US" altLang="zh-CN" sz="1050" b="1" i="0" dirty="0" smtClean="0"/>
          </a:p>
        </p:txBody>
      </p:sp>
      <p:sp>
        <p:nvSpPr>
          <p:cNvPr id="50" name="Text Box 35"/>
          <p:cNvSpPr txBox="1">
            <a:spLocks noChangeArrowheads="1"/>
          </p:cNvSpPr>
          <p:nvPr/>
        </p:nvSpPr>
        <p:spPr bwMode="auto">
          <a:xfrm>
            <a:off x="1266967" y="6147737"/>
            <a:ext cx="13608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0"/>
              </a:spcAft>
              <a:buNone/>
            </a:pPr>
            <a:r>
              <a:rPr lang="zh-CN" altLang="en-US" sz="1050" b="1" i="0" dirty="0" smtClean="0"/>
              <a:t>高风险妊娠</a:t>
            </a:r>
            <a:endParaRPr lang="en-US" altLang="zh-CN" sz="1050" b="1" i="0" dirty="0" smtClean="0"/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1" t="95221" r="1" b="-748"/>
          <a:stretch/>
        </p:blipFill>
        <p:spPr bwMode="auto">
          <a:xfrm>
            <a:off x="731682" y="6518285"/>
            <a:ext cx="4800316" cy="28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5875"/>
            <a:ext cx="9144000" cy="923925"/>
            <a:chOff x="0" y="3755"/>
            <a:chExt cx="5760" cy="582"/>
          </a:xfrm>
        </p:grpSpPr>
        <p:pic>
          <p:nvPicPr>
            <p:cNvPr id="3" name="Picture 3" descr="ISUOG-red-bann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55"/>
              <a:ext cx="576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UOG revers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3793"/>
              <a:ext cx="2076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28600" y="1752600"/>
            <a:ext cx="8642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2400" b="1" i="0" dirty="0" smtClean="0"/>
              <a:t>结 果</a:t>
            </a:r>
            <a:endParaRPr lang="en-GB" altLang="it-IT" sz="2400" b="1" i="0" dirty="0" smtClean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50825" y="1052513"/>
            <a:ext cx="8642350" cy="553998"/>
          </a:xfrm>
          <a:prstGeom prst="rect">
            <a:avLst/>
          </a:prstGeom>
          <a:solidFill>
            <a:srgbClr val="ED1D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zh-CN" sz="1600" b="1" i="0" dirty="0" smtClean="0">
                <a:solidFill>
                  <a:schemeClr val="bg1"/>
                </a:solidFill>
              </a:rPr>
              <a:t>SDP</a:t>
            </a:r>
            <a:r>
              <a:rPr lang="zh-CN" altLang="en-US" sz="1600" b="1" i="0" dirty="0">
                <a:solidFill>
                  <a:schemeClr val="bg1"/>
                </a:solidFill>
              </a:rPr>
              <a:t>或</a:t>
            </a:r>
            <a:r>
              <a:rPr lang="en-US" altLang="zh-CN" sz="1600" b="1" i="0" dirty="0">
                <a:solidFill>
                  <a:schemeClr val="bg1"/>
                </a:solidFill>
              </a:rPr>
              <a:t>AFI</a:t>
            </a:r>
            <a:r>
              <a:rPr lang="zh-CN" altLang="en-US" sz="1600" b="1" i="0" dirty="0">
                <a:solidFill>
                  <a:schemeClr val="bg1"/>
                </a:solidFill>
              </a:rPr>
              <a:t>评价性</a:t>
            </a:r>
            <a:r>
              <a:rPr lang="zh-CN" altLang="en-US" sz="1600" b="1" i="0" dirty="0" smtClean="0">
                <a:solidFill>
                  <a:schemeClr val="bg1"/>
                </a:solidFill>
              </a:rPr>
              <a:t>实验</a:t>
            </a:r>
            <a:endParaRPr lang="en-US" altLang="it-IT" sz="1600" b="1" i="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it-IT" sz="1400" dirty="0" smtClean="0">
                <a:solidFill>
                  <a:schemeClr val="bg1"/>
                </a:solidFill>
              </a:rPr>
              <a:t>S Kehl et al.</a:t>
            </a:r>
            <a:r>
              <a:rPr lang="en-GB" altLang="it-IT" sz="1400" dirty="0" smtClean="0">
                <a:solidFill>
                  <a:schemeClr val="bg1"/>
                </a:solidFill>
              </a:rPr>
              <a:t>, UOG 2016</a:t>
            </a:r>
            <a:endParaRPr lang="en-GB" altLang="it-IT" sz="1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6831" y="2132856"/>
            <a:ext cx="306606" cy="3689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81000" y="2348880"/>
            <a:ext cx="8458200" cy="4114800"/>
          </a:xfrm>
        </p:spPr>
        <p:txBody>
          <a:bodyPr/>
          <a:lstStyle/>
          <a:p>
            <a:r>
              <a:rPr lang="zh-CN" altLang="en-US" sz="1800" b="1" dirty="0" smtClean="0"/>
              <a:t>主要结果：产后入住</a:t>
            </a:r>
            <a:r>
              <a:rPr lang="en-US" altLang="zh-CN" sz="1800" b="1" dirty="0" smtClean="0"/>
              <a:t>NICU</a:t>
            </a:r>
            <a:endParaRPr lang="en-US" sz="1800" b="1" dirty="0" smtClean="0"/>
          </a:p>
          <a:p>
            <a:pPr lvl="1"/>
            <a:r>
              <a:rPr lang="en-US" altLang="zh-CN" sz="1600" u="sng" dirty="0" smtClean="0"/>
              <a:t>AFI</a:t>
            </a:r>
            <a:r>
              <a:rPr lang="zh-CN" altLang="en-US" sz="1600" u="sng" dirty="0" smtClean="0"/>
              <a:t>组及</a:t>
            </a:r>
            <a:r>
              <a:rPr lang="en-US" altLang="zh-CN" sz="1600" u="sng" dirty="0" smtClean="0"/>
              <a:t>SDP</a:t>
            </a:r>
            <a:r>
              <a:rPr lang="zh-CN" altLang="en-US" sz="1600" u="sng" dirty="0" smtClean="0"/>
              <a:t>组无明显差异</a:t>
            </a:r>
            <a:endParaRPr lang="en-US" sz="1600" u="sng" dirty="0" smtClean="0"/>
          </a:p>
          <a:p>
            <a:pPr lvl="1">
              <a:buNone/>
            </a:pPr>
            <a:r>
              <a:rPr lang="en-US" sz="1600" dirty="0" smtClean="0"/>
              <a:t>	4.2% (</a:t>
            </a:r>
            <a:r>
              <a:rPr lang="en-US" sz="1600" i="1" dirty="0" smtClean="0"/>
              <a:t>n</a:t>
            </a:r>
            <a:r>
              <a:rPr lang="en-US" sz="1600" dirty="0" smtClean="0"/>
              <a:t>=21) </a:t>
            </a:r>
            <a:r>
              <a:rPr lang="en-US" sz="1600" i="1" dirty="0" smtClean="0"/>
              <a:t>vs</a:t>
            </a:r>
            <a:r>
              <a:rPr lang="en-US" sz="1600" dirty="0" smtClean="0"/>
              <a:t> 5.0% (</a:t>
            </a:r>
            <a:r>
              <a:rPr lang="en-US" sz="1600" i="1" dirty="0" smtClean="0"/>
              <a:t>n</a:t>
            </a:r>
            <a:r>
              <a:rPr lang="en-US" sz="1600" dirty="0" smtClean="0"/>
              <a:t>=25); RR, 0.85 (95% CI, 0.48–1.50); </a:t>
            </a:r>
            <a:r>
              <a:rPr lang="en-US" sz="1600" i="1" dirty="0" smtClean="0"/>
              <a:t>P</a:t>
            </a:r>
            <a:r>
              <a:rPr lang="en-US" sz="1600" dirty="0" smtClean="0"/>
              <a:t>=0.57</a:t>
            </a:r>
          </a:p>
          <a:p>
            <a:pPr lvl="1"/>
            <a:endParaRPr lang="en-US" sz="1600" dirty="0" smtClean="0"/>
          </a:p>
          <a:p>
            <a:r>
              <a:rPr lang="zh-CN" altLang="en-US" sz="1800" b="1" dirty="0" smtClean="0"/>
              <a:t>其他结果出现统计学显著性差异</a:t>
            </a:r>
            <a:endParaRPr lang="en-US" sz="1800" b="1" dirty="0" smtClean="0"/>
          </a:p>
          <a:p>
            <a:pPr lvl="1"/>
            <a:r>
              <a:rPr lang="en-US" altLang="zh-CN" sz="1600" u="sng" dirty="0" smtClean="0"/>
              <a:t>AFI</a:t>
            </a:r>
            <a:r>
              <a:rPr lang="zh-CN" altLang="en-US" sz="1600" u="sng" dirty="0"/>
              <a:t>组诊断羊水过少的风险增加</a:t>
            </a:r>
            <a:endParaRPr lang="en-US" sz="1600" u="sng" dirty="0" smtClean="0"/>
          </a:p>
          <a:p>
            <a:pPr lvl="1">
              <a:buNone/>
            </a:pPr>
            <a:r>
              <a:rPr lang="en-US" sz="1600" dirty="0" smtClean="0"/>
              <a:t>	(9.8% (</a:t>
            </a:r>
            <a:r>
              <a:rPr lang="en-US" sz="1600" i="1" dirty="0" smtClean="0"/>
              <a:t>n</a:t>
            </a:r>
            <a:r>
              <a:rPr lang="en-US" sz="1600" dirty="0" smtClean="0"/>
              <a:t>=49) </a:t>
            </a:r>
            <a:r>
              <a:rPr lang="en-US" sz="1600" i="1" dirty="0" smtClean="0"/>
              <a:t>vs</a:t>
            </a:r>
            <a:r>
              <a:rPr lang="en-US" sz="1600" dirty="0" smtClean="0"/>
              <a:t> 2.2% (</a:t>
            </a:r>
            <a:r>
              <a:rPr lang="en-US" sz="1600" i="1" dirty="0" smtClean="0"/>
              <a:t>n</a:t>
            </a:r>
            <a:r>
              <a:rPr lang="en-US" sz="1600" dirty="0" smtClean="0"/>
              <a:t>=11); RR, 4.51 (95% CI, 2.37–8.57); </a:t>
            </a:r>
            <a:r>
              <a:rPr lang="en-US" sz="1600" i="1" dirty="0" smtClean="0"/>
              <a:t>P</a:t>
            </a:r>
            <a:r>
              <a:rPr lang="en-US" sz="1600" dirty="0" smtClean="0"/>
              <a:t>&lt;0.01</a:t>
            </a:r>
          </a:p>
          <a:p>
            <a:pPr lvl="1"/>
            <a:r>
              <a:rPr lang="en-US" altLang="zh-CN" sz="1600" u="sng" dirty="0" smtClean="0"/>
              <a:t>AFI</a:t>
            </a:r>
            <a:r>
              <a:rPr lang="zh-CN" altLang="en-US" sz="1600" u="sng" dirty="0"/>
              <a:t>组羊水过少</a:t>
            </a:r>
            <a:r>
              <a:rPr lang="zh-CN" altLang="en-US" sz="1600" u="sng" dirty="0" smtClean="0"/>
              <a:t>的引产风险</a:t>
            </a:r>
            <a:r>
              <a:rPr lang="zh-CN" altLang="en-US" sz="1600" u="sng" dirty="0"/>
              <a:t>增加</a:t>
            </a:r>
            <a:endParaRPr lang="en-US" sz="1600" u="sng" dirty="0" smtClean="0"/>
          </a:p>
          <a:p>
            <a:pPr lvl="1">
              <a:buNone/>
            </a:pPr>
            <a:r>
              <a:rPr lang="en-US" sz="1600" dirty="0" smtClean="0"/>
              <a:t>	(12.7% (</a:t>
            </a:r>
            <a:r>
              <a:rPr lang="en-US" sz="1600" i="1" dirty="0" smtClean="0"/>
              <a:t>n</a:t>
            </a:r>
            <a:r>
              <a:rPr lang="en-US" sz="1600" dirty="0" smtClean="0"/>
              <a:t>=33) </a:t>
            </a:r>
            <a:r>
              <a:rPr lang="en-US" sz="1600" i="1" dirty="0" smtClean="0"/>
              <a:t>vs</a:t>
            </a:r>
            <a:r>
              <a:rPr lang="en-US" sz="1600" dirty="0" smtClean="0"/>
              <a:t> 3.6% (</a:t>
            </a:r>
            <a:r>
              <a:rPr lang="en-US" sz="1600" i="1" dirty="0" smtClean="0"/>
              <a:t>n</a:t>
            </a:r>
            <a:r>
              <a:rPr lang="en-US" sz="1600" dirty="0" smtClean="0"/>
              <a:t>=10); RR, 3.50 (95% CI, 1.76–6.96); </a:t>
            </a:r>
            <a:r>
              <a:rPr lang="en-US" sz="1600" i="1" dirty="0" smtClean="0"/>
              <a:t>P</a:t>
            </a:r>
            <a:r>
              <a:rPr lang="en-US" sz="1600" dirty="0" smtClean="0"/>
              <a:t>&lt;0.01</a:t>
            </a:r>
          </a:p>
          <a:p>
            <a:pPr lvl="1"/>
            <a:r>
              <a:rPr lang="en-US" altLang="zh-CN" sz="1600" u="sng" dirty="0" smtClean="0"/>
              <a:t>AFI</a:t>
            </a:r>
            <a:r>
              <a:rPr lang="zh-CN" altLang="en-US" sz="1600" u="sng" dirty="0"/>
              <a:t>组中异常</a:t>
            </a:r>
            <a:r>
              <a:rPr lang="en-US" altLang="zh-CN" sz="1600" u="sng" dirty="0"/>
              <a:t>CTG</a:t>
            </a:r>
            <a:r>
              <a:rPr lang="zh-CN" altLang="en-US" sz="1600" u="sng" dirty="0"/>
              <a:t>的风险增加</a:t>
            </a:r>
            <a:endParaRPr lang="en-US" sz="1600" u="sng" dirty="0" smtClean="0"/>
          </a:p>
          <a:p>
            <a:pPr lvl="1">
              <a:buNone/>
            </a:pPr>
            <a:r>
              <a:rPr lang="en-US" sz="1600" dirty="0" smtClean="0"/>
              <a:t>	(32.3% (</a:t>
            </a:r>
            <a:r>
              <a:rPr lang="en-US" sz="1600" i="1" dirty="0" smtClean="0"/>
              <a:t>n</a:t>
            </a:r>
            <a:r>
              <a:rPr lang="en-US" sz="1600" dirty="0" smtClean="0"/>
              <a:t>=161) </a:t>
            </a:r>
            <a:r>
              <a:rPr lang="en-US" sz="1600" i="1" dirty="0" smtClean="0"/>
              <a:t>vs</a:t>
            </a:r>
            <a:r>
              <a:rPr lang="en-US" sz="1600" dirty="0" smtClean="0"/>
              <a:t> 26.2% (</a:t>
            </a:r>
            <a:r>
              <a:rPr lang="en-US" sz="1600" i="1" dirty="0" smtClean="0"/>
              <a:t>n</a:t>
            </a:r>
            <a:r>
              <a:rPr lang="en-US" sz="1600" dirty="0" smtClean="0"/>
              <a:t>=132); RR, 1.23 (95% CI, 1.02–1.50); </a:t>
            </a:r>
            <a:r>
              <a:rPr lang="en-US" sz="1600" i="1" dirty="0" smtClean="0"/>
              <a:t>P</a:t>
            </a:r>
            <a:r>
              <a:rPr lang="en-US" sz="1600" dirty="0" smtClean="0"/>
              <a:t>=0.03</a:t>
            </a:r>
          </a:p>
          <a:p>
            <a:pPr lvl="1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27466</TotalTime>
  <Words>2225</Words>
  <Application>Microsoft Office PowerPoint</Application>
  <PresentationFormat>On-screen Show (4:3)</PresentationFormat>
  <Paragraphs>220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ISUOGUSR</dc:creator>
  <cp:lastModifiedBy>Gesù Antonio Báez</cp:lastModifiedBy>
  <cp:revision>653</cp:revision>
  <cp:lastPrinted>2011-09-13T15:07:48Z</cp:lastPrinted>
  <dcterms:created xsi:type="dcterms:W3CDTF">2016-05-13T18:06:14Z</dcterms:created>
  <dcterms:modified xsi:type="dcterms:W3CDTF">2017-01-26T11:29:36Z</dcterms:modified>
</cp:coreProperties>
</file>