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6"/>
  </p:notesMasterIdLst>
  <p:sldIdLst>
    <p:sldId id="329" r:id="rId3"/>
    <p:sldId id="350" r:id="rId4"/>
    <p:sldId id="349" r:id="rId5"/>
    <p:sldId id="384" r:id="rId6"/>
    <p:sldId id="389" r:id="rId7"/>
    <p:sldId id="361" r:id="rId8"/>
    <p:sldId id="379" r:id="rId9"/>
    <p:sldId id="370" r:id="rId10"/>
    <p:sldId id="388" r:id="rId11"/>
    <p:sldId id="353" r:id="rId12"/>
    <p:sldId id="381" r:id="rId13"/>
    <p:sldId id="383" r:id="rId14"/>
    <p:sldId id="371" r:id="rId15"/>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57" autoAdjust="0"/>
    <p:restoredTop sz="94930" autoAdjust="0"/>
  </p:normalViewPr>
  <p:slideViewPr>
    <p:cSldViewPr>
      <p:cViewPr>
        <p:scale>
          <a:sx n="99" d="100"/>
          <a:sy n="99" d="100"/>
        </p:scale>
        <p:origin x="30" y="-288"/>
      </p:cViewPr>
      <p:guideLst>
        <p:guide orient="horz" pos="617"/>
        <p:guide pos="144"/>
      </p:guideLst>
    </p:cSldViewPr>
  </p:slideViewPr>
  <p:notesTextViewPr>
    <p:cViewPr>
      <p:scale>
        <a:sx n="100" d="100"/>
        <a:sy n="100" d="100"/>
      </p:scale>
      <p:origin x="0" y="0"/>
    </p:cViewPr>
  </p:notesTextViewPr>
  <p:sorterViewPr>
    <p:cViewPr>
      <p:scale>
        <a:sx n="100" d="100"/>
        <a:sy n="100" d="100"/>
      </p:scale>
      <p:origin x="0" y="176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panose="020B0604020202020204" pitchFamily="34"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panose="020B0604020202020204" pitchFamily="34" charset="0"/>
              </a:defRPr>
            </a:lvl1pPr>
          </a:lstStyle>
          <a:p>
            <a:pPr>
              <a:defRPr/>
            </a:pPr>
            <a:fld id="{E85DC6F2-61F7-47F7-BDDB-8773C9C1B552}" type="datetimeFigureOut">
              <a:rPr lang="it-IT"/>
              <a:pPr>
                <a:defRPr/>
              </a:pPr>
              <a:t>06/10/2017</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panose="020B0604020202020204" pitchFamily="34"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xmlns="" val="4215237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smtClean="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lstStyle/>
          <a:p>
            <a:pPr eaLnBrk="1" hangingPunct="1"/>
            <a:endParaRPr lang="en-US" altLang="it-IT"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6</a:t>
            </a:fld>
            <a:endParaRPr lang="it-IT" altLang="it-IT" i="0" dirty="0"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7</a:t>
            </a:fld>
            <a:endParaRPr lang="it-IT" dirty="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30723"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30724"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71EB534B-8D8E-4508-AEC5-73920049AD32}" type="slidenum">
              <a:rPr lang="x-none" altLang="it-IT" i="0">
                <a:solidFill>
                  <a:srgbClr val="000000"/>
                </a:solidFill>
                <a:latin typeface="Arial" panose="020B0604020202020204" pitchFamily="34" charset="0"/>
              </a:rPr>
              <a:pPr algn="r" eaLnBrk="1" hangingPunct="1">
                <a:spcBef>
                  <a:spcPct val="0"/>
                </a:spcBef>
              </a:pPr>
              <a:t>8</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10</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xmlns="">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lstStyle/>
          <a:p>
            <a:pPr eaLnBrk="1" hangingPunct="1">
              <a:spcBef>
                <a:spcPct val="0"/>
              </a:spcBef>
            </a:pPr>
            <a:endParaRPr lang="it-IT" altLang="it-IT" dirty="0" smtClean="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13</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DE3EC82-1B01-4E61-8144-D6203CB61C62}" type="slidenum">
              <a:rPr lang="en-US"/>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hasCustomPrompt="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40D8DF2-7700-485C-A24B-6C4C21AB59CF}" type="slidenum">
              <a:rPr lang="en-US"/>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hasCustomPrompt="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07C36B0-32BF-4C1D-8B14-A851CC5C51F3}" type="slidenum">
              <a:rPr lang="en-US"/>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contenuto 2"/>
          <p:cNvSpPr>
            <a:spLocks noGrp="1"/>
          </p:cNvSpPr>
          <p:nvPr>
            <p:ph idx="1" hasCustomPrompt="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C909CB6-6D70-440F-BE29-455026851B21}" type="slidenum">
              <a:rPr lang="en-US"/>
              <a:pPr>
                <a:defRPr/>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7007470-8E3A-4B11-89EA-065FF43B9312}" type="slidenum">
              <a:rPr lang="en-US"/>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contenuto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7803EB94-954C-42B7-BC7B-F6998BFAAE35}" type="slidenum">
              <a:rPr lang="en-US"/>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43178C1A-D1D9-4F7B-859A-60F116829842}" type="slidenum">
              <a:rPr lang="en-US"/>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389177E-B0CC-4BAA-86B1-C7EC57F86527}" type="slidenum">
              <a:rPr lang="en-US"/>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7C3A35F0-57CA-4226-B22C-AEDC13518215}" type="slidenum">
              <a:rPr lang="en-US"/>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D0913055-48F1-4760-A228-BF2BB82244EF}" type="slidenum">
              <a:rPr lang="en-US"/>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smtClean="0"/>
          </a:p>
        </p:txBody>
      </p:sp>
      <p:sp>
        <p:nvSpPr>
          <p:cNvPr id="4" name="Segnaposto testo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6695BB04-7A9D-4F2A-9B1F-9B9D5AF2E16F}" type="slidenum">
              <a:rPr lang="en-US"/>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lstStyle/>
          <a:p>
            <a:pPr lvl="0"/>
            <a:r>
              <a:rPr lang="en-GB" altLang="it-I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1" hangingPunct="1">
              <a:defRPr sz="1400" i="0">
                <a:latin typeface="Arial" panose="020B0604020202020204" pitchFamily="34"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1" hangingPunct="1">
              <a:defRPr sz="1400" i="0">
                <a:latin typeface="Arial" panose="020B0604020202020204" pitchFamily="34"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lstStyle/>
          <a:p>
            <a:pPr lvl="0"/>
            <a:r>
              <a:rPr lang="en-GB" altLang="it-IT"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35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GB" b="1" i="0" dirty="0">
                <a:solidFill>
                  <a:srgbClr val="000000"/>
                </a:solidFill>
                <a:latin typeface="宋体" panose="02010600030101010101" pitchFamily="2" charset="-122"/>
                <a:ea typeface="宋体" panose="02010600030101010101" pitchFamily="2" charset="-122"/>
                <a:cs typeface="Arial" panose="020B0604020202020204" pitchFamily="34" charset="0"/>
              </a:rPr>
              <a:t>2017</a:t>
            </a:r>
            <a:r>
              <a:rPr lang="zh-CN" altLang="en-US" b="1" i="0" dirty="0">
                <a:solidFill>
                  <a:srgbClr val="000000"/>
                </a:solidFill>
                <a:latin typeface="宋体" panose="02010600030101010101" pitchFamily="2" charset="-122"/>
                <a:ea typeface="宋体" panose="02010600030101010101" pitchFamily="2" charset="-122"/>
                <a:cs typeface="Arial" panose="020B0604020202020204" pitchFamily="34" charset="0"/>
              </a:rPr>
              <a:t>年</a:t>
            </a:r>
            <a:r>
              <a:rPr lang="en-US" altLang="zh-CN" b="1" i="0" dirty="0">
                <a:solidFill>
                  <a:srgbClr val="000000"/>
                </a:solidFill>
                <a:latin typeface="宋体" panose="02010600030101010101" pitchFamily="2" charset="-122"/>
                <a:ea typeface="宋体" panose="02010600030101010101" pitchFamily="2" charset="-122"/>
                <a:cs typeface="Arial" panose="020B0604020202020204" pitchFamily="34" charset="0"/>
              </a:rPr>
              <a:t>6</a:t>
            </a:r>
            <a:r>
              <a:rPr lang="zh-CN" altLang="en-US" b="1" i="0" dirty="0">
                <a:solidFill>
                  <a:srgbClr val="000000"/>
                </a:solidFill>
                <a:latin typeface="宋体" panose="02010600030101010101" pitchFamily="2" charset="-122"/>
                <a:ea typeface="宋体" panose="02010600030101010101" pitchFamily="2" charset="-122"/>
                <a:cs typeface="Arial" panose="020B0604020202020204" pitchFamily="34" charset="0"/>
              </a:rPr>
              <a:t>月：</a:t>
            </a:r>
            <a:r>
              <a:rPr lang="en-GB" altLang="it-IT" b="1" i="0" dirty="0">
                <a:solidFill>
                  <a:srgbClr val="000000"/>
                </a:solidFill>
                <a:latin typeface="宋体" panose="02010600030101010101" pitchFamily="2" charset="-122"/>
                <a:ea typeface="宋体" panose="02010600030101010101" pitchFamily="2" charset="-122"/>
                <a:cs typeface="Arial" panose="020B0604020202020204" pitchFamily="34" charset="0"/>
              </a:rPr>
              <a:t>UOG</a:t>
            </a:r>
            <a:r>
              <a:rPr lang="zh-CN" altLang="en-GB" b="1" i="0" dirty="0">
                <a:solidFill>
                  <a:srgbClr val="000000"/>
                </a:solidFill>
                <a:latin typeface="宋体" panose="02010600030101010101" pitchFamily="2" charset="-122"/>
                <a:ea typeface="宋体" panose="02010600030101010101" pitchFamily="2" charset="-122"/>
                <a:cs typeface="Arial" panose="020B0604020202020204" pitchFamily="34" charset="0"/>
              </a:rPr>
              <a:t>文献俱乐部</a:t>
            </a:r>
            <a:endParaRPr lang="en-GB" altLang="it-IT" b="1" i="0" dirty="0">
              <a:solidFill>
                <a:srgbClr val="000000"/>
              </a:solidFill>
              <a:latin typeface="宋体" panose="02010600030101010101" pitchFamily="2" charset="-122"/>
              <a:ea typeface="宋体" panose="02010600030101010101" pitchFamily="2" charset="-122"/>
              <a:cs typeface="Arial" panose="020B0604020202020204" pitchFamily="34" charset="0"/>
            </a:endParaRPr>
          </a:p>
        </p:txBody>
      </p:sp>
      <p:sp>
        <p:nvSpPr>
          <p:cNvPr id="17412" name="TextBox 1"/>
          <p:cNvSpPr txBox="1">
            <a:spLocks noChangeArrowheads="1"/>
          </p:cNvSpPr>
          <p:nvPr/>
        </p:nvSpPr>
        <p:spPr bwMode="auto">
          <a:xfrm>
            <a:off x="457200" y="2133600"/>
            <a:ext cx="8435280" cy="2555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zh-CN" altLang="en-US" sz="2000" b="1" i="0" dirty="0" smtClean="0">
                <a:latin typeface="宋体" panose="02010600030101010101" pitchFamily="2" charset="-122"/>
                <a:ea typeface="宋体" panose="02010600030101010101" pitchFamily="2" charset="-122"/>
                <a:sym typeface="+mn-ea"/>
              </a:rPr>
              <a:t>孕</a:t>
            </a:r>
            <a:r>
              <a:rPr lang="en-US" sz="2000" b="1" i="0" dirty="0" smtClean="0">
                <a:latin typeface="宋体" panose="02010600030101010101" pitchFamily="2" charset="-122"/>
                <a:ea typeface="宋体" panose="02010600030101010101" pitchFamily="2" charset="-122"/>
                <a:sym typeface="+mn-ea"/>
              </a:rPr>
              <a:t>11–13</a:t>
            </a:r>
            <a:r>
              <a:rPr lang="zh-CN" altLang="en-US" sz="2000" b="1" i="0" dirty="0" smtClean="0">
                <a:latin typeface="宋体" panose="02010600030101010101" pitchFamily="2" charset="-122"/>
                <a:ea typeface="宋体" panose="02010600030101010101" pitchFamily="2" charset="-122"/>
                <a:sym typeface="+mn-ea"/>
              </a:rPr>
              <a:t>周先兆</a:t>
            </a:r>
            <a:r>
              <a:rPr lang="zh-CN" altLang="en-US" sz="2000" b="1" i="0" dirty="0" smtClean="0">
                <a:latin typeface="宋体" panose="02010600030101010101" pitchFamily="2" charset="-122"/>
                <a:ea typeface="宋体" panose="02010600030101010101" pitchFamily="2" charset="-122"/>
              </a:rPr>
              <a:t>子痫多中心筛查中的孕妇因素和生物学指标</a:t>
            </a:r>
            <a:r>
              <a:rPr lang="en-US" sz="2000" b="1" i="0" dirty="0" smtClean="0">
                <a:latin typeface="宋体" panose="02010600030101010101" pitchFamily="2" charset="-122"/>
                <a:ea typeface="宋体" panose="02010600030101010101" pitchFamily="2" charset="-122"/>
              </a:rPr>
              <a:t>: </a:t>
            </a:r>
            <a:r>
              <a:rPr lang="zh-CN" altLang="en-US" sz="2000" b="1" i="0" dirty="0" smtClean="0">
                <a:latin typeface="宋体" panose="02010600030101010101" pitchFamily="2" charset="-122"/>
                <a:ea typeface="宋体" panose="02010600030101010101" pitchFamily="2" charset="-122"/>
              </a:rPr>
              <a:t>与 </a:t>
            </a:r>
            <a:r>
              <a:rPr lang="en-US" altLang="zh-CN" sz="2000" b="1" i="0" dirty="0" smtClean="0">
                <a:latin typeface="宋体" panose="02010600030101010101" pitchFamily="2" charset="-122"/>
                <a:ea typeface="宋体" panose="02010600030101010101" pitchFamily="2" charset="-122"/>
              </a:rPr>
              <a:t>NICE</a:t>
            </a:r>
            <a:r>
              <a:rPr lang="zh-CN" altLang="en-US" sz="2000" b="1" i="0" dirty="0" smtClean="0">
                <a:latin typeface="宋体" panose="02010600030101010101" pitchFamily="2" charset="-122"/>
                <a:ea typeface="宋体" panose="02010600030101010101" pitchFamily="2" charset="-122"/>
              </a:rPr>
              <a:t>指南和</a:t>
            </a:r>
            <a:r>
              <a:rPr lang="en-US" sz="2000" b="1" i="0" dirty="0" smtClean="0">
                <a:latin typeface="宋体" panose="02010600030101010101" pitchFamily="2" charset="-122"/>
                <a:ea typeface="宋体" panose="02010600030101010101" pitchFamily="2" charset="-122"/>
              </a:rPr>
              <a:t>ACOG</a:t>
            </a:r>
            <a:r>
              <a:rPr lang="zh-CN" altLang="en-US" sz="2000" b="1" i="0" dirty="0" smtClean="0">
                <a:latin typeface="宋体" panose="02010600030101010101" pitchFamily="2" charset="-122"/>
                <a:ea typeface="宋体" panose="02010600030101010101" pitchFamily="2" charset="-122"/>
              </a:rPr>
              <a:t>建议的比较</a:t>
            </a:r>
          </a:p>
          <a:p>
            <a:pPr algn="ctr">
              <a:buNone/>
            </a:pPr>
            <a:r>
              <a:rPr lang="en-US" sz="1800" i="0" dirty="0" smtClean="0"/>
              <a:t>N. O’Gorman, D. Wright, L.C. Poon, D.L. </a:t>
            </a:r>
            <a:r>
              <a:rPr lang="en-US" sz="1800" i="0" dirty="0" err="1" smtClean="0"/>
              <a:t>Rolnik</a:t>
            </a:r>
            <a:r>
              <a:rPr lang="en-US" sz="1800" i="0" dirty="0" smtClean="0"/>
              <a:t>, A. Syngelaki, M. De Alvarado, I.F. Carbone, V. </a:t>
            </a:r>
            <a:r>
              <a:rPr lang="en-US" sz="1800" i="0" dirty="0" err="1" smtClean="0"/>
              <a:t>Dutemeyer</a:t>
            </a:r>
            <a:r>
              <a:rPr lang="en-US" sz="1800" i="0" dirty="0" smtClean="0"/>
              <a:t>, M. </a:t>
            </a:r>
            <a:r>
              <a:rPr lang="en-US" sz="1800" i="0" dirty="0" err="1" smtClean="0"/>
              <a:t>Fiolna</a:t>
            </a:r>
            <a:r>
              <a:rPr lang="en-US" sz="1800" i="0" dirty="0" smtClean="0"/>
              <a:t>, A. Frick, N. </a:t>
            </a:r>
            <a:r>
              <a:rPr lang="en-US" sz="1800" i="0" dirty="0" err="1" smtClean="0"/>
              <a:t>Karagiotis</a:t>
            </a:r>
            <a:r>
              <a:rPr lang="en-US" sz="1800" i="0" dirty="0" smtClean="0"/>
              <a:t>, S. </a:t>
            </a:r>
            <a:r>
              <a:rPr lang="en-US" sz="1800" i="0" dirty="0" err="1" smtClean="0"/>
              <a:t>Mastrodima</a:t>
            </a:r>
            <a:r>
              <a:rPr lang="en-US" sz="1800" i="0" dirty="0" smtClean="0"/>
              <a:t>, </a:t>
            </a:r>
            <a:br>
              <a:rPr lang="en-US" sz="1800" i="0" dirty="0" smtClean="0"/>
            </a:br>
            <a:r>
              <a:rPr lang="en-US" sz="1800" i="0" dirty="0" smtClean="0"/>
              <a:t>C. De </a:t>
            </a:r>
            <a:r>
              <a:rPr lang="en-US" sz="1800" i="0" dirty="0" err="1" smtClean="0"/>
              <a:t>Paco</a:t>
            </a:r>
            <a:r>
              <a:rPr lang="en-US" sz="1800" i="0" dirty="0" smtClean="0"/>
              <a:t> </a:t>
            </a:r>
            <a:r>
              <a:rPr lang="en-US" sz="1800" i="0" dirty="0" err="1" smtClean="0"/>
              <a:t>Matallana</a:t>
            </a:r>
            <a:r>
              <a:rPr lang="en-US" sz="1800" i="0" dirty="0" smtClean="0"/>
              <a:t>, G. </a:t>
            </a:r>
            <a:r>
              <a:rPr lang="en-US" sz="1800" i="0" dirty="0" err="1" smtClean="0"/>
              <a:t>Papaioannou</a:t>
            </a:r>
            <a:r>
              <a:rPr lang="en-US" sz="1800" i="0" dirty="0" smtClean="0"/>
              <a:t>, A. </a:t>
            </a:r>
            <a:r>
              <a:rPr lang="en-US" sz="1800" i="0" dirty="0" err="1" smtClean="0"/>
              <a:t>Pazos</a:t>
            </a:r>
            <a:r>
              <a:rPr lang="en-US" sz="1800" i="0" dirty="0" smtClean="0"/>
              <a:t>, W. </a:t>
            </a:r>
            <a:r>
              <a:rPr lang="en-US" sz="1800" i="0" dirty="0" err="1" smtClean="0"/>
              <a:t>Plasencia</a:t>
            </a:r>
            <a:r>
              <a:rPr lang="en-US" sz="1800" i="0" dirty="0" smtClean="0"/>
              <a:t>, K.H. Nicolaides</a:t>
            </a:r>
          </a:p>
          <a:p>
            <a:pPr algn="ctr">
              <a:buNone/>
            </a:pPr>
            <a:endParaRPr lang="sv-SE" sz="1800" i="0" dirty="0" smtClean="0"/>
          </a:p>
          <a:p>
            <a:pPr algn="ctr" eaLnBrk="1" hangingPunct="1">
              <a:spcBef>
                <a:spcPct val="0"/>
              </a:spcBef>
              <a:spcAft>
                <a:spcPts val="600"/>
              </a:spcAft>
              <a:buNone/>
              <a:defRPr/>
            </a:pPr>
            <a:r>
              <a:rPr lang="it-IT" sz="1800" i="0" dirty="0" smtClean="0"/>
              <a:t>Volume 49, Issue 6, Date: June </a:t>
            </a:r>
            <a:r>
              <a:rPr lang="it-IT" sz="1800" i="0" dirty="0"/>
              <a:t>(</a:t>
            </a:r>
            <a:r>
              <a:rPr lang="it-IT" sz="1800" i="0" dirty="0" smtClean="0"/>
              <a:t>pages 756–760)</a:t>
            </a:r>
          </a:p>
          <a:p>
            <a:pPr algn="ctr" eaLnBrk="1" hangingPunct="1">
              <a:spcBef>
                <a:spcPct val="0"/>
              </a:spcBef>
              <a:spcAft>
                <a:spcPts val="600"/>
              </a:spcAft>
              <a:buFontTx/>
              <a:buNone/>
              <a:defRPr/>
            </a:pPr>
            <a:endParaRPr lang="en-GB" sz="1800" b="1" i="0" dirty="0" smtClean="0"/>
          </a:p>
        </p:txBody>
      </p:sp>
      <p:sp>
        <p:nvSpPr>
          <p:cNvPr id="17413" name="TextBox 2"/>
          <p:cNvSpPr txBox="1">
            <a:spLocks noChangeArrowheads="1"/>
          </p:cNvSpPr>
          <p:nvPr/>
        </p:nvSpPr>
        <p:spPr bwMode="auto">
          <a:xfrm>
            <a:off x="1981200" y="5715000"/>
            <a:ext cx="6263208" cy="6756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GB" sz="1900" i="0" dirty="0">
                <a:solidFill>
                  <a:srgbClr val="000000"/>
                </a:solidFill>
                <a:latin typeface="宋体" panose="02010600030101010101" pitchFamily="2" charset="-122"/>
                <a:ea typeface="宋体" panose="02010600030101010101" pitchFamily="2" charset="-122"/>
                <a:cs typeface="Arial" panose="020B0604020202020204" pitchFamily="34" charset="0"/>
              </a:rPr>
              <a:t>文献俱乐部幻灯片由</a:t>
            </a:r>
            <a:r>
              <a:rPr lang="en-GB" altLang="it-IT" sz="1900" i="0" dirty="0" smtClean="0">
                <a:solidFill>
                  <a:srgbClr val="000000"/>
                </a:solidFill>
                <a:latin typeface="宋体" panose="02010600030101010101" pitchFamily="2" charset="-122"/>
                <a:ea typeface="宋体" panose="02010600030101010101" pitchFamily="2" charset="-122"/>
                <a:cs typeface="Arial" panose="020B0604020202020204" pitchFamily="34" charset="0"/>
              </a:rPr>
              <a:t>Dr Fiona Brownfoot</a:t>
            </a:r>
            <a:r>
              <a:rPr lang="zh-CN" altLang="en-GB" sz="1900" i="0" dirty="0" smtClean="0">
                <a:solidFill>
                  <a:srgbClr val="000000"/>
                </a:solidFill>
                <a:latin typeface="宋体" panose="02010600030101010101" pitchFamily="2" charset="-122"/>
                <a:ea typeface="宋体" panose="02010600030101010101" pitchFamily="2" charset="-122"/>
                <a:cs typeface="Arial" panose="020B0604020202020204" pitchFamily="34" charset="0"/>
              </a:rPr>
              <a:t>提供</a:t>
            </a:r>
          </a:p>
          <a:p>
            <a:pPr algn="ctr" eaLnBrk="1" hangingPunct="1">
              <a:spcBef>
                <a:spcPct val="0"/>
              </a:spcBef>
              <a:buFontTx/>
              <a:buNone/>
            </a:pPr>
            <a:r>
              <a:rPr lang="en-GB" altLang="it-IT" sz="1900" i="0" dirty="0">
                <a:solidFill>
                  <a:srgbClr val="000000"/>
                </a:solidFill>
                <a:latin typeface="宋体" panose="02010600030101010101" pitchFamily="2" charset="-122"/>
                <a:ea typeface="宋体" panose="02010600030101010101" pitchFamily="2" charset="-122"/>
                <a:cs typeface="Arial" panose="020B0604020202020204" pitchFamily="34" charset="0"/>
              </a:rPr>
              <a:t>(UOG</a:t>
            </a:r>
            <a:r>
              <a:rPr lang="zh-CN" altLang="en-GB" sz="1900" i="0" dirty="0">
                <a:solidFill>
                  <a:srgbClr val="000000"/>
                </a:solidFill>
                <a:latin typeface="宋体" panose="02010600030101010101" pitchFamily="2" charset="-122"/>
                <a:ea typeface="宋体" panose="02010600030101010101" pitchFamily="2" charset="-122"/>
                <a:cs typeface="Arial" panose="020B0604020202020204" pitchFamily="34" charset="0"/>
              </a:rPr>
              <a:t>学员编辑</a:t>
            </a:r>
            <a:r>
              <a:rPr lang="en-GB" altLang="it-IT" sz="1900" i="0" dirty="0">
                <a:solidFill>
                  <a:srgbClr val="000000"/>
                </a:solidFill>
                <a:latin typeface="宋体" panose="02010600030101010101" pitchFamily="2" charset="-122"/>
                <a:ea typeface="宋体" panose="02010600030101010101" pitchFamily="2" charset="-122"/>
                <a:cs typeface="Arial" panose="020B0604020202020204" pitchFamily="34" charset="0"/>
              </a:rPr>
              <a:t>)</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51520" y="5080443"/>
            <a:ext cx="1575693" cy="13039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31747" name="TextBox 1"/>
          <p:cNvSpPr txBox="1">
            <a:spLocks noChangeArrowheads="1"/>
          </p:cNvSpPr>
          <p:nvPr/>
        </p:nvSpPr>
        <p:spPr bwMode="auto">
          <a:xfrm>
            <a:off x="251520" y="3068960"/>
            <a:ext cx="8642350" cy="24006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200"/>
              </a:spcAft>
              <a:buNone/>
              <a:defRPr/>
            </a:pPr>
            <a:r>
              <a:rPr lang="zh-CN" altLang="en-US" sz="2000" b="1" i="0" dirty="0" smtClean="0">
                <a:latin typeface="宋体"/>
                <a:ea typeface="宋体"/>
                <a:cs typeface="宋体"/>
              </a:rPr>
              <a:t>发现</a:t>
            </a:r>
            <a:endParaRPr lang="en-US" sz="2000" b="1" i="0" dirty="0" smtClean="0">
              <a:latin typeface="宋体"/>
              <a:ea typeface="宋体"/>
              <a:cs typeface="宋体"/>
            </a:endParaRPr>
          </a:p>
          <a:p>
            <a:pPr marL="285750" indent="-285750" eaLnBrk="1" hangingPunct="1">
              <a:spcBef>
                <a:spcPct val="0"/>
              </a:spcBef>
              <a:spcAft>
                <a:spcPts val="1200"/>
              </a:spcAft>
              <a:defRPr/>
            </a:pPr>
            <a:r>
              <a:rPr lang="zh-CN" altLang="en-US" sz="1800" i="0" dirty="0" smtClean="0">
                <a:latin typeface="宋体"/>
                <a:ea typeface="宋体"/>
                <a:cs typeface="宋体"/>
              </a:rPr>
              <a:t>与</a:t>
            </a:r>
            <a:r>
              <a:rPr lang="en-US" altLang="zh-CN" sz="1800" i="0" dirty="0">
                <a:latin typeface="宋体"/>
                <a:ea typeface="宋体"/>
                <a:cs typeface="宋体"/>
              </a:rPr>
              <a:t>NICE</a:t>
            </a:r>
            <a:r>
              <a:rPr lang="zh-CN" altLang="en-US" sz="1800" i="0" dirty="0">
                <a:latin typeface="宋体"/>
                <a:ea typeface="宋体"/>
                <a:cs typeface="宋体"/>
              </a:rPr>
              <a:t>和</a:t>
            </a:r>
            <a:r>
              <a:rPr lang="en-US" altLang="zh-CN" sz="1800" i="0" dirty="0">
                <a:latin typeface="宋体"/>
                <a:ea typeface="宋体"/>
                <a:cs typeface="宋体"/>
              </a:rPr>
              <a:t>ACOG</a:t>
            </a:r>
            <a:r>
              <a:rPr lang="zh-CN" altLang="en-US" sz="1800" i="0" dirty="0">
                <a:latin typeface="宋体"/>
                <a:ea typeface="宋体"/>
                <a:cs typeface="宋体"/>
              </a:rPr>
              <a:t>倡导的方法相比，</a:t>
            </a:r>
            <a:r>
              <a:rPr lang="zh-CN" altLang="en-US" sz="1800" i="0" dirty="0" smtClean="0">
                <a:latin typeface="宋体"/>
                <a:ea typeface="宋体"/>
                <a:cs typeface="宋体"/>
              </a:rPr>
              <a:t>使用产妇因素：</a:t>
            </a:r>
            <a:r>
              <a:rPr lang="en-US" altLang="zh-CN" sz="1800" i="0" dirty="0" smtClean="0">
                <a:latin typeface="宋体"/>
                <a:ea typeface="宋体"/>
                <a:cs typeface="宋体"/>
              </a:rPr>
              <a:t>MAP</a:t>
            </a:r>
            <a:r>
              <a:rPr lang="zh-CN" altLang="en-US" sz="1800" i="0" dirty="0" smtClean="0">
                <a:latin typeface="宋体"/>
                <a:ea typeface="宋体"/>
                <a:cs typeface="宋体"/>
              </a:rPr>
              <a:t>、</a:t>
            </a:r>
            <a:r>
              <a:rPr lang="en-US" altLang="zh-CN" sz="1800" i="0" dirty="0" err="1" smtClean="0">
                <a:latin typeface="宋体"/>
                <a:ea typeface="宋体"/>
                <a:cs typeface="宋体"/>
              </a:rPr>
              <a:t>UtA</a:t>
            </a:r>
            <a:r>
              <a:rPr lang="en-US" altLang="zh-CN" sz="1800" i="0" dirty="0">
                <a:latin typeface="宋体"/>
                <a:ea typeface="宋体"/>
                <a:cs typeface="宋体"/>
              </a:rPr>
              <a:t>-</a:t>
            </a:r>
            <a:r>
              <a:rPr lang="en-US" altLang="zh-CN" sz="1800" i="0" dirty="0" smtClean="0">
                <a:latin typeface="宋体"/>
                <a:ea typeface="宋体"/>
                <a:cs typeface="宋体"/>
              </a:rPr>
              <a:t>PI</a:t>
            </a:r>
            <a:r>
              <a:rPr lang="zh-CN" altLang="en-US" sz="1800" i="0" dirty="0" smtClean="0">
                <a:latin typeface="宋体"/>
                <a:ea typeface="宋体"/>
                <a:cs typeface="宋体"/>
              </a:rPr>
              <a:t>、</a:t>
            </a:r>
            <a:r>
              <a:rPr lang="en-US" altLang="zh-CN" sz="1800" i="0" dirty="0" smtClean="0">
                <a:latin typeface="宋体"/>
                <a:ea typeface="宋体"/>
                <a:cs typeface="宋体"/>
              </a:rPr>
              <a:t>PAPP</a:t>
            </a:r>
            <a:r>
              <a:rPr lang="en-US" altLang="zh-CN" sz="1800" i="0" dirty="0">
                <a:latin typeface="宋体"/>
                <a:ea typeface="宋体"/>
                <a:cs typeface="宋体"/>
              </a:rPr>
              <a:t>-A</a:t>
            </a:r>
            <a:r>
              <a:rPr lang="zh-CN" altLang="en-US" sz="1800" i="0" dirty="0">
                <a:latin typeface="宋体"/>
                <a:ea typeface="宋体"/>
                <a:cs typeface="宋体"/>
              </a:rPr>
              <a:t>和</a:t>
            </a:r>
            <a:r>
              <a:rPr lang="en-US" altLang="zh-CN" sz="1800" i="0" dirty="0" err="1">
                <a:latin typeface="宋体"/>
                <a:ea typeface="宋体"/>
                <a:cs typeface="宋体"/>
              </a:rPr>
              <a:t>PlGF</a:t>
            </a:r>
            <a:r>
              <a:rPr lang="zh-CN" altLang="en-US" sz="1800" i="0" dirty="0">
                <a:latin typeface="宋体"/>
                <a:ea typeface="宋体"/>
                <a:cs typeface="宋体"/>
              </a:rPr>
              <a:t>的组合的</a:t>
            </a:r>
            <a:r>
              <a:rPr lang="en-US" altLang="zh-CN" sz="1800" i="0" dirty="0">
                <a:latin typeface="宋体"/>
                <a:ea typeface="宋体"/>
                <a:cs typeface="宋体"/>
              </a:rPr>
              <a:t>FMF</a:t>
            </a:r>
            <a:r>
              <a:rPr lang="zh-CN" altLang="en-US" sz="1800" i="0" dirty="0">
                <a:latin typeface="宋体"/>
                <a:ea typeface="宋体"/>
                <a:cs typeface="宋体"/>
              </a:rPr>
              <a:t>算法的表现具有较高的</a:t>
            </a:r>
            <a:r>
              <a:rPr lang="en-US" altLang="zh-CN" sz="1800" i="0" dirty="0">
                <a:latin typeface="宋体"/>
                <a:ea typeface="宋体"/>
                <a:cs typeface="宋体"/>
              </a:rPr>
              <a:t>PE</a:t>
            </a:r>
            <a:r>
              <a:rPr lang="zh-CN" altLang="en-US" sz="1800" i="0" dirty="0">
                <a:latin typeface="宋体"/>
                <a:ea typeface="宋体"/>
                <a:cs typeface="宋体"/>
              </a:rPr>
              <a:t>检测率。</a:t>
            </a:r>
            <a:endParaRPr lang="en-US" sz="1800" i="0" dirty="0" smtClean="0">
              <a:latin typeface="宋体"/>
              <a:ea typeface="宋体"/>
              <a:cs typeface="宋体"/>
            </a:endParaRPr>
          </a:p>
          <a:p>
            <a:pPr marL="285750" indent="-285750" eaLnBrk="1" hangingPunct="1">
              <a:spcBef>
                <a:spcPct val="0"/>
              </a:spcBef>
              <a:spcAft>
                <a:spcPts val="1200"/>
              </a:spcAft>
              <a:defRPr/>
            </a:pPr>
            <a:endParaRPr lang="en-US" sz="1600" i="0" dirty="0" smtClean="0">
              <a:latin typeface="宋体"/>
              <a:ea typeface="宋体"/>
              <a:cs typeface="宋体"/>
            </a:endParaRPr>
          </a:p>
          <a:p>
            <a:pPr eaLnBrk="1" hangingPunct="1">
              <a:spcBef>
                <a:spcPct val="0"/>
              </a:spcBef>
              <a:spcAft>
                <a:spcPts val="1200"/>
              </a:spcAft>
              <a:buNone/>
              <a:defRPr/>
            </a:pPr>
            <a:r>
              <a:rPr lang="zh-CN" altLang="en-US" sz="2000" b="1" i="0" dirty="0" smtClean="0">
                <a:latin typeface="宋体"/>
                <a:ea typeface="宋体"/>
                <a:cs typeface="宋体"/>
              </a:rPr>
              <a:t>研究局限</a:t>
            </a:r>
            <a:r>
              <a:rPr lang="en-US" sz="2000" b="1" i="0" dirty="0" smtClean="0">
                <a:latin typeface="宋体"/>
                <a:ea typeface="宋体"/>
                <a:cs typeface="宋体"/>
              </a:rPr>
              <a:t> </a:t>
            </a:r>
          </a:p>
          <a:p>
            <a:pPr marL="285750" indent="-285750" eaLnBrk="1" hangingPunct="1">
              <a:spcBef>
                <a:spcPct val="0"/>
              </a:spcBef>
              <a:spcAft>
                <a:spcPts val="1200"/>
              </a:spcAft>
              <a:defRPr/>
            </a:pPr>
            <a:r>
              <a:rPr lang="zh-CN" altLang="en-US" sz="1800" i="0" dirty="0" smtClean="0">
                <a:latin typeface="宋体"/>
                <a:ea typeface="宋体"/>
                <a:cs typeface="宋体"/>
              </a:rPr>
              <a:t>在这个人群中先兆子痫的发生率低，导致结果筛选获得了较广的置信区间。</a:t>
            </a:r>
            <a:endParaRPr lang="en-US" sz="1800" i="0" dirty="0" smtClean="0">
              <a:latin typeface="宋体"/>
              <a:ea typeface="宋体"/>
              <a:cs typeface="宋体"/>
            </a:endParaRPr>
          </a:p>
        </p:txBody>
      </p:sp>
      <p:sp>
        <p:nvSpPr>
          <p:cNvPr id="33796" name="Rectangle 1"/>
          <p:cNvSpPr>
            <a:spLocks noChangeArrowheads="1"/>
          </p:cNvSpPr>
          <p:nvPr/>
        </p:nvSpPr>
        <p:spPr bwMode="auto">
          <a:xfrm>
            <a:off x="3733800" y="1600200"/>
            <a:ext cx="1449436"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US" sz="2800" b="1" i="0" dirty="0" smtClean="0">
                <a:latin typeface="宋体"/>
                <a:ea typeface="宋体"/>
                <a:cs typeface="宋体"/>
              </a:rPr>
              <a:t>讨</a:t>
            </a:r>
            <a:r>
              <a:rPr lang="en-US" altLang="zh-CN" sz="2800" b="1" i="0" dirty="0" smtClean="0">
                <a:latin typeface="宋体"/>
                <a:ea typeface="宋体"/>
                <a:cs typeface="宋体"/>
              </a:rPr>
              <a:t>  </a:t>
            </a:r>
            <a:r>
              <a:rPr lang="en-US" altLang="zh-CN" sz="2800" b="1" i="0" dirty="0" smtClean="0">
                <a:latin typeface="宋体"/>
                <a:ea typeface="宋体"/>
                <a:cs typeface="宋体"/>
              </a:rPr>
              <a:t> </a:t>
            </a:r>
            <a:r>
              <a:rPr lang="zh-CN" altLang="en-US" sz="2800" b="1" i="0" dirty="0" smtClean="0">
                <a:latin typeface="宋体"/>
                <a:ea typeface="宋体"/>
                <a:cs typeface="宋体"/>
              </a:rPr>
              <a:t>论</a:t>
            </a:r>
            <a:endParaRPr lang="en-GB" altLang="it-IT" sz="2400" dirty="0">
              <a:latin typeface="宋体"/>
              <a:ea typeface="宋体"/>
              <a:cs typeface="宋体"/>
            </a:endParaRPr>
          </a:p>
        </p:txBody>
      </p:sp>
      <p:sp>
        <p:nvSpPr>
          <p:cNvPr id="9"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395536" y="2780928"/>
            <a:ext cx="8458200" cy="27392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spcAft>
                <a:spcPts val="1200"/>
              </a:spcAft>
              <a:buNone/>
              <a:defRPr/>
            </a:pPr>
            <a:r>
              <a:rPr lang="zh-CN" altLang="en-US" sz="2000" b="1" i="0" dirty="0" smtClean="0"/>
              <a:t>实践意义</a:t>
            </a:r>
            <a:endParaRPr lang="en-US" sz="2000" b="1" i="0" dirty="0" smtClean="0"/>
          </a:p>
          <a:p>
            <a:pPr marL="285750" indent="-285750" eaLnBrk="1" hangingPunct="1">
              <a:spcBef>
                <a:spcPct val="0"/>
              </a:spcBef>
              <a:spcAft>
                <a:spcPts val="1200"/>
              </a:spcAft>
              <a:defRPr/>
            </a:pPr>
            <a:r>
              <a:rPr lang="zh-CN" altLang="en-US" sz="1600" i="0" dirty="0" smtClean="0"/>
              <a:t>相比</a:t>
            </a:r>
            <a:r>
              <a:rPr lang="en-US" altLang="zh-CN" sz="1600" i="0" dirty="0" smtClean="0"/>
              <a:t>NICE</a:t>
            </a:r>
            <a:r>
              <a:rPr lang="zh-CN" altLang="en-US" sz="1600" i="0" dirty="0" smtClean="0"/>
              <a:t>指南或</a:t>
            </a:r>
            <a:r>
              <a:rPr lang="en-US" altLang="zh-CN" sz="1600" i="0" dirty="0" smtClean="0"/>
              <a:t>ACOG</a:t>
            </a:r>
            <a:r>
              <a:rPr lang="zh-CN" altLang="en-US" sz="1600" i="0" dirty="0" smtClean="0"/>
              <a:t>指南，</a:t>
            </a:r>
            <a:r>
              <a:rPr lang="en-US" sz="1600" i="0" dirty="0" smtClean="0"/>
              <a:t>FMF</a:t>
            </a:r>
            <a:r>
              <a:rPr lang="zh-CN" altLang="en-US" sz="1600" i="0" dirty="0" smtClean="0"/>
              <a:t>算法在识别更多的处于危险因素中的孕妇上具有优势；</a:t>
            </a:r>
            <a:endParaRPr lang="en-US" sz="1600" i="0" dirty="0" smtClean="0"/>
          </a:p>
          <a:p>
            <a:pPr marL="285750" indent="-285750" eaLnBrk="1" hangingPunct="1">
              <a:spcBef>
                <a:spcPct val="0"/>
              </a:spcBef>
              <a:spcAft>
                <a:spcPts val="1200"/>
              </a:spcAft>
              <a:defRPr/>
            </a:pPr>
            <a:r>
              <a:rPr lang="zh-CN" altLang="en-US" sz="1600" i="0" dirty="0" smtClean="0"/>
              <a:t>可以开始服用阿司匹林以降低先兆子痫的风险；</a:t>
            </a:r>
            <a:endParaRPr lang="en-US" sz="1600" i="0" dirty="0" smtClean="0"/>
          </a:p>
          <a:p>
            <a:pPr marL="285750" indent="-285750" eaLnBrk="1" hangingPunct="1">
              <a:spcBef>
                <a:spcPct val="0"/>
              </a:spcBef>
              <a:spcAft>
                <a:spcPts val="1200"/>
              </a:spcAft>
              <a:defRPr/>
            </a:pPr>
            <a:r>
              <a:rPr lang="zh-CN" altLang="en-US" sz="1600" i="0" dirty="0" smtClean="0"/>
              <a:t>根据</a:t>
            </a:r>
            <a:r>
              <a:rPr lang="en-US" altLang="zh-CN" sz="1600" i="0" dirty="0" smtClean="0"/>
              <a:t>FMF</a:t>
            </a:r>
            <a:r>
              <a:rPr lang="zh-CN" altLang="en-US" sz="1600" i="0" dirty="0" smtClean="0"/>
              <a:t>算法和</a:t>
            </a:r>
            <a:r>
              <a:rPr lang="en-US" altLang="zh-CN" sz="1600" i="0" dirty="0" smtClean="0"/>
              <a:t>NICE</a:t>
            </a:r>
            <a:r>
              <a:rPr lang="zh-CN" altLang="en-US" sz="1600" i="0" dirty="0" smtClean="0"/>
              <a:t>指南，有</a:t>
            </a:r>
            <a:r>
              <a:rPr lang="en-US" sz="1600" i="0" dirty="0" smtClean="0"/>
              <a:t>10%</a:t>
            </a:r>
            <a:r>
              <a:rPr lang="zh-CN" altLang="en-US" sz="1600" i="0" dirty="0" smtClean="0"/>
              <a:t>的孕妇将要使用阿司匹林，如果选择是基于</a:t>
            </a:r>
            <a:r>
              <a:rPr lang="en-US" altLang="zh-CN" sz="1600" i="0" dirty="0" smtClean="0"/>
              <a:t>FMF</a:t>
            </a:r>
            <a:r>
              <a:rPr lang="zh-CN" altLang="en-US" sz="1600" i="0" dirty="0" smtClean="0"/>
              <a:t>算法的高危人群，那么这些孕妇中将会有</a:t>
            </a:r>
            <a:r>
              <a:rPr lang="en-US" altLang="zh-CN" sz="1600" i="0" dirty="0" smtClean="0"/>
              <a:t>75%</a:t>
            </a:r>
            <a:r>
              <a:rPr lang="zh-CN" altLang="en-US" sz="1600" i="0" dirty="0" smtClean="0"/>
              <a:t>会发生早产先兆子痫，如果选择是基于</a:t>
            </a:r>
            <a:r>
              <a:rPr lang="en-US" altLang="zh-CN" sz="1600" i="0" dirty="0" smtClean="0"/>
              <a:t>NICE</a:t>
            </a:r>
            <a:r>
              <a:rPr lang="zh-CN" altLang="en-US" sz="1600" i="0" dirty="0" smtClean="0"/>
              <a:t>指南，这个数字将会是</a:t>
            </a:r>
            <a:r>
              <a:rPr lang="en-US" altLang="zh-CN" sz="1600" i="0" dirty="0" smtClean="0"/>
              <a:t>39%</a:t>
            </a:r>
            <a:r>
              <a:rPr lang="zh-CN" altLang="en-US" sz="1600" i="0" dirty="0" smtClean="0"/>
              <a:t>。</a:t>
            </a:r>
            <a:endParaRPr lang="en-US" altLang="zh-CN" sz="1600" i="0" dirty="0" smtClean="0"/>
          </a:p>
          <a:p>
            <a:pPr marL="285750" indent="-285750" eaLnBrk="1" hangingPunct="1">
              <a:spcBef>
                <a:spcPct val="0"/>
              </a:spcBef>
              <a:spcAft>
                <a:spcPts val="1200"/>
              </a:spcAft>
              <a:defRPr/>
            </a:pPr>
            <a:r>
              <a:rPr lang="zh-CN" altLang="en-US" sz="1600" i="0" dirty="0" smtClean="0"/>
              <a:t>根据</a:t>
            </a:r>
            <a:r>
              <a:rPr lang="en-US" altLang="zh-CN" sz="1600" i="0" dirty="0" smtClean="0"/>
              <a:t>ACOG</a:t>
            </a:r>
            <a:r>
              <a:rPr lang="zh-CN" altLang="en-US" sz="1600" i="0" dirty="0" smtClean="0"/>
              <a:t>的推荐，</a:t>
            </a:r>
            <a:r>
              <a:rPr lang="en-US" altLang="zh-CN" sz="1600" i="0" dirty="0" smtClean="0"/>
              <a:t>0.2%</a:t>
            </a:r>
            <a:r>
              <a:rPr lang="zh-CN" altLang="en-US" sz="1600" i="0" dirty="0" smtClean="0"/>
              <a:t>的人口应使用阿司匹林，但只有</a:t>
            </a:r>
            <a:r>
              <a:rPr lang="en-US" altLang="zh-CN" sz="1600" i="0" dirty="0" smtClean="0"/>
              <a:t>5%</a:t>
            </a:r>
            <a:r>
              <a:rPr lang="zh-CN" altLang="en-US" sz="1600" i="0" dirty="0" smtClean="0"/>
              <a:t>的早产先兆子痫患者能从中受益。</a:t>
            </a:r>
            <a:endParaRPr lang="en-US" sz="1600" i="0" dirty="0" smtClean="0"/>
          </a:p>
        </p:txBody>
      </p:sp>
      <p:sp>
        <p:nvSpPr>
          <p:cNvPr id="8" name="Rectangle 1"/>
          <p:cNvSpPr>
            <a:spLocks noChangeArrowheads="1"/>
          </p:cNvSpPr>
          <p:nvPr/>
        </p:nvSpPr>
        <p:spPr bwMode="auto">
          <a:xfrm>
            <a:off x="3733800" y="1600200"/>
            <a:ext cx="163057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zh-CN" altLang="en-GB" sz="2800" b="1" i="0" dirty="0">
                <a:latin typeface="宋体"/>
                <a:ea typeface="宋体"/>
                <a:cs typeface="宋体"/>
              </a:rPr>
              <a:t>讨    </a:t>
            </a:r>
            <a:r>
              <a:rPr lang="zh-CN" altLang="en-GB" sz="2800" b="1" i="0" dirty="0" smtClean="0">
                <a:latin typeface="宋体"/>
                <a:ea typeface="宋体"/>
                <a:cs typeface="宋体"/>
              </a:rPr>
              <a:t>论</a:t>
            </a:r>
            <a:endParaRPr lang="zh-CN" altLang="en-GB" sz="2800" b="1" i="0" dirty="0">
              <a:latin typeface="宋体"/>
              <a:ea typeface="宋体"/>
              <a:cs typeface="宋体"/>
            </a:endParaRPr>
          </a:p>
        </p:txBody>
      </p:sp>
      <p:sp>
        <p:nvSpPr>
          <p:cNvPr id="9"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28600" y="1905000"/>
            <a:ext cx="8642350" cy="5219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800" b="1" i="0" dirty="0" smtClean="0"/>
              <a:t>结        论</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8" name="Content Placeholder 9"/>
          <p:cNvSpPr txBox="1"/>
          <p:nvPr/>
        </p:nvSpPr>
        <p:spPr bwMode="auto">
          <a:xfrm>
            <a:off x="473075" y="2559084"/>
            <a:ext cx="8153400" cy="11612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lstStyle/>
          <a:p>
            <a:pPr marL="342900" lvl="0" indent="-342900" algn="just">
              <a:spcBef>
                <a:spcPct val="20000"/>
              </a:spcBef>
              <a:buFontTx/>
              <a:buChar char="•"/>
              <a:defRPr/>
            </a:pPr>
            <a:r>
              <a:rPr lang="zh-CN" altLang="en-US" sz="2000" i="0" dirty="0" smtClean="0"/>
              <a:t>与</a:t>
            </a:r>
            <a:r>
              <a:rPr lang="zh-CN" altLang="en-US" sz="2000" i="0" dirty="0"/>
              <a:t>目前的</a:t>
            </a:r>
            <a:r>
              <a:rPr lang="en-US" altLang="zh-CN" sz="2000" i="0" dirty="0"/>
              <a:t>NICE</a:t>
            </a:r>
            <a:r>
              <a:rPr lang="zh-CN" altLang="en-US" sz="2000" i="0" dirty="0"/>
              <a:t>和</a:t>
            </a:r>
            <a:r>
              <a:rPr lang="en-US" altLang="zh-CN" sz="2000" i="0" dirty="0"/>
              <a:t>ACOG</a:t>
            </a:r>
            <a:r>
              <a:rPr lang="zh-CN" altLang="en-US" sz="2000" i="0" dirty="0"/>
              <a:t>指南相比，使用</a:t>
            </a:r>
            <a:r>
              <a:rPr lang="en-US" altLang="zh-CN" sz="2000" i="0" dirty="0"/>
              <a:t>FMF</a:t>
            </a:r>
            <a:r>
              <a:rPr lang="zh-CN" altLang="en-US" sz="2000" i="0" dirty="0"/>
              <a:t>算法导致</a:t>
            </a:r>
            <a:r>
              <a:rPr lang="en-US" altLang="zh-CN" sz="2000" i="0" dirty="0"/>
              <a:t>PE</a:t>
            </a:r>
            <a:r>
              <a:rPr lang="zh-CN" altLang="en-US" sz="2000" i="0" dirty="0"/>
              <a:t>风险较高的患者的检测率较高。</a:t>
            </a:r>
            <a:endParaRPr lang="en-US" sz="2000" i="0" dirty="0" smtClean="0"/>
          </a:p>
        </p:txBody>
      </p:sp>
      <p:sp>
        <p:nvSpPr>
          <p:cNvPr id="9"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
        <p:nvSpPr>
          <p:cNvPr id="10" name="Rectangle 9"/>
          <p:cNvSpPr>
            <a:spLocks noChangeArrowheads="1"/>
          </p:cNvSpPr>
          <p:nvPr/>
        </p:nvSpPr>
        <p:spPr bwMode="auto">
          <a:xfrm>
            <a:off x="395536" y="4941168"/>
            <a:ext cx="8207375" cy="1231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algn="just" eaLnBrk="1" hangingPunct="1">
              <a:spcBef>
                <a:spcPct val="0"/>
              </a:spcBef>
              <a:spcAft>
                <a:spcPts val="1200"/>
              </a:spcAft>
              <a:defRPr/>
            </a:pPr>
            <a:r>
              <a:rPr lang="zh-CN" altLang="en-US" sz="2000" i="0" dirty="0" smtClean="0"/>
              <a:t>需要确定一个</a:t>
            </a:r>
            <a:r>
              <a:rPr lang="zh-CN" altLang="en-US" sz="2000" i="0" dirty="0"/>
              <a:t>更敏感的筛选测试，以确定哪些患者处于</a:t>
            </a:r>
            <a:r>
              <a:rPr lang="en-US" altLang="zh-CN" sz="2000" i="0" dirty="0"/>
              <a:t>PE</a:t>
            </a:r>
            <a:r>
              <a:rPr lang="zh-CN" altLang="en-US" sz="2000" i="0" dirty="0"/>
              <a:t>风险 </a:t>
            </a:r>
            <a:r>
              <a:rPr lang="en-US" altLang="zh-CN" sz="2000" i="0" dirty="0"/>
              <a:t>- </a:t>
            </a:r>
            <a:r>
              <a:rPr lang="zh-CN" altLang="en-US" sz="2000" i="0" dirty="0"/>
              <a:t>特别</a:t>
            </a:r>
            <a:r>
              <a:rPr lang="zh-CN" altLang="en-US" sz="2000" i="0" dirty="0" smtClean="0"/>
              <a:t>是在足月后 </a:t>
            </a:r>
            <a:r>
              <a:rPr lang="en-US" altLang="zh-CN" sz="2000" i="0" dirty="0"/>
              <a:t>- </a:t>
            </a:r>
            <a:r>
              <a:rPr lang="zh-CN" altLang="en-US" sz="2000" i="0" dirty="0"/>
              <a:t>以</a:t>
            </a:r>
            <a:r>
              <a:rPr lang="zh-CN" altLang="en-US" sz="2000" i="0" dirty="0" smtClean="0"/>
              <a:t>便在早孕期间开始预</a:t>
            </a:r>
            <a:r>
              <a:rPr lang="zh-CN" altLang="en-US" sz="2000" i="0" dirty="0"/>
              <a:t>防性治疗</a:t>
            </a:r>
            <a:r>
              <a:rPr lang="zh-CN" altLang="en-US" sz="2400" i="0" dirty="0"/>
              <a:t>。</a:t>
            </a:r>
            <a:endParaRPr lang="en-US" sz="2400" i="0" dirty="0"/>
          </a:p>
          <a:p>
            <a:pPr marL="285750" indent="-285750" algn="just" eaLnBrk="1" hangingPunct="1">
              <a:spcBef>
                <a:spcPct val="0"/>
              </a:spcBef>
              <a:spcAft>
                <a:spcPts val="1200"/>
              </a:spcAft>
              <a:defRPr/>
            </a:pPr>
            <a:endParaRPr lang="en-US" sz="2000" i="0" dirty="0" smtClean="0"/>
          </a:p>
        </p:txBody>
      </p:sp>
      <p:sp>
        <p:nvSpPr>
          <p:cNvPr id="11" name="TextBox 1"/>
          <p:cNvSpPr txBox="1">
            <a:spLocks noChangeArrowheads="1"/>
          </p:cNvSpPr>
          <p:nvPr/>
        </p:nvSpPr>
        <p:spPr bwMode="auto">
          <a:xfrm>
            <a:off x="1029387" y="4269634"/>
            <a:ext cx="6480175"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400" b="1" i="0" dirty="0">
                <a:solidFill>
                  <a:srgbClr val="000000"/>
                </a:solidFill>
              </a:rPr>
              <a:t>未   </a:t>
            </a:r>
            <a:r>
              <a:rPr lang="zh-CN" altLang="en-GB" sz="2400" b="1" i="0" dirty="0" smtClean="0">
                <a:solidFill>
                  <a:srgbClr val="000000"/>
                </a:solidFill>
              </a:rPr>
              <a:t>来   展   望</a:t>
            </a:r>
            <a:endParaRPr lang="zh-CN" altLang="en-GB" sz="2400" b="1" i="0" dirty="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7653" name="TextBox 1"/>
          <p:cNvSpPr txBox="1">
            <a:spLocks noChangeArrowheads="1"/>
          </p:cNvSpPr>
          <p:nvPr/>
        </p:nvSpPr>
        <p:spPr bwMode="auto">
          <a:xfrm>
            <a:off x="1327472" y="1844824"/>
            <a:ext cx="6480175"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400" b="1" i="0" dirty="0" smtClean="0">
                <a:solidFill>
                  <a:srgbClr val="000000"/>
                </a:solidFill>
              </a:rPr>
              <a:t>讨论</a:t>
            </a:r>
            <a:r>
              <a:rPr lang="zh-CN" altLang="en-US" sz="2400" b="1" i="0" dirty="0" smtClean="0">
                <a:solidFill>
                  <a:srgbClr val="000000"/>
                </a:solidFill>
              </a:rPr>
              <a:t>要</a:t>
            </a:r>
            <a:r>
              <a:rPr lang="zh-CN" altLang="en-GB" sz="2400" b="1" i="0" dirty="0" smtClean="0">
                <a:solidFill>
                  <a:srgbClr val="000000"/>
                </a:solidFill>
              </a:rPr>
              <a:t>点</a:t>
            </a:r>
            <a:endParaRPr lang="zh-CN" altLang="en-GB" sz="2400" b="1" i="0" dirty="0">
              <a:solidFill>
                <a:srgbClr val="000000"/>
              </a:solidFill>
            </a:endParaRPr>
          </a:p>
        </p:txBody>
      </p:sp>
      <p:sp>
        <p:nvSpPr>
          <p:cNvPr id="9" name="Segnaposto contenuto 2"/>
          <p:cNvSpPr txBox="1"/>
          <p:nvPr/>
        </p:nvSpPr>
        <p:spPr bwMode="auto">
          <a:xfrm>
            <a:off x="395536" y="2996952"/>
            <a:ext cx="8280920" cy="2952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pPr>
            <a:r>
              <a:rPr lang="zh-CN" altLang="en-US" sz="2000" i="0" dirty="0" smtClean="0"/>
              <a:t>为什么按</a:t>
            </a:r>
            <a:r>
              <a:rPr lang="zh-CN" altLang="en-US" sz="2000" i="0" dirty="0"/>
              <a:t>照</a:t>
            </a:r>
            <a:r>
              <a:rPr lang="en-US" altLang="zh-CN" sz="2000" i="0" dirty="0"/>
              <a:t>ACOG</a:t>
            </a:r>
            <a:r>
              <a:rPr lang="zh-CN" altLang="en-US" sz="2000" i="0" dirty="0"/>
              <a:t>或</a:t>
            </a:r>
            <a:r>
              <a:rPr lang="en-US" altLang="zh-CN" sz="2000" i="0" dirty="0"/>
              <a:t>NICE</a:t>
            </a:r>
            <a:r>
              <a:rPr lang="zh-CN" altLang="en-US" sz="2000" i="0" dirty="0"/>
              <a:t>的建议进行常规风险评估，表现不佳</a:t>
            </a:r>
            <a:r>
              <a:rPr lang="zh-CN" altLang="en-US" sz="2000" i="0" dirty="0" smtClean="0"/>
              <a:t>？</a:t>
            </a:r>
            <a:endParaRPr lang="en-US" altLang="it-IT" sz="2000" i="0" dirty="0" smtClean="0"/>
          </a:p>
          <a:p>
            <a:pPr algn="just" eaLnBrk="1" hangingPunct="1">
              <a:spcBef>
                <a:spcPct val="0"/>
              </a:spcBef>
            </a:pPr>
            <a:r>
              <a:rPr lang="zh-CN" altLang="en-US" sz="2000" i="0" dirty="0" smtClean="0"/>
              <a:t>相比足月先兆子痫，为什么</a:t>
            </a:r>
            <a:r>
              <a:rPr lang="en-US" altLang="zh-CN" sz="2000" i="0" dirty="0" smtClean="0"/>
              <a:t>FMF</a:t>
            </a:r>
            <a:r>
              <a:rPr lang="zh-CN" altLang="en-US" sz="2000" i="0" dirty="0" smtClean="0"/>
              <a:t>算法会对早发先兆子痫更敏感？</a:t>
            </a:r>
            <a:endParaRPr lang="en-US" altLang="it-IT" sz="2000" i="0" dirty="0" smtClean="0"/>
          </a:p>
          <a:p>
            <a:pPr algn="just" eaLnBrk="1" hangingPunct="1">
              <a:spcBef>
                <a:spcPct val="0"/>
              </a:spcBef>
            </a:pPr>
            <a:r>
              <a:rPr lang="en-US" altLang="zh-CN" sz="2000" i="0" dirty="0" err="1" smtClean="0"/>
              <a:t>UtA</a:t>
            </a:r>
            <a:r>
              <a:rPr lang="zh-CN" altLang="en-US" sz="2000" i="0" dirty="0" smtClean="0"/>
              <a:t>多普勒、</a:t>
            </a:r>
            <a:r>
              <a:rPr lang="en-US" altLang="zh-CN" sz="2000" i="0" dirty="0" smtClean="0"/>
              <a:t>PAPP-A</a:t>
            </a:r>
            <a:r>
              <a:rPr lang="zh-CN" altLang="en-US" sz="2000" i="0" dirty="0" smtClean="0"/>
              <a:t>、</a:t>
            </a:r>
            <a:r>
              <a:rPr lang="en-US" altLang="zh-CN" sz="2000" i="0" dirty="0" smtClean="0"/>
              <a:t>PIGF</a:t>
            </a:r>
            <a:r>
              <a:rPr lang="zh-CN" altLang="en-US" sz="2000" i="0" dirty="0" smtClean="0"/>
              <a:t>和血压是胎盘发育或母体心血管状态的标志物吗？</a:t>
            </a:r>
            <a:endParaRPr lang="en-US" altLang="zh-CN" sz="2000" i="0" dirty="0" smtClean="0"/>
          </a:p>
          <a:p>
            <a:pPr algn="just" eaLnBrk="1" hangingPunct="1">
              <a:spcBef>
                <a:spcPct val="0"/>
              </a:spcBef>
            </a:pPr>
            <a:r>
              <a:rPr lang="zh-CN" altLang="en-US" sz="2000" i="0" dirty="0" smtClean="0"/>
              <a:t>为什么所有的预测模型在足月先兆子痫预测中表现同样差（或好）？</a:t>
            </a:r>
            <a:endParaRPr lang="en-US" altLang="zh-CN" sz="2000" i="0" dirty="0" smtClean="0"/>
          </a:p>
          <a:p>
            <a:pPr algn="just" eaLnBrk="1" hangingPunct="1">
              <a:spcBef>
                <a:spcPct val="0"/>
              </a:spcBef>
            </a:pPr>
            <a:r>
              <a:rPr lang="zh-CN" altLang="en-US" sz="2000" i="0" dirty="0" smtClean="0"/>
              <a:t>你所在医院使用何种算法做风险评估？</a:t>
            </a:r>
            <a:endParaRPr lang="en-US" altLang="zh-CN" sz="2000" i="0" dirty="0" smtClean="0"/>
          </a:p>
          <a:p>
            <a:pPr algn="just" eaLnBrk="1" hangingPunct="1">
              <a:spcBef>
                <a:spcPct val="0"/>
              </a:spcBef>
            </a:pPr>
            <a:r>
              <a:rPr lang="zh-CN" altLang="en-US" sz="2000" i="0" dirty="0" smtClean="0"/>
              <a:t>那种算法可以用来决定是否使用阿司匹林？</a:t>
            </a:r>
            <a:endParaRPr lang="en-US" altLang="zh-CN" sz="2000" i="0" dirty="0" smtClean="0"/>
          </a:p>
        </p:txBody>
      </p:sp>
      <p:sp>
        <p:nvSpPr>
          <p:cNvPr id="12"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p:nvPr/>
        </p:nvSpPr>
        <p:spPr bwMode="auto">
          <a:xfrm>
            <a:off x="323850" y="2403475"/>
            <a:ext cx="8856663" cy="511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700808"/>
            <a:ext cx="8642350" cy="5219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800" b="1" i="0" dirty="0">
                <a:latin typeface="宋体" panose="02010600030101010101" pitchFamily="2" charset="-122"/>
                <a:ea typeface="宋体" panose="02010600030101010101" pitchFamily="2" charset="-122"/>
              </a:rPr>
              <a:t>介   </a:t>
            </a:r>
            <a:r>
              <a:rPr lang="zh-CN" altLang="en-GB" sz="2800" b="1" i="0" dirty="0" smtClean="0">
                <a:latin typeface="宋体" panose="02010600030101010101" pitchFamily="2" charset="-122"/>
                <a:ea typeface="宋体" panose="02010600030101010101" pitchFamily="2" charset="-122"/>
              </a:rPr>
              <a:t>绍</a:t>
            </a:r>
            <a:endParaRPr lang="zh-CN" altLang="en-GB" sz="2800" b="1" i="0" dirty="0">
              <a:latin typeface="宋体" panose="02010600030101010101" pitchFamily="2" charset="-122"/>
              <a:ea typeface="宋体" panose="02010600030101010101" pitchFamily="2" charset="-122"/>
            </a:endParaRPr>
          </a:p>
        </p:txBody>
      </p:sp>
      <p:sp>
        <p:nvSpPr>
          <p:cNvPr id="12" name="Segnaposto contenuto 2"/>
          <p:cNvSpPr txBox="1"/>
          <p:nvPr/>
        </p:nvSpPr>
        <p:spPr bwMode="auto">
          <a:xfrm>
            <a:off x="692600" y="2348880"/>
            <a:ext cx="7737052" cy="4320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pPr>
            <a:r>
              <a:rPr lang="zh-CN" altLang="en-US" sz="2000" i="0" dirty="0" smtClean="0">
                <a:latin typeface="宋体" panose="02010600030101010101" pitchFamily="2" charset="-122"/>
                <a:ea typeface="宋体" panose="02010600030101010101" pitchFamily="2" charset="-122"/>
              </a:rPr>
              <a:t>传统上，临床因素已被用于筛查病人发生先兆子痫（</a:t>
            </a:r>
            <a:r>
              <a:rPr lang="en-US" altLang="zh-CN" sz="2000" i="0" dirty="0" smtClean="0">
                <a:latin typeface="宋体" panose="02010600030101010101" pitchFamily="2" charset="-122"/>
                <a:ea typeface="宋体" panose="02010600030101010101" pitchFamily="2" charset="-122"/>
              </a:rPr>
              <a:t>PE</a:t>
            </a:r>
            <a:r>
              <a:rPr lang="zh-CN" altLang="en-US" sz="2000" i="0" dirty="0" smtClean="0">
                <a:latin typeface="宋体" panose="02010600030101010101" pitchFamily="2" charset="-122"/>
                <a:ea typeface="宋体" panose="02010600030101010101" pitchFamily="2" charset="-122"/>
              </a:rPr>
              <a:t>）的风险</a:t>
            </a:r>
          </a:p>
          <a:p>
            <a:pPr>
              <a:lnSpc>
                <a:spcPct val="120000"/>
              </a:lnSpc>
            </a:pPr>
            <a:endParaRPr lang="zh-CN" altLang="en-US" sz="2000" i="0" dirty="0" smtClean="0">
              <a:latin typeface="宋体" panose="02010600030101010101" pitchFamily="2" charset="-122"/>
              <a:ea typeface="宋体" panose="02010600030101010101" pitchFamily="2" charset="-122"/>
            </a:endParaRPr>
          </a:p>
          <a:p>
            <a:pPr>
              <a:lnSpc>
                <a:spcPct val="120000"/>
              </a:lnSpc>
            </a:pPr>
            <a:r>
              <a:rPr lang="zh-CN" altLang="en-US" sz="2000" i="0" dirty="0" smtClean="0">
                <a:latin typeface="宋体" panose="02010600030101010101" pitchFamily="2" charset="-122"/>
                <a:ea typeface="宋体" panose="02010600030101010101" pitchFamily="2" charset="-122"/>
              </a:rPr>
              <a:t>最近，胎儿医学基金会（</a:t>
            </a:r>
            <a:r>
              <a:rPr lang="en-US" sz="2000" i="0" dirty="0" smtClean="0">
                <a:latin typeface="宋体" panose="02010600030101010101" pitchFamily="2" charset="-122"/>
                <a:ea typeface="宋体" panose="02010600030101010101" pitchFamily="2" charset="-122"/>
              </a:rPr>
              <a:t>FMF</a:t>
            </a:r>
            <a:r>
              <a:rPr lang="zh-CN" altLang="en-US" sz="2000" i="0" dirty="0" smtClean="0">
                <a:latin typeface="宋体" panose="02010600030101010101" pitchFamily="2" charset="-122"/>
                <a:ea typeface="宋体" panose="02010600030101010101" pitchFamily="2" charset="-122"/>
              </a:rPr>
              <a:t>）发明了一种筛查工具，利用孕妇危险因</a:t>
            </a:r>
            <a:r>
              <a:rPr lang="zh-CN" altLang="en-US" sz="2000" i="0" dirty="0" smtClean="0">
                <a:latin typeface="宋体" panose="02010600030101010101" pitchFamily="2" charset="-122"/>
                <a:ea typeface="宋体" panose="02010600030101010101" pitchFamily="2" charset="-122"/>
              </a:rPr>
              <a:t>素、</a:t>
            </a:r>
            <a:r>
              <a:rPr lang="zh-CN" altLang="en-US" sz="2000" i="0" dirty="0" smtClean="0">
                <a:latin typeface="宋体" panose="02010600030101010101" pitchFamily="2" charset="-122"/>
                <a:ea typeface="宋体" panose="02010600030101010101" pitchFamily="2" charset="-122"/>
              </a:rPr>
              <a:t>超声发现（子宫动脉搏动指数</a:t>
            </a:r>
            <a:r>
              <a:rPr lang="en-US" altLang="zh-CN" sz="2000" i="0" dirty="0" smtClean="0">
                <a:latin typeface="宋体" panose="02010600030101010101" pitchFamily="2" charset="-122"/>
                <a:ea typeface="宋体" panose="02010600030101010101" pitchFamily="2" charset="-122"/>
              </a:rPr>
              <a:t>——UtA PI</a:t>
            </a:r>
            <a:r>
              <a:rPr lang="zh-CN" altLang="en-US" sz="2000" i="0" dirty="0" smtClean="0">
                <a:latin typeface="宋体" panose="02010600030101010101" pitchFamily="2" charset="-122"/>
                <a:ea typeface="宋体" panose="02010600030101010101" pitchFamily="2" charset="-122"/>
              </a:rPr>
              <a:t>）和生物化学指标（妊娠相关血清蛋白</a:t>
            </a:r>
            <a:r>
              <a:rPr lang="en-US" altLang="zh-CN" sz="2000" i="0" dirty="0" smtClean="0">
                <a:latin typeface="宋体" panose="02010600030101010101" pitchFamily="2" charset="-122"/>
                <a:ea typeface="宋体" panose="02010600030101010101" pitchFamily="2" charset="-122"/>
              </a:rPr>
              <a:t>A——</a:t>
            </a:r>
            <a:r>
              <a:rPr lang="en-US" sz="2000" i="0" dirty="0" smtClean="0">
                <a:latin typeface="宋体" panose="02010600030101010101" pitchFamily="2" charset="-122"/>
                <a:ea typeface="宋体" panose="02010600030101010101" pitchFamily="2" charset="-122"/>
              </a:rPr>
              <a:t>PAPP-A</a:t>
            </a:r>
            <a:r>
              <a:rPr lang="zh-CN" altLang="en-US" sz="2000" i="0" dirty="0" smtClean="0">
                <a:latin typeface="宋体" panose="02010600030101010101" pitchFamily="2" charset="-122"/>
                <a:ea typeface="宋体" panose="02010600030101010101" pitchFamily="2" charset="-122"/>
              </a:rPr>
              <a:t>）及</a:t>
            </a:r>
            <a:r>
              <a:rPr lang="zh-CN" altLang="en-US" sz="2000" i="0" dirty="0" smtClean="0">
                <a:latin typeface="宋体" panose="02010600030101010101" pitchFamily="2" charset="-122"/>
                <a:ea typeface="宋体" panose="02010600030101010101" pitchFamily="2" charset="-122"/>
              </a:rPr>
              <a:t>胎盘生长因</a:t>
            </a:r>
            <a:r>
              <a:rPr lang="zh-CN" altLang="en-US" sz="2000" i="0" dirty="0" smtClean="0">
                <a:latin typeface="宋体" panose="02010600030101010101" pitchFamily="2" charset="-122"/>
                <a:ea typeface="宋体" panose="02010600030101010101" pitchFamily="2" charset="-122"/>
              </a:rPr>
              <a:t>子</a:t>
            </a:r>
            <a:r>
              <a:rPr lang="en-US" altLang="zh-CN" sz="2000" i="0" dirty="0" smtClean="0">
                <a:latin typeface="宋体" panose="02010600030101010101" pitchFamily="2" charset="-122"/>
                <a:ea typeface="宋体" panose="02010600030101010101" pitchFamily="2" charset="-122"/>
              </a:rPr>
              <a:t>(</a:t>
            </a:r>
            <a:r>
              <a:rPr lang="en-US" sz="2000" i="0" dirty="0" err="1" smtClean="0">
                <a:latin typeface="宋体" panose="02010600030101010101" pitchFamily="2" charset="-122"/>
                <a:ea typeface="宋体" panose="02010600030101010101" pitchFamily="2" charset="-122"/>
              </a:rPr>
              <a:t>PlGF</a:t>
            </a:r>
            <a:r>
              <a:rPr lang="en-US" altLang="zh-CN" sz="2000" i="0" dirty="0" smtClean="0">
                <a:latin typeface="宋体" panose="02010600030101010101" pitchFamily="2" charset="-122"/>
                <a:ea typeface="宋体" panose="02010600030101010101" pitchFamily="2" charset="-122"/>
              </a:rPr>
              <a:t>)</a:t>
            </a:r>
            <a:r>
              <a:rPr lang="zh-CN" altLang="en-US" sz="2000" i="0" dirty="0" smtClean="0">
                <a:latin typeface="宋体" panose="02010600030101010101" pitchFamily="2" charset="-122"/>
                <a:ea typeface="宋体" panose="02010600030101010101" pitchFamily="2" charset="-122"/>
              </a:rPr>
              <a:t>来</a:t>
            </a:r>
            <a:r>
              <a:rPr lang="zh-CN" altLang="en-US" sz="2000" i="0" dirty="0" smtClean="0">
                <a:latin typeface="宋体" panose="02010600030101010101" pitchFamily="2" charset="-122"/>
                <a:ea typeface="宋体" panose="02010600030101010101" pitchFamily="2" charset="-122"/>
              </a:rPr>
              <a:t>判断病人发生先兆子痫的风险</a:t>
            </a:r>
          </a:p>
          <a:p>
            <a:pPr marL="0" indent="0">
              <a:lnSpc>
                <a:spcPct val="120000"/>
              </a:lnSpc>
              <a:buNone/>
            </a:pPr>
            <a:endParaRPr lang="en-US" sz="2000" i="0" dirty="0" smtClean="0">
              <a:latin typeface="宋体" panose="02010600030101010101" pitchFamily="2" charset="-122"/>
              <a:ea typeface="宋体" panose="02010600030101010101" pitchFamily="2" charset="-122"/>
            </a:endParaRPr>
          </a:p>
          <a:p>
            <a:pPr>
              <a:lnSpc>
                <a:spcPct val="120000"/>
              </a:lnSpc>
            </a:pPr>
            <a:r>
              <a:rPr lang="zh-CN" altLang="en-US" sz="2000" i="0" dirty="0" smtClean="0">
                <a:latin typeface="宋体" panose="02010600030101010101" pitchFamily="2" charset="-122"/>
                <a:ea typeface="宋体" panose="02010600030101010101" pitchFamily="2" charset="-122"/>
              </a:rPr>
              <a:t>作者们比较了仅使用孕妇临床因素（根据</a:t>
            </a:r>
            <a:r>
              <a:rPr lang="en-US" altLang="zh-CN" sz="2000" i="0" dirty="0" smtClean="0">
                <a:latin typeface="宋体" panose="02010600030101010101" pitchFamily="2" charset="-122"/>
                <a:ea typeface="宋体" panose="02010600030101010101" pitchFamily="2" charset="-122"/>
              </a:rPr>
              <a:t>NICE</a:t>
            </a:r>
            <a:r>
              <a:rPr lang="zh-CN" altLang="en-US" sz="2000" i="0" dirty="0" smtClean="0">
                <a:latin typeface="宋体" panose="02010600030101010101" pitchFamily="2" charset="-122"/>
                <a:ea typeface="宋体" panose="02010600030101010101" pitchFamily="2" charset="-122"/>
              </a:rPr>
              <a:t>和</a:t>
            </a:r>
            <a:r>
              <a:rPr lang="en-US" altLang="zh-CN" sz="2000" i="0" dirty="0" smtClean="0">
                <a:latin typeface="宋体" panose="02010600030101010101" pitchFamily="2" charset="-122"/>
                <a:ea typeface="宋体" panose="02010600030101010101" pitchFamily="2" charset="-122"/>
              </a:rPr>
              <a:t>ACOG</a:t>
            </a:r>
            <a:r>
              <a:rPr lang="zh-CN" altLang="en-US" sz="2000" i="0" dirty="0" smtClean="0">
                <a:latin typeface="宋体" panose="02010600030101010101" pitchFamily="2" charset="-122"/>
                <a:ea typeface="宋体" panose="02010600030101010101" pitchFamily="2" charset="-122"/>
              </a:rPr>
              <a:t>指南）和使用</a:t>
            </a:r>
            <a:r>
              <a:rPr lang="en-US" altLang="zh-CN" sz="2000" i="0" dirty="0" smtClean="0">
                <a:latin typeface="宋体" panose="02010600030101010101" pitchFamily="2" charset="-122"/>
                <a:ea typeface="宋体" panose="02010600030101010101" pitchFamily="2" charset="-122"/>
              </a:rPr>
              <a:t>FMF</a:t>
            </a:r>
            <a:r>
              <a:rPr lang="zh-CN" altLang="en-US" sz="2000" i="0" dirty="0" smtClean="0">
                <a:latin typeface="宋体" panose="02010600030101010101" pitchFamily="2" charset="-122"/>
                <a:ea typeface="宋体" panose="02010600030101010101" pitchFamily="2" charset="-122"/>
              </a:rPr>
              <a:t>工具算法的准确性来证明哪种方法对先兆子痫具有更优越的阳性预测值</a:t>
            </a:r>
            <a:r>
              <a:rPr lang="en-US" sz="2000" i="0" dirty="0" smtClean="0">
                <a:latin typeface="宋体" panose="02010600030101010101" pitchFamily="2" charset="-122"/>
                <a:ea typeface="宋体" panose="02010600030101010101" pitchFamily="2" charset="-122"/>
              </a:rPr>
              <a:t> </a:t>
            </a:r>
          </a:p>
        </p:txBody>
      </p:sp>
      <p:sp>
        <p:nvSpPr>
          <p:cNvPr id="21511" name="Text Box 5"/>
          <p:cNvSpPr txBox="1">
            <a:spLocks noChangeArrowheads="1"/>
          </p:cNvSpPr>
          <p:nvPr/>
        </p:nvSpPr>
        <p:spPr bwMode="auto">
          <a:xfrm>
            <a:off x="0" y="980728"/>
            <a:ext cx="9143999" cy="49720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defTabSz="914400" eaLnBrk="1" hangingPunct="1">
              <a:spcBef>
                <a:spcPct val="20000"/>
              </a:spcBef>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defTabSz="914400" eaLnBrk="1" hangingPunct="1">
              <a:spcBef>
                <a:spcPct val="20000"/>
              </a:spcBef>
              <a:buNone/>
            </a:pP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3557" name="Rectangle 8"/>
          <p:cNvSpPr>
            <a:spLocks noChangeArrowheads="1"/>
          </p:cNvSpPr>
          <p:nvPr/>
        </p:nvSpPr>
        <p:spPr bwMode="auto">
          <a:xfrm>
            <a:off x="3463178" y="2057400"/>
            <a:ext cx="2170786"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zh-CN" altLang="en-GB" sz="2800" b="1" i="0" dirty="0" smtClean="0">
                <a:solidFill>
                  <a:srgbClr val="000000"/>
                </a:solidFill>
                <a:latin typeface="宋体" panose="02010600030101010101" pitchFamily="2" charset="-122"/>
                <a:ea typeface="宋体" panose="02010600030101010101" pitchFamily="2" charset="-122"/>
              </a:rPr>
              <a:t>研 </a:t>
            </a:r>
            <a:r>
              <a:rPr lang="zh-CN" altLang="en-GB" sz="2800" b="1" i="0" dirty="0" smtClean="0">
                <a:solidFill>
                  <a:srgbClr val="000000"/>
                </a:solidFill>
                <a:latin typeface="宋体" panose="02010600030101010101" pitchFamily="2" charset="-122"/>
                <a:ea typeface="宋体" panose="02010600030101010101" pitchFamily="2" charset="-122"/>
              </a:rPr>
              <a:t>究 目 的</a:t>
            </a:r>
            <a:endParaRPr lang="zh-CN" altLang="en-GB" sz="2800" b="1" i="0" dirty="0" smtClean="0">
              <a:solidFill>
                <a:srgbClr val="000000"/>
              </a:solidFill>
              <a:latin typeface="宋体" panose="02010600030101010101" pitchFamily="2" charset="-122"/>
              <a:ea typeface="宋体" panose="02010600030101010101" pitchFamily="2" charset="-122"/>
            </a:endParaRPr>
          </a:p>
        </p:txBody>
      </p:sp>
      <p:sp>
        <p:nvSpPr>
          <p:cNvPr id="9" name="Segnaposto contenuto 2"/>
          <p:cNvSpPr txBox="1"/>
          <p:nvPr/>
        </p:nvSpPr>
        <p:spPr bwMode="auto">
          <a:xfrm>
            <a:off x="1357290" y="3658235"/>
            <a:ext cx="6947236"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10000"/>
              </a:lnSpc>
            </a:pPr>
            <a:r>
              <a:rPr lang="zh-CN" altLang="en-US" sz="2800" i="0" dirty="0" smtClean="0">
                <a:latin typeface="宋体" panose="02010600030101010101" pitchFamily="2" charset="-122"/>
                <a:ea typeface="宋体" panose="02010600030101010101" pitchFamily="2" charset="-122"/>
              </a:rPr>
              <a:t>检查不同筛查工具（</a:t>
            </a:r>
            <a:r>
              <a:rPr lang="en-US" sz="2800" i="0" dirty="0" smtClean="0">
                <a:latin typeface="宋体" panose="02010600030101010101" pitchFamily="2" charset="-122"/>
                <a:ea typeface="宋体" panose="02010600030101010101" pitchFamily="2" charset="-122"/>
              </a:rPr>
              <a:t>NICE</a:t>
            </a:r>
            <a:r>
              <a:rPr lang="zh-CN" altLang="en-US" sz="2800" i="0" dirty="0" smtClean="0">
                <a:latin typeface="宋体" panose="02010600030101010101" pitchFamily="2" charset="-122"/>
                <a:ea typeface="宋体" panose="02010600030101010101" pitchFamily="2" charset="-122"/>
              </a:rPr>
              <a:t>指南，</a:t>
            </a:r>
            <a:r>
              <a:rPr lang="en-US" sz="2800" i="0" dirty="0" smtClean="0">
                <a:latin typeface="宋体" panose="02010600030101010101" pitchFamily="2" charset="-122"/>
                <a:ea typeface="宋体" panose="02010600030101010101" pitchFamily="2" charset="-122"/>
              </a:rPr>
              <a:t>ACOG</a:t>
            </a:r>
            <a:r>
              <a:rPr lang="zh-CN" altLang="en-US" sz="2800" i="0" dirty="0" smtClean="0">
                <a:latin typeface="宋体" panose="02010600030101010101" pitchFamily="2" charset="-122"/>
                <a:ea typeface="宋体" panose="02010600030101010101" pitchFamily="2" charset="-122"/>
              </a:rPr>
              <a:t>指南和</a:t>
            </a:r>
            <a:r>
              <a:rPr lang="en-US" sz="2800" i="0" dirty="0" smtClean="0">
                <a:latin typeface="宋体" panose="02010600030101010101" pitchFamily="2" charset="-122"/>
                <a:ea typeface="宋体" panose="02010600030101010101" pitchFamily="2" charset="-122"/>
              </a:rPr>
              <a:t>FMF</a:t>
            </a:r>
            <a:r>
              <a:rPr lang="zh-CN" altLang="en-US" sz="2800" i="0" dirty="0" smtClean="0">
                <a:latin typeface="宋体" panose="02010600030101010101" pitchFamily="2" charset="-122"/>
                <a:ea typeface="宋体" panose="02010600030101010101" pitchFamily="2" charset="-122"/>
              </a:rPr>
              <a:t>算法）预测先兆子痫的效能</a:t>
            </a:r>
            <a:endParaRPr lang="en-US" sz="2800" i="0" dirty="0" smtClean="0">
              <a:latin typeface="宋体" panose="02010600030101010101" pitchFamily="2" charset="-122"/>
              <a:ea typeface="宋体" panose="02010600030101010101" pitchFamily="2" charset="-122"/>
            </a:endParaRPr>
          </a:p>
        </p:txBody>
      </p:sp>
      <p:sp>
        <p:nvSpPr>
          <p:cNvPr id="10"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Rectangle 19"/>
          <p:cNvSpPr>
            <a:spLocks noChangeArrowheads="1"/>
          </p:cNvSpPr>
          <p:nvPr/>
        </p:nvSpPr>
        <p:spPr bwMode="auto">
          <a:xfrm>
            <a:off x="467544" y="2852936"/>
            <a:ext cx="8207375" cy="2745367"/>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000" b="1" i="0" dirty="0" smtClean="0">
                <a:latin typeface="宋体" panose="02010600030101010101" pitchFamily="2" charset="-122"/>
                <a:ea typeface="宋体" panose="02010600030101010101" pitchFamily="2" charset="-122"/>
              </a:rPr>
              <a:t>研究设计</a:t>
            </a:r>
          </a:p>
          <a:p>
            <a:pPr lvl="1"/>
            <a:r>
              <a:rPr lang="zh-CN" altLang="en-US" sz="1800" i="0" dirty="0" smtClean="0">
                <a:latin typeface="宋体" panose="02010600030101010101" pitchFamily="2" charset="-122"/>
                <a:ea typeface="宋体" panose="02010600030101010101" pitchFamily="2" charset="-122"/>
              </a:rPr>
              <a:t>前瞻性、非介入性、多中心研究</a:t>
            </a:r>
            <a:r>
              <a:rPr lang="en-US" sz="1800" i="0" dirty="0" smtClean="0">
                <a:latin typeface="宋体" panose="02010600030101010101" pitchFamily="2" charset="-122"/>
                <a:ea typeface="宋体" panose="02010600030101010101" pitchFamily="2" charset="-122"/>
              </a:rPr>
              <a:t> </a:t>
            </a:r>
            <a:endParaRPr lang="en-US" sz="2400" i="0" dirty="0" smtClean="0">
              <a:latin typeface="宋体" panose="02010600030101010101" pitchFamily="2" charset="-122"/>
              <a:ea typeface="宋体" panose="02010600030101010101" pitchFamily="2" charset="-122"/>
            </a:endParaRPr>
          </a:p>
          <a:p>
            <a:r>
              <a:rPr lang="zh-CN" altLang="en-US" sz="2000" b="1" i="0" dirty="0" smtClean="0">
                <a:latin typeface="宋体" panose="02010600030101010101" pitchFamily="2" charset="-122"/>
                <a:ea typeface="宋体" panose="02010600030101010101" pitchFamily="2" charset="-122"/>
              </a:rPr>
              <a:t>设置</a:t>
            </a:r>
          </a:p>
          <a:p>
            <a:pPr lvl="1"/>
            <a:r>
              <a:rPr lang="zh-CN" altLang="en-US" sz="1800" i="0" dirty="0" smtClean="0">
                <a:latin typeface="宋体" panose="02010600030101010101" pitchFamily="2" charset="-122"/>
                <a:ea typeface="宋体" panose="02010600030101010101" pitchFamily="2" charset="-122"/>
              </a:rPr>
              <a:t>包括英国、西班牙、比利时、希腊和意大利在内的</a:t>
            </a:r>
            <a:r>
              <a:rPr lang="en-US" altLang="zh-CN" sz="1800" i="0" dirty="0" smtClean="0">
                <a:latin typeface="宋体" panose="02010600030101010101" pitchFamily="2" charset="-122"/>
                <a:ea typeface="宋体" panose="02010600030101010101" pitchFamily="2" charset="-122"/>
              </a:rPr>
              <a:t>5</a:t>
            </a:r>
            <a:r>
              <a:rPr lang="zh-CN" altLang="en-US" sz="1800" i="0" dirty="0" smtClean="0">
                <a:latin typeface="宋体" panose="02010600030101010101" pitchFamily="2" charset="-122"/>
                <a:ea typeface="宋体" panose="02010600030101010101" pitchFamily="2" charset="-122"/>
              </a:rPr>
              <a:t>个不同国家的</a:t>
            </a:r>
            <a:r>
              <a:rPr lang="en-US" altLang="zh-CN" sz="1800" i="0" dirty="0" smtClean="0">
                <a:latin typeface="宋体" panose="02010600030101010101" pitchFamily="2" charset="-122"/>
                <a:ea typeface="宋体" panose="02010600030101010101" pitchFamily="2" charset="-122"/>
              </a:rPr>
              <a:t>12</a:t>
            </a:r>
            <a:r>
              <a:rPr lang="zh-CN" altLang="en-US" sz="1800" i="0" dirty="0" smtClean="0">
                <a:latin typeface="宋体" panose="02010600030101010101" pitchFamily="2" charset="-122"/>
                <a:ea typeface="宋体" panose="02010600030101010101" pitchFamily="2" charset="-122"/>
              </a:rPr>
              <a:t>家产科医院（从</a:t>
            </a:r>
            <a:r>
              <a:rPr lang="en-US" altLang="zh-CN" sz="1800" i="0" dirty="0" smtClean="0">
                <a:latin typeface="宋体" panose="02010600030101010101" pitchFamily="2" charset="-122"/>
                <a:ea typeface="宋体" panose="02010600030101010101" pitchFamily="2" charset="-122"/>
              </a:rPr>
              <a:t>2015</a:t>
            </a:r>
            <a:r>
              <a:rPr lang="zh-CN" altLang="en-US" sz="1800" i="0" dirty="0" smtClean="0">
                <a:latin typeface="宋体" panose="02010600030101010101" pitchFamily="2" charset="-122"/>
                <a:ea typeface="宋体" panose="02010600030101010101" pitchFamily="2" charset="-122"/>
              </a:rPr>
              <a:t>年</a:t>
            </a:r>
            <a:r>
              <a:rPr lang="en-US" altLang="zh-CN" sz="1800" i="0" dirty="0" smtClean="0">
                <a:latin typeface="宋体" panose="02010600030101010101" pitchFamily="2" charset="-122"/>
                <a:ea typeface="宋体" panose="02010600030101010101" pitchFamily="2" charset="-122"/>
              </a:rPr>
              <a:t>2</a:t>
            </a:r>
            <a:r>
              <a:rPr lang="zh-CN" altLang="en-US" sz="1800" i="0" dirty="0" smtClean="0">
                <a:latin typeface="宋体" panose="02010600030101010101" pitchFamily="2" charset="-122"/>
                <a:ea typeface="宋体" panose="02010600030101010101" pitchFamily="2" charset="-122"/>
              </a:rPr>
              <a:t>月至</a:t>
            </a:r>
            <a:r>
              <a:rPr lang="en-US" altLang="zh-CN" sz="1800" i="0" dirty="0" smtClean="0">
                <a:latin typeface="宋体" panose="02010600030101010101" pitchFamily="2" charset="-122"/>
                <a:ea typeface="宋体" panose="02010600030101010101" pitchFamily="2" charset="-122"/>
              </a:rPr>
              <a:t>9</a:t>
            </a:r>
            <a:r>
              <a:rPr lang="zh-CN" altLang="en-US" sz="1800" i="0" dirty="0" smtClean="0">
                <a:latin typeface="宋体" panose="02010600030101010101" pitchFamily="2" charset="-122"/>
                <a:ea typeface="宋体" panose="02010600030101010101" pitchFamily="2" charset="-122"/>
              </a:rPr>
              <a:t>月）</a:t>
            </a:r>
            <a:endParaRPr lang="en-US" sz="1800" i="0" dirty="0" smtClean="0">
              <a:latin typeface="宋体" panose="02010600030101010101" pitchFamily="2" charset="-122"/>
              <a:ea typeface="宋体" panose="02010600030101010101" pitchFamily="2" charset="-122"/>
            </a:endParaRPr>
          </a:p>
          <a:p>
            <a:r>
              <a:rPr lang="zh-CN" altLang="en-US" sz="2000" b="1" i="0" dirty="0" smtClean="0">
                <a:latin typeface="宋体" panose="02010600030101010101" pitchFamily="2" charset="-122"/>
                <a:ea typeface="宋体" panose="02010600030101010101" pitchFamily="2" charset="-122"/>
              </a:rPr>
              <a:t>参与者</a:t>
            </a:r>
          </a:p>
          <a:p>
            <a:pPr lvl="1"/>
            <a:r>
              <a:rPr lang="zh-CN" altLang="en-US" sz="1800" b="1" i="0" dirty="0" smtClean="0">
                <a:latin typeface="宋体" panose="02010600030101010101" pitchFamily="2" charset="-122"/>
                <a:ea typeface="宋体" panose="02010600030101010101" pitchFamily="2" charset="-122"/>
              </a:rPr>
              <a:t>入选</a:t>
            </a:r>
            <a:r>
              <a:rPr lang="en-US" sz="1800" b="1" i="0" dirty="0" smtClean="0">
                <a:latin typeface="宋体" panose="02010600030101010101" pitchFamily="2" charset="-122"/>
                <a:ea typeface="宋体" panose="02010600030101010101" pitchFamily="2" charset="-122"/>
              </a:rPr>
              <a:t>:</a:t>
            </a:r>
            <a:r>
              <a:rPr lang="zh-CN" altLang="en-US" sz="1800" i="0" dirty="0" smtClean="0">
                <a:latin typeface="宋体" panose="02010600030101010101" pitchFamily="2" charset="-122"/>
                <a:ea typeface="宋体" panose="02010600030101010101" pitchFamily="2" charset="-122"/>
              </a:rPr>
              <a:t>孕</a:t>
            </a:r>
            <a:r>
              <a:rPr lang="en-US" altLang="zh-CN" sz="1800" i="0" dirty="0" smtClean="0">
                <a:latin typeface="宋体" panose="02010600030101010101" pitchFamily="2" charset="-122"/>
                <a:ea typeface="宋体" panose="02010600030101010101" pitchFamily="2" charset="-122"/>
              </a:rPr>
              <a:t>11-13+6</a:t>
            </a:r>
            <a:r>
              <a:rPr lang="zh-CN" altLang="en-US" sz="1800" i="0" dirty="0" smtClean="0">
                <a:latin typeface="宋体" panose="02010600030101010101" pitchFamily="2" charset="-122"/>
                <a:ea typeface="宋体" panose="02010600030101010101" pitchFamily="2" charset="-122"/>
              </a:rPr>
              <a:t>周的单胎妊娠妇女预约常规孕检</a:t>
            </a:r>
            <a:endParaRPr lang="en-US" altLang="zh-CN" sz="1800" i="0" dirty="0" smtClean="0">
              <a:latin typeface="宋体" panose="02010600030101010101" pitchFamily="2" charset="-122"/>
              <a:ea typeface="宋体" panose="02010600030101010101" pitchFamily="2" charset="-122"/>
            </a:endParaRPr>
          </a:p>
          <a:p>
            <a:pPr lvl="1"/>
            <a:r>
              <a:rPr lang="zh-CN" altLang="en-US" sz="1800" b="1" i="0" dirty="0" smtClean="0">
                <a:latin typeface="宋体" panose="02010600030101010101" pitchFamily="2" charset="-122"/>
                <a:ea typeface="宋体" panose="02010600030101010101" pitchFamily="2" charset="-122"/>
              </a:rPr>
              <a:t>排除</a:t>
            </a:r>
            <a:r>
              <a:rPr lang="en-US" sz="1800" b="1" i="0" dirty="0" smtClean="0">
                <a:latin typeface="宋体" panose="02010600030101010101" pitchFamily="2" charset="-122"/>
                <a:ea typeface="宋体" panose="02010600030101010101" pitchFamily="2" charset="-122"/>
              </a:rPr>
              <a:t>: </a:t>
            </a:r>
            <a:r>
              <a:rPr lang="zh-CN" altLang="en-US" sz="1800" i="0" dirty="0" smtClean="0">
                <a:latin typeface="宋体" panose="02010600030101010101" pitchFamily="2" charset="-122"/>
                <a:ea typeface="宋体" panose="02010600030101010101" pitchFamily="2" charset="-122"/>
              </a:rPr>
              <a:t>未记录排除标准</a:t>
            </a:r>
            <a:endParaRPr lang="en-US" sz="1800" i="0" dirty="0" smtClean="0">
              <a:latin typeface="宋体" panose="02010600030101010101" pitchFamily="2" charset="-122"/>
              <a:ea typeface="宋体" panose="02010600030101010101" pitchFamily="2" charset="-122"/>
            </a:endParaRPr>
          </a:p>
        </p:txBody>
      </p:sp>
      <p:sp>
        <p:nvSpPr>
          <p:cNvPr id="9" name="TextBox 1"/>
          <p:cNvSpPr txBox="1">
            <a:spLocks noChangeArrowheads="1"/>
          </p:cNvSpPr>
          <p:nvPr/>
        </p:nvSpPr>
        <p:spPr bwMode="auto">
          <a:xfrm>
            <a:off x="2771800" y="1772816"/>
            <a:ext cx="3565525" cy="5219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800" b="1" i="0" dirty="0">
                <a:latin typeface="Arial"/>
                <a:ea typeface="宋体" panose="02010600030101010101" pitchFamily="2" charset="-122"/>
                <a:cs typeface="Arial"/>
              </a:rPr>
              <a:t>方        法</a:t>
            </a:r>
          </a:p>
        </p:txBody>
      </p:sp>
      <p:sp>
        <p:nvSpPr>
          <p:cNvPr id="10"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Rectangle 19"/>
          <p:cNvSpPr>
            <a:spLocks noChangeArrowheads="1"/>
          </p:cNvSpPr>
          <p:nvPr/>
        </p:nvSpPr>
        <p:spPr bwMode="auto">
          <a:xfrm>
            <a:off x="457200" y="2462180"/>
            <a:ext cx="8207375" cy="3902607"/>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400" b="1" i="0" dirty="0" smtClean="0">
                <a:latin typeface="宋体"/>
                <a:ea typeface="宋体"/>
                <a:cs typeface="宋体"/>
              </a:rPr>
              <a:t>根据指南，判断为高危因素的参数有</a:t>
            </a:r>
            <a:r>
              <a:rPr lang="zh-CN" altLang="en-US" sz="2000" b="1" i="0" dirty="0" smtClean="0">
                <a:latin typeface="宋体"/>
                <a:ea typeface="宋体"/>
                <a:cs typeface="宋体"/>
              </a:rPr>
              <a:t>：</a:t>
            </a:r>
            <a:endParaRPr lang="en-US" sz="2000" b="1" i="0" dirty="0" smtClean="0">
              <a:latin typeface="宋体"/>
              <a:ea typeface="宋体"/>
              <a:cs typeface="宋体"/>
            </a:endParaRPr>
          </a:p>
          <a:p>
            <a:pPr lvl="1"/>
            <a:r>
              <a:rPr lang="en-US" sz="2000" b="1" i="0" dirty="0" smtClean="0">
                <a:latin typeface="宋体"/>
                <a:ea typeface="宋体"/>
                <a:cs typeface="宋体"/>
              </a:rPr>
              <a:t>NICE</a:t>
            </a:r>
            <a:r>
              <a:rPr lang="zh-CN" altLang="en-US" sz="2000" b="1" i="0" dirty="0" smtClean="0">
                <a:latin typeface="宋体"/>
                <a:ea typeface="宋体"/>
                <a:cs typeface="宋体"/>
              </a:rPr>
              <a:t>指南</a:t>
            </a:r>
            <a:r>
              <a:rPr lang="en-US" sz="2000" b="1" i="0" dirty="0" smtClean="0">
                <a:latin typeface="宋体"/>
                <a:ea typeface="宋体"/>
                <a:cs typeface="宋体"/>
              </a:rPr>
              <a:t>	</a:t>
            </a:r>
          </a:p>
          <a:p>
            <a:pPr lvl="2"/>
            <a:r>
              <a:rPr lang="zh-CN" altLang="en-US" sz="1400" i="0" dirty="0" smtClean="0">
                <a:latin typeface="宋体"/>
                <a:ea typeface="宋体"/>
                <a:cs typeface="宋体"/>
              </a:rPr>
              <a:t>一个或多个高危因素（推荐服用阿司匹林</a:t>
            </a:r>
            <a:r>
              <a:rPr lang="zh-CN" altLang="en-US" sz="1400" i="0" dirty="0" smtClean="0">
                <a:latin typeface="宋体"/>
                <a:ea typeface="宋体"/>
                <a:cs typeface="宋体"/>
              </a:rPr>
              <a:t>）：</a:t>
            </a:r>
            <a:r>
              <a:rPr lang="zh-CN" altLang="en-US" sz="1400" i="0" dirty="0" smtClean="0">
                <a:latin typeface="宋体"/>
                <a:ea typeface="宋体"/>
                <a:cs typeface="宋体"/>
              </a:rPr>
              <a:t>既往妊娠有高血压病史、慢性肾脏病、自身免疫性疾病、糖尿病或慢性高血压</a:t>
            </a:r>
            <a:endParaRPr lang="en-US" sz="1400" i="0" dirty="0">
              <a:latin typeface="宋体"/>
              <a:ea typeface="宋体"/>
              <a:cs typeface="宋体"/>
            </a:endParaRPr>
          </a:p>
          <a:p>
            <a:pPr lvl="2"/>
            <a:r>
              <a:rPr lang="zh-CN" altLang="en-US" sz="1400" i="0" dirty="0" smtClean="0">
                <a:latin typeface="宋体"/>
                <a:ea typeface="宋体"/>
                <a:cs typeface="宋体"/>
              </a:rPr>
              <a:t>两个及以上中危因素</a:t>
            </a:r>
            <a:r>
              <a:rPr lang="en-US" sz="1400" i="0" dirty="0" smtClean="0">
                <a:latin typeface="宋体"/>
                <a:ea typeface="宋体"/>
                <a:cs typeface="宋体"/>
              </a:rPr>
              <a:t> </a:t>
            </a:r>
            <a:r>
              <a:rPr lang="zh-CN" altLang="en-US" sz="1400" i="0" dirty="0" smtClean="0">
                <a:latin typeface="宋体"/>
                <a:ea typeface="宋体"/>
                <a:cs typeface="宋体"/>
              </a:rPr>
              <a:t>（推荐服用阿司匹林）：初次妊娠、年</a:t>
            </a:r>
            <a:r>
              <a:rPr lang="zh-CN" altLang="en-US" sz="1400" i="0" dirty="0" smtClean="0">
                <a:latin typeface="宋体"/>
                <a:ea typeface="宋体"/>
                <a:cs typeface="宋体"/>
              </a:rPr>
              <a:t>龄</a:t>
            </a:r>
            <a:r>
              <a:rPr lang="en-US" sz="1400" i="0" dirty="0" smtClean="0">
                <a:latin typeface="宋体"/>
                <a:ea typeface="宋体"/>
                <a:cs typeface="宋体"/>
              </a:rPr>
              <a:t>≥40</a:t>
            </a:r>
            <a:r>
              <a:rPr lang="zh-CN" altLang="en-US" sz="1400" i="0" dirty="0" smtClean="0">
                <a:latin typeface="宋体"/>
                <a:ea typeface="宋体"/>
                <a:cs typeface="宋体"/>
              </a:rPr>
              <a:t>岁</a:t>
            </a:r>
            <a:r>
              <a:rPr lang="zh-CN" altLang="en-US" sz="1400" i="0" dirty="0" smtClean="0">
                <a:latin typeface="宋体"/>
                <a:ea typeface="宋体"/>
                <a:cs typeface="宋体"/>
              </a:rPr>
              <a:t>，应将怀孕间</a:t>
            </a:r>
            <a:r>
              <a:rPr lang="zh-CN" altLang="en-US" sz="1400" i="0" dirty="0" smtClean="0">
                <a:latin typeface="宋体"/>
                <a:ea typeface="宋体"/>
                <a:cs typeface="宋体"/>
              </a:rPr>
              <a:t>隔</a:t>
            </a:r>
            <a:r>
              <a:rPr lang="en-US" sz="1400" i="0" dirty="0" smtClean="0">
                <a:latin typeface="宋体"/>
                <a:ea typeface="宋体"/>
                <a:cs typeface="宋体"/>
              </a:rPr>
              <a:t>&gt; </a:t>
            </a:r>
            <a:r>
              <a:rPr lang="en-US" sz="1400" i="0" dirty="0" smtClean="0">
                <a:latin typeface="宋体"/>
                <a:ea typeface="宋体"/>
                <a:cs typeface="宋体"/>
              </a:rPr>
              <a:t>10 </a:t>
            </a:r>
            <a:r>
              <a:rPr lang="zh-CN" altLang="en-US" sz="1400" i="0" dirty="0" smtClean="0">
                <a:latin typeface="宋体"/>
                <a:ea typeface="宋体"/>
                <a:cs typeface="宋体"/>
              </a:rPr>
              <a:t>年</a:t>
            </a:r>
            <a:r>
              <a:rPr lang="zh-CN" altLang="en-US" sz="1400" i="0" dirty="0">
                <a:latin typeface="宋体"/>
                <a:ea typeface="宋体"/>
                <a:cs typeface="宋体"/>
              </a:rPr>
              <a:t>，</a:t>
            </a:r>
            <a:r>
              <a:rPr lang="en-US" sz="1400" i="0" dirty="0" smtClean="0">
                <a:latin typeface="宋体"/>
                <a:ea typeface="宋体"/>
                <a:cs typeface="宋体"/>
              </a:rPr>
              <a:t> </a:t>
            </a:r>
            <a:r>
              <a:rPr lang="zh-CN" altLang="en-US" sz="1400" i="0" dirty="0" smtClean="0">
                <a:latin typeface="宋体"/>
                <a:ea typeface="宋体"/>
                <a:cs typeface="宋体"/>
              </a:rPr>
              <a:t>身体质量指数</a:t>
            </a:r>
            <a:r>
              <a:rPr lang="zh-CN" altLang="en-US" sz="1400" i="0" dirty="0">
                <a:latin typeface="宋体"/>
                <a:ea typeface="宋体"/>
                <a:cs typeface="宋体"/>
              </a:rPr>
              <a:t>（</a:t>
            </a:r>
            <a:r>
              <a:rPr lang="en-US" sz="1400" i="0" dirty="0" smtClean="0">
                <a:latin typeface="宋体"/>
                <a:ea typeface="宋体"/>
                <a:cs typeface="宋体"/>
              </a:rPr>
              <a:t>BMI</a:t>
            </a:r>
            <a:r>
              <a:rPr lang="zh-CN" altLang="en-US" sz="1400" i="0" dirty="0" smtClean="0">
                <a:latin typeface="宋体"/>
                <a:ea typeface="宋体"/>
                <a:cs typeface="宋体"/>
              </a:rPr>
              <a:t>）在首次产</a:t>
            </a:r>
            <a:r>
              <a:rPr lang="zh-CN" altLang="en-US" sz="1400" i="0" dirty="0" smtClean="0">
                <a:latin typeface="宋体"/>
                <a:ea typeface="宋体"/>
                <a:cs typeface="宋体"/>
              </a:rPr>
              <a:t>检</a:t>
            </a:r>
            <a:r>
              <a:rPr lang="en-US" sz="1400" i="0" dirty="0" smtClean="0">
                <a:latin typeface="宋体"/>
                <a:ea typeface="宋体"/>
                <a:cs typeface="宋体"/>
              </a:rPr>
              <a:t>≥35 </a:t>
            </a:r>
            <a:r>
              <a:rPr lang="en-US" sz="1400" i="0" dirty="0">
                <a:latin typeface="宋体"/>
                <a:ea typeface="宋体"/>
                <a:cs typeface="宋体"/>
              </a:rPr>
              <a:t>kg/m</a:t>
            </a:r>
            <a:r>
              <a:rPr lang="en-US" sz="1400" i="0" baseline="30000" dirty="0">
                <a:latin typeface="宋体"/>
                <a:ea typeface="宋体"/>
                <a:cs typeface="宋体"/>
              </a:rPr>
              <a:t>2</a:t>
            </a:r>
            <a:r>
              <a:rPr lang="en-US" sz="1400" i="0" dirty="0">
                <a:latin typeface="宋体"/>
                <a:ea typeface="宋体"/>
                <a:cs typeface="宋体"/>
              </a:rPr>
              <a:t> </a:t>
            </a:r>
            <a:r>
              <a:rPr lang="zh-CN" altLang="en-US" sz="1400" i="0" dirty="0" smtClean="0">
                <a:latin typeface="宋体"/>
                <a:ea typeface="宋体"/>
                <a:cs typeface="宋体"/>
              </a:rPr>
              <a:t>或有先兆子痫家族史</a:t>
            </a:r>
            <a:endParaRPr lang="en-US" sz="1400" b="1" i="0" dirty="0" smtClean="0">
              <a:latin typeface="宋体"/>
              <a:ea typeface="宋体"/>
              <a:cs typeface="宋体"/>
            </a:endParaRPr>
          </a:p>
          <a:p>
            <a:pPr lvl="1"/>
            <a:r>
              <a:rPr lang="en-US" sz="2000" b="1" i="0" dirty="0" smtClean="0">
                <a:latin typeface="宋体"/>
                <a:ea typeface="宋体"/>
                <a:cs typeface="宋体"/>
              </a:rPr>
              <a:t>ACOG</a:t>
            </a:r>
            <a:r>
              <a:rPr lang="zh-CN" altLang="en-US" sz="2000" b="1" i="0" dirty="0" smtClean="0">
                <a:latin typeface="宋体"/>
                <a:ea typeface="宋体"/>
                <a:cs typeface="宋体"/>
              </a:rPr>
              <a:t>指南</a:t>
            </a:r>
            <a:r>
              <a:rPr lang="en-US" sz="2000" b="1" i="0" dirty="0" smtClean="0">
                <a:latin typeface="宋体"/>
                <a:ea typeface="宋体"/>
                <a:cs typeface="宋体"/>
              </a:rPr>
              <a:t> </a:t>
            </a:r>
          </a:p>
          <a:p>
            <a:pPr lvl="2"/>
            <a:r>
              <a:rPr lang="zh-CN" altLang="en-US" sz="1400" i="0" dirty="0" smtClean="0">
                <a:latin typeface="宋体"/>
                <a:ea typeface="宋体"/>
                <a:cs typeface="宋体"/>
              </a:rPr>
              <a:t>危险因素：包括未成年人、年龄</a:t>
            </a:r>
            <a:r>
              <a:rPr lang="en-US" altLang="zh-CN" sz="1400" i="0" dirty="0" smtClean="0">
                <a:latin typeface="宋体"/>
                <a:ea typeface="宋体"/>
                <a:cs typeface="宋体"/>
              </a:rPr>
              <a:t>&gt;40</a:t>
            </a:r>
            <a:r>
              <a:rPr lang="zh-CN" altLang="en-US" sz="1400" i="0" dirty="0" smtClean="0">
                <a:latin typeface="宋体"/>
                <a:ea typeface="宋体"/>
                <a:cs typeface="宋体"/>
              </a:rPr>
              <a:t>岁、体重</a:t>
            </a:r>
            <a:r>
              <a:rPr lang="zh-CN" altLang="en-US" sz="1400" i="0" dirty="0">
                <a:latin typeface="宋体"/>
                <a:ea typeface="宋体"/>
                <a:cs typeface="宋体"/>
              </a:rPr>
              <a:t>指数</a:t>
            </a:r>
            <a:r>
              <a:rPr lang="en-US" altLang="zh-CN" sz="1400" i="0" dirty="0">
                <a:latin typeface="宋体"/>
                <a:ea typeface="宋体"/>
                <a:cs typeface="宋体"/>
              </a:rPr>
              <a:t>≥</a:t>
            </a:r>
            <a:r>
              <a:rPr lang="en-US" altLang="zh-CN" sz="1400" i="0" dirty="0" smtClean="0">
                <a:latin typeface="宋体"/>
                <a:ea typeface="宋体"/>
                <a:cs typeface="宋体"/>
              </a:rPr>
              <a:t>30</a:t>
            </a:r>
            <a:r>
              <a:rPr lang="en-US" altLang="zh-CN" sz="1400" i="0" dirty="0">
                <a:latin typeface="宋体"/>
                <a:ea typeface="宋体"/>
                <a:cs typeface="宋体"/>
              </a:rPr>
              <a:t>kg/</a:t>
            </a:r>
            <a:r>
              <a:rPr lang="en-US" altLang="zh-CN" sz="1400" i="0" dirty="0" smtClean="0">
                <a:latin typeface="宋体"/>
                <a:ea typeface="宋体"/>
                <a:cs typeface="宋体"/>
              </a:rPr>
              <a:t>m</a:t>
            </a:r>
            <a:r>
              <a:rPr lang="en-US" altLang="zh-CN" sz="1400" i="0" baseline="30000" dirty="0" smtClean="0">
                <a:latin typeface="宋体"/>
                <a:ea typeface="宋体"/>
                <a:cs typeface="宋体"/>
              </a:rPr>
              <a:t>2</a:t>
            </a:r>
            <a:r>
              <a:rPr lang="zh-CN" altLang="en-US" sz="1400" i="0" dirty="0">
                <a:latin typeface="宋体"/>
                <a:ea typeface="宋体"/>
                <a:cs typeface="宋体"/>
              </a:rPr>
              <a:t>、</a:t>
            </a:r>
            <a:r>
              <a:rPr lang="zh-CN" altLang="en-US" sz="1400" i="0" dirty="0" smtClean="0">
                <a:latin typeface="宋体"/>
                <a:ea typeface="宋体"/>
                <a:cs typeface="宋体"/>
              </a:rPr>
              <a:t>体外受精、先兆子痫怀孕史，先兆子痫家族史、慢性高血压、慢性肾脏疾病、糖尿病、系统性红斑狼疮或</a:t>
            </a:r>
            <a:r>
              <a:rPr lang="zh-CN" altLang="en-US" sz="1400" i="0" dirty="0">
                <a:latin typeface="宋体"/>
                <a:ea typeface="宋体"/>
                <a:cs typeface="宋体"/>
              </a:rPr>
              <a:t>血栓</a:t>
            </a:r>
            <a:r>
              <a:rPr lang="zh-CN" altLang="en-US" sz="1400" i="0" dirty="0" smtClean="0">
                <a:latin typeface="宋体"/>
                <a:ea typeface="宋体"/>
                <a:cs typeface="宋体"/>
              </a:rPr>
              <a:t>形成</a:t>
            </a:r>
            <a:r>
              <a:rPr lang="zh-CN" altLang="en-US" sz="1400" i="0" dirty="0">
                <a:latin typeface="宋体"/>
                <a:ea typeface="宋体"/>
                <a:cs typeface="宋体"/>
              </a:rPr>
              <a:t>。</a:t>
            </a:r>
            <a:r>
              <a:rPr lang="en-US" sz="1400" i="0" dirty="0" smtClean="0">
                <a:latin typeface="宋体"/>
                <a:ea typeface="宋体"/>
                <a:cs typeface="宋体"/>
              </a:rPr>
              <a:t> </a:t>
            </a:r>
          </a:p>
          <a:p>
            <a:pPr lvl="2"/>
            <a:r>
              <a:rPr lang="zh-CN" altLang="en-US" sz="1400" i="0" dirty="0" smtClean="0">
                <a:latin typeface="宋体"/>
                <a:ea typeface="宋体"/>
                <a:cs typeface="宋体"/>
              </a:rPr>
              <a:t>有</a:t>
            </a:r>
            <a:r>
              <a:rPr lang="en-US" altLang="zh-CN" sz="1400" i="0" dirty="0" smtClean="0">
                <a:latin typeface="宋体"/>
                <a:ea typeface="宋体"/>
                <a:cs typeface="宋体"/>
              </a:rPr>
              <a:t>2</a:t>
            </a:r>
            <a:r>
              <a:rPr lang="zh-CN" altLang="en-US" sz="1400" i="0" dirty="0" smtClean="0">
                <a:latin typeface="宋体"/>
                <a:ea typeface="宋体"/>
                <a:cs typeface="宋体"/>
              </a:rPr>
              <a:t>次或以上先兆子痫病史或因先兆子痫需要在孕</a:t>
            </a:r>
            <a:r>
              <a:rPr lang="en-US" altLang="zh-CN" sz="1400" i="0" dirty="0" smtClean="0">
                <a:latin typeface="宋体"/>
                <a:ea typeface="宋体"/>
                <a:cs typeface="宋体"/>
              </a:rPr>
              <a:t>34</a:t>
            </a:r>
            <a:r>
              <a:rPr lang="zh-CN" altLang="en-US" sz="1400" i="0" dirty="0" smtClean="0">
                <a:latin typeface="宋体"/>
                <a:ea typeface="宋体"/>
                <a:cs typeface="宋体"/>
              </a:rPr>
              <a:t>周前结束妊娠的妇女，应继续使用阿司匹林</a:t>
            </a:r>
            <a:endParaRPr lang="en-US" sz="1400" b="1" i="0" dirty="0" smtClean="0">
              <a:latin typeface="宋体"/>
              <a:ea typeface="宋体"/>
              <a:cs typeface="宋体"/>
            </a:endParaRPr>
          </a:p>
          <a:p>
            <a:pPr lvl="1"/>
            <a:r>
              <a:rPr lang="en-US" sz="2000" b="1" i="0" dirty="0" smtClean="0">
                <a:latin typeface="宋体"/>
                <a:ea typeface="宋体"/>
                <a:cs typeface="宋体"/>
              </a:rPr>
              <a:t>FMF</a:t>
            </a:r>
            <a:r>
              <a:rPr lang="zh-CN" altLang="en-US" sz="2000" b="1" i="0" dirty="0" smtClean="0">
                <a:latin typeface="宋体"/>
                <a:ea typeface="宋体"/>
                <a:cs typeface="宋体"/>
              </a:rPr>
              <a:t>指南</a:t>
            </a:r>
            <a:r>
              <a:rPr lang="en-US" sz="2000" b="1" i="0" dirty="0" smtClean="0">
                <a:latin typeface="宋体"/>
                <a:ea typeface="宋体"/>
                <a:cs typeface="宋体"/>
              </a:rPr>
              <a:t> </a:t>
            </a:r>
          </a:p>
          <a:p>
            <a:pPr lvl="2"/>
            <a:r>
              <a:rPr lang="zh-TW" altLang="en-US" sz="1400" i="0" dirty="0" smtClean="0">
                <a:latin typeface="宋体"/>
                <a:ea typeface="宋体"/>
                <a:cs typeface="宋体"/>
              </a:rPr>
              <a:t>产妇因素：平均动脉压</a:t>
            </a:r>
            <a:r>
              <a:rPr lang="zh-TW" altLang="en-US" sz="1400" i="0" dirty="0">
                <a:latin typeface="宋体"/>
                <a:ea typeface="宋体"/>
                <a:cs typeface="宋体"/>
              </a:rPr>
              <a:t>（</a:t>
            </a:r>
            <a:r>
              <a:rPr lang="en-US" altLang="zh-TW" sz="1400" i="0" dirty="0">
                <a:latin typeface="宋体"/>
                <a:ea typeface="宋体"/>
                <a:cs typeface="宋体"/>
              </a:rPr>
              <a:t>MAP</a:t>
            </a:r>
            <a:r>
              <a:rPr lang="zh-TW" altLang="en-US" sz="1400" i="0" dirty="0">
                <a:latin typeface="宋体"/>
                <a:ea typeface="宋体"/>
                <a:cs typeface="宋体"/>
              </a:rPr>
              <a:t>），</a:t>
            </a:r>
            <a:r>
              <a:rPr lang="en-US" altLang="zh-TW" sz="1400" i="0" dirty="0" err="1">
                <a:latin typeface="宋体"/>
                <a:ea typeface="宋体"/>
                <a:cs typeface="宋体"/>
              </a:rPr>
              <a:t>UtA</a:t>
            </a:r>
            <a:r>
              <a:rPr lang="en-US" altLang="zh-TW" sz="1400" i="0" dirty="0">
                <a:latin typeface="宋体"/>
                <a:ea typeface="宋体"/>
                <a:cs typeface="宋体"/>
              </a:rPr>
              <a:t>-PI</a:t>
            </a:r>
            <a:r>
              <a:rPr lang="zh-TW" altLang="en-US" sz="1400" i="0" dirty="0">
                <a:latin typeface="宋体"/>
                <a:ea typeface="宋体"/>
                <a:cs typeface="宋体"/>
              </a:rPr>
              <a:t>，血清</a:t>
            </a:r>
            <a:r>
              <a:rPr lang="en-US" altLang="zh-TW" sz="1400" i="0" dirty="0">
                <a:latin typeface="宋体"/>
                <a:ea typeface="宋体"/>
                <a:cs typeface="宋体"/>
              </a:rPr>
              <a:t>PAPP-A</a:t>
            </a:r>
            <a:r>
              <a:rPr lang="zh-TW" altLang="en-US" sz="1400" i="0" dirty="0">
                <a:latin typeface="宋体"/>
                <a:ea typeface="宋体"/>
                <a:cs typeface="宋体"/>
              </a:rPr>
              <a:t>和</a:t>
            </a:r>
            <a:r>
              <a:rPr lang="en-US" altLang="zh-TW" sz="1400" i="0" dirty="0" err="1" smtClean="0">
                <a:latin typeface="宋体"/>
                <a:ea typeface="宋体"/>
                <a:cs typeface="宋体"/>
              </a:rPr>
              <a:t>PlGF</a:t>
            </a:r>
            <a:endParaRPr lang="en-US" sz="1400" i="0" dirty="0" smtClean="0">
              <a:latin typeface="宋体"/>
              <a:ea typeface="宋体"/>
              <a:cs typeface="宋体"/>
            </a:endParaRPr>
          </a:p>
        </p:txBody>
      </p:sp>
      <p:sp>
        <p:nvSpPr>
          <p:cNvPr id="15" name="TextBox 1"/>
          <p:cNvSpPr txBox="1">
            <a:spLocks noChangeArrowheads="1"/>
          </p:cNvSpPr>
          <p:nvPr/>
        </p:nvSpPr>
        <p:spPr bwMode="auto">
          <a:xfrm>
            <a:off x="2819400" y="1676400"/>
            <a:ext cx="3565525" cy="5219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GB" sz="2800" b="1" i="0" dirty="0">
                <a:latin typeface="宋体"/>
                <a:ea typeface="宋体"/>
                <a:cs typeface="宋体"/>
              </a:rPr>
              <a:t>方  </a:t>
            </a:r>
            <a:r>
              <a:rPr lang="zh-CN" altLang="en-GB" sz="2800" b="1" i="0" dirty="0" smtClean="0">
                <a:latin typeface="宋体"/>
                <a:ea typeface="宋体"/>
                <a:cs typeface="宋体"/>
              </a:rPr>
              <a:t>法</a:t>
            </a:r>
            <a:endParaRPr lang="zh-CN" altLang="en-GB" sz="2800" b="1" i="0" dirty="0">
              <a:latin typeface="宋体"/>
              <a:ea typeface="宋体"/>
              <a:cs typeface="宋体"/>
            </a:endParaRPr>
          </a:p>
        </p:txBody>
      </p:sp>
      <p:sp>
        <p:nvSpPr>
          <p:cNvPr id="8"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Rectangle 19"/>
          <p:cNvSpPr>
            <a:spLocks noChangeArrowheads="1"/>
          </p:cNvSpPr>
          <p:nvPr/>
        </p:nvSpPr>
        <p:spPr bwMode="auto">
          <a:xfrm>
            <a:off x="467544" y="2985337"/>
            <a:ext cx="8207375" cy="2566857"/>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zh-CN" altLang="en-US" sz="2000" b="1" i="0" dirty="0" smtClean="0">
                <a:latin typeface="宋体"/>
                <a:ea typeface="宋体"/>
                <a:cs typeface="宋体"/>
              </a:rPr>
              <a:t>收集数</a:t>
            </a:r>
            <a:r>
              <a:rPr lang="zh-CN" altLang="en-US" sz="2000" b="1" i="0" dirty="0" smtClean="0">
                <a:latin typeface="宋体"/>
                <a:ea typeface="宋体"/>
                <a:cs typeface="宋体"/>
              </a:rPr>
              <a:t>据                                                                                                                                                                                                                                                                                                                                                                                                                                                                                                                                                                                                                                                                                                                                                                                                                                                                                                                                                                                                                                                                                                                                                                                                                                                                                                                                                                                                                                                                                                                                                                                                                                                                                                                                                                                                                                                                                                                                                                                                                                                                                                                                                                                                                                                                                                                                                                                                                                                                                                                                                                                                                                                                                                                                                                                                                                                                                                                                                                                                                                                                                                                                                                                                                                                                                                                                                                     </a:t>
            </a:r>
            <a:endParaRPr lang="en-US" sz="2000" b="1" i="0" dirty="0" smtClean="0">
              <a:latin typeface="宋体"/>
              <a:ea typeface="宋体"/>
              <a:cs typeface="宋体"/>
            </a:endParaRPr>
          </a:p>
          <a:p>
            <a:pPr lvl="1"/>
            <a:r>
              <a:rPr lang="zh-CN" altLang="en-US" sz="1600" i="0" dirty="0" smtClean="0">
                <a:latin typeface="宋体"/>
                <a:ea typeface="宋体"/>
                <a:cs typeface="宋体"/>
              </a:rPr>
              <a:t>产妇因素在预约访视时收集，并测量</a:t>
            </a:r>
            <a:r>
              <a:rPr lang="en-US" sz="1600" i="0" dirty="0" smtClean="0">
                <a:latin typeface="宋体"/>
                <a:ea typeface="宋体"/>
                <a:cs typeface="宋体"/>
              </a:rPr>
              <a:t>MAP</a:t>
            </a:r>
            <a:r>
              <a:rPr lang="zh-CN" altLang="en-US" sz="1600" i="0" dirty="0" smtClean="0">
                <a:latin typeface="宋体"/>
                <a:ea typeface="宋体"/>
                <a:cs typeface="宋体"/>
              </a:rPr>
              <a:t>、</a:t>
            </a:r>
            <a:r>
              <a:rPr lang="en-US" sz="1600" i="0" dirty="0" err="1" smtClean="0">
                <a:latin typeface="宋体"/>
                <a:ea typeface="宋体"/>
                <a:cs typeface="宋体"/>
              </a:rPr>
              <a:t>UtA</a:t>
            </a:r>
            <a:r>
              <a:rPr lang="en-US" sz="1600" i="0" dirty="0" smtClean="0">
                <a:latin typeface="宋体"/>
                <a:ea typeface="宋体"/>
                <a:cs typeface="宋体"/>
              </a:rPr>
              <a:t>-PI</a:t>
            </a:r>
            <a:r>
              <a:rPr lang="zh-CN" altLang="en-US" sz="1600" i="0" dirty="0" smtClean="0">
                <a:latin typeface="宋体"/>
                <a:ea typeface="宋体"/>
                <a:cs typeface="宋体"/>
              </a:rPr>
              <a:t>、血清</a:t>
            </a:r>
            <a:r>
              <a:rPr lang="en-US" sz="1600" i="0" dirty="0" smtClean="0">
                <a:latin typeface="宋体"/>
                <a:ea typeface="宋体"/>
                <a:cs typeface="宋体"/>
              </a:rPr>
              <a:t>PAPP</a:t>
            </a:r>
            <a:r>
              <a:rPr lang="en-US" sz="1600" i="0" dirty="0">
                <a:latin typeface="宋体"/>
                <a:ea typeface="宋体"/>
                <a:cs typeface="宋体"/>
              </a:rPr>
              <a:t>-</a:t>
            </a:r>
            <a:r>
              <a:rPr lang="en-US" sz="1600" i="0" dirty="0" smtClean="0">
                <a:latin typeface="宋体"/>
                <a:ea typeface="宋体"/>
                <a:cs typeface="宋体"/>
              </a:rPr>
              <a:t>A</a:t>
            </a:r>
            <a:r>
              <a:rPr lang="zh-CN" altLang="en-US" sz="1600" i="0" dirty="0" smtClean="0">
                <a:latin typeface="宋体"/>
                <a:ea typeface="宋体"/>
                <a:cs typeface="宋体"/>
              </a:rPr>
              <a:t>和</a:t>
            </a:r>
            <a:r>
              <a:rPr lang="en-US" sz="1600" i="0" dirty="0" err="1" smtClean="0">
                <a:latin typeface="宋体"/>
                <a:ea typeface="宋体"/>
                <a:cs typeface="宋体"/>
              </a:rPr>
              <a:t>PlGF</a:t>
            </a:r>
            <a:r>
              <a:rPr lang="zh-CN" altLang="en-US" sz="1600" i="0" dirty="0" smtClean="0">
                <a:latin typeface="宋体"/>
                <a:ea typeface="宋体"/>
                <a:cs typeface="宋体"/>
              </a:rPr>
              <a:t>，以此来使用</a:t>
            </a:r>
            <a:r>
              <a:rPr lang="en-US" altLang="zh-CN" sz="1600" i="0" dirty="0" smtClean="0">
                <a:latin typeface="宋体"/>
                <a:ea typeface="宋体"/>
                <a:cs typeface="宋体"/>
              </a:rPr>
              <a:t>NICE</a:t>
            </a:r>
            <a:r>
              <a:rPr lang="zh-CN" altLang="en-US" sz="1600" i="0" dirty="0" smtClean="0">
                <a:latin typeface="宋体"/>
                <a:ea typeface="宋体"/>
                <a:cs typeface="宋体"/>
              </a:rPr>
              <a:t>指南、</a:t>
            </a:r>
            <a:r>
              <a:rPr lang="en-US" altLang="zh-CN" sz="1600" i="0" dirty="0" smtClean="0">
                <a:latin typeface="宋体"/>
                <a:ea typeface="宋体"/>
                <a:cs typeface="宋体"/>
              </a:rPr>
              <a:t>ACOG</a:t>
            </a:r>
            <a:r>
              <a:rPr lang="zh-CN" altLang="en-US" sz="1600" i="0" dirty="0" smtClean="0">
                <a:latin typeface="宋体"/>
                <a:ea typeface="宋体"/>
                <a:cs typeface="宋体"/>
              </a:rPr>
              <a:t>指南和</a:t>
            </a:r>
            <a:r>
              <a:rPr lang="en-US" altLang="zh-CN" sz="1600" i="0" dirty="0" smtClean="0">
                <a:latin typeface="宋体"/>
                <a:ea typeface="宋体"/>
                <a:cs typeface="宋体"/>
              </a:rPr>
              <a:t>FMF</a:t>
            </a:r>
            <a:r>
              <a:rPr lang="zh-CN" altLang="en-US" sz="1600" i="0" dirty="0" smtClean="0">
                <a:latin typeface="宋体"/>
                <a:ea typeface="宋体"/>
                <a:cs typeface="宋体"/>
              </a:rPr>
              <a:t>算法来确定先兆子痫的风险</a:t>
            </a:r>
            <a:r>
              <a:rPr lang="zh-CN" altLang="en-US" sz="1600" i="0" dirty="0">
                <a:latin typeface="宋体"/>
                <a:ea typeface="宋体"/>
                <a:cs typeface="宋体"/>
              </a:rPr>
              <a:t>。</a:t>
            </a:r>
            <a:r>
              <a:rPr lang="en-US" sz="1600" i="0" dirty="0" smtClean="0">
                <a:latin typeface="宋体"/>
                <a:ea typeface="宋体"/>
                <a:cs typeface="宋体"/>
              </a:rPr>
              <a:t> </a:t>
            </a:r>
            <a:endParaRPr lang="en-US" sz="1600" i="0" dirty="0">
              <a:latin typeface="宋体"/>
              <a:ea typeface="宋体"/>
              <a:cs typeface="宋体"/>
            </a:endParaRPr>
          </a:p>
          <a:p>
            <a:r>
              <a:rPr lang="zh-CN" altLang="en-US" sz="2000" b="1" i="0" dirty="0" smtClean="0">
                <a:latin typeface="宋体"/>
                <a:ea typeface="宋体"/>
                <a:cs typeface="宋体"/>
              </a:rPr>
              <a:t>结果</a:t>
            </a:r>
            <a:endParaRPr lang="en-US" sz="2000" b="1" i="0" dirty="0" smtClean="0">
              <a:latin typeface="宋体"/>
              <a:ea typeface="宋体"/>
              <a:cs typeface="宋体"/>
            </a:endParaRPr>
          </a:p>
          <a:p>
            <a:pPr lvl="1"/>
            <a:r>
              <a:rPr lang="zh-CN" altLang="en-US" sz="1600" i="0" dirty="0" smtClean="0">
                <a:latin typeface="宋体"/>
                <a:ea typeface="宋体"/>
                <a:cs typeface="宋体"/>
              </a:rPr>
              <a:t>结果测量是根据国际妊娠高血压研究协会的定义的子痫前期诊断。</a:t>
            </a:r>
            <a:endParaRPr lang="en-US" altLang="zh-CN" sz="1600" i="0" dirty="0" smtClean="0">
              <a:latin typeface="宋体"/>
              <a:ea typeface="宋体"/>
              <a:cs typeface="宋体"/>
            </a:endParaRPr>
          </a:p>
          <a:p>
            <a:pPr lvl="1"/>
            <a:r>
              <a:rPr lang="zh-CN" altLang="en-US" sz="1600" i="0" dirty="0" smtClean="0">
                <a:latin typeface="宋体"/>
                <a:ea typeface="宋体"/>
                <a:cs typeface="宋体"/>
              </a:rPr>
              <a:t>亚组分析完成评估子痫前期的在</a:t>
            </a:r>
            <a:r>
              <a:rPr lang="en-US" altLang="zh-CN" sz="1600" i="0" dirty="0" smtClean="0">
                <a:latin typeface="宋体"/>
                <a:ea typeface="宋体"/>
                <a:cs typeface="宋体"/>
              </a:rPr>
              <a:t>&lt;32</a:t>
            </a:r>
            <a:r>
              <a:rPr lang="zh-CN" altLang="en-US" sz="1600" i="0" dirty="0" smtClean="0">
                <a:latin typeface="宋体"/>
                <a:ea typeface="宋体"/>
                <a:cs typeface="宋体"/>
              </a:rPr>
              <a:t>周、</a:t>
            </a:r>
            <a:r>
              <a:rPr lang="en-US" altLang="zh-CN" sz="1600" i="0" dirty="0" smtClean="0">
                <a:latin typeface="宋体"/>
                <a:ea typeface="宋体"/>
                <a:cs typeface="宋体"/>
              </a:rPr>
              <a:t>&lt;37</a:t>
            </a:r>
            <a:r>
              <a:rPr lang="zh-CN" altLang="en-US" sz="1600" i="0" dirty="0" smtClean="0">
                <a:latin typeface="宋体"/>
                <a:ea typeface="宋体"/>
                <a:cs typeface="宋体"/>
              </a:rPr>
              <a:t>周、</a:t>
            </a:r>
            <a:r>
              <a:rPr lang="en-US" altLang="zh-CN" sz="1600" i="0" dirty="0" smtClean="0">
                <a:latin typeface="宋体"/>
                <a:ea typeface="宋体"/>
                <a:cs typeface="宋体"/>
              </a:rPr>
              <a:t>≥37</a:t>
            </a:r>
            <a:r>
              <a:rPr lang="zh-CN" altLang="en-US" sz="1600" i="0" dirty="0" smtClean="0">
                <a:latin typeface="宋体"/>
                <a:ea typeface="宋体"/>
                <a:cs typeface="宋体"/>
              </a:rPr>
              <a:t>周的发生率</a:t>
            </a:r>
            <a:r>
              <a:rPr lang="en-US" sz="1600" i="0" dirty="0" smtClean="0">
                <a:latin typeface="宋体"/>
                <a:ea typeface="宋体"/>
                <a:cs typeface="宋体"/>
              </a:rPr>
              <a:t> </a:t>
            </a:r>
          </a:p>
          <a:p>
            <a:r>
              <a:rPr lang="zh-CN" altLang="en-US" sz="2000" b="1" i="0" dirty="0" smtClean="0">
                <a:latin typeface="宋体"/>
                <a:ea typeface="宋体"/>
                <a:cs typeface="宋体"/>
              </a:rPr>
              <a:t>统计学分析</a:t>
            </a:r>
            <a:endParaRPr lang="en-US" altLang="zh-CN" sz="2000" b="1" i="0" dirty="0" smtClean="0">
              <a:latin typeface="宋体"/>
              <a:ea typeface="宋体"/>
              <a:cs typeface="宋体"/>
            </a:endParaRPr>
          </a:p>
          <a:p>
            <a:r>
              <a:rPr lang="zh-CN" altLang="en-US" sz="1600" i="0" dirty="0" smtClean="0">
                <a:latin typeface="宋体"/>
                <a:ea typeface="宋体"/>
                <a:cs typeface="宋体"/>
              </a:rPr>
              <a:t>使用统计软件包</a:t>
            </a:r>
            <a:r>
              <a:rPr lang="en-US" altLang="zh-CN" sz="1600" i="0" dirty="0" smtClean="0">
                <a:latin typeface="宋体"/>
                <a:ea typeface="宋体"/>
                <a:cs typeface="宋体"/>
              </a:rPr>
              <a:t>R</a:t>
            </a:r>
            <a:r>
              <a:rPr lang="zh-CN" altLang="en-US" sz="1600" i="0" dirty="0" smtClean="0">
                <a:latin typeface="宋体"/>
                <a:ea typeface="宋体"/>
                <a:cs typeface="宋体"/>
              </a:rPr>
              <a:t>做数据分析</a:t>
            </a:r>
            <a:r>
              <a:rPr lang="zh-CN" altLang="en-US" sz="1600" i="0" dirty="0">
                <a:latin typeface="宋体"/>
                <a:ea typeface="宋体"/>
                <a:cs typeface="宋体"/>
              </a:rPr>
              <a:t>。</a:t>
            </a:r>
            <a:r>
              <a:rPr lang="en-US" sz="1600" i="0" dirty="0" smtClean="0">
                <a:latin typeface="宋体"/>
                <a:ea typeface="宋体"/>
                <a:cs typeface="宋体"/>
              </a:rPr>
              <a:t>  </a:t>
            </a:r>
          </a:p>
        </p:txBody>
      </p:sp>
      <p:sp>
        <p:nvSpPr>
          <p:cNvPr id="15" name="TextBox 1"/>
          <p:cNvSpPr txBox="1">
            <a:spLocks noChangeArrowheads="1"/>
          </p:cNvSpPr>
          <p:nvPr/>
        </p:nvSpPr>
        <p:spPr bwMode="auto">
          <a:xfrm>
            <a:off x="2819400" y="1676400"/>
            <a:ext cx="356552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800" b="1" i="0" dirty="0" smtClean="0">
                <a:latin typeface="宋体"/>
                <a:ea typeface="宋体"/>
                <a:cs typeface="宋体"/>
              </a:rPr>
              <a:t>方</a:t>
            </a:r>
            <a:r>
              <a:rPr lang="en-US" altLang="zh-CN" sz="2800" b="1" i="0" dirty="0" smtClean="0">
                <a:latin typeface="宋体"/>
                <a:ea typeface="宋体"/>
                <a:cs typeface="宋体"/>
              </a:rPr>
              <a:t>  </a:t>
            </a:r>
            <a:r>
              <a:rPr lang="zh-CN" altLang="en-US" sz="2800" b="1" i="0" dirty="0" smtClean="0">
                <a:latin typeface="宋体"/>
                <a:ea typeface="宋体"/>
                <a:cs typeface="宋体"/>
              </a:rPr>
              <a:t>法</a:t>
            </a:r>
            <a:endParaRPr lang="en-GB" altLang="it-IT" sz="2800" b="1" i="0" dirty="0">
              <a:latin typeface="宋体"/>
              <a:ea typeface="宋体"/>
              <a:cs typeface="宋体"/>
            </a:endParaRPr>
          </a:p>
        </p:txBody>
      </p:sp>
      <p:sp>
        <p:nvSpPr>
          <p:cNvPr id="8"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28600" y="1527175"/>
            <a:ext cx="864235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400" b="1" i="0" dirty="0" smtClean="0">
                <a:latin typeface="宋体"/>
                <a:ea typeface="宋体"/>
                <a:cs typeface="宋体"/>
              </a:rPr>
              <a:t>结</a:t>
            </a:r>
            <a:r>
              <a:rPr lang="en-US" altLang="zh-CN" sz="2400" b="1" i="0" dirty="0" smtClean="0">
                <a:latin typeface="宋体"/>
                <a:ea typeface="宋体"/>
                <a:cs typeface="宋体"/>
              </a:rPr>
              <a:t>        </a:t>
            </a:r>
            <a:r>
              <a:rPr lang="zh-CN" altLang="en-US" sz="2400" b="1" i="0" dirty="0" smtClean="0">
                <a:latin typeface="宋体"/>
                <a:ea typeface="宋体"/>
                <a:cs typeface="宋体"/>
              </a:rPr>
              <a:t>果</a:t>
            </a:r>
            <a:endParaRPr lang="en-GB" altLang="it-IT" sz="2400" b="1" i="0" dirty="0" smtClean="0">
              <a:latin typeface="宋体"/>
              <a:ea typeface="宋体"/>
              <a:cs typeface="宋体"/>
            </a:endParaRP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539552" y="1772816"/>
            <a:ext cx="7920880" cy="4869160"/>
          </a:xfrm>
        </p:spPr>
        <p:txBody>
          <a:bodyPr/>
          <a:lstStyle/>
          <a:p>
            <a:pPr marL="0" indent="0">
              <a:buNone/>
            </a:pPr>
            <a:r>
              <a:rPr lang="zh-CN" altLang="en-US" sz="2000" b="1" dirty="0" smtClean="0">
                <a:latin typeface="宋体"/>
                <a:ea typeface="宋体"/>
                <a:cs typeface="宋体"/>
              </a:rPr>
              <a:t>基线数据</a:t>
            </a:r>
            <a:endParaRPr lang="en-US" sz="2000" b="1" dirty="0" smtClean="0">
              <a:latin typeface="宋体"/>
              <a:ea typeface="宋体"/>
              <a:cs typeface="宋体"/>
            </a:endParaRPr>
          </a:p>
          <a:p>
            <a:r>
              <a:rPr lang="en-US" sz="1800" dirty="0" smtClean="0">
                <a:latin typeface="宋体"/>
                <a:ea typeface="宋体"/>
                <a:cs typeface="宋体"/>
              </a:rPr>
              <a:t>8775</a:t>
            </a:r>
            <a:r>
              <a:rPr lang="zh-CN" altLang="en-US" sz="1800" dirty="0" smtClean="0">
                <a:latin typeface="宋体"/>
                <a:ea typeface="宋体"/>
                <a:cs typeface="宋体"/>
              </a:rPr>
              <a:t>名妇女被纳入研究</a:t>
            </a:r>
            <a:endParaRPr lang="en-US" sz="1800" dirty="0" smtClean="0">
              <a:latin typeface="宋体"/>
              <a:ea typeface="宋体"/>
              <a:cs typeface="宋体"/>
            </a:endParaRPr>
          </a:p>
          <a:p>
            <a:r>
              <a:rPr lang="zh-CN" altLang="en-US" sz="1800" dirty="0" smtClean="0">
                <a:latin typeface="宋体"/>
                <a:ea typeface="宋体"/>
                <a:cs typeface="宋体"/>
              </a:rPr>
              <a:t>共有</a:t>
            </a:r>
            <a:r>
              <a:rPr lang="en-US" sz="1800" dirty="0" smtClean="0">
                <a:latin typeface="宋体"/>
                <a:ea typeface="宋体"/>
                <a:cs typeface="宋体"/>
              </a:rPr>
              <a:t>239</a:t>
            </a:r>
            <a:r>
              <a:rPr lang="zh-CN" altLang="en-US" sz="1800" dirty="0" smtClean="0">
                <a:latin typeface="宋体"/>
                <a:ea typeface="宋体"/>
                <a:cs typeface="宋体"/>
              </a:rPr>
              <a:t>名妇女（约</a:t>
            </a:r>
            <a:r>
              <a:rPr lang="en-US" sz="1800" dirty="0" smtClean="0">
                <a:latin typeface="宋体"/>
                <a:ea typeface="宋体"/>
                <a:cs typeface="宋体"/>
              </a:rPr>
              <a:t>2.7%</a:t>
            </a:r>
            <a:r>
              <a:rPr lang="zh-CN" altLang="en-US" sz="1800" dirty="0" smtClean="0">
                <a:latin typeface="宋体"/>
                <a:ea typeface="宋体"/>
                <a:cs typeface="宋体"/>
              </a:rPr>
              <a:t>）发展为先兆子痫</a:t>
            </a:r>
            <a:endParaRPr lang="en-US" sz="1800" dirty="0" smtClean="0">
              <a:latin typeface="宋体"/>
              <a:ea typeface="宋体"/>
              <a:cs typeface="宋体"/>
            </a:endParaRPr>
          </a:p>
          <a:p>
            <a:r>
              <a:rPr lang="zh-CN" altLang="en-US" sz="1800" dirty="0" smtClean="0">
                <a:latin typeface="宋体"/>
                <a:ea typeface="宋体"/>
                <a:cs typeface="宋体"/>
              </a:rPr>
              <a:t>其中</a:t>
            </a:r>
            <a:r>
              <a:rPr lang="en-US" sz="1800" dirty="0" smtClean="0">
                <a:latin typeface="宋体"/>
                <a:ea typeface="宋体"/>
                <a:cs typeface="宋体"/>
              </a:rPr>
              <a:t>17</a:t>
            </a:r>
            <a:r>
              <a:rPr lang="zh-CN" altLang="en-US" sz="1800" dirty="0" smtClean="0">
                <a:latin typeface="宋体"/>
                <a:ea typeface="宋体"/>
                <a:cs typeface="宋体"/>
              </a:rPr>
              <a:t>人（约</a:t>
            </a:r>
            <a:r>
              <a:rPr lang="en-US" sz="1800" dirty="0" smtClean="0">
                <a:latin typeface="宋体"/>
                <a:ea typeface="宋体"/>
                <a:cs typeface="宋体"/>
              </a:rPr>
              <a:t>0.2%</a:t>
            </a:r>
            <a:r>
              <a:rPr lang="zh-CN" altLang="en-US" sz="1800" dirty="0" smtClean="0">
                <a:latin typeface="宋体"/>
                <a:ea typeface="宋体"/>
                <a:cs typeface="宋体"/>
              </a:rPr>
              <a:t>）</a:t>
            </a:r>
            <a:r>
              <a:rPr lang="en-US" sz="1800" dirty="0" smtClean="0">
                <a:latin typeface="宋体"/>
                <a:ea typeface="宋体"/>
                <a:cs typeface="宋体"/>
              </a:rPr>
              <a:t>&lt; </a:t>
            </a:r>
            <a:r>
              <a:rPr lang="en-US" sz="1800" dirty="0" smtClean="0">
                <a:latin typeface="宋体"/>
                <a:ea typeface="宋体"/>
                <a:cs typeface="宋体"/>
              </a:rPr>
              <a:t>32</a:t>
            </a:r>
            <a:r>
              <a:rPr lang="zh-CN" altLang="en-US" sz="1800" dirty="0" smtClean="0">
                <a:latin typeface="宋体"/>
                <a:ea typeface="宋体"/>
                <a:cs typeface="宋体"/>
              </a:rPr>
              <a:t>周，</a:t>
            </a:r>
            <a:r>
              <a:rPr lang="en-US" sz="1800" dirty="0" smtClean="0">
                <a:latin typeface="宋体"/>
                <a:ea typeface="宋体"/>
                <a:cs typeface="宋体"/>
              </a:rPr>
              <a:t>59</a:t>
            </a:r>
            <a:r>
              <a:rPr lang="zh-CN" altLang="en-US" sz="1800" dirty="0" smtClean="0">
                <a:latin typeface="宋体"/>
                <a:ea typeface="宋体"/>
                <a:cs typeface="宋体"/>
              </a:rPr>
              <a:t>人（约</a:t>
            </a:r>
            <a:r>
              <a:rPr lang="en-US" sz="1800" dirty="0" smtClean="0">
                <a:latin typeface="宋体"/>
                <a:ea typeface="宋体"/>
                <a:cs typeface="宋体"/>
              </a:rPr>
              <a:t>0.7</a:t>
            </a:r>
            <a:r>
              <a:rPr lang="en-US" sz="1800" dirty="0" smtClean="0">
                <a:latin typeface="宋体"/>
                <a:ea typeface="宋体"/>
                <a:cs typeface="宋体"/>
              </a:rPr>
              <a:t>%</a:t>
            </a:r>
            <a:r>
              <a:rPr lang="zh-CN" altLang="en-US" sz="1800" dirty="0" smtClean="0">
                <a:latin typeface="宋体"/>
                <a:ea typeface="宋体"/>
                <a:cs typeface="宋体"/>
              </a:rPr>
              <a:t>）</a:t>
            </a:r>
            <a:r>
              <a:rPr lang="en-US" sz="1800" dirty="0" smtClean="0">
                <a:latin typeface="宋体"/>
                <a:ea typeface="宋体"/>
                <a:cs typeface="宋体"/>
              </a:rPr>
              <a:t> </a:t>
            </a:r>
            <a:r>
              <a:rPr lang="en-US" sz="1800" dirty="0" smtClean="0">
                <a:latin typeface="宋体"/>
                <a:ea typeface="宋体"/>
                <a:cs typeface="宋体"/>
              </a:rPr>
              <a:t>&lt; 37</a:t>
            </a:r>
            <a:r>
              <a:rPr lang="zh-CN" altLang="en-US" sz="1800" dirty="0" smtClean="0">
                <a:latin typeface="宋体"/>
                <a:ea typeface="宋体"/>
                <a:cs typeface="宋体"/>
              </a:rPr>
              <a:t>周</a:t>
            </a:r>
            <a:r>
              <a:rPr lang="zh-CN" altLang="en-US" sz="1800" dirty="0">
                <a:latin typeface="宋体"/>
                <a:ea typeface="宋体"/>
                <a:cs typeface="宋体"/>
              </a:rPr>
              <a:t>，</a:t>
            </a:r>
            <a:r>
              <a:rPr lang="en-US" sz="1800" dirty="0" smtClean="0">
                <a:latin typeface="宋体"/>
                <a:ea typeface="宋体"/>
                <a:cs typeface="宋体"/>
              </a:rPr>
              <a:t>180</a:t>
            </a:r>
            <a:r>
              <a:rPr lang="zh-CN" altLang="en-US" sz="1800" dirty="0" smtClean="0">
                <a:latin typeface="宋体"/>
                <a:ea typeface="宋体"/>
                <a:cs typeface="宋体"/>
              </a:rPr>
              <a:t>人（约</a:t>
            </a:r>
            <a:r>
              <a:rPr lang="en-US" sz="1800" dirty="0" smtClean="0">
                <a:latin typeface="宋体"/>
                <a:ea typeface="宋体"/>
                <a:cs typeface="宋体"/>
              </a:rPr>
              <a:t>2.1%</a:t>
            </a:r>
            <a:r>
              <a:rPr lang="zh-CN" altLang="en-US" sz="1800" dirty="0" smtClean="0">
                <a:latin typeface="宋体"/>
                <a:ea typeface="宋体"/>
                <a:cs typeface="宋体"/>
              </a:rPr>
              <a:t>）</a:t>
            </a:r>
            <a:r>
              <a:rPr lang="en-US" sz="1800" dirty="0" smtClean="0">
                <a:latin typeface="宋体"/>
                <a:ea typeface="宋体"/>
                <a:cs typeface="宋体"/>
              </a:rPr>
              <a:t> ≥ 37</a:t>
            </a:r>
            <a:r>
              <a:rPr lang="zh-CN" altLang="en-US" sz="1800" dirty="0" smtClean="0">
                <a:latin typeface="宋体"/>
                <a:ea typeface="宋体"/>
                <a:cs typeface="宋体"/>
              </a:rPr>
              <a:t>周</a:t>
            </a:r>
            <a:r>
              <a:rPr lang="en-US" sz="1800" dirty="0" smtClean="0">
                <a:latin typeface="宋体"/>
                <a:ea typeface="宋体"/>
                <a:cs typeface="宋体"/>
              </a:rPr>
              <a:t> </a:t>
            </a:r>
          </a:p>
          <a:p>
            <a:endParaRPr lang="en-US" sz="1600" dirty="0" smtClean="0">
              <a:latin typeface="宋体"/>
              <a:ea typeface="宋体"/>
              <a:cs typeface="宋体"/>
            </a:endParaRPr>
          </a:p>
          <a:p>
            <a:pPr marL="0" indent="0">
              <a:buNone/>
            </a:pPr>
            <a:r>
              <a:rPr lang="zh-CN" altLang="en-US" sz="2000" b="1" dirty="0" smtClean="0">
                <a:latin typeface="宋体"/>
                <a:ea typeface="宋体"/>
                <a:cs typeface="宋体"/>
              </a:rPr>
              <a:t>主要结果</a:t>
            </a:r>
            <a:endParaRPr lang="en-US" sz="2000" b="1" dirty="0" smtClean="0">
              <a:latin typeface="宋体"/>
              <a:ea typeface="宋体"/>
              <a:cs typeface="宋体"/>
            </a:endParaRPr>
          </a:p>
          <a:p>
            <a:r>
              <a:rPr lang="zh-CN" altLang="en-US" sz="1800" u="sng" dirty="0" smtClean="0">
                <a:latin typeface="宋体"/>
                <a:ea typeface="宋体"/>
                <a:cs typeface="宋体"/>
              </a:rPr>
              <a:t>检出率：</a:t>
            </a:r>
            <a:r>
              <a:rPr lang="en-US" sz="1800" u="sng" dirty="0" smtClean="0">
                <a:latin typeface="宋体"/>
                <a:ea typeface="宋体"/>
                <a:cs typeface="宋体"/>
              </a:rPr>
              <a:t>10% </a:t>
            </a:r>
            <a:r>
              <a:rPr lang="zh-CN" altLang="en-US" sz="1800" u="sng" dirty="0" smtClean="0">
                <a:latin typeface="宋体"/>
                <a:ea typeface="宋体"/>
                <a:cs typeface="宋体"/>
              </a:rPr>
              <a:t>假阳性率，有先兆子痫者在</a:t>
            </a:r>
            <a:r>
              <a:rPr lang="en-US" altLang="zh-CN" sz="1800" u="sng" dirty="0" smtClean="0">
                <a:latin typeface="宋体"/>
                <a:ea typeface="宋体"/>
                <a:cs typeface="宋体"/>
              </a:rPr>
              <a:t>32</a:t>
            </a:r>
            <a:r>
              <a:rPr lang="zh-CN" altLang="en-US" sz="1800" u="sng" dirty="0" smtClean="0">
                <a:latin typeface="宋体"/>
                <a:ea typeface="宋体"/>
                <a:cs typeface="宋体"/>
              </a:rPr>
              <a:t>周前分娩</a:t>
            </a:r>
            <a:r>
              <a:rPr lang="en-US" sz="1800" dirty="0" smtClean="0">
                <a:latin typeface="宋体"/>
                <a:ea typeface="宋体"/>
                <a:cs typeface="宋体"/>
              </a:rPr>
              <a:t>: </a:t>
            </a:r>
            <a:r>
              <a:rPr lang="en-US" altLang="zh-CN" sz="1800" dirty="0" smtClean="0">
                <a:latin typeface="宋体"/>
                <a:ea typeface="宋体"/>
                <a:cs typeface="宋体"/>
              </a:rPr>
              <a:t>FMF</a:t>
            </a:r>
            <a:r>
              <a:rPr lang="zh-CN" altLang="en-US" sz="1800" dirty="0" smtClean="0">
                <a:latin typeface="宋体"/>
                <a:ea typeface="宋体"/>
                <a:cs typeface="宋体"/>
              </a:rPr>
              <a:t>算法：</a:t>
            </a:r>
            <a:r>
              <a:rPr lang="en-US" sz="1800" dirty="0" smtClean="0">
                <a:latin typeface="宋体"/>
                <a:ea typeface="宋体"/>
                <a:cs typeface="宋体"/>
              </a:rPr>
              <a:t>100%</a:t>
            </a:r>
            <a:r>
              <a:rPr lang="zh-CN" altLang="en-US" sz="1800" dirty="0" smtClean="0">
                <a:latin typeface="宋体"/>
                <a:ea typeface="宋体"/>
                <a:cs typeface="宋体"/>
              </a:rPr>
              <a:t>；</a:t>
            </a:r>
            <a:r>
              <a:rPr lang="en-US" altLang="zh-CN" sz="1800" dirty="0" smtClean="0">
                <a:latin typeface="宋体"/>
                <a:ea typeface="宋体"/>
                <a:cs typeface="宋体"/>
              </a:rPr>
              <a:t>NICE</a:t>
            </a:r>
            <a:r>
              <a:rPr lang="zh-CN" altLang="en-US" sz="1800" dirty="0" smtClean="0">
                <a:latin typeface="宋体"/>
                <a:ea typeface="宋体"/>
                <a:cs typeface="宋体"/>
              </a:rPr>
              <a:t>指南</a:t>
            </a:r>
            <a:r>
              <a:rPr lang="zh-CN" altLang="en-US" sz="1800" dirty="0" smtClean="0">
                <a:latin typeface="宋体"/>
                <a:ea typeface="宋体"/>
                <a:cs typeface="宋体"/>
              </a:rPr>
              <a:t>：</a:t>
            </a:r>
            <a:r>
              <a:rPr lang="en-US" sz="1800" dirty="0" smtClean="0">
                <a:latin typeface="宋体"/>
                <a:ea typeface="宋体"/>
                <a:cs typeface="宋体"/>
              </a:rPr>
              <a:t>41</a:t>
            </a:r>
            <a:r>
              <a:rPr lang="en-US" sz="1800" dirty="0" smtClean="0">
                <a:latin typeface="宋体"/>
                <a:ea typeface="宋体"/>
                <a:cs typeface="宋体"/>
              </a:rPr>
              <a:t>% </a:t>
            </a:r>
          </a:p>
          <a:p>
            <a:endParaRPr lang="en-US" sz="1800" dirty="0" smtClean="0">
              <a:latin typeface="宋体"/>
              <a:ea typeface="宋体"/>
              <a:cs typeface="宋体"/>
            </a:endParaRPr>
          </a:p>
          <a:p>
            <a:r>
              <a:rPr lang="zh-CN" altLang="en-US" sz="1800" u="sng" dirty="0" smtClean="0">
                <a:latin typeface="宋体"/>
                <a:ea typeface="宋体"/>
                <a:cs typeface="宋体"/>
              </a:rPr>
              <a:t>检出率：</a:t>
            </a:r>
            <a:r>
              <a:rPr lang="en-US" sz="1800" u="sng" dirty="0" smtClean="0">
                <a:latin typeface="宋体"/>
                <a:ea typeface="宋体"/>
                <a:cs typeface="宋体"/>
              </a:rPr>
              <a:t>10</a:t>
            </a:r>
            <a:r>
              <a:rPr lang="en-US" sz="1800" u="sng" dirty="0">
                <a:latin typeface="宋体"/>
                <a:ea typeface="宋体"/>
                <a:cs typeface="宋体"/>
              </a:rPr>
              <a:t>% </a:t>
            </a:r>
            <a:r>
              <a:rPr lang="zh-CN" altLang="en-US" sz="1800" u="sng" dirty="0" smtClean="0">
                <a:latin typeface="宋体"/>
                <a:ea typeface="宋体"/>
                <a:cs typeface="宋体"/>
              </a:rPr>
              <a:t>假阳性率，有先兆子痫者在</a:t>
            </a:r>
            <a:r>
              <a:rPr lang="en-US" altLang="zh-CN" sz="1800" u="sng" dirty="0" smtClean="0">
                <a:latin typeface="宋体"/>
                <a:ea typeface="宋体"/>
                <a:cs typeface="宋体"/>
              </a:rPr>
              <a:t>37</a:t>
            </a:r>
            <a:r>
              <a:rPr lang="zh-CN" altLang="en-US" sz="1800" u="sng" dirty="0" smtClean="0">
                <a:latin typeface="宋体"/>
                <a:ea typeface="宋体"/>
                <a:cs typeface="宋体"/>
              </a:rPr>
              <a:t>周前分娩</a:t>
            </a:r>
            <a:r>
              <a:rPr lang="zh-CN" altLang="en-US" sz="1800" dirty="0" smtClean="0">
                <a:latin typeface="宋体"/>
                <a:ea typeface="宋体"/>
                <a:cs typeface="宋体"/>
              </a:rPr>
              <a:t>：</a:t>
            </a:r>
            <a:r>
              <a:rPr lang="en-US" sz="1800" dirty="0" smtClean="0">
                <a:latin typeface="宋体"/>
                <a:ea typeface="宋体"/>
                <a:cs typeface="宋体"/>
              </a:rPr>
              <a:t> </a:t>
            </a:r>
            <a:r>
              <a:rPr lang="en-US" altLang="zh-CN" sz="1800" dirty="0" smtClean="0">
                <a:latin typeface="宋体"/>
                <a:ea typeface="宋体"/>
                <a:cs typeface="宋体"/>
              </a:rPr>
              <a:t>FMF</a:t>
            </a:r>
            <a:r>
              <a:rPr lang="zh-CN" altLang="en-US" sz="1800" dirty="0" smtClean="0">
                <a:latin typeface="宋体"/>
                <a:ea typeface="宋体"/>
                <a:cs typeface="宋体"/>
              </a:rPr>
              <a:t>算法：</a:t>
            </a:r>
            <a:r>
              <a:rPr lang="en-US" sz="1800" dirty="0" smtClean="0">
                <a:latin typeface="宋体"/>
                <a:ea typeface="宋体"/>
                <a:cs typeface="宋体"/>
              </a:rPr>
              <a:t>80%</a:t>
            </a:r>
            <a:r>
              <a:rPr lang="zh-CN" altLang="en-US" sz="1800" dirty="0" smtClean="0">
                <a:latin typeface="宋体"/>
                <a:ea typeface="宋体"/>
                <a:cs typeface="宋体"/>
              </a:rPr>
              <a:t>；</a:t>
            </a:r>
            <a:r>
              <a:rPr lang="en-US" altLang="zh-CN" sz="1800" dirty="0" smtClean="0">
                <a:latin typeface="宋体"/>
                <a:ea typeface="宋体"/>
                <a:cs typeface="宋体"/>
              </a:rPr>
              <a:t>NICE</a:t>
            </a:r>
            <a:r>
              <a:rPr lang="zh-CN" altLang="en-US" sz="1800" dirty="0" smtClean="0">
                <a:latin typeface="宋体"/>
                <a:ea typeface="宋体"/>
                <a:cs typeface="宋体"/>
              </a:rPr>
              <a:t>指南</a:t>
            </a:r>
            <a:r>
              <a:rPr lang="zh-CN" altLang="en-US" sz="1800" dirty="0" smtClean="0">
                <a:latin typeface="宋体"/>
                <a:ea typeface="宋体"/>
                <a:cs typeface="宋体"/>
              </a:rPr>
              <a:t>：</a:t>
            </a:r>
            <a:r>
              <a:rPr lang="en-US" sz="1800" dirty="0" smtClean="0">
                <a:latin typeface="宋体"/>
                <a:ea typeface="宋体"/>
                <a:cs typeface="宋体"/>
              </a:rPr>
              <a:t>39</a:t>
            </a:r>
            <a:r>
              <a:rPr lang="en-US" sz="1800" dirty="0" smtClean="0">
                <a:latin typeface="宋体"/>
                <a:ea typeface="宋体"/>
                <a:cs typeface="宋体"/>
              </a:rPr>
              <a:t>%  </a:t>
            </a:r>
          </a:p>
          <a:p>
            <a:endParaRPr lang="en-US" sz="1800" dirty="0" smtClean="0">
              <a:latin typeface="宋体"/>
              <a:ea typeface="宋体"/>
              <a:cs typeface="宋体"/>
            </a:endParaRPr>
          </a:p>
          <a:p>
            <a:r>
              <a:rPr lang="zh-CN" altLang="en-US" sz="1800" u="sng" dirty="0" smtClean="0">
                <a:latin typeface="宋体"/>
                <a:ea typeface="宋体"/>
                <a:cs typeface="宋体"/>
              </a:rPr>
              <a:t>检出率：</a:t>
            </a:r>
            <a:r>
              <a:rPr lang="en-US" altLang="zh-CN" sz="1800" u="sng" dirty="0">
                <a:latin typeface="宋体"/>
                <a:ea typeface="宋体"/>
                <a:cs typeface="宋体"/>
              </a:rPr>
              <a:t>10% </a:t>
            </a:r>
            <a:r>
              <a:rPr lang="zh-CN" altLang="en-US" sz="1800" u="sng" dirty="0">
                <a:latin typeface="宋体"/>
                <a:ea typeface="宋体"/>
                <a:cs typeface="宋体"/>
              </a:rPr>
              <a:t>假阳性率，有先兆子痫者在</a:t>
            </a:r>
            <a:r>
              <a:rPr lang="en-US" altLang="zh-CN" sz="1800" u="sng" dirty="0" smtClean="0">
                <a:latin typeface="宋体"/>
                <a:ea typeface="宋体"/>
                <a:cs typeface="宋体"/>
              </a:rPr>
              <a:t>37</a:t>
            </a:r>
            <a:r>
              <a:rPr lang="zh-CN" altLang="en-US" sz="1800" u="sng" dirty="0" smtClean="0">
                <a:latin typeface="宋体"/>
                <a:ea typeface="宋体"/>
                <a:cs typeface="宋体"/>
              </a:rPr>
              <a:t>周后分娩</a:t>
            </a:r>
            <a:r>
              <a:rPr lang="zh-CN" altLang="en-US" sz="1800" dirty="0" smtClean="0">
                <a:latin typeface="宋体"/>
                <a:ea typeface="宋体"/>
                <a:cs typeface="宋体"/>
              </a:rPr>
              <a:t>：</a:t>
            </a:r>
            <a:r>
              <a:rPr lang="en-US" altLang="zh-CN" sz="1800" dirty="0" smtClean="0">
                <a:latin typeface="宋体"/>
                <a:ea typeface="宋体"/>
                <a:cs typeface="宋体"/>
              </a:rPr>
              <a:t> FMF</a:t>
            </a:r>
            <a:r>
              <a:rPr lang="zh-CN" altLang="en-US" sz="1800" dirty="0" smtClean="0">
                <a:latin typeface="宋体"/>
                <a:ea typeface="宋体"/>
                <a:cs typeface="宋体"/>
              </a:rPr>
              <a:t>算法：</a:t>
            </a:r>
            <a:r>
              <a:rPr lang="en-US" sz="1800" dirty="0" smtClean="0">
                <a:latin typeface="宋体"/>
                <a:ea typeface="宋体"/>
                <a:cs typeface="宋体"/>
              </a:rPr>
              <a:t>43%</a:t>
            </a:r>
            <a:r>
              <a:rPr lang="zh-CN" altLang="en-US" sz="1800" dirty="0" smtClean="0">
                <a:latin typeface="宋体"/>
                <a:ea typeface="宋体"/>
                <a:cs typeface="宋体"/>
              </a:rPr>
              <a:t>；</a:t>
            </a:r>
            <a:r>
              <a:rPr lang="en-US" altLang="zh-CN" sz="1800" dirty="0" smtClean="0">
                <a:latin typeface="宋体"/>
                <a:ea typeface="宋体"/>
                <a:cs typeface="宋体"/>
              </a:rPr>
              <a:t>NICE</a:t>
            </a:r>
            <a:r>
              <a:rPr lang="zh-CN" altLang="en-US" sz="1800" dirty="0" smtClean="0">
                <a:latin typeface="宋体"/>
                <a:ea typeface="宋体"/>
                <a:cs typeface="宋体"/>
              </a:rPr>
              <a:t>指南</a:t>
            </a:r>
            <a:r>
              <a:rPr lang="en-US" altLang="zh-CN" sz="1800" dirty="0" smtClean="0">
                <a:latin typeface="宋体"/>
                <a:ea typeface="宋体"/>
                <a:cs typeface="宋体"/>
              </a:rPr>
              <a:t>: </a:t>
            </a:r>
            <a:r>
              <a:rPr lang="en-US" sz="1800" dirty="0" smtClean="0">
                <a:latin typeface="宋体"/>
                <a:ea typeface="宋体"/>
                <a:cs typeface="宋体"/>
              </a:rPr>
              <a:t>34</a:t>
            </a:r>
            <a:r>
              <a:rPr lang="en-US" sz="1800" dirty="0" smtClean="0">
                <a:latin typeface="宋体"/>
                <a:ea typeface="宋体"/>
                <a:cs typeface="宋体"/>
              </a:rPr>
              <a:t>%</a:t>
            </a:r>
            <a:endParaRPr lang="en-US" sz="1800" dirty="0" smtClean="0">
              <a:solidFill>
                <a:srgbClr val="FF0000"/>
              </a:solidFill>
              <a:latin typeface="宋体"/>
              <a:ea typeface="宋体"/>
              <a:cs typeface="宋体"/>
            </a:endParaRPr>
          </a:p>
        </p:txBody>
      </p:sp>
      <p:sp>
        <p:nvSpPr>
          <p:cNvPr id="11"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8" name="Group 2"/>
          <p:cNvGrpSpPr/>
          <p:nvPr/>
        </p:nvGrpSpPr>
        <p:grpSpPr bwMode="auto">
          <a:xfrm>
            <a:off x="0" y="-15875"/>
            <a:ext cx="9144000" cy="923925"/>
            <a:chOff x="0" y="3755"/>
            <a:chExt cx="5760" cy="582"/>
          </a:xfrm>
        </p:grpSpPr>
        <p:pic>
          <p:nvPicPr>
            <p:cNvPr id="29734" name="Picture 3" descr="ISUOG-red-bann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735" name="Picture 4" descr="UOG reversed"/>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4" name="Picture 3"/>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67544" y="1556792"/>
            <a:ext cx="8209508" cy="5205369"/>
          </a:xfrm>
          <a:prstGeom prst="rect">
            <a:avLst/>
          </a:prstGeom>
        </p:spPr>
      </p:pic>
      <p:sp>
        <p:nvSpPr>
          <p:cNvPr id="2" name="Rectangle 1"/>
          <p:cNvSpPr/>
          <p:nvPr/>
        </p:nvSpPr>
        <p:spPr>
          <a:xfrm>
            <a:off x="395536" y="5517232"/>
            <a:ext cx="8424936" cy="720080"/>
          </a:xfrm>
          <a:prstGeom prst="rect">
            <a:avLst/>
          </a:prstGeom>
          <a:noFill/>
          <a:ln w="38100" cmpd="sng">
            <a:solidFill>
              <a:srgbClr val="ED1D2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28600" y="1556792"/>
            <a:ext cx="864235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2400" b="1" i="0" dirty="0" smtClean="0">
                <a:latin typeface="宋体"/>
                <a:ea typeface="宋体"/>
                <a:cs typeface="宋体"/>
              </a:rPr>
              <a:t>结</a:t>
            </a:r>
            <a:r>
              <a:rPr lang="en-US" altLang="zh-CN" sz="2400" b="1" i="0" dirty="0" smtClean="0">
                <a:latin typeface="宋体"/>
                <a:ea typeface="宋体"/>
                <a:cs typeface="宋体"/>
              </a:rPr>
              <a:t>        </a:t>
            </a:r>
            <a:r>
              <a:rPr lang="zh-CN" altLang="en-US" sz="2400" b="1" i="0" dirty="0" smtClean="0">
                <a:latin typeface="宋体"/>
                <a:ea typeface="宋体"/>
                <a:cs typeface="宋体"/>
              </a:rPr>
              <a:t>果</a:t>
            </a:r>
            <a:endParaRPr lang="en-GB" altLang="it-IT" sz="2400" b="1" i="0" dirty="0" smtClean="0">
              <a:latin typeface="宋体"/>
              <a:ea typeface="宋体"/>
              <a:cs typeface="宋体"/>
            </a:endParaRP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9" name="Text Box 5"/>
          <p:cNvSpPr txBox="1">
            <a:spLocks noChangeArrowheads="1"/>
          </p:cNvSpPr>
          <p:nvPr/>
        </p:nvSpPr>
        <p:spPr bwMode="auto">
          <a:xfrm>
            <a:off x="0" y="980728"/>
            <a:ext cx="9143999" cy="460375"/>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zh-CN" altLang="en-US" sz="1200" b="1" i="0" dirty="0" smtClean="0">
                <a:solidFill>
                  <a:schemeClr val="bg1"/>
                </a:solidFill>
                <a:sym typeface="+mn-ea"/>
              </a:rPr>
              <a:t>孕</a:t>
            </a:r>
            <a:r>
              <a:rPr lang="en-US" sz="1200" b="1" i="0" dirty="0" smtClean="0">
                <a:solidFill>
                  <a:schemeClr val="bg1"/>
                </a:solidFill>
                <a:sym typeface="+mn-ea"/>
              </a:rPr>
              <a:t>11–13</a:t>
            </a:r>
            <a:r>
              <a:rPr lang="zh-CN" altLang="en-US" sz="1200" b="1" i="0" dirty="0" smtClean="0">
                <a:solidFill>
                  <a:schemeClr val="bg1"/>
                </a:solidFill>
                <a:sym typeface="+mn-ea"/>
              </a:rPr>
              <a:t>周先兆子痫多中心筛查中的孕妇因素和生物学指标</a:t>
            </a:r>
            <a:r>
              <a:rPr lang="en-US" sz="1200" b="1" i="0" dirty="0" smtClean="0">
                <a:solidFill>
                  <a:schemeClr val="bg1"/>
                </a:solidFill>
                <a:sym typeface="+mn-ea"/>
              </a:rPr>
              <a:t>: </a:t>
            </a:r>
            <a:r>
              <a:rPr lang="zh-CN" altLang="en-US" sz="1200" b="1" i="0" dirty="0" smtClean="0">
                <a:solidFill>
                  <a:schemeClr val="bg1"/>
                </a:solidFill>
                <a:sym typeface="+mn-ea"/>
              </a:rPr>
              <a:t>与 </a:t>
            </a:r>
            <a:r>
              <a:rPr lang="en-US" altLang="zh-CN" sz="1200" b="1" i="0" dirty="0" smtClean="0">
                <a:solidFill>
                  <a:schemeClr val="bg1"/>
                </a:solidFill>
                <a:sym typeface="+mn-ea"/>
              </a:rPr>
              <a:t>NICE</a:t>
            </a:r>
            <a:r>
              <a:rPr lang="zh-CN" altLang="en-US" sz="1200" b="1" i="0" dirty="0" smtClean="0">
                <a:solidFill>
                  <a:schemeClr val="bg1"/>
                </a:solidFill>
                <a:sym typeface="+mn-ea"/>
              </a:rPr>
              <a:t>指南和</a:t>
            </a:r>
            <a:r>
              <a:rPr lang="en-US" sz="1200" b="1" i="0" dirty="0" smtClean="0">
                <a:solidFill>
                  <a:schemeClr val="bg1"/>
                </a:solidFill>
                <a:sym typeface="+mn-ea"/>
              </a:rPr>
              <a:t>ACOG</a:t>
            </a:r>
            <a:r>
              <a:rPr lang="zh-CN" altLang="en-US" sz="1200" b="1" i="0" dirty="0" smtClean="0">
                <a:solidFill>
                  <a:schemeClr val="bg1"/>
                </a:solidFill>
                <a:sym typeface="+mn-ea"/>
              </a:rPr>
              <a:t>建议的比较</a:t>
            </a:r>
          </a:p>
          <a:p>
            <a:pPr algn="ctr" eaLnBrk="1" hangingPunct="1">
              <a:spcBef>
                <a:spcPct val="0"/>
              </a:spcBef>
              <a:buFontTx/>
              <a:buNone/>
            </a:pPr>
            <a:r>
              <a:rPr lang="en-GB" altLang="it-IT" sz="1200" b="1" i="0" dirty="0" smtClean="0">
                <a:solidFill>
                  <a:schemeClr val="bg1"/>
                </a:solidFill>
              </a:rPr>
              <a:t> </a:t>
            </a:r>
            <a:r>
              <a:rPr lang="de-DE" altLang="it-IT" sz="1200" dirty="0" smtClean="0">
                <a:solidFill>
                  <a:schemeClr val="bg1"/>
                </a:solidFill>
              </a:rPr>
              <a:t>N. O‘Gorman et </a:t>
            </a:r>
            <a:r>
              <a:rPr lang="de-DE" altLang="it-IT" sz="1200" dirty="0">
                <a:solidFill>
                  <a:schemeClr val="bg1"/>
                </a:solidFill>
              </a:rPr>
              <a:t>al.</a:t>
            </a:r>
            <a:r>
              <a:rPr lang="en-GB" altLang="it-IT" sz="1200" dirty="0">
                <a:solidFill>
                  <a:schemeClr val="bg1"/>
                </a:solidFill>
              </a:rPr>
              <a:t>, UOG </a:t>
            </a:r>
            <a:r>
              <a:rPr lang="en-GB" altLang="it-IT" sz="1200" dirty="0" smtClean="0">
                <a:solidFill>
                  <a:schemeClr val="bg1"/>
                </a:solidFill>
              </a:rPr>
              <a:t>2017</a:t>
            </a:r>
            <a:endParaRPr lang="en-GB" altLang="it-IT" sz="1200" dirty="0">
              <a:solidFill>
                <a:schemeClr val="bg1"/>
              </a:solidFill>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32726" y="2132856"/>
            <a:ext cx="8385895" cy="451182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1850</Words>
  <Application>Microsoft Office PowerPoint</Application>
  <PresentationFormat>全屏显示(4:3)</PresentationFormat>
  <Paragraphs>110</Paragraphs>
  <Slides>13</Slides>
  <Notes>9</Notes>
  <HiddenSlides>0</HiddenSlides>
  <MMClips>0</MMClips>
  <ScaleCrop>false</ScaleCrop>
  <HeadingPairs>
    <vt:vector size="4" baseType="variant">
      <vt:variant>
        <vt:lpstr>主题</vt:lpstr>
      </vt:variant>
      <vt:variant>
        <vt:i4>2</vt:i4>
      </vt:variant>
      <vt:variant>
        <vt:lpstr>幻灯片标题</vt:lpstr>
      </vt:variant>
      <vt:variant>
        <vt:i4>13</vt:i4>
      </vt:variant>
    </vt:vector>
  </HeadingPairs>
  <TitlesOfParts>
    <vt:vector size="15" baseType="lpstr">
      <vt:lpstr>Default Design</vt:lpstr>
      <vt:lpstr>5_Default Design</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杨芳3</cp:lastModifiedBy>
  <cp:revision>729</cp:revision>
  <cp:lastPrinted>2011-09-13T15:07:00Z</cp:lastPrinted>
  <dcterms:created xsi:type="dcterms:W3CDTF">2016-05-13T18:06:00Z</dcterms:created>
  <dcterms:modified xsi:type="dcterms:W3CDTF">2017-10-06T03:37:53Z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2052-10.1.0.6489</vt:lpwstr>
  </property>
</Properties>
</file>