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8288000" cy="10287000"/>
  <p:notesSz cx="6858000" cy="9144000"/>
  <p:embeddedFontLst>
    <p:embeddedFont>
      <p:font typeface="Arial Bold" panose="020B0704020202020204" pitchFamily="34" charset="0"/>
      <p:bold r:id="rId3"/>
    </p:embeddedFont>
    <p:embeddedFont>
      <p:font typeface="Plus Jakarta Sans" panose="020B06040202020202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086100"/>
            <a:ext cx="9790492" cy="7200900"/>
          </a:xfrm>
          <a:custGeom>
            <a:avLst/>
            <a:gdLst/>
            <a:ahLst/>
            <a:cxnLst/>
            <a:rect l="l" t="t" r="r" b="b"/>
            <a:pathLst>
              <a:path w="9790492" h="7200900">
                <a:moveTo>
                  <a:pt x="0" y="0"/>
                </a:moveTo>
                <a:lnTo>
                  <a:pt x="9790492" y="0"/>
                </a:lnTo>
                <a:lnTo>
                  <a:pt x="9790492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9714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9790492" cy="3086100"/>
            <a:chOff x="0" y="0"/>
            <a:chExt cx="2578566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78566" cy="812800"/>
            </a:xfrm>
            <a:custGeom>
              <a:avLst/>
              <a:gdLst/>
              <a:ahLst/>
              <a:cxnLst/>
              <a:rect l="l" t="t" r="r" b="b"/>
              <a:pathLst>
                <a:path w="2578566" h="812800">
                  <a:moveTo>
                    <a:pt x="0" y="0"/>
                  </a:moveTo>
                  <a:lnTo>
                    <a:pt x="2578566" y="0"/>
                  </a:lnTo>
                  <a:lnTo>
                    <a:pt x="2578566" y="812800"/>
                  </a:lnTo>
                  <a:lnTo>
                    <a:pt x="0" y="812800"/>
                  </a:lnTo>
                  <a:close/>
                </a:path>
              </a:pathLst>
            </a:custGeom>
            <a:gradFill rotWithShape="1">
              <a:gsLst>
                <a:gs pos="0">
                  <a:srgbClr val="303383">
                    <a:alpha val="100000"/>
                  </a:srgbClr>
                </a:gs>
                <a:gs pos="100000">
                  <a:srgbClr val="E30513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578566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1833998">
            <a:off x="-1711803" y="-1657077"/>
            <a:ext cx="3423606" cy="3775418"/>
          </a:xfrm>
          <a:custGeom>
            <a:avLst/>
            <a:gdLst/>
            <a:ahLst/>
            <a:cxnLst/>
            <a:rect l="l" t="t" r="r" b="b"/>
            <a:pathLst>
              <a:path w="3423606" h="3775418">
                <a:moveTo>
                  <a:pt x="0" y="0"/>
                </a:moveTo>
                <a:lnTo>
                  <a:pt x="3423606" y="0"/>
                </a:lnTo>
                <a:lnTo>
                  <a:pt x="3423606" y="3775418"/>
                </a:lnTo>
                <a:lnTo>
                  <a:pt x="0" y="37754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0999"/>
            </a:blip>
            <a:stretch>
              <a:fillRect r="-247059" b="-3594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7" name="Group 7"/>
          <p:cNvGrpSpPr/>
          <p:nvPr/>
        </p:nvGrpSpPr>
        <p:grpSpPr>
          <a:xfrm>
            <a:off x="10655066" y="7645056"/>
            <a:ext cx="6792104" cy="1315049"/>
            <a:chOff x="0" y="0"/>
            <a:chExt cx="4399366" cy="85178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399366" cy="851780"/>
            </a:xfrm>
            <a:custGeom>
              <a:avLst/>
              <a:gdLst/>
              <a:ahLst/>
              <a:cxnLst/>
              <a:rect l="l" t="t" r="r" b="b"/>
              <a:pathLst>
                <a:path w="4399366" h="851780">
                  <a:moveTo>
                    <a:pt x="27606" y="0"/>
                  </a:moveTo>
                  <a:lnTo>
                    <a:pt x="4371761" y="0"/>
                  </a:lnTo>
                  <a:cubicBezTo>
                    <a:pt x="4379082" y="0"/>
                    <a:pt x="4386104" y="2908"/>
                    <a:pt x="4391281" y="8085"/>
                  </a:cubicBezTo>
                  <a:cubicBezTo>
                    <a:pt x="4396458" y="13263"/>
                    <a:pt x="4399366" y="20284"/>
                    <a:pt x="4399366" y="27606"/>
                  </a:cubicBezTo>
                  <a:lnTo>
                    <a:pt x="4399366" y="824175"/>
                  </a:lnTo>
                  <a:cubicBezTo>
                    <a:pt x="4399366" y="831496"/>
                    <a:pt x="4396458" y="838518"/>
                    <a:pt x="4391281" y="843695"/>
                  </a:cubicBezTo>
                  <a:cubicBezTo>
                    <a:pt x="4386104" y="848872"/>
                    <a:pt x="4379082" y="851780"/>
                    <a:pt x="4371761" y="851780"/>
                  </a:cubicBezTo>
                  <a:lnTo>
                    <a:pt x="27606" y="851780"/>
                  </a:lnTo>
                  <a:cubicBezTo>
                    <a:pt x="20284" y="851780"/>
                    <a:pt x="13263" y="848872"/>
                    <a:pt x="8085" y="843695"/>
                  </a:cubicBezTo>
                  <a:cubicBezTo>
                    <a:pt x="2908" y="838518"/>
                    <a:pt x="0" y="831496"/>
                    <a:pt x="0" y="824175"/>
                  </a:cubicBezTo>
                  <a:lnTo>
                    <a:pt x="0" y="27606"/>
                  </a:lnTo>
                  <a:cubicBezTo>
                    <a:pt x="0" y="20284"/>
                    <a:pt x="2908" y="13263"/>
                    <a:pt x="8085" y="8085"/>
                  </a:cubicBezTo>
                  <a:cubicBezTo>
                    <a:pt x="13263" y="2908"/>
                    <a:pt x="20284" y="0"/>
                    <a:pt x="27606" y="0"/>
                  </a:cubicBezTo>
                  <a:close/>
                </a:path>
              </a:pathLst>
            </a:custGeom>
            <a:solidFill>
              <a:srgbClr val="328034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4399366" cy="861305"/>
            </a:xfrm>
            <a:prstGeom prst="rect">
              <a:avLst/>
            </a:prstGeom>
          </p:spPr>
          <p:txBody>
            <a:bodyPr lIns="14883" tIns="14883" rIns="14883" bIns="14883" rtlCol="0" anchor="ctr"/>
            <a:lstStyle/>
            <a:p>
              <a:pPr algn="ctr">
                <a:lnSpc>
                  <a:spcPts val="205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08865" y="9258300"/>
            <a:ext cx="4291454" cy="928840"/>
            <a:chOff x="0" y="0"/>
            <a:chExt cx="3001640" cy="64967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001640" cy="649673"/>
            </a:xfrm>
            <a:custGeom>
              <a:avLst/>
              <a:gdLst/>
              <a:ahLst/>
              <a:cxnLst/>
              <a:rect l="l" t="t" r="r" b="b"/>
              <a:pathLst>
                <a:path w="3001640" h="649673">
                  <a:moveTo>
                    <a:pt x="43691" y="0"/>
                  </a:moveTo>
                  <a:lnTo>
                    <a:pt x="2957948" y="0"/>
                  </a:lnTo>
                  <a:cubicBezTo>
                    <a:pt x="2969536" y="0"/>
                    <a:pt x="2980649" y="4603"/>
                    <a:pt x="2988843" y="12797"/>
                  </a:cubicBezTo>
                  <a:cubicBezTo>
                    <a:pt x="2997036" y="20991"/>
                    <a:pt x="3001640" y="32104"/>
                    <a:pt x="3001640" y="43691"/>
                  </a:cubicBezTo>
                  <a:lnTo>
                    <a:pt x="3001640" y="605982"/>
                  </a:lnTo>
                  <a:cubicBezTo>
                    <a:pt x="3001640" y="617570"/>
                    <a:pt x="2997036" y="628683"/>
                    <a:pt x="2988843" y="636877"/>
                  </a:cubicBezTo>
                  <a:cubicBezTo>
                    <a:pt x="2980649" y="645070"/>
                    <a:pt x="2969536" y="649673"/>
                    <a:pt x="2957948" y="649673"/>
                  </a:cubicBezTo>
                  <a:lnTo>
                    <a:pt x="43691" y="649673"/>
                  </a:lnTo>
                  <a:cubicBezTo>
                    <a:pt x="32104" y="649673"/>
                    <a:pt x="20991" y="645070"/>
                    <a:pt x="12797" y="636877"/>
                  </a:cubicBezTo>
                  <a:cubicBezTo>
                    <a:pt x="4603" y="628683"/>
                    <a:pt x="0" y="617570"/>
                    <a:pt x="0" y="605982"/>
                  </a:cubicBezTo>
                  <a:lnTo>
                    <a:pt x="0" y="43691"/>
                  </a:lnTo>
                  <a:cubicBezTo>
                    <a:pt x="0" y="32104"/>
                    <a:pt x="4603" y="20991"/>
                    <a:pt x="12797" y="12797"/>
                  </a:cubicBezTo>
                  <a:cubicBezTo>
                    <a:pt x="20991" y="4603"/>
                    <a:pt x="32104" y="0"/>
                    <a:pt x="43691" y="0"/>
                  </a:cubicBezTo>
                  <a:close/>
                </a:path>
              </a:pathLst>
            </a:custGeom>
            <a:solidFill>
              <a:srgbClr val="328034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9525"/>
              <a:ext cx="3001640" cy="659198"/>
            </a:xfrm>
            <a:prstGeom prst="rect">
              <a:avLst/>
            </a:prstGeom>
          </p:spPr>
          <p:txBody>
            <a:bodyPr lIns="14883" tIns="14883" rIns="14883" bIns="14883" rtlCol="0" anchor="ctr"/>
            <a:lstStyle/>
            <a:p>
              <a:pPr algn="ctr">
                <a:lnSpc>
                  <a:spcPts val="205"/>
                </a:lnSpc>
              </a:pPr>
              <a:endParaRPr/>
            </a:p>
          </p:txBody>
        </p:sp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0803" y="7994843"/>
            <a:ext cx="2500535" cy="2500535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7591650" y="8227040"/>
            <a:ext cx="2136132" cy="2059959"/>
            <a:chOff x="0" y="0"/>
            <a:chExt cx="579119" cy="56426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79119" cy="564265"/>
            </a:xfrm>
            <a:custGeom>
              <a:avLst/>
              <a:gdLst/>
              <a:ahLst/>
              <a:cxnLst/>
              <a:rect l="l" t="t" r="r" b="b"/>
              <a:pathLst>
                <a:path w="579119" h="564265">
                  <a:moveTo>
                    <a:pt x="0" y="0"/>
                  </a:moveTo>
                  <a:lnTo>
                    <a:pt x="579119" y="0"/>
                  </a:lnTo>
                  <a:lnTo>
                    <a:pt x="579119" y="564265"/>
                  </a:lnTo>
                  <a:lnTo>
                    <a:pt x="0" y="564265"/>
                  </a:lnTo>
                  <a:close/>
                </a:path>
              </a:pathLst>
            </a:custGeom>
            <a:ln w="76200" cap="sq">
              <a:gradFill>
                <a:gsLst>
                  <a:gs pos="0">
                    <a:srgbClr val="303383">
                      <a:alpha val="100000"/>
                    </a:srgbClr>
                  </a:gs>
                  <a:gs pos="100000">
                    <a:srgbClr val="E3051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579119" cy="5737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05593" y="635770"/>
            <a:ext cx="9179305" cy="1814560"/>
            <a:chOff x="0" y="0"/>
            <a:chExt cx="12239073" cy="241941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917333" cy="2419413"/>
            </a:xfrm>
            <a:custGeom>
              <a:avLst/>
              <a:gdLst/>
              <a:ahLst/>
              <a:cxnLst/>
              <a:rect l="l" t="t" r="r" b="b"/>
              <a:pathLst>
                <a:path w="2917333" h="2419413">
                  <a:moveTo>
                    <a:pt x="0" y="0"/>
                  </a:moveTo>
                  <a:lnTo>
                    <a:pt x="2917333" y="0"/>
                  </a:lnTo>
                  <a:lnTo>
                    <a:pt x="2917333" y="2419413"/>
                  </a:lnTo>
                  <a:lnTo>
                    <a:pt x="0" y="24194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126" r="-9028" b="-59334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133960" y="-47625"/>
              <a:ext cx="9105113" cy="22282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23"/>
                </a:lnSpc>
              </a:pPr>
              <a:r>
                <a:rPr lang="en-US" sz="2802" dirty="0">
                  <a:solidFill>
                    <a:srgbClr val="FFFFFF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37</a:t>
              </a:r>
              <a:r>
                <a:rPr lang="en-US" sz="2802" baseline="30000" dirty="0">
                  <a:solidFill>
                    <a:srgbClr val="FFFFFF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TH</a:t>
              </a:r>
              <a:r>
                <a:rPr lang="en-US" sz="2802" dirty="0">
                  <a:solidFill>
                    <a:srgbClr val="FFFFFF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  ISUOG</a:t>
              </a:r>
            </a:p>
            <a:p>
              <a:pPr algn="l">
                <a:lnSpc>
                  <a:spcPts val="3923"/>
                </a:lnSpc>
              </a:pPr>
              <a:r>
                <a:rPr lang="en-US" sz="2802" dirty="0">
                  <a:solidFill>
                    <a:srgbClr val="FFFFFF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WORLD CONGRESS</a:t>
              </a:r>
            </a:p>
            <a:p>
              <a:pPr algn="l">
                <a:lnSpc>
                  <a:spcPts val="3049"/>
                </a:lnSpc>
              </a:pPr>
              <a:r>
                <a:rPr lang="en-US" sz="2178" dirty="0">
                  <a:solidFill>
                    <a:srgbClr val="FFFFFF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ON ULTRASOUND IN OBSTETRICS &amp; GYNECOLOGY</a:t>
              </a:r>
            </a:p>
            <a:p>
              <a:pPr algn="l">
                <a:lnSpc>
                  <a:spcPts val="2502"/>
                </a:lnSpc>
                <a:spcBef>
                  <a:spcPct val="0"/>
                </a:spcBef>
              </a:pPr>
              <a:r>
                <a:rPr lang="en-US" sz="1787" dirty="0">
                  <a:solidFill>
                    <a:srgbClr val="FFFFFF"/>
                  </a:solidFill>
                  <a:latin typeface="Plus Jakarta Sans"/>
                  <a:ea typeface="Plus Jakarta Sans"/>
                  <a:cs typeface="Plus Jakarta Sans"/>
                  <a:sym typeface="Plus Jakarta Sans"/>
                </a:rPr>
                <a:t>LISBON, PORTUGAL   |   13-16 SEPTEMBER 2027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0829309" y="7812029"/>
            <a:ext cx="6443615" cy="9811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01"/>
              </a:lnSpc>
            </a:pPr>
            <a:r>
              <a:rPr lang="en-US" sz="2858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ABSTRACT SUBMISSION DEADLINE</a:t>
            </a:r>
          </a:p>
          <a:p>
            <a:pPr algn="ctr">
              <a:lnSpc>
                <a:spcPts val="4001"/>
              </a:lnSpc>
              <a:spcBef>
                <a:spcPct val="0"/>
              </a:spcBef>
            </a:pPr>
            <a:r>
              <a:rPr lang="en-US" sz="2858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16 MARCH 2027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167120" y="757237"/>
            <a:ext cx="7767995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  <a:spcBef>
                <a:spcPct val="0"/>
              </a:spcBef>
            </a:pPr>
            <a:r>
              <a:rPr lang="en-US" sz="3200" b="1">
                <a:solidFill>
                  <a:srgbClr val="E30513"/>
                </a:solidFill>
                <a:latin typeface="Arial Bold"/>
                <a:ea typeface="Arial Bold"/>
                <a:cs typeface="Arial Bold"/>
                <a:sym typeface="Arial Bold"/>
              </a:rPr>
              <a:t>Why submit an abstract to ISUOG 2027?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378036" y="1757984"/>
            <a:ext cx="7346163" cy="539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1">
                <a:gradFill>
                  <a:gsLst>
                    <a:gs pos="0">
                      <a:srgbClr val="303383">
                        <a:alpha val="100000"/>
                      </a:srgbClr>
                    </a:gs>
                    <a:gs pos="100000">
                      <a:srgbClr val="E30513">
                        <a:alpha val="100000"/>
                      </a:srgbClr>
                    </a:gs>
                  </a:gsLst>
                  <a:lin ang="0"/>
                </a:gradFill>
                <a:latin typeface="Arial Bold"/>
                <a:ea typeface="Arial Bold"/>
                <a:cs typeface="Arial Bold"/>
                <a:sym typeface="Arial Bold"/>
              </a:rPr>
              <a:t>Raise your professional profile:</a:t>
            </a:r>
            <a:r>
              <a:rPr lang="en-US" sz="24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Access a global audience, disseminate your research ideas and gain exposure.</a:t>
            </a:r>
          </a:p>
          <a:p>
            <a:pPr algn="l">
              <a:lnSpc>
                <a:spcPts val="2879"/>
              </a:lnSpc>
            </a:pPr>
            <a:endParaRPr lang="en-US"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2879"/>
              </a:lnSpc>
            </a:pPr>
            <a:r>
              <a:rPr lang="en-US" sz="2400" b="1">
                <a:gradFill>
                  <a:gsLst>
                    <a:gs pos="0">
                      <a:srgbClr val="303383">
                        <a:alpha val="100000"/>
                      </a:srgbClr>
                    </a:gs>
                    <a:gs pos="100000">
                      <a:srgbClr val="E30513">
                        <a:alpha val="100000"/>
                      </a:srgbClr>
                    </a:gs>
                  </a:gsLst>
                  <a:lin ang="0"/>
                </a:gradFill>
                <a:latin typeface="Arial Bold"/>
                <a:ea typeface="Arial Bold"/>
                <a:cs typeface="Arial Bold"/>
                <a:sym typeface="Arial Bold"/>
              </a:rPr>
              <a:t>Get published in UOG:</a:t>
            </a:r>
            <a:r>
              <a:rPr lang="en-US" sz="24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influential research journal has a global impact factor of 6.3 and has reached 6.28 million downloads in 2024.</a:t>
            </a:r>
          </a:p>
          <a:p>
            <a:pPr algn="l">
              <a:lnSpc>
                <a:spcPts val="2879"/>
              </a:lnSpc>
            </a:pPr>
            <a:endParaRPr lang="en-US"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2879"/>
              </a:lnSpc>
            </a:pPr>
            <a:r>
              <a:rPr lang="en-US" sz="2400" b="1">
                <a:gradFill>
                  <a:gsLst>
                    <a:gs pos="0">
                      <a:srgbClr val="303383">
                        <a:alpha val="100000"/>
                      </a:srgbClr>
                    </a:gs>
                    <a:gs pos="100000">
                      <a:srgbClr val="E30513">
                        <a:alpha val="100000"/>
                      </a:srgbClr>
                    </a:gs>
                  </a:gsLst>
                  <a:lin ang="0"/>
                </a:gradFill>
                <a:latin typeface="Arial Bold"/>
                <a:ea typeface="Arial Bold"/>
                <a:cs typeface="Arial Bold"/>
                <a:sym typeface="Arial Bold"/>
              </a:rPr>
              <a:t>Attend World Congress: </a:t>
            </a: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Benefit from discounted registration fees. </a:t>
            </a:r>
          </a:p>
          <a:p>
            <a:pPr algn="l">
              <a:lnSpc>
                <a:spcPts val="2879"/>
              </a:lnSpc>
            </a:pPr>
            <a:endParaRPr lang="en-US"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2879"/>
              </a:lnSpc>
            </a:pPr>
            <a:r>
              <a:rPr lang="en-US" sz="2400" b="1">
                <a:gradFill>
                  <a:gsLst>
                    <a:gs pos="0">
                      <a:srgbClr val="303383">
                        <a:alpha val="100000"/>
                      </a:srgbClr>
                    </a:gs>
                    <a:gs pos="100000">
                      <a:srgbClr val="E30513">
                        <a:alpha val="100000"/>
                      </a:srgbClr>
                    </a:gs>
                  </a:gsLst>
                  <a:lin ang="0"/>
                </a:gradFill>
                <a:latin typeface="Arial Bold"/>
                <a:ea typeface="Arial Bold"/>
                <a:cs typeface="Arial Bold"/>
                <a:sym typeface="Arial Bold"/>
              </a:rPr>
              <a:t>Make a difference:</a:t>
            </a:r>
            <a:r>
              <a:rPr lang="en-US" sz="24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Increase the knowledge of professionals in the field and make a difference in the lives of patients across the world. </a:t>
            </a:r>
          </a:p>
          <a:p>
            <a:pPr algn="l">
              <a:lnSpc>
                <a:spcPts val="2520"/>
              </a:lnSpc>
              <a:spcBef>
                <a:spcPct val="0"/>
              </a:spcBef>
            </a:pPr>
            <a:endParaRPr lang="en-US"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0038237" y="9532220"/>
            <a:ext cx="1997869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SUBMIT NOW</a:t>
            </a:r>
          </a:p>
        </p:txBody>
      </p:sp>
      <p:sp>
        <p:nvSpPr>
          <p:cNvPr id="24" name="Freeform 24"/>
          <p:cNvSpPr/>
          <p:nvPr/>
        </p:nvSpPr>
        <p:spPr>
          <a:xfrm rot="3261242">
            <a:off x="9009556" y="2224236"/>
            <a:ext cx="950685" cy="894356"/>
          </a:xfrm>
          <a:custGeom>
            <a:avLst/>
            <a:gdLst/>
            <a:ahLst/>
            <a:cxnLst/>
            <a:rect l="l" t="t" r="r" b="b"/>
            <a:pathLst>
              <a:path w="950685" h="894356">
                <a:moveTo>
                  <a:pt x="0" y="0"/>
                </a:moveTo>
                <a:lnTo>
                  <a:pt x="950685" y="0"/>
                </a:lnTo>
                <a:lnTo>
                  <a:pt x="950685" y="894355"/>
                </a:lnTo>
                <a:lnTo>
                  <a:pt x="0" y="8943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7000"/>
            </a:blip>
            <a:stretch>
              <a:fillRect l="-83695" r="-10210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Freeform 25"/>
          <p:cNvSpPr/>
          <p:nvPr/>
        </p:nvSpPr>
        <p:spPr>
          <a:xfrm>
            <a:off x="8398653" y="1028700"/>
            <a:ext cx="1490694" cy="1328098"/>
          </a:xfrm>
          <a:custGeom>
            <a:avLst/>
            <a:gdLst/>
            <a:ahLst/>
            <a:cxnLst/>
            <a:rect l="l" t="t" r="r" b="b"/>
            <a:pathLst>
              <a:path w="1490694" h="1328098">
                <a:moveTo>
                  <a:pt x="0" y="0"/>
                </a:moveTo>
                <a:lnTo>
                  <a:pt x="1490694" y="0"/>
                </a:lnTo>
                <a:lnTo>
                  <a:pt x="1490694" y="1328098"/>
                </a:lnTo>
                <a:lnTo>
                  <a:pt x="0" y="13280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2999"/>
            </a:blip>
            <a:stretch>
              <a:fillRect l="-17066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6" name="Freeform 26"/>
          <p:cNvSpPr/>
          <p:nvPr/>
        </p:nvSpPr>
        <p:spPr>
          <a:xfrm rot="2231345">
            <a:off x="17085177" y="8966417"/>
            <a:ext cx="1699877" cy="1874557"/>
          </a:xfrm>
          <a:custGeom>
            <a:avLst/>
            <a:gdLst/>
            <a:ahLst/>
            <a:cxnLst/>
            <a:rect l="l" t="t" r="r" b="b"/>
            <a:pathLst>
              <a:path w="1699877" h="1874557">
                <a:moveTo>
                  <a:pt x="0" y="0"/>
                </a:moveTo>
                <a:lnTo>
                  <a:pt x="1699876" y="0"/>
                </a:lnTo>
                <a:lnTo>
                  <a:pt x="1699876" y="1874557"/>
                </a:lnTo>
                <a:lnTo>
                  <a:pt x="0" y="187455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77000"/>
            </a:blip>
            <a:stretch>
              <a:fillRect r="-247059" b="-3594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7" name="Freeform 27"/>
          <p:cNvSpPr/>
          <p:nvPr/>
        </p:nvSpPr>
        <p:spPr>
          <a:xfrm>
            <a:off x="17618764" y="8489258"/>
            <a:ext cx="632703" cy="563692"/>
          </a:xfrm>
          <a:custGeom>
            <a:avLst/>
            <a:gdLst/>
            <a:ahLst/>
            <a:cxnLst/>
            <a:rect l="l" t="t" r="r" b="b"/>
            <a:pathLst>
              <a:path w="632703" h="563692">
                <a:moveTo>
                  <a:pt x="0" y="0"/>
                </a:moveTo>
                <a:lnTo>
                  <a:pt x="632703" y="0"/>
                </a:lnTo>
                <a:lnTo>
                  <a:pt x="632703" y="563692"/>
                </a:lnTo>
                <a:lnTo>
                  <a:pt x="0" y="5636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76000"/>
            </a:blip>
            <a:stretch>
              <a:fillRect l="-17066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8" name="Freeform 28"/>
          <p:cNvSpPr/>
          <p:nvPr/>
        </p:nvSpPr>
        <p:spPr>
          <a:xfrm rot="3261242">
            <a:off x="16615337" y="9185009"/>
            <a:ext cx="467244" cy="439560"/>
          </a:xfrm>
          <a:custGeom>
            <a:avLst/>
            <a:gdLst/>
            <a:ahLst/>
            <a:cxnLst/>
            <a:rect l="l" t="t" r="r" b="b"/>
            <a:pathLst>
              <a:path w="467244" h="439560">
                <a:moveTo>
                  <a:pt x="0" y="0"/>
                </a:moveTo>
                <a:lnTo>
                  <a:pt x="467244" y="0"/>
                </a:lnTo>
                <a:lnTo>
                  <a:pt x="467244" y="439560"/>
                </a:lnTo>
                <a:lnTo>
                  <a:pt x="0" y="43956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76000"/>
            </a:blip>
            <a:stretch>
              <a:fillRect l="-83695" r="-102101"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111</Words>
  <Application>Microsoft Office PowerPoint</Application>
  <PresentationFormat>Custom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Plus Jakarta Sans</vt:lpstr>
      <vt:lpstr>Arial Bold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Congress 2027 presentation slides</dc:title>
  <cp:lastModifiedBy>Melanie Atobrah-Kyeremeh</cp:lastModifiedBy>
  <cp:revision>3</cp:revision>
  <dcterms:created xsi:type="dcterms:W3CDTF">2006-08-16T00:00:00Z</dcterms:created>
  <dcterms:modified xsi:type="dcterms:W3CDTF">2026-10-15T09:24:39Z</dcterms:modified>
  <dc:identifier>DAHXyrpaxcE</dc:identifier>
</cp:coreProperties>
</file>