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2"/>
  </p:notesMasterIdLst>
  <p:sldIdLst>
    <p:sldId id="309" r:id="rId2"/>
    <p:sldId id="340" r:id="rId3"/>
    <p:sldId id="352" r:id="rId4"/>
    <p:sldId id="353" r:id="rId5"/>
    <p:sldId id="354" r:id="rId6"/>
    <p:sldId id="356" r:id="rId7"/>
    <p:sldId id="357" r:id="rId8"/>
    <p:sldId id="359" r:id="rId9"/>
    <p:sldId id="355" r:id="rId10"/>
    <p:sldId id="360" r:id="rId11"/>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mn-ea"/>
        <a:cs typeface="Arial" charset="0"/>
      </a:defRPr>
    </a:lvl1pPr>
    <a:lvl2pPr marL="457200" algn="l" rtl="0" eaLnBrk="0" fontAlgn="base" hangingPunct="0">
      <a:spcBef>
        <a:spcPct val="0"/>
      </a:spcBef>
      <a:spcAft>
        <a:spcPct val="0"/>
      </a:spcAft>
      <a:defRPr kern="1200">
        <a:solidFill>
          <a:schemeClr val="tx1"/>
        </a:solidFill>
        <a:latin typeface="Arial" charset="0"/>
        <a:ea typeface="+mn-ea"/>
        <a:cs typeface="Arial" charset="0"/>
      </a:defRPr>
    </a:lvl2pPr>
    <a:lvl3pPr marL="914400" algn="l" rtl="0" eaLnBrk="0" fontAlgn="base" hangingPunct="0">
      <a:spcBef>
        <a:spcPct val="0"/>
      </a:spcBef>
      <a:spcAft>
        <a:spcPct val="0"/>
      </a:spcAft>
      <a:defRPr kern="1200">
        <a:solidFill>
          <a:schemeClr val="tx1"/>
        </a:solidFill>
        <a:latin typeface="Arial" charset="0"/>
        <a:ea typeface="+mn-ea"/>
        <a:cs typeface="Arial" charset="0"/>
      </a:defRPr>
    </a:lvl3pPr>
    <a:lvl4pPr marL="1371600" algn="l" rtl="0" eaLnBrk="0" fontAlgn="base" hangingPunct="0">
      <a:spcBef>
        <a:spcPct val="0"/>
      </a:spcBef>
      <a:spcAft>
        <a:spcPct val="0"/>
      </a:spcAft>
      <a:defRPr kern="1200">
        <a:solidFill>
          <a:schemeClr val="tx1"/>
        </a:solidFill>
        <a:latin typeface="Arial" charset="0"/>
        <a:ea typeface="+mn-ea"/>
        <a:cs typeface="Arial" charset="0"/>
      </a:defRPr>
    </a:lvl4pPr>
    <a:lvl5pPr marL="1828800" algn="l" rtl="0" eaLnBrk="0" fontAlgn="base" hangingPunct="0">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CC"/>
    <a:srgbClr val="F0F3FB"/>
    <a:srgbClr val="DEDDDA"/>
    <a:srgbClr val="E6B9B8"/>
    <a:srgbClr val="DAD8D4"/>
    <a:srgbClr val="EADEE7"/>
    <a:srgbClr val="E2E1DE"/>
    <a:srgbClr val="4458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B61D4BD-3E70-40B7-9D5C-B5783292D1B0}" v="12" dt="2019-10-30T16:55:33.1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332" autoAdjust="0"/>
    <p:restoredTop sz="90681" autoAdjust="0"/>
  </p:normalViewPr>
  <p:slideViewPr>
    <p:cSldViewPr snapToObjects="1">
      <p:cViewPr varScale="1">
        <p:scale>
          <a:sx n="64" d="100"/>
          <a:sy n="64" d="100"/>
        </p:scale>
        <p:origin x="72" y="10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60" d="100"/>
          <a:sy n="60" d="100"/>
        </p:scale>
        <p:origin x="-249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uben Fernandez" userId="b2ddae9f6de01a07" providerId="LiveId" clId="{29FA61F2-3643-44C0-A5CB-1760A971325C}"/>
    <pc:docChg chg="undo custSel modSld">
      <pc:chgData name="Ruben Fernandez" userId="b2ddae9f6de01a07" providerId="LiveId" clId="{29FA61F2-3643-44C0-A5CB-1760A971325C}" dt="2019-10-28T17:43:10.287" v="1689" actId="20577"/>
      <pc:docMkLst>
        <pc:docMk/>
      </pc:docMkLst>
      <pc:sldChg chg="modSp">
        <pc:chgData name="Ruben Fernandez" userId="b2ddae9f6de01a07" providerId="LiveId" clId="{29FA61F2-3643-44C0-A5CB-1760A971325C}" dt="2019-10-28T17:32:53.887" v="966" actId="20577"/>
        <pc:sldMkLst>
          <pc:docMk/>
          <pc:sldMk cId="0" sldId="309"/>
        </pc:sldMkLst>
        <pc:spChg chg="mod">
          <ac:chgData name="Ruben Fernandez" userId="b2ddae9f6de01a07" providerId="LiveId" clId="{29FA61F2-3643-44C0-A5CB-1760A971325C}" dt="2019-10-28T17:32:53.887" v="966" actId="20577"/>
          <ac:spMkLst>
            <pc:docMk/>
            <pc:sldMk cId="0" sldId="309"/>
            <ac:spMk id="2" creationId="{00000000-0000-0000-0000-000000000000}"/>
          </ac:spMkLst>
        </pc:spChg>
      </pc:sldChg>
      <pc:sldChg chg="modSp">
        <pc:chgData name="Ruben Fernandez" userId="b2ddae9f6de01a07" providerId="LiveId" clId="{29FA61F2-3643-44C0-A5CB-1760A971325C}" dt="2019-10-28T17:33:47.557" v="1035" actId="20577"/>
        <pc:sldMkLst>
          <pc:docMk/>
          <pc:sldMk cId="0" sldId="340"/>
        </pc:sldMkLst>
        <pc:spChg chg="mod">
          <ac:chgData name="Ruben Fernandez" userId="b2ddae9f6de01a07" providerId="LiveId" clId="{29FA61F2-3643-44C0-A5CB-1760A971325C}" dt="2019-10-28T17:24:36.575" v="308" actId="1076"/>
          <ac:spMkLst>
            <pc:docMk/>
            <pc:sldMk cId="0" sldId="340"/>
            <ac:spMk id="2" creationId="{00000000-0000-0000-0000-000000000000}"/>
          </ac:spMkLst>
        </pc:spChg>
        <pc:spChg chg="mod">
          <ac:chgData name="Ruben Fernandez" userId="b2ddae9f6de01a07" providerId="LiveId" clId="{29FA61F2-3643-44C0-A5CB-1760A971325C}" dt="2019-10-28T17:25:12.211" v="315" actId="313"/>
          <ac:spMkLst>
            <pc:docMk/>
            <pc:sldMk cId="0" sldId="340"/>
            <ac:spMk id="4" creationId="{00000000-0000-0000-0000-000000000000}"/>
          </ac:spMkLst>
        </pc:spChg>
        <pc:spChg chg="mod">
          <ac:chgData name="Ruben Fernandez" userId="b2ddae9f6de01a07" providerId="LiveId" clId="{29FA61F2-3643-44C0-A5CB-1760A971325C}" dt="2019-10-28T17:23:02.366" v="123" actId="1076"/>
          <ac:spMkLst>
            <pc:docMk/>
            <pc:sldMk cId="0" sldId="340"/>
            <ac:spMk id="15" creationId="{00000000-0000-0000-0000-000000000000}"/>
          </ac:spMkLst>
        </pc:spChg>
        <pc:spChg chg="mod">
          <ac:chgData name="Ruben Fernandez" userId="b2ddae9f6de01a07" providerId="LiveId" clId="{29FA61F2-3643-44C0-A5CB-1760A971325C}" dt="2019-10-28T17:32:35.907" v="935" actId="20577"/>
          <ac:spMkLst>
            <pc:docMk/>
            <pc:sldMk cId="0" sldId="340"/>
            <ac:spMk id="34" creationId="{00000000-0000-0000-0000-000000000000}"/>
          </ac:spMkLst>
        </pc:spChg>
        <pc:spChg chg="mod">
          <ac:chgData name="Ruben Fernandez" userId="b2ddae9f6de01a07" providerId="LiveId" clId="{29FA61F2-3643-44C0-A5CB-1760A971325C}" dt="2019-10-28T17:33:47.557" v="1035" actId="20577"/>
          <ac:spMkLst>
            <pc:docMk/>
            <pc:sldMk cId="0" sldId="340"/>
            <ac:spMk id="35" creationId="{00000000-0000-0000-0000-000000000000}"/>
          </ac:spMkLst>
        </pc:spChg>
      </pc:sldChg>
      <pc:sldChg chg="modSp">
        <pc:chgData name="Ruben Fernandez" userId="b2ddae9f6de01a07" providerId="LiveId" clId="{29FA61F2-3643-44C0-A5CB-1760A971325C}" dt="2019-10-28T17:38:43.859" v="1506" actId="313"/>
        <pc:sldMkLst>
          <pc:docMk/>
          <pc:sldMk cId="3812828983" sldId="352"/>
        </pc:sldMkLst>
        <pc:spChg chg="mod">
          <ac:chgData name="Ruben Fernandez" userId="b2ddae9f6de01a07" providerId="LiveId" clId="{29FA61F2-3643-44C0-A5CB-1760A971325C}" dt="2019-10-28T17:38:19" v="1504" actId="20577"/>
          <ac:spMkLst>
            <pc:docMk/>
            <pc:sldMk cId="3812828983" sldId="352"/>
            <ac:spMk id="2" creationId="{00000000-0000-0000-0000-000000000000}"/>
          </ac:spMkLst>
        </pc:spChg>
        <pc:spChg chg="mod">
          <ac:chgData name="Ruben Fernandez" userId="b2ddae9f6de01a07" providerId="LiveId" clId="{29FA61F2-3643-44C0-A5CB-1760A971325C}" dt="2019-10-28T17:35:18.226" v="1162" actId="20577"/>
          <ac:spMkLst>
            <pc:docMk/>
            <pc:sldMk cId="3812828983" sldId="352"/>
            <ac:spMk id="15" creationId="{00000000-0000-0000-0000-000000000000}"/>
          </ac:spMkLst>
        </pc:spChg>
        <pc:spChg chg="mod">
          <ac:chgData name="Ruben Fernandez" userId="b2ddae9f6de01a07" providerId="LiveId" clId="{29FA61F2-3643-44C0-A5CB-1760A971325C}" dt="2019-10-28T17:35:09.087" v="1160" actId="20577"/>
          <ac:spMkLst>
            <pc:docMk/>
            <pc:sldMk cId="3812828983" sldId="352"/>
            <ac:spMk id="34" creationId="{00000000-0000-0000-0000-000000000000}"/>
          </ac:spMkLst>
        </pc:spChg>
        <pc:spChg chg="mod">
          <ac:chgData name="Ruben Fernandez" userId="b2ddae9f6de01a07" providerId="LiveId" clId="{29FA61F2-3643-44C0-A5CB-1760A971325C}" dt="2019-10-28T17:36:34.219" v="1399" actId="6549"/>
          <ac:spMkLst>
            <pc:docMk/>
            <pc:sldMk cId="3812828983" sldId="352"/>
            <ac:spMk id="53" creationId="{00000000-0000-0000-0000-000000000000}"/>
          </ac:spMkLst>
        </pc:spChg>
        <pc:spChg chg="mod">
          <ac:chgData name="Ruben Fernandez" userId="b2ddae9f6de01a07" providerId="LiveId" clId="{29FA61F2-3643-44C0-A5CB-1760A971325C}" dt="2019-10-28T17:38:09.867" v="1499" actId="20577"/>
          <ac:spMkLst>
            <pc:docMk/>
            <pc:sldMk cId="3812828983" sldId="352"/>
            <ac:spMk id="54" creationId="{00000000-0000-0000-0000-000000000000}"/>
          </ac:spMkLst>
        </pc:spChg>
        <pc:spChg chg="mod">
          <ac:chgData name="Ruben Fernandez" userId="b2ddae9f6de01a07" providerId="LiveId" clId="{29FA61F2-3643-44C0-A5CB-1760A971325C}" dt="2019-10-28T17:38:43.859" v="1506" actId="313"/>
          <ac:spMkLst>
            <pc:docMk/>
            <pc:sldMk cId="3812828983" sldId="352"/>
            <ac:spMk id="55" creationId="{00000000-0000-0000-0000-000000000000}"/>
          </ac:spMkLst>
        </pc:spChg>
      </pc:sldChg>
      <pc:sldChg chg="modSp">
        <pc:chgData name="Ruben Fernandez" userId="b2ddae9f6de01a07" providerId="LiveId" clId="{29FA61F2-3643-44C0-A5CB-1760A971325C}" dt="2019-10-28T17:43:10.287" v="1689" actId="20577"/>
        <pc:sldMkLst>
          <pc:docMk/>
          <pc:sldMk cId="3847296446" sldId="353"/>
        </pc:sldMkLst>
        <pc:spChg chg="mod">
          <ac:chgData name="Ruben Fernandez" userId="b2ddae9f6de01a07" providerId="LiveId" clId="{29FA61F2-3643-44C0-A5CB-1760A971325C}" dt="2019-10-28T17:39:44.522" v="1587" actId="20577"/>
          <ac:spMkLst>
            <pc:docMk/>
            <pc:sldMk cId="3847296446" sldId="353"/>
            <ac:spMk id="15" creationId="{00000000-0000-0000-0000-000000000000}"/>
          </ac:spMkLst>
        </pc:spChg>
        <pc:spChg chg="mod">
          <ac:chgData name="Ruben Fernandez" userId="b2ddae9f6de01a07" providerId="LiveId" clId="{29FA61F2-3643-44C0-A5CB-1760A971325C}" dt="2019-10-28T17:39:36.109" v="1583" actId="20577"/>
          <ac:spMkLst>
            <pc:docMk/>
            <pc:sldMk cId="3847296446" sldId="353"/>
            <ac:spMk id="34" creationId="{00000000-0000-0000-0000-000000000000}"/>
          </ac:spMkLst>
        </pc:spChg>
        <pc:spChg chg="mod">
          <ac:chgData name="Ruben Fernandez" userId="b2ddae9f6de01a07" providerId="LiveId" clId="{29FA61F2-3643-44C0-A5CB-1760A971325C}" dt="2019-10-28T17:43:10.287" v="1689" actId="20577"/>
          <ac:spMkLst>
            <pc:docMk/>
            <pc:sldMk cId="3847296446" sldId="353"/>
            <ac:spMk id="80" creationId="{00000000-0000-0000-0000-000000000000}"/>
          </ac:spMkLst>
        </pc:spChg>
        <pc:spChg chg="mod">
          <ac:chgData name="Ruben Fernandez" userId="b2ddae9f6de01a07" providerId="LiveId" clId="{29FA61F2-3643-44C0-A5CB-1760A971325C}" dt="2019-10-28T17:40:03.359" v="1630" actId="20577"/>
          <ac:spMkLst>
            <pc:docMk/>
            <pc:sldMk cId="3847296446" sldId="353"/>
            <ac:spMk id="81" creationId="{00000000-0000-0000-0000-000000000000}"/>
          </ac:spMkLst>
        </pc:spChg>
      </pc:sldChg>
    </pc:docChg>
  </pc:docChgLst>
  <pc:docChgLst>
    <pc:chgData name="Ruben Fernandez" userId="b2ddae9f6de01a07" providerId="LiveId" clId="{BB61D4BD-3E70-40B7-9D5C-B5783292D1B0}"/>
    <pc:docChg chg="modSld">
      <pc:chgData name="Ruben Fernandez" userId="b2ddae9f6de01a07" providerId="LiveId" clId="{BB61D4BD-3E70-40B7-9D5C-B5783292D1B0}" dt="2019-10-30T16:57:26.675" v="1125" actId="20577"/>
      <pc:docMkLst>
        <pc:docMk/>
      </pc:docMkLst>
      <pc:sldChg chg="modSp">
        <pc:chgData name="Ruben Fernandez" userId="b2ddae9f6de01a07" providerId="LiveId" clId="{BB61D4BD-3E70-40B7-9D5C-B5783292D1B0}" dt="2019-10-30T16:42:09.135" v="435" actId="255"/>
        <pc:sldMkLst>
          <pc:docMk/>
          <pc:sldMk cId="3847296446" sldId="353"/>
        </pc:sldMkLst>
        <pc:spChg chg="mod">
          <ac:chgData name="Ruben Fernandez" userId="b2ddae9f6de01a07" providerId="LiveId" clId="{BB61D4BD-3E70-40B7-9D5C-B5783292D1B0}" dt="2019-10-30T16:29:25.229" v="340" actId="20577"/>
          <ac:spMkLst>
            <pc:docMk/>
            <pc:sldMk cId="3847296446" sldId="353"/>
            <ac:spMk id="69" creationId="{00000000-0000-0000-0000-000000000000}"/>
          </ac:spMkLst>
        </pc:spChg>
        <pc:spChg chg="mod">
          <ac:chgData name="Ruben Fernandez" userId="b2ddae9f6de01a07" providerId="LiveId" clId="{BB61D4BD-3E70-40B7-9D5C-B5783292D1B0}" dt="2019-10-30T16:41:30.665" v="407" actId="255"/>
          <ac:spMkLst>
            <pc:docMk/>
            <pc:sldMk cId="3847296446" sldId="353"/>
            <ac:spMk id="75" creationId="{00000000-0000-0000-0000-000000000000}"/>
          </ac:spMkLst>
        </pc:spChg>
        <pc:spChg chg="mod">
          <ac:chgData name="Ruben Fernandez" userId="b2ddae9f6de01a07" providerId="LiveId" clId="{BB61D4BD-3E70-40B7-9D5C-B5783292D1B0}" dt="2019-10-30T16:41:23.774" v="406" actId="255"/>
          <ac:spMkLst>
            <pc:docMk/>
            <pc:sldMk cId="3847296446" sldId="353"/>
            <ac:spMk id="76" creationId="{00000000-0000-0000-0000-000000000000}"/>
          </ac:spMkLst>
        </pc:spChg>
        <pc:spChg chg="mod">
          <ac:chgData name="Ruben Fernandez" userId="b2ddae9f6de01a07" providerId="LiveId" clId="{BB61D4BD-3E70-40B7-9D5C-B5783292D1B0}" dt="2019-10-30T16:42:09.135" v="435" actId="255"/>
          <ac:spMkLst>
            <pc:docMk/>
            <pc:sldMk cId="3847296446" sldId="353"/>
            <ac:spMk id="77" creationId="{00000000-0000-0000-0000-000000000000}"/>
          </ac:spMkLst>
        </pc:spChg>
        <pc:spChg chg="mod">
          <ac:chgData name="Ruben Fernandez" userId="b2ddae9f6de01a07" providerId="LiveId" clId="{BB61D4BD-3E70-40B7-9D5C-B5783292D1B0}" dt="2019-10-30T16:41:49.086" v="420" actId="255"/>
          <ac:spMkLst>
            <pc:docMk/>
            <pc:sldMk cId="3847296446" sldId="353"/>
            <ac:spMk id="78" creationId="{00000000-0000-0000-0000-000000000000}"/>
          </ac:spMkLst>
        </pc:spChg>
        <pc:spChg chg="mod">
          <ac:chgData name="Ruben Fernandez" userId="b2ddae9f6de01a07" providerId="LiveId" clId="{BB61D4BD-3E70-40B7-9D5C-B5783292D1B0}" dt="2019-10-30T16:30:14.191" v="371" actId="6549"/>
          <ac:spMkLst>
            <pc:docMk/>
            <pc:sldMk cId="3847296446" sldId="353"/>
            <ac:spMk id="79" creationId="{00000000-0000-0000-0000-000000000000}"/>
          </ac:spMkLst>
        </pc:spChg>
      </pc:sldChg>
      <pc:sldChg chg="modSp">
        <pc:chgData name="Ruben Fernandez" userId="b2ddae9f6de01a07" providerId="LiveId" clId="{BB61D4BD-3E70-40B7-9D5C-B5783292D1B0}" dt="2019-10-30T16:51:49.883" v="876" actId="790"/>
        <pc:sldMkLst>
          <pc:docMk/>
          <pc:sldMk cId="1127439117" sldId="354"/>
        </pc:sldMkLst>
        <pc:spChg chg="mod">
          <ac:chgData name="Ruben Fernandez" userId="b2ddae9f6de01a07" providerId="LiveId" clId="{BB61D4BD-3E70-40B7-9D5C-B5783292D1B0}" dt="2019-10-30T16:44:40.203" v="514" actId="20577"/>
          <ac:spMkLst>
            <pc:docMk/>
            <pc:sldMk cId="1127439117" sldId="354"/>
            <ac:spMk id="15" creationId="{00000000-0000-0000-0000-000000000000}"/>
          </ac:spMkLst>
        </pc:spChg>
        <pc:spChg chg="mod">
          <ac:chgData name="Ruben Fernandez" userId="b2ddae9f6de01a07" providerId="LiveId" clId="{BB61D4BD-3E70-40B7-9D5C-B5783292D1B0}" dt="2019-10-30T16:44:35.057" v="511" actId="20577"/>
          <ac:spMkLst>
            <pc:docMk/>
            <pc:sldMk cId="1127439117" sldId="354"/>
            <ac:spMk id="34" creationId="{00000000-0000-0000-0000-000000000000}"/>
          </ac:spMkLst>
        </pc:spChg>
        <pc:spChg chg="mod">
          <ac:chgData name="Ruben Fernandez" userId="b2ddae9f6de01a07" providerId="LiveId" clId="{BB61D4BD-3E70-40B7-9D5C-B5783292D1B0}" dt="2019-10-30T16:51:49.883" v="876" actId="790"/>
          <ac:spMkLst>
            <pc:docMk/>
            <pc:sldMk cId="1127439117" sldId="354"/>
            <ac:spMk id="57" creationId="{00000000-0000-0000-0000-000000000000}"/>
          </ac:spMkLst>
        </pc:spChg>
        <pc:graphicFrameChg chg="modGraphic">
          <ac:chgData name="Ruben Fernandez" userId="b2ddae9f6de01a07" providerId="LiveId" clId="{BB61D4BD-3E70-40B7-9D5C-B5783292D1B0}" dt="2019-10-30T16:46:27.904" v="598" actId="255"/>
          <ac:graphicFrameMkLst>
            <pc:docMk/>
            <pc:sldMk cId="1127439117" sldId="354"/>
            <ac:graphicFrameMk id="2" creationId="{00000000-0000-0000-0000-000000000000}"/>
          </ac:graphicFrameMkLst>
        </pc:graphicFrameChg>
        <pc:graphicFrameChg chg="mod modGraphic">
          <ac:chgData name="Ruben Fernandez" userId="b2ddae9f6de01a07" providerId="LiveId" clId="{BB61D4BD-3E70-40B7-9D5C-B5783292D1B0}" dt="2019-10-30T16:47:39.034" v="649" actId="255"/>
          <ac:graphicFrameMkLst>
            <pc:docMk/>
            <pc:sldMk cId="1127439117" sldId="354"/>
            <ac:graphicFrameMk id="54" creationId="{00000000-0000-0000-0000-000000000000}"/>
          </ac:graphicFrameMkLst>
        </pc:graphicFrameChg>
      </pc:sldChg>
      <pc:sldChg chg="modSp mod">
        <pc:chgData name="Ruben Fernandez" userId="b2ddae9f6de01a07" providerId="LiveId" clId="{BB61D4BD-3E70-40B7-9D5C-B5783292D1B0}" dt="2019-10-30T16:57:26.675" v="1125" actId="20577"/>
        <pc:sldMkLst>
          <pc:docMk/>
          <pc:sldMk cId="2974674002" sldId="356"/>
        </pc:sldMkLst>
        <pc:spChg chg="mod">
          <ac:chgData name="Ruben Fernandez" userId="b2ddae9f6de01a07" providerId="LiveId" clId="{BB61D4BD-3E70-40B7-9D5C-B5783292D1B0}" dt="2019-10-30T16:53:23.575" v="955" actId="20577"/>
          <ac:spMkLst>
            <pc:docMk/>
            <pc:sldMk cId="2974674002" sldId="356"/>
            <ac:spMk id="15" creationId="{00000000-0000-0000-0000-000000000000}"/>
          </ac:spMkLst>
        </pc:spChg>
        <pc:spChg chg="mod">
          <ac:chgData name="Ruben Fernandez" userId="b2ddae9f6de01a07" providerId="LiveId" clId="{BB61D4BD-3E70-40B7-9D5C-B5783292D1B0}" dt="2019-10-30T16:53:19.366" v="952" actId="20577"/>
          <ac:spMkLst>
            <pc:docMk/>
            <pc:sldMk cId="2974674002" sldId="356"/>
            <ac:spMk id="34" creationId="{00000000-0000-0000-0000-000000000000}"/>
          </ac:spMkLst>
        </pc:spChg>
        <pc:graphicFrameChg chg="mod">
          <ac:chgData name="Ruben Fernandez" userId="b2ddae9f6de01a07" providerId="LiveId" clId="{BB61D4BD-3E70-40B7-9D5C-B5783292D1B0}" dt="2019-10-30T16:55:33.142" v="965"/>
          <ac:graphicFrameMkLst>
            <pc:docMk/>
            <pc:sldMk cId="2974674002" sldId="356"/>
            <ac:graphicFrameMk id="7" creationId="{00000000-0000-0000-0000-000000000000}"/>
          </ac:graphicFrameMkLst>
        </pc:graphicFrameChg>
        <pc:graphicFrameChg chg="mod modGraphic">
          <ac:chgData name="Ruben Fernandez" userId="b2ddae9f6de01a07" providerId="LiveId" clId="{BB61D4BD-3E70-40B7-9D5C-B5783292D1B0}" dt="2019-10-30T16:57:26.675" v="1125" actId="20577"/>
          <ac:graphicFrameMkLst>
            <pc:docMk/>
            <pc:sldMk cId="2974674002" sldId="356"/>
            <ac:graphicFrameMk id="30" creationId="{00000000-0000-0000-0000-000000000000}"/>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6"/>
    </mc:Choice>
    <mc:Fallback>
      <c:style val="6"/>
    </mc:Fallback>
  </mc:AlternateContent>
  <c:chart>
    <c:autoTitleDeleted val="1"/>
    <c:plotArea>
      <c:layout>
        <c:manualLayout>
          <c:layoutTarget val="inner"/>
          <c:xMode val="edge"/>
          <c:yMode val="edge"/>
          <c:x val="4.9767432380723627E-2"/>
          <c:y val="0.15840277435538774"/>
          <c:w val="0.93353293268819848"/>
          <c:h val="0.65250407094324403"/>
        </c:manualLayout>
      </c:layout>
      <c:barChart>
        <c:barDir val="col"/>
        <c:grouping val="clustered"/>
        <c:varyColors val="0"/>
        <c:ser>
          <c:idx val="0"/>
          <c:order val="0"/>
          <c:tx>
            <c:strRef>
              <c:f>Sheet1!$B$1</c:f>
              <c:strCache>
                <c:ptCount val="1"/>
                <c:pt idx="0">
                  <c:v>cfDNA</c:v>
                </c:pt>
              </c:strCache>
            </c:strRef>
          </c:tx>
          <c:spPr>
            <a:solidFill>
              <a:schemeClr val="accent4">
                <a:shade val="76000"/>
              </a:schemeClr>
            </a:solidFill>
            <a:ln>
              <a:noFill/>
            </a:ln>
            <a:effectLst/>
          </c:spPr>
          <c:invertIfNegative val="0"/>
          <c:cat>
            <c:strRef>
              <c:f>Sheet1!$A$2:$A$4</c:f>
              <c:strCache>
                <c:ptCount val="3"/>
                <c:pt idx="0">
                  <c:v>Riesgo &gt;1/250</c:v>
                </c:pt>
                <c:pt idx="1">
                  <c:v>Riesgo &gt;1/1000</c:v>
                </c:pt>
                <c:pt idx="2">
                  <c:v>Universal</c:v>
                </c:pt>
              </c:strCache>
            </c:strRef>
          </c:cat>
          <c:val>
            <c:numRef>
              <c:f>Sheet1!$B$2:$B$4</c:f>
              <c:numCache>
                <c:formatCode>General</c:formatCode>
                <c:ptCount val="3"/>
                <c:pt idx="0">
                  <c:v>12</c:v>
                </c:pt>
                <c:pt idx="1">
                  <c:v>39.96</c:v>
                </c:pt>
                <c:pt idx="2">
                  <c:v>287.61</c:v>
                </c:pt>
              </c:numCache>
            </c:numRef>
          </c:val>
          <c:extLst>
            <c:ext xmlns:c16="http://schemas.microsoft.com/office/drawing/2014/chart" uri="{C3380CC4-5D6E-409C-BE32-E72D297353CC}">
              <c16:uniqueId val="{00000000-A00C-46E1-9AF8-BF172D34D8F2}"/>
            </c:ext>
          </c:extLst>
        </c:ser>
        <c:ser>
          <c:idx val="1"/>
          <c:order val="1"/>
          <c:tx>
            <c:strRef>
              <c:f>Sheet1!$C$1</c:f>
              <c:strCache>
                <c:ptCount val="1"/>
                <c:pt idx="0">
                  <c:v>Invasivo</c:v>
                </c:pt>
              </c:strCache>
            </c:strRef>
          </c:tx>
          <c:spPr>
            <a:solidFill>
              <a:schemeClr val="accent4">
                <a:tint val="77000"/>
              </a:schemeClr>
            </a:solidFill>
            <a:ln>
              <a:noFill/>
            </a:ln>
            <a:effectLst/>
          </c:spPr>
          <c:invertIfNegative val="0"/>
          <c:cat>
            <c:strRef>
              <c:f>Sheet1!$A$2:$A$4</c:f>
              <c:strCache>
                <c:ptCount val="3"/>
                <c:pt idx="0">
                  <c:v>Riesgo &gt;1/250</c:v>
                </c:pt>
                <c:pt idx="1">
                  <c:v>Riesgo &gt;1/1000</c:v>
                </c:pt>
                <c:pt idx="2">
                  <c:v>Universal</c:v>
                </c:pt>
              </c:strCache>
            </c:strRef>
          </c:cat>
          <c:val>
            <c:numRef>
              <c:f>Sheet1!$C$2:$C$4</c:f>
              <c:numCache>
                <c:formatCode>General</c:formatCode>
                <c:ptCount val="3"/>
                <c:pt idx="0">
                  <c:v>12.6</c:v>
                </c:pt>
                <c:pt idx="1">
                  <c:v>43.05</c:v>
                </c:pt>
              </c:numCache>
            </c:numRef>
          </c:val>
          <c:extLst>
            <c:ext xmlns:c16="http://schemas.microsoft.com/office/drawing/2014/chart" uri="{C3380CC4-5D6E-409C-BE32-E72D297353CC}">
              <c16:uniqueId val="{00000001-A00C-46E1-9AF8-BF172D34D8F2}"/>
            </c:ext>
          </c:extLst>
        </c:ser>
        <c:dLbls>
          <c:showLegendKey val="0"/>
          <c:showVal val="0"/>
          <c:showCatName val="0"/>
          <c:showSerName val="0"/>
          <c:showPercent val="0"/>
          <c:showBubbleSize val="0"/>
        </c:dLbls>
        <c:gapWidth val="30"/>
        <c:overlap val="-27"/>
        <c:axId val="2122929744"/>
        <c:axId val="2122929328"/>
      </c:barChart>
      <c:catAx>
        <c:axId val="21229297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2929328"/>
        <c:crosses val="autoZero"/>
        <c:auto val="1"/>
        <c:lblAlgn val="ctr"/>
        <c:lblOffset val="100"/>
        <c:noMultiLvlLbl val="0"/>
      </c:catAx>
      <c:valAx>
        <c:axId val="212292932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122929744"/>
        <c:crosses val="autoZero"/>
        <c:crossBetween val="between"/>
      </c:valAx>
      <c:spPr>
        <a:noFill/>
        <a:ln>
          <a:noFill/>
        </a:ln>
        <a:effectLst/>
      </c:spPr>
    </c:plotArea>
    <c:legend>
      <c:legendPos val="b"/>
      <c:layout>
        <c:manualLayout>
          <c:xMode val="edge"/>
          <c:yMode val="edge"/>
          <c:x val="0.42828350545061183"/>
          <c:y val="0.89330299110573252"/>
          <c:w val="0.17126571398390611"/>
          <c:h val="8.5388602340180794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withinLinear" id="17">
  <a:schemeClr val="accent4"/>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cs typeface="Arial" charset="0"/>
              </a:defRPr>
            </a:lvl1pPr>
          </a:lstStyle>
          <a:p>
            <a:pPr>
              <a:defRPr/>
            </a:pPr>
            <a:endParaRPr lang="en-GB"/>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sz="1200">
                <a:latin typeface="Arial" charset="0"/>
                <a:cs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36A4A78E-3EE6-460E-BAE4-6F39EE78D39A}" type="slidenum">
              <a:rPr lang="en-GB" altLang="en-US"/>
              <a:pPr>
                <a:defRPr/>
              </a:pPr>
              <a:t>‹#›</a:t>
            </a:fld>
            <a:endParaRPr lang="en-GB" altLang="en-US"/>
          </a:p>
        </p:txBody>
      </p:sp>
    </p:spTree>
    <p:extLst>
      <p:ext uri="{BB962C8B-B14F-4D97-AF65-F5344CB8AC3E}">
        <p14:creationId xmlns:p14="http://schemas.microsoft.com/office/powerpoint/2010/main" val="29498487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868B560A-BEAC-4283-BA72-462A12258657}" type="slidenum">
              <a:rPr lang="en-GB" altLang="en-US" smtClean="0"/>
              <a:pPr>
                <a:spcBef>
                  <a:spcPct val="0"/>
                </a:spcBef>
              </a:pPr>
              <a:t>1</a:t>
            </a:fld>
            <a:endParaRPr lang="en-GB"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933305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10</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39229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2</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5730471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3</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821529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4</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3726719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5</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582264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6</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711767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7</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532840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8</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19518757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C6096F89-B3D5-4AEB-9D4F-65144FA37287}" type="slidenum">
              <a:rPr lang="en-GB" altLang="en-US" smtClean="0"/>
              <a:pPr>
                <a:spcBef>
                  <a:spcPct val="0"/>
                </a:spcBef>
              </a:pPr>
              <a:t>9</a:t>
            </a:fld>
            <a:endParaRPr lang="en-GB" altLang="en-US"/>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563804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A08BDF1-9D91-4E9D-A985-AB887679A1A4}" type="slidenum">
              <a:rPr lang="en-GB" altLang="en-US"/>
              <a:pPr>
                <a:defRPr/>
              </a:pPr>
              <a:t>‹#›</a:t>
            </a:fld>
            <a:endParaRPr lang="en-GB" altLang="en-US"/>
          </a:p>
        </p:txBody>
      </p:sp>
    </p:spTree>
    <p:extLst>
      <p:ext uri="{BB962C8B-B14F-4D97-AF65-F5344CB8AC3E}">
        <p14:creationId xmlns:p14="http://schemas.microsoft.com/office/powerpoint/2010/main" val="28653588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74D0954-41DC-4048-AD49-8681FC5FEB85}" type="slidenum">
              <a:rPr lang="en-GB" altLang="en-US"/>
              <a:pPr>
                <a:defRPr/>
              </a:pPr>
              <a:t>‹#›</a:t>
            </a:fld>
            <a:endParaRPr lang="en-GB" altLang="en-US"/>
          </a:p>
        </p:txBody>
      </p:sp>
    </p:spTree>
    <p:extLst>
      <p:ext uri="{BB962C8B-B14F-4D97-AF65-F5344CB8AC3E}">
        <p14:creationId xmlns:p14="http://schemas.microsoft.com/office/powerpoint/2010/main" val="3650686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7D981B3-F320-46FA-959C-EC02D7CB87D8}" type="slidenum">
              <a:rPr lang="en-GB" altLang="en-US"/>
              <a:pPr>
                <a:defRPr/>
              </a:pPr>
              <a:t>‹#›</a:t>
            </a:fld>
            <a:endParaRPr lang="en-GB" altLang="en-US"/>
          </a:p>
        </p:txBody>
      </p:sp>
    </p:spTree>
    <p:extLst>
      <p:ext uri="{BB962C8B-B14F-4D97-AF65-F5344CB8AC3E}">
        <p14:creationId xmlns:p14="http://schemas.microsoft.com/office/powerpoint/2010/main" val="17096337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DAA0C07-FBAB-45EA-9EA0-0F846D884E94}" type="slidenum">
              <a:rPr lang="en-GB" altLang="en-US"/>
              <a:pPr>
                <a:defRPr/>
              </a:pPr>
              <a:t>‹#›</a:t>
            </a:fld>
            <a:endParaRPr lang="en-GB" altLang="en-US"/>
          </a:p>
        </p:txBody>
      </p:sp>
    </p:spTree>
    <p:extLst>
      <p:ext uri="{BB962C8B-B14F-4D97-AF65-F5344CB8AC3E}">
        <p14:creationId xmlns:p14="http://schemas.microsoft.com/office/powerpoint/2010/main" val="192518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DB842D02-3FAE-4A94-B744-96C0B9096095}" type="slidenum">
              <a:rPr lang="en-GB" altLang="en-US"/>
              <a:pPr>
                <a:defRPr/>
              </a:pPr>
              <a:t>‹#›</a:t>
            </a:fld>
            <a:endParaRPr lang="en-GB" altLang="en-US"/>
          </a:p>
        </p:txBody>
      </p:sp>
    </p:spTree>
    <p:extLst>
      <p:ext uri="{BB962C8B-B14F-4D97-AF65-F5344CB8AC3E}">
        <p14:creationId xmlns:p14="http://schemas.microsoft.com/office/powerpoint/2010/main" val="2675306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3672DF-3394-4394-872F-F7B9D8F0B6BD}" type="slidenum">
              <a:rPr lang="en-GB" altLang="en-US"/>
              <a:pPr>
                <a:defRPr/>
              </a:pPr>
              <a:t>‹#›</a:t>
            </a:fld>
            <a:endParaRPr lang="en-GB" altLang="en-US"/>
          </a:p>
        </p:txBody>
      </p:sp>
    </p:spTree>
    <p:extLst>
      <p:ext uri="{BB962C8B-B14F-4D97-AF65-F5344CB8AC3E}">
        <p14:creationId xmlns:p14="http://schemas.microsoft.com/office/powerpoint/2010/main" val="3828433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2A2C1DFD-8525-4B64-A219-C894CA097007}" type="slidenum">
              <a:rPr lang="en-GB" altLang="en-US"/>
              <a:pPr>
                <a:defRPr/>
              </a:pPr>
              <a:t>‹#›</a:t>
            </a:fld>
            <a:endParaRPr lang="en-GB" altLang="en-US"/>
          </a:p>
        </p:txBody>
      </p:sp>
    </p:spTree>
    <p:extLst>
      <p:ext uri="{BB962C8B-B14F-4D97-AF65-F5344CB8AC3E}">
        <p14:creationId xmlns:p14="http://schemas.microsoft.com/office/powerpoint/2010/main" val="2838733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1B712F23-2806-4EF2-802D-8768E9DA9CC0}" type="slidenum">
              <a:rPr lang="en-GB" altLang="en-US"/>
              <a:pPr>
                <a:defRPr/>
              </a:pPr>
              <a:t>‹#›</a:t>
            </a:fld>
            <a:endParaRPr lang="en-GB" altLang="en-US"/>
          </a:p>
        </p:txBody>
      </p:sp>
    </p:spTree>
    <p:extLst>
      <p:ext uri="{BB962C8B-B14F-4D97-AF65-F5344CB8AC3E}">
        <p14:creationId xmlns:p14="http://schemas.microsoft.com/office/powerpoint/2010/main" val="31001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7158C17-ACF6-4ED4-9A33-6E121EB48A0E}" type="slidenum">
              <a:rPr lang="en-GB" altLang="en-US"/>
              <a:pPr>
                <a:defRPr/>
              </a:pPr>
              <a:t>‹#›</a:t>
            </a:fld>
            <a:endParaRPr lang="en-GB" altLang="en-US"/>
          </a:p>
        </p:txBody>
      </p:sp>
    </p:spTree>
    <p:extLst>
      <p:ext uri="{BB962C8B-B14F-4D97-AF65-F5344CB8AC3E}">
        <p14:creationId xmlns:p14="http://schemas.microsoft.com/office/powerpoint/2010/main" val="236155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6B167FF1-7836-416C-83DA-F5E58369D55D}" type="slidenum">
              <a:rPr lang="en-GB" altLang="en-US"/>
              <a:pPr>
                <a:defRPr/>
              </a:pPr>
              <a:t>‹#›</a:t>
            </a:fld>
            <a:endParaRPr lang="en-GB" altLang="en-US"/>
          </a:p>
        </p:txBody>
      </p:sp>
    </p:spTree>
    <p:extLst>
      <p:ext uri="{BB962C8B-B14F-4D97-AF65-F5344CB8AC3E}">
        <p14:creationId xmlns:p14="http://schemas.microsoft.com/office/powerpoint/2010/main" val="25373681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E90225B-4AA4-4B8F-984C-A32A5D582A94}" type="slidenum">
              <a:rPr lang="en-GB" altLang="en-US"/>
              <a:pPr>
                <a:defRPr/>
              </a:pPr>
              <a:t>‹#›</a:t>
            </a:fld>
            <a:endParaRPr lang="en-GB" altLang="en-US"/>
          </a:p>
        </p:txBody>
      </p:sp>
    </p:spTree>
    <p:extLst>
      <p:ext uri="{BB962C8B-B14F-4D97-AF65-F5344CB8AC3E}">
        <p14:creationId xmlns:p14="http://schemas.microsoft.com/office/powerpoint/2010/main" val="3379411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6758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latin typeface="Arial" charset="0"/>
                <a:cs typeface="Arial" charset="0"/>
              </a:defRPr>
            </a:lvl1pPr>
          </a:lstStyle>
          <a:p>
            <a:pPr>
              <a:defRPr/>
            </a:pPr>
            <a:endParaRPr lang="en-GB"/>
          </a:p>
        </p:txBody>
      </p:sp>
      <p:sp>
        <p:nvSpPr>
          <p:cNvPr id="6758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latin typeface="Arial" charset="0"/>
                <a:cs typeface="Arial" charset="0"/>
              </a:defRPr>
            </a:lvl1pPr>
          </a:lstStyle>
          <a:p>
            <a:pPr>
              <a:defRPr/>
            </a:pPr>
            <a:endParaRPr lang="en-GB"/>
          </a:p>
        </p:txBody>
      </p:sp>
      <p:sp>
        <p:nvSpPr>
          <p:cNvPr id="6759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BB6A2C6E-5D53-48DC-9A64-03C28344244D}"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10" Type="http://schemas.microsoft.com/office/2007/relationships/hdphoto" Target="../media/hdphoto1.wdp"/><Relationship Id="rId4" Type="http://schemas.openxmlformats.org/officeDocument/2006/relationships/image" Target="../media/image3.png"/><Relationship Id="rId9" Type="http://schemas.openxmlformats.org/officeDocument/2006/relationships/image" Target="../media/image11.png"/></Relationships>
</file>

<file path=ppt/slides/_rels/slide5.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chart" Target="../charts/chart1.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jpe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4" name="Group 2"/>
          <p:cNvGrpSpPr>
            <a:grpSpLocks/>
          </p:cNvGrpSpPr>
          <p:nvPr/>
        </p:nvGrpSpPr>
        <p:grpSpPr bwMode="auto">
          <a:xfrm>
            <a:off x="0" y="-15875"/>
            <a:ext cx="9144000" cy="923925"/>
            <a:chOff x="0" y="3755"/>
            <a:chExt cx="5760" cy="582"/>
          </a:xfrm>
        </p:grpSpPr>
        <p:pic>
          <p:nvPicPr>
            <p:cNvPr id="307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80"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075" name="Text Box 5"/>
          <p:cNvSpPr txBox="1">
            <a:spLocks noChangeArrowheads="1"/>
          </p:cNvSpPr>
          <p:nvPr/>
        </p:nvSpPr>
        <p:spPr bwMode="auto">
          <a:xfrm>
            <a:off x="611187" y="1288363"/>
            <a:ext cx="7921625" cy="584200"/>
          </a:xfrm>
          <a:prstGeom prst="rect">
            <a:avLst/>
          </a:prstGeom>
          <a:noFill/>
          <a:ln>
            <a:noFill/>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a:defRPr/>
            </a:pPr>
            <a:r>
              <a:rPr lang="en-GB" sz="3200" b="1" dirty="0">
                <a:latin typeface="+mj-lt"/>
              </a:rPr>
              <a:t>UOG Journal Club: </a:t>
            </a:r>
            <a:r>
              <a:rPr lang="tr-TR" sz="3200" b="1" dirty="0">
                <a:latin typeface="+mj-lt"/>
              </a:rPr>
              <a:t>Nov</a:t>
            </a:r>
            <a:r>
              <a:rPr lang="en-US" sz="3200" b="1" dirty="0" err="1">
                <a:latin typeface="+mj-lt"/>
              </a:rPr>
              <a:t>i</a:t>
            </a:r>
            <a:r>
              <a:rPr lang="tr-TR" sz="3200" b="1" dirty="0">
                <a:latin typeface="+mj-lt"/>
              </a:rPr>
              <a:t>embr</a:t>
            </a:r>
            <a:r>
              <a:rPr lang="en-US" sz="3200" b="1" dirty="0">
                <a:latin typeface="+mj-lt"/>
              </a:rPr>
              <a:t>e</a:t>
            </a:r>
            <a:r>
              <a:rPr lang="en-GB" sz="3200" b="1" dirty="0">
                <a:latin typeface="+mj-lt"/>
              </a:rPr>
              <a:t> 201</a:t>
            </a:r>
            <a:r>
              <a:rPr lang="tr-TR" sz="3200" b="1" dirty="0">
                <a:latin typeface="+mj-lt"/>
              </a:rPr>
              <a:t>9</a:t>
            </a:r>
            <a:endParaRPr lang="en-GB" sz="3200" b="1" dirty="0">
              <a:latin typeface="+mj-lt"/>
            </a:endParaRPr>
          </a:p>
        </p:txBody>
      </p:sp>
      <p:pic>
        <p:nvPicPr>
          <p:cNvPr id="3076" name="Picture 51" descr="\\ISUOG-DC01\users\ostirrup\Desktop\Journal Club logo.tif"/>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79388" y="4647583"/>
            <a:ext cx="2476500" cy="204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8" name="TextBox 2"/>
          <p:cNvSpPr txBox="1">
            <a:spLocks noChangeArrowheads="1"/>
          </p:cNvSpPr>
          <p:nvPr/>
        </p:nvSpPr>
        <p:spPr bwMode="auto">
          <a:xfrm>
            <a:off x="2555776" y="4941168"/>
            <a:ext cx="6048921" cy="923330"/>
          </a:xfrm>
          <a:prstGeom prst="rect">
            <a:avLst/>
          </a:prstGeom>
          <a:no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r>
              <a:rPr lang="en-GB" dirty="0">
                <a:latin typeface="+mj-lt"/>
              </a:rPr>
              <a:t>Slides de Journal Club preparadas por Dr Erkan </a:t>
            </a:r>
            <a:r>
              <a:rPr lang="en-GB" dirty="0" err="1">
                <a:latin typeface="+mj-lt"/>
              </a:rPr>
              <a:t>Kalafat</a:t>
            </a:r>
            <a:endParaRPr lang="en-GB" dirty="0">
              <a:latin typeface="+mj-lt"/>
            </a:endParaRPr>
          </a:p>
          <a:p>
            <a:pPr algn="ctr" eaLnBrk="1" hangingPunct="1">
              <a:defRPr/>
            </a:pPr>
            <a:r>
              <a:rPr lang="en-GB" dirty="0">
                <a:latin typeface="+mj-lt"/>
              </a:rPr>
              <a:t>(Editor de UOG para </a:t>
            </a:r>
            <a:r>
              <a:rPr lang="en-GB" dirty="0" err="1">
                <a:latin typeface="+mj-lt"/>
              </a:rPr>
              <a:t>Practicantes</a:t>
            </a:r>
            <a:r>
              <a:rPr lang="en-GB" dirty="0">
                <a:latin typeface="+mj-lt"/>
              </a:rPr>
              <a:t>)</a:t>
            </a:r>
          </a:p>
          <a:p>
            <a:pPr algn="ctr" eaLnBrk="1" hangingPunct="1">
              <a:defRPr/>
            </a:pPr>
            <a:r>
              <a:rPr lang="en-GB" dirty="0" err="1">
                <a:latin typeface="+mj-lt"/>
              </a:rPr>
              <a:t>Traducido</a:t>
            </a:r>
            <a:r>
              <a:rPr lang="en-GB" dirty="0">
                <a:latin typeface="+mj-lt"/>
              </a:rPr>
              <a:t> por: Dr Ruben D Fernandez Jr</a:t>
            </a:r>
          </a:p>
        </p:txBody>
      </p:sp>
      <p:sp>
        <p:nvSpPr>
          <p:cNvPr id="9" name="TextBox 1"/>
          <p:cNvSpPr txBox="1">
            <a:spLocks noChangeArrowheads="1"/>
          </p:cNvSpPr>
          <p:nvPr/>
        </p:nvSpPr>
        <p:spPr bwMode="auto">
          <a:xfrm>
            <a:off x="308998" y="3513782"/>
            <a:ext cx="8526002" cy="1000274"/>
          </a:xfrm>
          <a:prstGeom prst="rect">
            <a:avLst/>
          </a:prstGeom>
          <a:noFill/>
          <a:ln>
            <a:noFill/>
          </a:ln>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algn="ctr" eaLnBrk="0" fontAlgn="base" hangingPunct="0">
              <a:spcBef>
                <a:spcPct val="0"/>
              </a:spcBef>
              <a:spcAft>
                <a:spcPct val="0"/>
              </a:spcAft>
              <a:defRPr>
                <a:solidFill>
                  <a:schemeClr val="tx1"/>
                </a:solidFill>
                <a:latin typeface="Arial" charset="0"/>
                <a:cs typeface="Arial" charset="0"/>
              </a:defRPr>
            </a:lvl6pPr>
            <a:lvl7pPr marL="2971800" indent="-228600" algn="ctr" eaLnBrk="0" fontAlgn="base" hangingPunct="0">
              <a:spcBef>
                <a:spcPct val="0"/>
              </a:spcBef>
              <a:spcAft>
                <a:spcPct val="0"/>
              </a:spcAft>
              <a:defRPr>
                <a:solidFill>
                  <a:schemeClr val="tx1"/>
                </a:solidFill>
                <a:latin typeface="Arial" charset="0"/>
                <a:cs typeface="Arial" charset="0"/>
              </a:defRPr>
            </a:lvl7pPr>
            <a:lvl8pPr marL="3429000" indent="-228600" algn="ctr" eaLnBrk="0" fontAlgn="base" hangingPunct="0">
              <a:spcBef>
                <a:spcPct val="0"/>
              </a:spcBef>
              <a:spcAft>
                <a:spcPct val="0"/>
              </a:spcAft>
              <a:defRPr>
                <a:solidFill>
                  <a:schemeClr val="tx1"/>
                </a:solidFill>
                <a:latin typeface="Arial" charset="0"/>
                <a:cs typeface="Arial" charset="0"/>
              </a:defRPr>
            </a:lvl8pPr>
            <a:lvl9pPr marL="3886200" indent="-228600" algn="ctr" eaLnBrk="0" fontAlgn="base" hangingPunct="0">
              <a:spcBef>
                <a:spcPct val="0"/>
              </a:spcBef>
              <a:spcAft>
                <a:spcPct val="0"/>
              </a:spcAft>
              <a:defRPr>
                <a:solidFill>
                  <a:schemeClr val="tx1"/>
                </a:solidFill>
                <a:latin typeface="Arial" charset="0"/>
                <a:cs typeface="Arial" charset="0"/>
              </a:defRPr>
            </a:lvl9pPr>
          </a:lstStyle>
          <a:p>
            <a:pPr marL="342900" indent="-342900" algn="ctr">
              <a:buAutoNum type="alphaUcPeriod"/>
            </a:pPr>
            <a:r>
              <a:rPr lang="en-US" dirty="0">
                <a:latin typeface="+mj-lt"/>
              </a:rPr>
              <a:t>LE BRAS, L. J. SALOMON, L. BUSSIÈRES</a:t>
            </a:r>
            <a:r>
              <a:rPr lang="tr-TR" dirty="0"/>
              <a:t>, V. MALAN, C. ELIE, H. MAHALLATI,</a:t>
            </a:r>
            <a:r>
              <a:rPr lang="en-US" dirty="0"/>
              <a:t> </a:t>
            </a:r>
            <a:r>
              <a:rPr lang="fr-FR" dirty="0"/>
              <a:t>Y. VILLE, M. VEKEMANS and I. DURAND-ZALESKI</a:t>
            </a:r>
          </a:p>
          <a:p>
            <a:pPr algn="ctr"/>
            <a:endParaRPr lang="fr-FR" sz="500" dirty="0"/>
          </a:p>
          <a:p>
            <a:pPr algn="ctr"/>
            <a:r>
              <a:rPr lang="en-US" i="1" dirty="0" err="1">
                <a:latin typeface="+mj-lt"/>
              </a:rPr>
              <a:t>Volumen</a:t>
            </a:r>
            <a:r>
              <a:rPr lang="en-US" i="1" dirty="0">
                <a:latin typeface="+mj-lt"/>
              </a:rPr>
              <a:t> 54, </a:t>
            </a:r>
            <a:r>
              <a:rPr lang="en-US" i="1" dirty="0" err="1">
                <a:latin typeface="+mj-lt"/>
              </a:rPr>
              <a:t>Numero</a:t>
            </a:r>
            <a:r>
              <a:rPr lang="en-US" i="1" dirty="0">
                <a:latin typeface="+mj-lt"/>
              </a:rPr>
              <a:t> 5, </a:t>
            </a:r>
            <a:r>
              <a:rPr lang="en-US" i="1" dirty="0" err="1">
                <a:latin typeface="+mj-lt"/>
              </a:rPr>
              <a:t>paginas</a:t>
            </a:r>
            <a:r>
              <a:rPr lang="en-US" i="1" dirty="0">
                <a:latin typeface="+mj-lt"/>
              </a:rPr>
              <a:t> 596</a:t>
            </a:r>
            <a:r>
              <a:rPr lang="en-GB" i="1" dirty="0"/>
              <a:t>–603</a:t>
            </a:r>
            <a:endParaRPr lang="en-US" i="1" dirty="0">
              <a:latin typeface="+mj-lt"/>
            </a:endParaRPr>
          </a:p>
        </p:txBody>
      </p:sp>
      <p:sp>
        <p:nvSpPr>
          <p:cNvPr id="2" name="Rectangle 1"/>
          <p:cNvSpPr/>
          <p:nvPr/>
        </p:nvSpPr>
        <p:spPr>
          <a:xfrm>
            <a:off x="539552" y="2028234"/>
            <a:ext cx="7848872" cy="1569660"/>
          </a:xfrm>
          <a:prstGeom prst="rect">
            <a:avLst/>
          </a:prstGeom>
        </p:spPr>
        <p:txBody>
          <a:bodyPr wrap="square">
            <a:spAutoFit/>
          </a:bodyPr>
          <a:lstStyle/>
          <a:p>
            <a:pPr algn="ctr" eaLnBrk="1" hangingPunct="1">
              <a:defRPr/>
            </a:pPr>
            <a:r>
              <a:rPr lang="es-HN" sz="2400" b="1" dirty="0">
                <a:solidFill>
                  <a:srgbClr val="FF0000"/>
                </a:solidFill>
              </a:rPr>
              <a:t>Costo-efectividad de cinco estrategias de tamizaje prenatal para trisomías y otras anormalidades cromosómicas desequilibradas: análisis basado en modelo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800219"/>
          </a:xfrm>
          <a:prstGeom prst="rect">
            <a:avLst/>
          </a:prstGeom>
          <a:solidFill>
            <a:srgbClr val="ED1B20"/>
          </a:solidFill>
          <a:ln>
            <a:noFill/>
          </a:ln>
        </p:spPr>
        <p:txBody>
          <a:bodyPr wrap="square">
            <a:spAutoFit/>
          </a:bodyPr>
          <a:lstStyle/>
          <a:p>
            <a:pPr algn="ctr" eaLnBrk="1" hangingPunct="1">
              <a:defRPr/>
            </a:pPr>
            <a:r>
              <a:rPr lang="es-HN" sz="1600" b="1" dirty="0">
                <a:solidFill>
                  <a:schemeClr val="bg1"/>
                </a:solidFill>
              </a:rPr>
              <a:t>Costo-efectividad de cinco estrategias de tamizaje prenatal para trisomías y otras anormalidades cromosómicas desequilibradas: análisis basado en modelo</a:t>
            </a:r>
          </a:p>
          <a:p>
            <a:pPr algn="ctr" eaLnBrk="1" hangingPunct="1">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15" name="TextBox 14"/>
          <p:cNvSpPr txBox="1"/>
          <p:nvPr/>
        </p:nvSpPr>
        <p:spPr>
          <a:xfrm>
            <a:off x="2771800" y="1959223"/>
            <a:ext cx="4790288" cy="461665"/>
          </a:xfrm>
          <a:prstGeom prst="rect">
            <a:avLst/>
          </a:prstGeom>
          <a:noFill/>
        </p:spPr>
        <p:txBody>
          <a:bodyPr wrap="square" rtlCol="0">
            <a:spAutoFit/>
          </a:bodyPr>
          <a:lstStyle/>
          <a:p>
            <a:r>
              <a:rPr lang="en-US" sz="2400" b="1" dirty="0"/>
              <a:t>PUNTOS PARA DISCUSION</a:t>
            </a:r>
          </a:p>
        </p:txBody>
      </p:sp>
      <p:sp>
        <p:nvSpPr>
          <p:cNvPr id="69" name="TextBox 68"/>
          <p:cNvSpPr txBox="1"/>
          <p:nvPr/>
        </p:nvSpPr>
        <p:spPr>
          <a:xfrm>
            <a:off x="22815" y="2786152"/>
            <a:ext cx="9121185" cy="1938992"/>
          </a:xfrm>
          <a:prstGeom prst="rect">
            <a:avLst/>
          </a:prstGeom>
          <a:noFill/>
        </p:spPr>
        <p:txBody>
          <a:bodyPr wrap="square" rtlCol="0">
            <a:spAutoFit/>
          </a:bodyPr>
          <a:lstStyle/>
          <a:p>
            <a:pPr marL="457200" indent="-457200">
              <a:buFont typeface="Arial" panose="020B0604020202020204" pitchFamily="34" charset="0"/>
              <a:buChar char="•"/>
            </a:pPr>
            <a:r>
              <a:rPr lang="es-HN" sz="2400" dirty="0"/>
              <a:t>Implicaciones potenciales de adicionar prueba de microarray al cariotipiaje para mujeres que se sometan a prueba invasiva.</a:t>
            </a:r>
          </a:p>
          <a:p>
            <a:pPr marL="457200" indent="-457200">
              <a:buFont typeface="Arial" panose="020B0604020202020204" pitchFamily="34" charset="0"/>
              <a:buChar char="•"/>
            </a:pPr>
            <a:endParaRPr lang="es-HN" sz="2400" dirty="0"/>
          </a:p>
          <a:p>
            <a:pPr marL="457200" indent="-457200">
              <a:buFont typeface="Arial" panose="020B0604020202020204" pitchFamily="34" charset="0"/>
              <a:buChar char="•"/>
            </a:pPr>
            <a:r>
              <a:rPr lang="es-HN" sz="2400" dirty="0"/>
              <a:t>Extrapolar estos resultados a su entorno sanitario de acuerdo a tarifas locales para pruebas invasivas y cfDNA.</a:t>
            </a:r>
          </a:p>
        </p:txBody>
      </p:sp>
    </p:spTree>
    <p:extLst>
      <p:ext uri="{BB962C8B-B14F-4D97-AF65-F5344CB8AC3E}">
        <p14:creationId xmlns:p14="http://schemas.microsoft.com/office/powerpoint/2010/main" val="1750788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hangingPunct="1">
              <a:defRPr/>
            </a:pPr>
            <a:r>
              <a:rPr lang="es-HN" sz="1400" b="1" dirty="0">
                <a:solidFill>
                  <a:schemeClr val="bg1"/>
                </a:solidFill>
              </a:rPr>
              <a:t>Costo-efectividad de cinco estrategias de tamizaje prenatal para trisomías y otras anormalidades cromosómicas desequilibradas: análisis basado en modelo</a:t>
            </a:r>
          </a:p>
          <a:p>
            <a:pPr algn="ctr" eaLnBrk="1" hangingPunct="1">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2" name="TextBox 1"/>
          <p:cNvSpPr txBox="1"/>
          <p:nvPr/>
        </p:nvSpPr>
        <p:spPr>
          <a:xfrm>
            <a:off x="368130" y="2558009"/>
            <a:ext cx="5693887" cy="1477328"/>
          </a:xfrm>
          <a:prstGeom prst="rect">
            <a:avLst/>
          </a:prstGeom>
          <a:noFill/>
        </p:spPr>
        <p:txBody>
          <a:bodyPr wrap="square" rtlCol="0">
            <a:spAutoFit/>
          </a:bodyPr>
          <a:lstStyle/>
          <a:p>
            <a:pPr marL="342900" indent="-342900">
              <a:buFont typeface="Arial" panose="020B0604020202020204" pitchFamily="34" charset="0"/>
              <a:buChar char="•"/>
            </a:pPr>
            <a:r>
              <a:rPr lang="es-ES" dirty="0"/>
              <a:t>Se recomienda el cribado de trisomía basado en pruebas de ADN de células libres (cfDNA) para todas las mujeres con riesgo de T21 entre 1/51 y 1/1000 según el cribado combinado del primer trimestre (FTS) en Francia</a:t>
            </a:r>
            <a:r>
              <a:rPr lang="en-US" dirty="0"/>
              <a:t>.</a:t>
            </a:r>
          </a:p>
        </p:txBody>
      </p:sp>
      <p:sp>
        <p:nvSpPr>
          <p:cNvPr id="4" name="Rectangle 3"/>
          <p:cNvSpPr/>
          <p:nvPr/>
        </p:nvSpPr>
        <p:spPr>
          <a:xfrm>
            <a:off x="296122" y="4017258"/>
            <a:ext cx="5959978" cy="923330"/>
          </a:xfrm>
          <a:prstGeom prst="rect">
            <a:avLst/>
          </a:prstGeom>
        </p:spPr>
        <p:txBody>
          <a:bodyPr wrap="square">
            <a:spAutoFit/>
          </a:bodyPr>
          <a:lstStyle/>
          <a:p>
            <a:pPr marL="342900" indent="-342900">
              <a:buFont typeface="Arial" panose="020B0604020202020204" pitchFamily="34" charset="0"/>
              <a:buChar char="•"/>
            </a:pPr>
            <a:r>
              <a:rPr lang="es-HN" dirty="0"/>
              <a:t>Ventajas económicas de la prueba cfDNA en esta situación sobre la prueba invasiva no se han establecido.</a:t>
            </a:r>
          </a:p>
        </p:txBody>
      </p:sp>
      <p:sp>
        <p:nvSpPr>
          <p:cNvPr id="15" name="TextBox 14"/>
          <p:cNvSpPr txBox="1"/>
          <p:nvPr/>
        </p:nvSpPr>
        <p:spPr>
          <a:xfrm>
            <a:off x="1568287" y="1614772"/>
            <a:ext cx="4790288" cy="461665"/>
          </a:xfrm>
          <a:prstGeom prst="rect">
            <a:avLst/>
          </a:prstGeom>
          <a:noFill/>
        </p:spPr>
        <p:txBody>
          <a:bodyPr wrap="square" rtlCol="0">
            <a:spAutoFit/>
          </a:bodyPr>
          <a:lstStyle/>
          <a:p>
            <a:pPr algn="ctr"/>
            <a:r>
              <a:rPr lang="tr-TR" sz="2400" b="1" dirty="0"/>
              <a:t>INTRODUC</a:t>
            </a:r>
            <a:r>
              <a:rPr lang="en-US" sz="2400" b="1" dirty="0"/>
              <a:t>C</a:t>
            </a:r>
            <a:r>
              <a:rPr lang="tr-TR" sz="2400" b="1" dirty="0"/>
              <a:t>ION</a:t>
            </a:r>
            <a:endParaRPr lang="en-US" sz="2400" b="1" dirty="0"/>
          </a:p>
        </p:txBody>
      </p:sp>
      <p:pic>
        <p:nvPicPr>
          <p:cNvPr id="1026" name="Picture 2" descr="blood vessel picture ile ilgili gö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5900" b="32673"/>
          <a:stretch/>
        </p:blipFill>
        <p:spPr bwMode="auto">
          <a:xfrm>
            <a:off x="6191671" y="2090503"/>
            <a:ext cx="2628801" cy="117617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82554" y="3338411"/>
            <a:ext cx="2221894" cy="14820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452320" y="384381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78774" y="371703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380312" y="3573016"/>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58432" y="346691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604720" y="328670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31174" y="315992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32712" y="3015911"/>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67326" y="2781206"/>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64159" y="2942236"/>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736552" y="269196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524328" y="2434006"/>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1"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863199" y="245842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38296" y="253043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21815" y="2420888"/>
            <a:ext cx="178120" cy="178483"/>
          </a:xfrm>
          <a:prstGeom prst="rect">
            <a:avLst/>
          </a:prstGeom>
          <a:noFill/>
          <a:extLst>
            <a:ext uri="{909E8E84-426E-40DD-AFC4-6F175D3DCCD1}">
              <a14:hiddenFill xmlns:a14="http://schemas.microsoft.com/office/drawing/2010/main">
                <a:solidFill>
                  <a:srgbClr val="FFFFFF"/>
                </a:solidFill>
              </a14:hiddenFill>
            </a:ext>
          </a:extLst>
        </p:spPr>
      </p:pic>
      <p:sp>
        <p:nvSpPr>
          <p:cNvPr id="35" name="Rectangle 34"/>
          <p:cNvSpPr/>
          <p:nvPr/>
        </p:nvSpPr>
        <p:spPr>
          <a:xfrm>
            <a:off x="296122" y="5082283"/>
            <a:ext cx="8750111" cy="1785104"/>
          </a:xfrm>
          <a:prstGeom prst="rect">
            <a:avLst/>
          </a:prstGeom>
        </p:spPr>
        <p:txBody>
          <a:bodyPr wrap="square">
            <a:spAutoFit/>
          </a:bodyPr>
          <a:lstStyle/>
          <a:p>
            <a:pPr marL="342900" indent="-342900">
              <a:buFont typeface="Arial" panose="020B0604020202020204" pitchFamily="34" charset="0"/>
              <a:buChar char="•"/>
            </a:pPr>
            <a:r>
              <a:rPr lang="es-HN" dirty="0"/>
              <a:t>En el ensayo SAFE21 reciente, mujeres con un riesgo entre 1/5 y 1/250 fueron aleatorizadas ya sea para prueba invasiva o cfDNA y prueba invasiva (en caso de cfDNA positivo). No hubo diferencia significativa en las tasas de aborto entre los dos grupos, mientras que el esquema de prueba invasiva diagnosticaba anomalías cromosómicas desequilibradas que el esquema de cfDNA había pasado por alto.</a:t>
            </a:r>
            <a:r>
              <a:rPr lang="en-US" sz="2000"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738664"/>
          </a:xfrm>
          <a:prstGeom prst="rect">
            <a:avLst/>
          </a:prstGeom>
          <a:solidFill>
            <a:srgbClr val="ED1B20"/>
          </a:solidFill>
          <a:ln>
            <a:noFill/>
          </a:ln>
        </p:spPr>
        <p:txBody>
          <a:bodyPr wrap="square">
            <a:spAutoFit/>
          </a:bodyPr>
          <a:lstStyle/>
          <a:p>
            <a:pPr algn="ctr" eaLnBrk="1" hangingPunct="1">
              <a:defRPr/>
            </a:pPr>
            <a:r>
              <a:rPr lang="es-HN" sz="1400" b="1" dirty="0">
                <a:solidFill>
                  <a:schemeClr val="bg1"/>
                </a:solidFill>
              </a:rPr>
              <a:t>Costo-efectividad de cinco estrategias de tamizaje prenatal para trisomías y otras anormalidades cromosómicas desequilibradas: análisis basado en modelo</a:t>
            </a:r>
          </a:p>
          <a:p>
            <a:pPr algn="ctr" eaLnBrk="1" hangingPunct="1">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2" name="TextBox 1"/>
          <p:cNvSpPr txBox="1"/>
          <p:nvPr/>
        </p:nvSpPr>
        <p:spPr>
          <a:xfrm>
            <a:off x="368130" y="2378786"/>
            <a:ext cx="8308326" cy="707886"/>
          </a:xfrm>
          <a:prstGeom prst="rect">
            <a:avLst/>
          </a:prstGeom>
          <a:noFill/>
        </p:spPr>
        <p:txBody>
          <a:bodyPr wrap="square" rtlCol="0">
            <a:spAutoFit/>
          </a:bodyPr>
          <a:lstStyle/>
          <a:p>
            <a:pPr marL="342900" indent="-342900">
              <a:buFont typeface="Arial" panose="020B0604020202020204" pitchFamily="34" charset="0"/>
              <a:buChar char="•"/>
            </a:pPr>
            <a:r>
              <a:rPr lang="es-HN" sz="2000" dirty="0"/>
              <a:t>El propósito de este estudio es comparar los costos simulados de cinco métodos diferentes de tamizaje prenatal.</a:t>
            </a:r>
          </a:p>
        </p:txBody>
      </p:sp>
      <p:sp>
        <p:nvSpPr>
          <p:cNvPr id="15" name="TextBox 14"/>
          <p:cNvSpPr txBox="1"/>
          <p:nvPr/>
        </p:nvSpPr>
        <p:spPr>
          <a:xfrm>
            <a:off x="3475037" y="1920526"/>
            <a:ext cx="4790288" cy="461665"/>
          </a:xfrm>
          <a:prstGeom prst="rect">
            <a:avLst/>
          </a:prstGeom>
          <a:noFill/>
        </p:spPr>
        <p:txBody>
          <a:bodyPr wrap="square" rtlCol="0">
            <a:spAutoFit/>
          </a:bodyPr>
          <a:lstStyle/>
          <a:p>
            <a:r>
              <a:rPr lang="tr-TR" sz="2400" b="1" dirty="0"/>
              <a:t>INTRODUC</a:t>
            </a:r>
            <a:r>
              <a:rPr lang="en-US" sz="2400" b="1" dirty="0"/>
              <a:t>C</a:t>
            </a:r>
            <a:r>
              <a:rPr lang="tr-TR" sz="2400" b="1" dirty="0"/>
              <a:t>ION</a:t>
            </a:r>
            <a:endParaRPr lang="en-US" sz="2400" b="1" dirty="0"/>
          </a:p>
        </p:txBody>
      </p:sp>
      <p:pic>
        <p:nvPicPr>
          <p:cNvPr id="1026" name="Picture 2" descr="blood vessel picture ile ilgili gö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5900" b="32673"/>
          <a:stretch/>
        </p:blipFill>
        <p:spPr bwMode="auto">
          <a:xfrm>
            <a:off x="512563" y="3834305"/>
            <a:ext cx="1611287" cy="72092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50163" y="5111412"/>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96771" y="550296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23225" y="537618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24763" y="523216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02883" y="512606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49171" y="494585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75625" y="481907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77163" y="467505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3"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11777" y="444035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4"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08610" y="460138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27291" y="435111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130490" y="409315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407650" y="399562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05407" y="417612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66266" y="399763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586599" y="4699206"/>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eedle icon ile ilgili görsel sonucu"/>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173768" y="3790896"/>
            <a:ext cx="1235120" cy="1235120"/>
          </a:xfrm>
          <a:prstGeom prst="rect">
            <a:avLst/>
          </a:prstGeom>
          <a:noFill/>
          <a:extLst>
            <a:ext uri="{909E8E84-426E-40DD-AFC4-6F175D3DCCD1}">
              <a14:hiddenFill xmlns:a14="http://schemas.microsoft.com/office/drawing/2010/main">
                <a:solidFill>
                  <a:srgbClr val="FFFFFF"/>
                </a:solidFill>
              </a14:hiddenFill>
            </a:ext>
          </a:extLst>
        </p:spPr>
      </p:pic>
      <p:sp>
        <p:nvSpPr>
          <p:cNvPr id="53" name="TextBox 52"/>
          <p:cNvSpPr txBox="1"/>
          <p:nvPr/>
        </p:nvSpPr>
        <p:spPr>
          <a:xfrm>
            <a:off x="460683" y="3573875"/>
            <a:ext cx="1986123" cy="400110"/>
          </a:xfrm>
          <a:prstGeom prst="rect">
            <a:avLst/>
          </a:prstGeom>
          <a:noFill/>
        </p:spPr>
        <p:txBody>
          <a:bodyPr wrap="square" rtlCol="0">
            <a:spAutoFit/>
          </a:bodyPr>
          <a:lstStyle/>
          <a:p>
            <a:r>
              <a:rPr lang="en-US" sz="2000" b="1" dirty="0" err="1"/>
              <a:t>Prueba</a:t>
            </a:r>
            <a:r>
              <a:rPr lang="en-US" sz="2000" b="1" dirty="0"/>
              <a:t> cfDNA </a:t>
            </a:r>
          </a:p>
        </p:txBody>
      </p:sp>
      <p:sp>
        <p:nvSpPr>
          <p:cNvPr id="54" name="TextBox 53"/>
          <p:cNvSpPr txBox="1"/>
          <p:nvPr/>
        </p:nvSpPr>
        <p:spPr>
          <a:xfrm>
            <a:off x="6837514" y="3561874"/>
            <a:ext cx="2547442" cy="400110"/>
          </a:xfrm>
          <a:prstGeom prst="rect">
            <a:avLst/>
          </a:prstGeom>
          <a:noFill/>
        </p:spPr>
        <p:txBody>
          <a:bodyPr wrap="square" rtlCol="0">
            <a:spAutoFit/>
          </a:bodyPr>
          <a:lstStyle/>
          <a:p>
            <a:r>
              <a:rPr lang="en-US" sz="2000" b="1" dirty="0" err="1"/>
              <a:t>Prueba</a:t>
            </a:r>
            <a:r>
              <a:rPr lang="en-US" sz="2000" b="1" dirty="0"/>
              <a:t> </a:t>
            </a:r>
            <a:r>
              <a:rPr lang="en-US" sz="2000" b="1" dirty="0" err="1"/>
              <a:t>Invasiva</a:t>
            </a:r>
            <a:r>
              <a:rPr lang="en-US" sz="2000" b="1" dirty="0"/>
              <a:t> </a:t>
            </a:r>
          </a:p>
        </p:txBody>
      </p:sp>
      <p:sp>
        <p:nvSpPr>
          <p:cNvPr id="55" name="TextBox 54"/>
          <p:cNvSpPr txBox="1"/>
          <p:nvPr/>
        </p:nvSpPr>
        <p:spPr>
          <a:xfrm>
            <a:off x="2760970" y="3233357"/>
            <a:ext cx="3395206" cy="2862322"/>
          </a:xfrm>
          <a:prstGeom prst="rect">
            <a:avLst/>
          </a:prstGeom>
          <a:noFill/>
        </p:spPr>
        <p:txBody>
          <a:bodyPr wrap="square" rtlCol="0">
            <a:spAutoFit/>
          </a:bodyPr>
          <a:lstStyle/>
          <a:p>
            <a:pPr algn="ctr"/>
            <a:r>
              <a:rPr lang="en-US" sz="2000" b="1" dirty="0" err="1"/>
              <a:t>Riesgo</a:t>
            </a:r>
            <a:r>
              <a:rPr lang="en-US" sz="2000" b="1" dirty="0"/>
              <a:t> de </a:t>
            </a:r>
            <a:r>
              <a:rPr lang="en-US" sz="2000" b="1" dirty="0" err="1"/>
              <a:t>tamizaje</a:t>
            </a:r>
            <a:r>
              <a:rPr lang="en-US" sz="2000" b="1" dirty="0"/>
              <a:t> </a:t>
            </a:r>
            <a:r>
              <a:rPr lang="en-US" sz="2000" b="1" dirty="0" err="1"/>
              <a:t>combinado</a:t>
            </a:r>
            <a:r>
              <a:rPr lang="en-US" sz="2000" b="1" dirty="0"/>
              <a:t> </a:t>
            </a:r>
            <a:r>
              <a:rPr lang="en-US" sz="2000" b="1" dirty="0" err="1"/>
              <a:t>en</a:t>
            </a:r>
            <a:r>
              <a:rPr lang="en-US" sz="2000" b="1" dirty="0"/>
              <a:t> el 1er </a:t>
            </a:r>
            <a:r>
              <a:rPr lang="en-US" sz="2000" b="1" dirty="0" err="1"/>
              <a:t>trimestre</a:t>
            </a:r>
            <a:endParaRPr lang="en-US" sz="2000" b="1" dirty="0"/>
          </a:p>
          <a:p>
            <a:pPr algn="ctr"/>
            <a:r>
              <a:rPr lang="en-US" sz="2400" b="1" dirty="0"/>
              <a:t>1 ≥ 250</a:t>
            </a:r>
          </a:p>
          <a:p>
            <a:pPr algn="ctr"/>
            <a:endParaRPr lang="en-US" sz="2400" b="1" dirty="0"/>
          </a:p>
          <a:p>
            <a:pPr algn="ctr"/>
            <a:r>
              <a:rPr lang="en-US" sz="2400" b="1" dirty="0"/>
              <a:t>1 ≥ 1000</a:t>
            </a:r>
          </a:p>
          <a:p>
            <a:pPr algn="ctr"/>
            <a:endParaRPr lang="en-US" sz="2400" b="1" dirty="0"/>
          </a:p>
          <a:p>
            <a:pPr algn="ctr"/>
            <a:r>
              <a:rPr lang="es-HN" sz="2400" b="1" dirty="0"/>
              <a:t>Población general</a:t>
            </a:r>
          </a:p>
        </p:txBody>
      </p:sp>
      <p:sp>
        <p:nvSpPr>
          <p:cNvPr id="6" name="Left-Right Arrow 5"/>
          <p:cNvSpPr/>
          <p:nvPr/>
        </p:nvSpPr>
        <p:spPr bwMode="auto">
          <a:xfrm>
            <a:off x="2203313" y="4271637"/>
            <a:ext cx="1576599" cy="257958"/>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56" name="Left-Right Arrow 55"/>
          <p:cNvSpPr/>
          <p:nvPr/>
        </p:nvSpPr>
        <p:spPr bwMode="auto">
          <a:xfrm>
            <a:off x="1416351" y="5727250"/>
            <a:ext cx="1576599" cy="257958"/>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57" name="Left-Right Arrow 56"/>
          <p:cNvSpPr/>
          <p:nvPr/>
        </p:nvSpPr>
        <p:spPr bwMode="auto">
          <a:xfrm>
            <a:off x="2171132" y="4948609"/>
            <a:ext cx="1576599" cy="257958"/>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58" name="Left-Right Arrow 57"/>
          <p:cNvSpPr/>
          <p:nvPr/>
        </p:nvSpPr>
        <p:spPr bwMode="auto">
          <a:xfrm>
            <a:off x="5227649" y="4267849"/>
            <a:ext cx="1576599" cy="257958"/>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59" name="Left-Right Arrow 58"/>
          <p:cNvSpPr/>
          <p:nvPr/>
        </p:nvSpPr>
        <p:spPr bwMode="auto">
          <a:xfrm>
            <a:off x="5218804" y="4964961"/>
            <a:ext cx="1576599" cy="257958"/>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812828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01808"/>
            <a:ext cx="9144001" cy="880241"/>
          </a:xfrm>
          <a:prstGeom prst="rect">
            <a:avLst/>
          </a:prstGeom>
          <a:solidFill>
            <a:srgbClr val="ED1B20"/>
          </a:solidFill>
          <a:ln>
            <a:noFill/>
          </a:ln>
        </p:spPr>
        <p:txBody>
          <a:bodyPr wrap="square">
            <a:noAutofit/>
          </a:bodyPr>
          <a:lstStyle/>
          <a:p>
            <a:pPr algn="ctr" eaLnBrk="1" hangingPunct="1">
              <a:defRPr/>
            </a:pPr>
            <a:r>
              <a:rPr lang="es-HN" sz="1600" b="1" dirty="0">
                <a:solidFill>
                  <a:schemeClr val="bg1"/>
                </a:solidFill>
              </a:rPr>
              <a:t>Costo-efectividad de cinco estrategias de tamizaje prenatal para trisomías y otras anormalidades cromosómicas desequilibradas: análisis basado en modelo</a:t>
            </a:r>
          </a:p>
          <a:p>
            <a:pPr algn="ctr" eaLnBrk="1" fontAlgn="auto" hangingPunct="1">
              <a:spcBef>
                <a:spcPts val="0"/>
              </a:spcBef>
              <a:spcAft>
                <a:spcPts val="0"/>
              </a:spcAft>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15" name="TextBox 14"/>
          <p:cNvSpPr txBox="1"/>
          <p:nvPr/>
        </p:nvSpPr>
        <p:spPr>
          <a:xfrm>
            <a:off x="3376312" y="1815207"/>
            <a:ext cx="4790288" cy="461665"/>
          </a:xfrm>
          <a:prstGeom prst="rect">
            <a:avLst/>
          </a:prstGeom>
          <a:noFill/>
        </p:spPr>
        <p:txBody>
          <a:bodyPr wrap="square" rtlCol="0">
            <a:spAutoFit/>
          </a:bodyPr>
          <a:lstStyle/>
          <a:p>
            <a:r>
              <a:rPr lang="tr-TR" sz="2400" b="1" dirty="0"/>
              <a:t>METOD</a:t>
            </a:r>
            <a:r>
              <a:rPr lang="en-US" sz="2400" b="1" dirty="0"/>
              <a:t>O</a:t>
            </a:r>
            <a:r>
              <a:rPr lang="tr-TR" sz="2400" b="1" dirty="0"/>
              <a:t>S</a:t>
            </a:r>
            <a:endParaRPr lang="en-US" sz="2400" b="1" dirty="0"/>
          </a:p>
        </p:txBody>
      </p:sp>
      <p:pic>
        <p:nvPicPr>
          <p:cNvPr id="1026" name="Picture 2" descr="blood vessel picture ile ilgili gö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5900" b="32673"/>
          <a:stretch/>
        </p:blipFill>
        <p:spPr bwMode="auto">
          <a:xfrm>
            <a:off x="7497217" y="4384694"/>
            <a:ext cx="1611287" cy="72092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83241" y="5327243"/>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84081" y="5676091"/>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10535" y="554930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12073" y="5405293"/>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90193" y="529919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36481" y="5118986"/>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62935" y="499220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64473" y="4848188"/>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11945" y="4901501"/>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15144" y="4643543"/>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92304" y="4546011"/>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90061" y="472650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850920" y="4548026"/>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52"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206363" y="2934360"/>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needle icon ile ilgili görsel sonucu"/>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904821" y="2057227"/>
            <a:ext cx="1235120" cy="123512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1907704" y="2299482"/>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50"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061136" y="2299482"/>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214568" y="2299482"/>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0"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370674" y="2302001"/>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1"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524106" y="2302001"/>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2"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677538" y="2302001"/>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1984549" y="2706457"/>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4"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137981" y="2706457"/>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5"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291413" y="2706457"/>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6"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447519" y="2708976"/>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7"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600951" y="2708976"/>
            <a:ext cx="209559" cy="504000"/>
          </a:xfrm>
          <a:prstGeom prst="rect">
            <a:avLst/>
          </a:prstGeom>
          <a:noFill/>
          <a:extLst>
            <a:ext uri="{909E8E84-426E-40DD-AFC4-6F175D3DCCD1}">
              <a14:hiddenFill xmlns:a14="http://schemas.microsoft.com/office/drawing/2010/main">
                <a:solidFill>
                  <a:srgbClr val="FFFFFF"/>
                </a:solidFill>
              </a14:hiddenFill>
            </a:ext>
          </a:extLst>
        </p:spPr>
      </p:pic>
      <p:pic>
        <p:nvPicPr>
          <p:cNvPr id="68" name="Picture 2" descr="pregnant women icon ile ilgili gÃ¶rsel sonucu"/>
          <p:cNvPicPr>
            <a:picLocks noChangeAspect="1" noChangeArrowheads="1"/>
          </p:cNvPicPr>
          <p:nvPr/>
        </p:nvPicPr>
        <p:blipFill rotWithShape="1">
          <a:blip r:embed="rId9" cstate="print">
            <a:extLst>
              <a:ext uri="{BEBA8EAE-BF5A-486C-A8C5-ECC9F3942E4B}">
                <a14:imgProps xmlns:a14="http://schemas.microsoft.com/office/drawing/2010/main">
                  <a14:imgLayer r:embed="rId10">
                    <a14:imgEffect>
                      <a14:colorTemperature colorTemp="6375"/>
                    </a14:imgEffect>
                  </a14:imgLayer>
                </a14:imgProps>
              </a:ext>
              <a:ext uri="{28A0092B-C50C-407E-A947-70E740481C1C}">
                <a14:useLocalDpi xmlns:a14="http://schemas.microsoft.com/office/drawing/2010/main" val="0"/>
              </a:ext>
            </a:extLst>
          </a:blip>
          <a:srcRect l="30240" r="28181"/>
          <a:stretch/>
        </p:blipFill>
        <p:spPr bwMode="auto">
          <a:xfrm>
            <a:off x="2754383" y="2708976"/>
            <a:ext cx="209559" cy="504000"/>
          </a:xfrm>
          <a:prstGeom prst="rect">
            <a:avLst/>
          </a:prstGeom>
          <a:noFill/>
          <a:extLst>
            <a:ext uri="{909E8E84-426E-40DD-AFC4-6F175D3DCCD1}">
              <a14:hiddenFill xmlns:a14="http://schemas.microsoft.com/office/drawing/2010/main">
                <a:solidFill>
                  <a:srgbClr val="FFFFFF"/>
                </a:solidFill>
              </a14:hiddenFill>
            </a:ext>
          </a:extLst>
        </p:spPr>
      </p:pic>
      <p:sp>
        <p:nvSpPr>
          <p:cNvPr id="69" name="TextBox 68"/>
          <p:cNvSpPr txBox="1"/>
          <p:nvPr/>
        </p:nvSpPr>
        <p:spPr>
          <a:xfrm>
            <a:off x="92754" y="3519006"/>
            <a:ext cx="3873741" cy="3139321"/>
          </a:xfrm>
          <a:prstGeom prst="rect">
            <a:avLst/>
          </a:prstGeom>
          <a:noFill/>
        </p:spPr>
        <p:txBody>
          <a:bodyPr wrap="square" rtlCol="0">
            <a:spAutoFit/>
          </a:bodyPr>
          <a:lstStyle/>
          <a:p>
            <a:pPr marL="342900" indent="-342900">
              <a:buFont typeface="Arial" panose="020B0604020202020204" pitchFamily="34" charset="0"/>
              <a:buChar char="•"/>
            </a:pPr>
            <a:r>
              <a:rPr lang="es-HN" dirty="0"/>
              <a:t>652 653 mujeres se sometieron a FTS.</a:t>
            </a:r>
          </a:p>
          <a:p>
            <a:pPr marL="342900" indent="-342900">
              <a:buFont typeface="Arial" panose="020B0604020202020204" pitchFamily="34" charset="0"/>
              <a:buChar char="•"/>
            </a:pPr>
            <a:r>
              <a:rPr lang="es-HN" dirty="0"/>
              <a:t>Riesgo FTS ≥</a:t>
            </a:r>
            <a:r>
              <a:rPr lang="es-HN" b="1" dirty="0"/>
              <a:t> </a:t>
            </a:r>
            <a:r>
              <a:rPr lang="es-HN" dirty="0"/>
              <a:t>1/250 (n=26 136).</a:t>
            </a:r>
          </a:p>
          <a:p>
            <a:pPr marL="342900" indent="-342900">
              <a:buFont typeface="Arial" panose="020B0604020202020204" pitchFamily="34" charset="0"/>
              <a:buChar char="•"/>
            </a:pPr>
            <a:r>
              <a:rPr lang="es-HN" dirty="0"/>
              <a:t>Riesgo FTS ≥</a:t>
            </a:r>
            <a:r>
              <a:rPr lang="es-HN" b="1" dirty="0"/>
              <a:t> </a:t>
            </a:r>
            <a:r>
              <a:rPr lang="es-HN" dirty="0"/>
              <a:t>1/1000 (n=89 536).</a:t>
            </a:r>
          </a:p>
          <a:p>
            <a:pPr marL="342900" indent="-342900">
              <a:buFont typeface="Arial" panose="020B0604020202020204" pitchFamily="34" charset="0"/>
              <a:buChar char="•"/>
            </a:pPr>
            <a:r>
              <a:rPr lang="es-HN" dirty="0"/>
              <a:t>Las mediciones de costo fueron derivadas del esquema de pagos de la Aseguradora Nacional de Salud.</a:t>
            </a:r>
          </a:p>
          <a:p>
            <a:pPr marL="342900" indent="-342900">
              <a:buFont typeface="Arial" panose="020B0604020202020204" pitchFamily="34" charset="0"/>
              <a:buChar char="•"/>
            </a:pPr>
            <a:r>
              <a:rPr lang="es-HN" dirty="0"/>
              <a:t>Cinco estrategias de tamizaje fueron compradas.</a:t>
            </a:r>
          </a:p>
        </p:txBody>
      </p:sp>
      <p:sp>
        <p:nvSpPr>
          <p:cNvPr id="70" name="Left-Right Arrow 69"/>
          <p:cNvSpPr/>
          <p:nvPr/>
        </p:nvSpPr>
        <p:spPr bwMode="auto">
          <a:xfrm>
            <a:off x="6355725" y="4478240"/>
            <a:ext cx="1008112" cy="280177"/>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71" name="Left-Right Arrow 70"/>
          <p:cNvSpPr/>
          <p:nvPr/>
        </p:nvSpPr>
        <p:spPr bwMode="auto">
          <a:xfrm>
            <a:off x="6350208" y="2708920"/>
            <a:ext cx="1008112" cy="280177"/>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72" name="Left-Right Arrow 71"/>
          <p:cNvSpPr/>
          <p:nvPr/>
        </p:nvSpPr>
        <p:spPr bwMode="auto">
          <a:xfrm>
            <a:off x="6355725" y="3364847"/>
            <a:ext cx="1008112" cy="280177"/>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73" name="Left-Right Arrow 72"/>
          <p:cNvSpPr/>
          <p:nvPr/>
        </p:nvSpPr>
        <p:spPr bwMode="auto">
          <a:xfrm>
            <a:off x="6355725" y="5134735"/>
            <a:ext cx="1008112" cy="280177"/>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74" name="Left-Right Arrow 73"/>
          <p:cNvSpPr/>
          <p:nvPr/>
        </p:nvSpPr>
        <p:spPr bwMode="auto">
          <a:xfrm>
            <a:off x="6361668" y="5780932"/>
            <a:ext cx="1008112" cy="280177"/>
          </a:xfrm>
          <a:prstGeom prst="leftRightArrow">
            <a:avLst/>
          </a:prstGeom>
          <a:solidFill>
            <a:srgbClr val="C0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Arial" charset="0"/>
              <a:cs typeface="Arial" charset="0"/>
            </a:endParaRPr>
          </a:p>
        </p:txBody>
      </p:sp>
      <p:sp>
        <p:nvSpPr>
          <p:cNvPr id="75" name="TextBox 74"/>
          <p:cNvSpPr txBox="1"/>
          <p:nvPr/>
        </p:nvSpPr>
        <p:spPr>
          <a:xfrm>
            <a:off x="3986838" y="2668850"/>
            <a:ext cx="2428739" cy="369332"/>
          </a:xfrm>
          <a:prstGeom prst="rect">
            <a:avLst/>
          </a:prstGeom>
          <a:noFill/>
        </p:spPr>
        <p:txBody>
          <a:bodyPr wrap="square" rtlCol="0">
            <a:spAutoFit/>
          </a:bodyPr>
          <a:lstStyle/>
          <a:p>
            <a:pPr algn="ctr"/>
            <a:r>
              <a:rPr lang="en-US" dirty="0" err="1"/>
              <a:t>Riesgo</a:t>
            </a:r>
            <a:r>
              <a:rPr lang="en-US" dirty="0"/>
              <a:t> FTS ≥</a:t>
            </a:r>
            <a:r>
              <a:rPr lang="en-US" b="1" dirty="0"/>
              <a:t> </a:t>
            </a:r>
            <a:r>
              <a:rPr lang="en-US" dirty="0"/>
              <a:t>1/250</a:t>
            </a:r>
          </a:p>
        </p:txBody>
      </p:sp>
      <p:sp>
        <p:nvSpPr>
          <p:cNvPr id="76" name="TextBox 75"/>
          <p:cNvSpPr txBox="1"/>
          <p:nvPr/>
        </p:nvSpPr>
        <p:spPr>
          <a:xfrm>
            <a:off x="3970657" y="3316922"/>
            <a:ext cx="2391011" cy="369332"/>
          </a:xfrm>
          <a:prstGeom prst="rect">
            <a:avLst/>
          </a:prstGeom>
          <a:noFill/>
        </p:spPr>
        <p:txBody>
          <a:bodyPr wrap="square" rtlCol="0">
            <a:spAutoFit/>
          </a:bodyPr>
          <a:lstStyle/>
          <a:p>
            <a:pPr algn="ctr"/>
            <a:r>
              <a:rPr lang="en-US" dirty="0" err="1"/>
              <a:t>Riesgo</a:t>
            </a:r>
            <a:r>
              <a:rPr lang="en-US" dirty="0"/>
              <a:t> FTS ≥</a:t>
            </a:r>
            <a:r>
              <a:rPr lang="en-US" b="1" dirty="0"/>
              <a:t> </a:t>
            </a:r>
            <a:r>
              <a:rPr lang="en-US" dirty="0"/>
              <a:t>1/1000</a:t>
            </a:r>
          </a:p>
        </p:txBody>
      </p:sp>
      <p:sp>
        <p:nvSpPr>
          <p:cNvPr id="77" name="TextBox 76"/>
          <p:cNvSpPr txBox="1"/>
          <p:nvPr/>
        </p:nvSpPr>
        <p:spPr>
          <a:xfrm>
            <a:off x="3864718" y="5074164"/>
            <a:ext cx="2391011" cy="369332"/>
          </a:xfrm>
          <a:prstGeom prst="rect">
            <a:avLst/>
          </a:prstGeom>
          <a:noFill/>
        </p:spPr>
        <p:txBody>
          <a:bodyPr wrap="square" rtlCol="0">
            <a:spAutoFit/>
          </a:bodyPr>
          <a:lstStyle/>
          <a:p>
            <a:pPr algn="ctr"/>
            <a:r>
              <a:rPr lang="en-US" dirty="0" err="1"/>
              <a:t>Riesgo</a:t>
            </a:r>
            <a:r>
              <a:rPr lang="en-US" dirty="0"/>
              <a:t> FTS ≥</a:t>
            </a:r>
            <a:r>
              <a:rPr lang="en-US" b="1" dirty="0"/>
              <a:t> </a:t>
            </a:r>
            <a:r>
              <a:rPr lang="en-US" dirty="0"/>
              <a:t>1/1000</a:t>
            </a:r>
          </a:p>
        </p:txBody>
      </p:sp>
      <p:sp>
        <p:nvSpPr>
          <p:cNvPr id="78" name="TextBox 77"/>
          <p:cNvSpPr txBox="1"/>
          <p:nvPr/>
        </p:nvSpPr>
        <p:spPr>
          <a:xfrm>
            <a:off x="3986838" y="4407367"/>
            <a:ext cx="2391011" cy="369332"/>
          </a:xfrm>
          <a:prstGeom prst="rect">
            <a:avLst/>
          </a:prstGeom>
          <a:noFill/>
        </p:spPr>
        <p:txBody>
          <a:bodyPr wrap="square" rtlCol="0">
            <a:spAutoFit/>
          </a:bodyPr>
          <a:lstStyle/>
          <a:p>
            <a:pPr algn="ctr"/>
            <a:r>
              <a:rPr lang="en-US" dirty="0" err="1"/>
              <a:t>Riesgo</a:t>
            </a:r>
            <a:r>
              <a:rPr lang="en-US" dirty="0"/>
              <a:t> FTS ≥</a:t>
            </a:r>
            <a:r>
              <a:rPr lang="en-US" b="1" dirty="0"/>
              <a:t> </a:t>
            </a:r>
            <a:r>
              <a:rPr lang="en-US" dirty="0"/>
              <a:t>1/250</a:t>
            </a:r>
          </a:p>
        </p:txBody>
      </p:sp>
      <p:sp>
        <p:nvSpPr>
          <p:cNvPr id="79" name="TextBox 78"/>
          <p:cNvSpPr txBox="1"/>
          <p:nvPr/>
        </p:nvSpPr>
        <p:spPr>
          <a:xfrm>
            <a:off x="3995803" y="5676091"/>
            <a:ext cx="2391011" cy="707886"/>
          </a:xfrm>
          <a:prstGeom prst="rect">
            <a:avLst/>
          </a:prstGeom>
          <a:noFill/>
        </p:spPr>
        <p:txBody>
          <a:bodyPr wrap="square" rtlCol="0">
            <a:spAutoFit/>
          </a:bodyPr>
          <a:lstStyle/>
          <a:p>
            <a:pPr algn="ctr"/>
            <a:r>
              <a:rPr lang="en-US" sz="2000" dirty="0" err="1"/>
              <a:t>Todas</a:t>
            </a:r>
            <a:r>
              <a:rPr lang="en-US" sz="2000" dirty="0"/>
              <a:t> </a:t>
            </a:r>
            <a:r>
              <a:rPr lang="en-US" sz="2000" dirty="0" err="1"/>
              <a:t>mujeres</a:t>
            </a:r>
            <a:r>
              <a:rPr lang="en-US" sz="2000" dirty="0"/>
              <a:t> </a:t>
            </a:r>
            <a:r>
              <a:rPr lang="en-US" sz="2000" dirty="0" err="1"/>
              <a:t>embarazadas</a:t>
            </a:r>
            <a:endParaRPr lang="en-US" sz="2000" dirty="0"/>
          </a:p>
        </p:txBody>
      </p:sp>
      <p:sp>
        <p:nvSpPr>
          <p:cNvPr id="80" name="TextBox 79"/>
          <p:cNvSpPr txBox="1"/>
          <p:nvPr/>
        </p:nvSpPr>
        <p:spPr>
          <a:xfrm>
            <a:off x="-49359" y="2075146"/>
            <a:ext cx="1899849" cy="1477328"/>
          </a:xfrm>
          <a:prstGeom prst="rect">
            <a:avLst/>
          </a:prstGeom>
          <a:noFill/>
        </p:spPr>
        <p:txBody>
          <a:bodyPr wrap="square" rtlCol="0">
            <a:spAutoFit/>
          </a:bodyPr>
          <a:lstStyle/>
          <a:p>
            <a:pPr algn="ctr"/>
            <a:r>
              <a:rPr lang="es-HN" b="1" dirty="0"/>
              <a:t>Datos derivados de </a:t>
            </a:r>
            <a:r>
              <a:rPr lang="es-HN" b="1"/>
              <a:t>la Agencia Francesa </a:t>
            </a:r>
            <a:r>
              <a:rPr lang="es-HN" b="1" dirty="0"/>
              <a:t>de Biomedicina</a:t>
            </a:r>
          </a:p>
        </p:txBody>
      </p:sp>
      <p:sp>
        <p:nvSpPr>
          <p:cNvPr id="81" name="TextBox 80"/>
          <p:cNvSpPr txBox="1"/>
          <p:nvPr/>
        </p:nvSpPr>
        <p:spPr>
          <a:xfrm>
            <a:off x="5220072" y="2164794"/>
            <a:ext cx="4790288" cy="400110"/>
          </a:xfrm>
          <a:prstGeom prst="rect">
            <a:avLst/>
          </a:prstGeom>
          <a:noFill/>
        </p:spPr>
        <p:txBody>
          <a:bodyPr wrap="square" rtlCol="0">
            <a:spAutoFit/>
          </a:bodyPr>
          <a:lstStyle/>
          <a:p>
            <a:r>
              <a:rPr lang="en-US" sz="2000" b="1" dirty="0" err="1"/>
              <a:t>Estrategias</a:t>
            </a:r>
            <a:r>
              <a:rPr lang="en-US" sz="2000" b="1" dirty="0"/>
              <a:t> de </a:t>
            </a:r>
            <a:r>
              <a:rPr lang="en-US" sz="2000" b="1" dirty="0" err="1"/>
              <a:t>tamizaje</a:t>
            </a:r>
            <a:r>
              <a:rPr lang="en-US" sz="2000" b="1" dirty="0"/>
              <a:t> </a:t>
            </a:r>
          </a:p>
        </p:txBody>
      </p:sp>
    </p:spTree>
    <p:extLst>
      <p:ext uri="{BB962C8B-B14F-4D97-AF65-F5344CB8AC3E}">
        <p14:creationId xmlns:p14="http://schemas.microsoft.com/office/powerpoint/2010/main" val="38472964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800219"/>
          </a:xfrm>
          <a:prstGeom prst="rect">
            <a:avLst/>
          </a:prstGeom>
          <a:solidFill>
            <a:srgbClr val="ED1B20"/>
          </a:solidFill>
          <a:ln>
            <a:noFill/>
          </a:ln>
        </p:spPr>
        <p:txBody>
          <a:bodyPr wrap="square">
            <a:spAutoFit/>
          </a:bodyPr>
          <a:lstStyle/>
          <a:p>
            <a:pPr algn="ctr" eaLnBrk="1" hangingPunct="1">
              <a:defRPr/>
            </a:pPr>
            <a:r>
              <a:rPr lang="es-HN" sz="1600" b="1" dirty="0">
                <a:solidFill>
                  <a:schemeClr val="bg1"/>
                </a:solidFill>
              </a:rPr>
              <a:t>Costo-efectividad de cinco estrategias de tamizaje prenatal para trisomías y otras anormalidades cromosómicas desequilibradas: análisis basado en modelo</a:t>
            </a:r>
          </a:p>
          <a:p>
            <a:pPr algn="ctr" eaLnBrk="1" fontAlgn="auto" hangingPunct="1">
              <a:spcBef>
                <a:spcPts val="0"/>
              </a:spcBef>
              <a:spcAft>
                <a:spcPts val="0"/>
              </a:spcAft>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15" name="TextBox 14"/>
          <p:cNvSpPr txBox="1"/>
          <p:nvPr/>
        </p:nvSpPr>
        <p:spPr>
          <a:xfrm>
            <a:off x="3715178" y="1810628"/>
            <a:ext cx="4790288" cy="461665"/>
          </a:xfrm>
          <a:prstGeom prst="rect">
            <a:avLst/>
          </a:prstGeom>
          <a:noFill/>
        </p:spPr>
        <p:txBody>
          <a:bodyPr wrap="square" rtlCol="0">
            <a:spAutoFit/>
          </a:bodyPr>
          <a:lstStyle/>
          <a:p>
            <a:r>
              <a:rPr lang="en-US" sz="2400" b="1" dirty="0"/>
              <a:t>RESULTADOS</a:t>
            </a:r>
          </a:p>
        </p:txBody>
      </p:sp>
      <p:pic>
        <p:nvPicPr>
          <p:cNvPr id="1026" name="Picture 2" descr="blood vessel picture ile ilgili gö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5900" b="32673"/>
          <a:stretch/>
        </p:blipFill>
        <p:spPr bwMode="auto">
          <a:xfrm>
            <a:off x="7367165" y="2180168"/>
            <a:ext cx="1611287" cy="720921"/>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087250" y="3084723"/>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74485" y="340425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0939" y="327747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7902477" y="313345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80597" y="302735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26885" y="284714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1"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53339" y="272036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2"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054877" y="257634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5"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02349" y="262966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5548" y="237170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82708" y="227417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580465" y="245467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4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382708" y="2447476"/>
            <a:ext cx="178120" cy="178483"/>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2" name="Table 1"/>
          <p:cNvGraphicFramePr>
            <a:graphicFrameLocks noGrp="1"/>
          </p:cNvGraphicFramePr>
          <p:nvPr>
            <p:extLst>
              <p:ext uri="{D42A27DB-BD31-4B8C-83A1-F6EECF244321}">
                <p14:modId xmlns:p14="http://schemas.microsoft.com/office/powerpoint/2010/main" val="3488811594"/>
              </p:ext>
            </p:extLst>
          </p:nvPr>
        </p:nvGraphicFramePr>
        <p:xfrm>
          <a:off x="149224" y="2343387"/>
          <a:ext cx="7087073" cy="1874520"/>
        </p:xfrm>
        <a:graphic>
          <a:graphicData uri="http://schemas.openxmlformats.org/drawingml/2006/table">
            <a:tbl>
              <a:tblPr firstRow="1" bandRow="1">
                <a:tableStyleId>{2D5ABB26-0587-4C30-8999-92F81FD0307C}</a:tableStyleId>
              </a:tblPr>
              <a:tblGrid>
                <a:gridCol w="1254424">
                  <a:extLst>
                    <a:ext uri="{9D8B030D-6E8A-4147-A177-3AD203B41FA5}">
                      <a16:colId xmlns:a16="http://schemas.microsoft.com/office/drawing/2014/main" val="3142588338"/>
                    </a:ext>
                  </a:extLst>
                </a:gridCol>
                <a:gridCol w="1008112">
                  <a:extLst>
                    <a:ext uri="{9D8B030D-6E8A-4147-A177-3AD203B41FA5}">
                      <a16:colId xmlns:a16="http://schemas.microsoft.com/office/drawing/2014/main" val="2935044576"/>
                    </a:ext>
                  </a:extLst>
                </a:gridCol>
                <a:gridCol w="774781">
                  <a:extLst>
                    <a:ext uri="{9D8B030D-6E8A-4147-A177-3AD203B41FA5}">
                      <a16:colId xmlns:a16="http://schemas.microsoft.com/office/drawing/2014/main" val="1791919940"/>
                    </a:ext>
                  </a:extLst>
                </a:gridCol>
                <a:gridCol w="1012439">
                  <a:extLst>
                    <a:ext uri="{9D8B030D-6E8A-4147-A177-3AD203B41FA5}">
                      <a16:colId xmlns:a16="http://schemas.microsoft.com/office/drawing/2014/main" val="2269095169"/>
                    </a:ext>
                  </a:extLst>
                </a:gridCol>
                <a:gridCol w="1012439">
                  <a:extLst>
                    <a:ext uri="{9D8B030D-6E8A-4147-A177-3AD203B41FA5}">
                      <a16:colId xmlns:a16="http://schemas.microsoft.com/office/drawing/2014/main" val="2316363072"/>
                    </a:ext>
                  </a:extLst>
                </a:gridCol>
                <a:gridCol w="1012439">
                  <a:extLst>
                    <a:ext uri="{9D8B030D-6E8A-4147-A177-3AD203B41FA5}">
                      <a16:colId xmlns:a16="http://schemas.microsoft.com/office/drawing/2014/main" val="3503033572"/>
                    </a:ext>
                  </a:extLst>
                </a:gridCol>
                <a:gridCol w="1012439">
                  <a:extLst>
                    <a:ext uri="{9D8B030D-6E8A-4147-A177-3AD203B41FA5}">
                      <a16:colId xmlns:a16="http://schemas.microsoft.com/office/drawing/2014/main" val="3091478061"/>
                    </a:ext>
                  </a:extLst>
                </a:gridCol>
              </a:tblGrid>
              <a:tr h="477426">
                <a:tc>
                  <a:txBody>
                    <a:bodyPr/>
                    <a:lstStyle/>
                    <a:p>
                      <a:r>
                        <a:rPr lang="en-US" dirty="0" err="1"/>
                        <a:t>Riesgo</a:t>
                      </a:r>
                      <a:r>
                        <a:rPr lang="en-US" dirty="0"/>
                        <a:t> de </a:t>
                      </a:r>
                      <a:r>
                        <a:rPr lang="en-US" dirty="0" err="1"/>
                        <a:t>corte</a:t>
                      </a:r>
                      <a:endParaRPr lang="tr-TR" dirty="0"/>
                    </a:p>
                  </a:txBody>
                  <a:tcPr>
                    <a:lnB w="12700" cap="flat" cmpd="sng" algn="ctr">
                      <a:solidFill>
                        <a:schemeClr val="tx1"/>
                      </a:solidFill>
                      <a:prstDash val="solid"/>
                      <a:round/>
                      <a:headEnd type="none" w="med" len="med"/>
                      <a:tailEnd type="none" w="med" len="med"/>
                    </a:lnB>
                  </a:tcPr>
                </a:tc>
                <a:tc>
                  <a:txBody>
                    <a:bodyPr/>
                    <a:lstStyle/>
                    <a:p>
                      <a:r>
                        <a:rPr lang="en-US" sz="1500" dirty="0"/>
                        <a:t>Total </a:t>
                      </a:r>
                      <a:r>
                        <a:rPr lang="en-US" sz="1500" dirty="0" err="1"/>
                        <a:t>examinados</a:t>
                      </a:r>
                      <a:endParaRPr lang="tr-TR" sz="1500" dirty="0"/>
                    </a:p>
                  </a:txBody>
                  <a:tcPr>
                    <a:lnB w="12700" cap="flat" cmpd="sng" algn="ctr">
                      <a:solidFill>
                        <a:schemeClr val="tx1"/>
                      </a:solidFill>
                      <a:prstDash val="solid"/>
                      <a:round/>
                      <a:headEnd type="none" w="med" len="med"/>
                      <a:tailEnd type="none" w="med" len="med"/>
                    </a:lnB>
                  </a:tcPr>
                </a:tc>
                <a:tc>
                  <a:txBody>
                    <a:bodyPr/>
                    <a:lstStyle/>
                    <a:p>
                      <a:r>
                        <a:rPr lang="en-US" dirty="0"/>
                        <a:t>T21 </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a:t>T21/13/18</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a:t>SCA</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err="1"/>
                        <a:t>Otros</a:t>
                      </a:r>
                      <a:r>
                        <a:rPr lang="en-US" dirty="0"/>
                        <a:t> UBCA</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err="1"/>
                        <a:t>Todos</a:t>
                      </a:r>
                      <a:r>
                        <a:rPr lang="en-US" dirty="0"/>
                        <a:t> UBCA</a:t>
                      </a:r>
                      <a:endParaRPr lang="tr-T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8084976"/>
                  </a:ext>
                </a:extLst>
              </a:tr>
              <a:tr h="276604">
                <a:tc>
                  <a:txBody>
                    <a:bodyPr/>
                    <a:lstStyle/>
                    <a:p>
                      <a:r>
                        <a:rPr lang="en-US" dirty="0"/>
                        <a:t>≥</a:t>
                      </a:r>
                      <a:r>
                        <a:rPr lang="en-US" sz="1800" b="1" dirty="0"/>
                        <a:t> </a:t>
                      </a:r>
                      <a:r>
                        <a:rPr lang="en-US" dirty="0"/>
                        <a:t>1/250</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26</a:t>
                      </a:r>
                      <a:r>
                        <a:rPr lang="en-US" sz="1800" dirty="0"/>
                        <a:t> </a:t>
                      </a:r>
                      <a:r>
                        <a:rPr lang="en-US" dirty="0"/>
                        <a:t>136</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876</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959</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NA</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NA</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959</a:t>
                      </a:r>
                      <a:endParaRPr lang="tr-T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52561399"/>
                  </a:ext>
                </a:extLst>
              </a:tr>
              <a:tr h="276604">
                <a:tc>
                  <a:txBody>
                    <a:bodyPr/>
                    <a:lstStyle/>
                    <a:p>
                      <a:r>
                        <a:rPr lang="en-US" dirty="0"/>
                        <a:t>≥</a:t>
                      </a:r>
                      <a:r>
                        <a:rPr lang="en-US" sz="1800" b="1" dirty="0"/>
                        <a:t> </a:t>
                      </a:r>
                      <a:r>
                        <a:rPr lang="en-US" dirty="0"/>
                        <a:t>1/1000</a:t>
                      </a:r>
                      <a:endParaRPr lang="tr-TR" dirty="0"/>
                    </a:p>
                  </a:txBody>
                  <a:tcPr/>
                </a:tc>
                <a:tc>
                  <a:txBody>
                    <a:bodyPr/>
                    <a:lstStyle/>
                    <a:p>
                      <a:r>
                        <a:rPr lang="en-US" dirty="0"/>
                        <a:t>89</a:t>
                      </a:r>
                      <a:r>
                        <a:rPr lang="en-US" sz="1800" dirty="0"/>
                        <a:t> </a:t>
                      </a:r>
                      <a:r>
                        <a:rPr lang="en-US" dirty="0"/>
                        <a:t>536</a:t>
                      </a:r>
                      <a:endParaRPr lang="tr-TR" dirty="0"/>
                    </a:p>
                  </a:txBody>
                  <a:tcPr/>
                </a:tc>
                <a:tc>
                  <a:txBody>
                    <a:bodyPr/>
                    <a:lstStyle/>
                    <a:p>
                      <a:r>
                        <a:rPr lang="en-US" dirty="0"/>
                        <a:t>1025</a:t>
                      </a:r>
                      <a:endParaRPr lang="tr-TR" dirty="0"/>
                    </a:p>
                  </a:txBody>
                  <a:tcPr/>
                </a:tc>
                <a:tc>
                  <a:txBody>
                    <a:bodyPr/>
                    <a:lstStyle/>
                    <a:p>
                      <a:r>
                        <a:rPr lang="en-US" dirty="0"/>
                        <a:t>1121</a:t>
                      </a:r>
                      <a:endParaRPr lang="tr-TR" dirty="0"/>
                    </a:p>
                  </a:txBody>
                  <a:tcPr/>
                </a:tc>
                <a:tc>
                  <a:txBody>
                    <a:bodyPr/>
                    <a:lstStyle/>
                    <a:p>
                      <a:r>
                        <a:rPr lang="en-US" dirty="0"/>
                        <a:t>NA</a:t>
                      </a:r>
                      <a:endParaRPr lang="tr-TR" dirty="0"/>
                    </a:p>
                  </a:txBody>
                  <a:tcPr/>
                </a:tc>
                <a:tc>
                  <a:txBody>
                    <a:bodyPr/>
                    <a:lstStyle/>
                    <a:p>
                      <a:r>
                        <a:rPr lang="en-US" dirty="0"/>
                        <a:t>NA</a:t>
                      </a:r>
                      <a:endParaRPr lang="tr-TR" dirty="0"/>
                    </a:p>
                  </a:txBody>
                  <a:tcPr/>
                </a:tc>
                <a:tc>
                  <a:txBody>
                    <a:bodyPr/>
                    <a:lstStyle/>
                    <a:p>
                      <a:r>
                        <a:rPr lang="en-US" dirty="0"/>
                        <a:t>1121</a:t>
                      </a:r>
                      <a:endParaRPr lang="tr-TR" dirty="0"/>
                    </a:p>
                  </a:txBody>
                  <a:tcPr/>
                </a:tc>
                <a:extLst>
                  <a:ext uri="{0D108BD9-81ED-4DB2-BD59-A6C34878D82A}">
                    <a16:rowId xmlns:a16="http://schemas.microsoft.com/office/drawing/2014/main" val="2352427511"/>
                  </a:ext>
                </a:extLst>
              </a:tr>
              <a:tr h="276604">
                <a:tc>
                  <a:txBody>
                    <a:bodyPr/>
                    <a:lstStyle/>
                    <a:p>
                      <a:r>
                        <a:rPr lang="en-US" dirty="0"/>
                        <a:t>Universal</a:t>
                      </a:r>
                      <a:endParaRPr lang="tr-TR" dirty="0"/>
                    </a:p>
                  </a:txBody>
                  <a:tcPr/>
                </a:tc>
                <a:tc>
                  <a:txBody>
                    <a:bodyPr/>
                    <a:lstStyle/>
                    <a:p>
                      <a:r>
                        <a:rPr lang="en-US" dirty="0"/>
                        <a:t>652</a:t>
                      </a:r>
                      <a:r>
                        <a:rPr lang="en-US" sz="1800" dirty="0"/>
                        <a:t> </a:t>
                      </a:r>
                      <a:r>
                        <a:rPr lang="en-US" dirty="0"/>
                        <a:t>653</a:t>
                      </a:r>
                      <a:endParaRPr lang="tr-TR" dirty="0"/>
                    </a:p>
                  </a:txBody>
                  <a:tcPr/>
                </a:tc>
                <a:tc>
                  <a:txBody>
                    <a:bodyPr/>
                    <a:lstStyle/>
                    <a:p>
                      <a:r>
                        <a:rPr lang="en-US" dirty="0"/>
                        <a:t>1070</a:t>
                      </a:r>
                      <a:endParaRPr lang="tr-TR" dirty="0"/>
                    </a:p>
                  </a:txBody>
                  <a:tcPr/>
                </a:tc>
                <a:tc>
                  <a:txBody>
                    <a:bodyPr/>
                    <a:lstStyle/>
                    <a:p>
                      <a:r>
                        <a:rPr lang="en-US" dirty="0"/>
                        <a:t>1168</a:t>
                      </a:r>
                      <a:endParaRPr lang="tr-TR" dirty="0"/>
                    </a:p>
                  </a:txBody>
                  <a:tcPr/>
                </a:tc>
                <a:tc>
                  <a:txBody>
                    <a:bodyPr/>
                    <a:lstStyle/>
                    <a:p>
                      <a:r>
                        <a:rPr lang="en-US" dirty="0"/>
                        <a:t>NA</a:t>
                      </a:r>
                      <a:endParaRPr lang="tr-TR" dirty="0"/>
                    </a:p>
                  </a:txBody>
                  <a:tcPr/>
                </a:tc>
                <a:tc>
                  <a:txBody>
                    <a:bodyPr/>
                    <a:lstStyle/>
                    <a:p>
                      <a:r>
                        <a:rPr lang="en-US" dirty="0"/>
                        <a:t>NA</a:t>
                      </a:r>
                      <a:endParaRPr lang="tr-TR" dirty="0"/>
                    </a:p>
                  </a:txBody>
                  <a:tcPr/>
                </a:tc>
                <a:tc>
                  <a:txBody>
                    <a:bodyPr/>
                    <a:lstStyle/>
                    <a:p>
                      <a:r>
                        <a:rPr lang="en-US" dirty="0"/>
                        <a:t>1168</a:t>
                      </a:r>
                      <a:endParaRPr lang="tr-TR" dirty="0"/>
                    </a:p>
                  </a:txBody>
                  <a:tcPr/>
                </a:tc>
                <a:extLst>
                  <a:ext uri="{0D108BD9-81ED-4DB2-BD59-A6C34878D82A}">
                    <a16:rowId xmlns:a16="http://schemas.microsoft.com/office/drawing/2014/main" val="3403445464"/>
                  </a:ext>
                </a:extLst>
              </a:tr>
            </a:tbl>
          </a:graphicData>
        </a:graphic>
      </p:graphicFrame>
      <p:graphicFrame>
        <p:nvGraphicFramePr>
          <p:cNvPr id="54" name="Table 53"/>
          <p:cNvGraphicFramePr>
            <a:graphicFrameLocks noGrp="1"/>
          </p:cNvGraphicFramePr>
          <p:nvPr>
            <p:extLst>
              <p:ext uri="{D42A27DB-BD31-4B8C-83A1-F6EECF244321}">
                <p14:modId xmlns:p14="http://schemas.microsoft.com/office/powerpoint/2010/main" val="1428236904"/>
              </p:ext>
            </p:extLst>
          </p:nvPr>
        </p:nvGraphicFramePr>
        <p:xfrm>
          <a:off x="174963" y="4511687"/>
          <a:ext cx="7035594" cy="1508760"/>
        </p:xfrm>
        <a:graphic>
          <a:graphicData uri="http://schemas.openxmlformats.org/drawingml/2006/table">
            <a:tbl>
              <a:tblPr firstRow="1" bandRow="1">
                <a:tableStyleId>{2D5ABB26-0587-4C30-8999-92F81FD0307C}</a:tableStyleId>
              </a:tblPr>
              <a:tblGrid>
                <a:gridCol w="1245312">
                  <a:extLst>
                    <a:ext uri="{9D8B030D-6E8A-4147-A177-3AD203B41FA5}">
                      <a16:colId xmlns:a16="http://schemas.microsoft.com/office/drawing/2014/main" val="3142588338"/>
                    </a:ext>
                  </a:extLst>
                </a:gridCol>
                <a:gridCol w="929304">
                  <a:extLst>
                    <a:ext uri="{9D8B030D-6E8A-4147-A177-3AD203B41FA5}">
                      <a16:colId xmlns:a16="http://schemas.microsoft.com/office/drawing/2014/main" val="2935044576"/>
                    </a:ext>
                  </a:extLst>
                </a:gridCol>
                <a:gridCol w="840638">
                  <a:extLst>
                    <a:ext uri="{9D8B030D-6E8A-4147-A177-3AD203B41FA5}">
                      <a16:colId xmlns:a16="http://schemas.microsoft.com/office/drawing/2014/main" val="1791919940"/>
                    </a:ext>
                  </a:extLst>
                </a:gridCol>
                <a:gridCol w="1005085">
                  <a:extLst>
                    <a:ext uri="{9D8B030D-6E8A-4147-A177-3AD203B41FA5}">
                      <a16:colId xmlns:a16="http://schemas.microsoft.com/office/drawing/2014/main" val="2269095169"/>
                    </a:ext>
                  </a:extLst>
                </a:gridCol>
                <a:gridCol w="1005085">
                  <a:extLst>
                    <a:ext uri="{9D8B030D-6E8A-4147-A177-3AD203B41FA5}">
                      <a16:colId xmlns:a16="http://schemas.microsoft.com/office/drawing/2014/main" val="2316363072"/>
                    </a:ext>
                  </a:extLst>
                </a:gridCol>
                <a:gridCol w="1005085">
                  <a:extLst>
                    <a:ext uri="{9D8B030D-6E8A-4147-A177-3AD203B41FA5}">
                      <a16:colId xmlns:a16="http://schemas.microsoft.com/office/drawing/2014/main" val="3503033572"/>
                    </a:ext>
                  </a:extLst>
                </a:gridCol>
                <a:gridCol w="1005085">
                  <a:extLst>
                    <a:ext uri="{9D8B030D-6E8A-4147-A177-3AD203B41FA5}">
                      <a16:colId xmlns:a16="http://schemas.microsoft.com/office/drawing/2014/main" val="3091478061"/>
                    </a:ext>
                  </a:extLst>
                </a:gridCol>
              </a:tblGrid>
              <a:tr h="477426">
                <a:tc>
                  <a:txBody>
                    <a:bodyPr/>
                    <a:lstStyle/>
                    <a:p>
                      <a:r>
                        <a:rPr lang="en-US" dirty="0" err="1"/>
                        <a:t>Riesgo</a:t>
                      </a:r>
                      <a:r>
                        <a:rPr lang="en-US" dirty="0"/>
                        <a:t> de </a:t>
                      </a:r>
                      <a:r>
                        <a:rPr lang="en-US" dirty="0" err="1"/>
                        <a:t>corte</a:t>
                      </a:r>
                      <a:endParaRPr lang="tr-TR" dirty="0"/>
                    </a:p>
                  </a:txBody>
                  <a:tcPr>
                    <a:lnB w="12700" cap="flat" cmpd="sng" algn="ctr">
                      <a:solidFill>
                        <a:schemeClr val="tx1"/>
                      </a:solidFill>
                      <a:prstDash val="solid"/>
                      <a:round/>
                      <a:headEnd type="none" w="med" len="med"/>
                      <a:tailEnd type="none" w="med" len="med"/>
                    </a:lnB>
                  </a:tcPr>
                </a:tc>
                <a:tc>
                  <a:txBody>
                    <a:bodyPr/>
                    <a:lstStyle/>
                    <a:p>
                      <a:r>
                        <a:rPr lang="en-US" sz="1500" dirty="0"/>
                        <a:t>Total </a:t>
                      </a:r>
                      <a:r>
                        <a:rPr lang="en-US" sz="1500" dirty="0" err="1"/>
                        <a:t>examinados</a:t>
                      </a:r>
                      <a:endParaRPr lang="tr-TR" sz="1500" dirty="0"/>
                    </a:p>
                  </a:txBody>
                  <a:tcPr>
                    <a:lnB w="12700" cap="flat" cmpd="sng" algn="ctr">
                      <a:solidFill>
                        <a:schemeClr val="tx1"/>
                      </a:solidFill>
                      <a:prstDash val="solid"/>
                      <a:round/>
                      <a:headEnd type="none" w="med" len="med"/>
                      <a:tailEnd type="none" w="med" len="med"/>
                    </a:lnB>
                  </a:tcPr>
                </a:tc>
                <a:tc>
                  <a:txBody>
                    <a:bodyPr/>
                    <a:lstStyle/>
                    <a:p>
                      <a:r>
                        <a:rPr lang="en-US" dirty="0"/>
                        <a:t>T21 </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a:t>T21/13/18</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a:t>SCA</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err="1"/>
                        <a:t>Otros</a:t>
                      </a:r>
                      <a:r>
                        <a:rPr lang="en-US" dirty="0"/>
                        <a:t> UBCA</a:t>
                      </a:r>
                      <a:endParaRPr lang="tr-TR" dirty="0"/>
                    </a:p>
                  </a:txBody>
                  <a:tcPr>
                    <a:lnB w="12700" cap="flat" cmpd="sng" algn="ctr">
                      <a:solidFill>
                        <a:schemeClr val="tx1"/>
                      </a:solidFill>
                      <a:prstDash val="solid"/>
                      <a:round/>
                      <a:headEnd type="none" w="med" len="med"/>
                      <a:tailEnd type="none" w="med" len="med"/>
                    </a:lnB>
                  </a:tcPr>
                </a:tc>
                <a:tc>
                  <a:txBody>
                    <a:bodyPr/>
                    <a:lstStyle/>
                    <a:p>
                      <a:r>
                        <a:rPr lang="en-US" dirty="0" err="1"/>
                        <a:t>Todos</a:t>
                      </a:r>
                      <a:r>
                        <a:rPr lang="en-US" dirty="0"/>
                        <a:t> UBCA</a:t>
                      </a:r>
                      <a:endParaRPr lang="tr-TR"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8084976"/>
                  </a:ext>
                </a:extLst>
              </a:tr>
              <a:tr h="276604">
                <a:tc>
                  <a:txBody>
                    <a:bodyPr/>
                    <a:lstStyle/>
                    <a:p>
                      <a:r>
                        <a:rPr lang="en-US" dirty="0"/>
                        <a:t>≥</a:t>
                      </a:r>
                      <a:r>
                        <a:rPr lang="en-US" sz="1800" b="1" dirty="0"/>
                        <a:t> </a:t>
                      </a:r>
                      <a:r>
                        <a:rPr lang="en-US" dirty="0"/>
                        <a:t>1/250</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26</a:t>
                      </a:r>
                      <a:r>
                        <a:rPr lang="en-US" sz="1800" b="1" dirty="0"/>
                        <a:t> </a:t>
                      </a:r>
                      <a:r>
                        <a:rPr lang="en-US" dirty="0"/>
                        <a:t>136</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879</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963</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75</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100</a:t>
                      </a:r>
                      <a:endParaRPr lang="tr-TR" dirty="0"/>
                    </a:p>
                  </a:txBody>
                  <a:tcPr>
                    <a:lnT w="12700" cap="flat" cmpd="sng" algn="ctr">
                      <a:solidFill>
                        <a:schemeClr val="tx1"/>
                      </a:solidFill>
                      <a:prstDash val="solid"/>
                      <a:round/>
                      <a:headEnd type="none" w="med" len="med"/>
                      <a:tailEnd type="none" w="med" len="med"/>
                    </a:lnT>
                  </a:tcPr>
                </a:tc>
                <a:tc>
                  <a:txBody>
                    <a:bodyPr/>
                    <a:lstStyle/>
                    <a:p>
                      <a:r>
                        <a:rPr lang="en-US" dirty="0"/>
                        <a:t>1138</a:t>
                      </a:r>
                      <a:endParaRPr lang="tr-TR"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52561399"/>
                  </a:ext>
                </a:extLst>
              </a:tr>
              <a:tr h="276604">
                <a:tc>
                  <a:txBody>
                    <a:bodyPr/>
                    <a:lstStyle/>
                    <a:p>
                      <a:r>
                        <a:rPr lang="en-US" dirty="0"/>
                        <a:t>≥</a:t>
                      </a:r>
                      <a:r>
                        <a:rPr lang="en-US" sz="1800" b="1" dirty="0"/>
                        <a:t> </a:t>
                      </a:r>
                      <a:r>
                        <a:rPr lang="en-US" dirty="0"/>
                        <a:t>1/1000</a:t>
                      </a:r>
                      <a:endParaRPr lang="tr-TR" dirty="0"/>
                    </a:p>
                  </a:txBody>
                  <a:tcPr/>
                </a:tc>
                <a:tc>
                  <a:txBody>
                    <a:bodyPr/>
                    <a:lstStyle/>
                    <a:p>
                      <a:r>
                        <a:rPr lang="en-US" dirty="0"/>
                        <a:t>89</a:t>
                      </a:r>
                      <a:r>
                        <a:rPr lang="en-US" sz="1800" b="1" dirty="0"/>
                        <a:t> </a:t>
                      </a:r>
                      <a:r>
                        <a:rPr lang="en-US" dirty="0"/>
                        <a:t>536</a:t>
                      </a:r>
                      <a:endParaRPr lang="tr-TR" dirty="0"/>
                    </a:p>
                  </a:txBody>
                  <a:tcPr/>
                </a:tc>
                <a:tc>
                  <a:txBody>
                    <a:bodyPr/>
                    <a:lstStyle/>
                    <a:p>
                      <a:r>
                        <a:rPr lang="en-US" dirty="0"/>
                        <a:t>1028</a:t>
                      </a:r>
                      <a:endParaRPr lang="tr-TR" dirty="0"/>
                    </a:p>
                  </a:txBody>
                  <a:tcPr/>
                </a:tc>
                <a:tc>
                  <a:txBody>
                    <a:bodyPr/>
                    <a:lstStyle/>
                    <a:p>
                      <a:r>
                        <a:rPr lang="en-US" dirty="0"/>
                        <a:t>1125</a:t>
                      </a:r>
                      <a:endParaRPr lang="tr-TR" dirty="0"/>
                    </a:p>
                  </a:txBody>
                  <a:tcPr/>
                </a:tc>
                <a:tc>
                  <a:txBody>
                    <a:bodyPr/>
                    <a:lstStyle/>
                    <a:p>
                      <a:r>
                        <a:rPr lang="en-US" dirty="0"/>
                        <a:t>88</a:t>
                      </a:r>
                      <a:endParaRPr lang="tr-TR" dirty="0"/>
                    </a:p>
                  </a:txBody>
                  <a:tcPr/>
                </a:tc>
                <a:tc>
                  <a:txBody>
                    <a:bodyPr/>
                    <a:lstStyle/>
                    <a:p>
                      <a:r>
                        <a:rPr lang="en-US" dirty="0"/>
                        <a:t>117</a:t>
                      </a:r>
                      <a:endParaRPr lang="tr-TR" dirty="0"/>
                    </a:p>
                  </a:txBody>
                  <a:tcPr/>
                </a:tc>
                <a:tc>
                  <a:txBody>
                    <a:bodyPr/>
                    <a:lstStyle/>
                    <a:p>
                      <a:r>
                        <a:rPr lang="en-US" dirty="0"/>
                        <a:t>1330</a:t>
                      </a:r>
                      <a:endParaRPr lang="tr-TR" dirty="0"/>
                    </a:p>
                  </a:txBody>
                  <a:tcPr/>
                </a:tc>
                <a:extLst>
                  <a:ext uri="{0D108BD9-81ED-4DB2-BD59-A6C34878D82A}">
                    <a16:rowId xmlns:a16="http://schemas.microsoft.com/office/drawing/2014/main" val="2352427511"/>
                  </a:ext>
                </a:extLst>
              </a:tr>
            </a:tbl>
          </a:graphicData>
        </a:graphic>
      </p:graphicFrame>
      <p:pic>
        <p:nvPicPr>
          <p:cNvPr id="55"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57881" y="5263559"/>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4" descr="needle icon ile ilgili görsel sonucu"/>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545050" y="4355249"/>
            <a:ext cx="1235120" cy="1235120"/>
          </a:xfrm>
          <a:prstGeom prst="rect">
            <a:avLst/>
          </a:prstGeom>
          <a:noFill/>
          <a:extLst>
            <a:ext uri="{909E8E84-426E-40DD-AFC4-6F175D3DCCD1}">
              <a14:hiddenFill xmlns:a14="http://schemas.microsoft.com/office/drawing/2010/main">
                <a:solidFill>
                  <a:srgbClr val="FFFFFF"/>
                </a:solidFill>
              </a14:hiddenFill>
            </a:ext>
          </a:extLst>
        </p:spPr>
      </p:pic>
      <p:cxnSp>
        <p:nvCxnSpPr>
          <p:cNvPr id="5" name="Straight Connector 4"/>
          <p:cNvCxnSpPr/>
          <p:nvPr/>
        </p:nvCxnSpPr>
        <p:spPr bwMode="auto">
          <a:xfrm>
            <a:off x="35496" y="4390007"/>
            <a:ext cx="9024740" cy="0"/>
          </a:xfrm>
          <a:prstGeom prst="line">
            <a:avLst/>
          </a:prstGeom>
          <a:solidFill>
            <a:schemeClr val="accent1"/>
          </a:solidFill>
          <a:ln w="28575" cap="flat" cmpd="sng" algn="ctr">
            <a:solidFill>
              <a:srgbClr val="C00000"/>
            </a:solidFill>
            <a:prstDash val="solid"/>
            <a:round/>
            <a:headEnd type="none" w="med" len="med"/>
            <a:tailEnd type="none" w="med" len="med"/>
          </a:ln>
          <a:effectLst/>
        </p:spPr>
      </p:cxnSp>
      <p:sp>
        <p:nvSpPr>
          <p:cNvPr id="57" name="TextBox 56"/>
          <p:cNvSpPr txBox="1"/>
          <p:nvPr/>
        </p:nvSpPr>
        <p:spPr>
          <a:xfrm>
            <a:off x="35496" y="6168752"/>
            <a:ext cx="8856984" cy="646331"/>
          </a:xfrm>
          <a:prstGeom prst="rect">
            <a:avLst/>
          </a:prstGeom>
          <a:noFill/>
        </p:spPr>
        <p:txBody>
          <a:bodyPr wrap="square" rtlCol="0">
            <a:spAutoFit/>
          </a:bodyPr>
          <a:lstStyle/>
          <a:p>
            <a:r>
              <a:rPr lang="es-HN" i="1" dirty="0">
                <a:solidFill>
                  <a:srgbClr val="C00000"/>
                </a:solidFill>
              </a:rPr>
              <a:t>Numero de anormalidades detectadas por estrategia de tamizaje. SCA , anormalidad </a:t>
            </a:r>
            <a:r>
              <a:rPr lang="es-HN" i="1" dirty="0" err="1">
                <a:solidFill>
                  <a:srgbClr val="C00000"/>
                </a:solidFill>
              </a:rPr>
              <a:t>cromosomica</a:t>
            </a:r>
            <a:r>
              <a:rPr lang="es-HN" i="1" dirty="0">
                <a:solidFill>
                  <a:srgbClr val="C00000"/>
                </a:solidFill>
              </a:rPr>
              <a:t> sexual; UBCA, anormalidad </a:t>
            </a:r>
            <a:r>
              <a:rPr lang="es-HN" i="1" dirty="0" err="1">
                <a:solidFill>
                  <a:srgbClr val="C00000"/>
                </a:solidFill>
              </a:rPr>
              <a:t>cromosomica</a:t>
            </a:r>
            <a:r>
              <a:rPr lang="es-HN" i="1" dirty="0">
                <a:solidFill>
                  <a:srgbClr val="C00000"/>
                </a:solidFill>
              </a:rPr>
              <a:t> desequilibrada</a:t>
            </a:r>
          </a:p>
        </p:txBody>
      </p:sp>
    </p:spTree>
    <p:extLst>
      <p:ext uri="{BB962C8B-B14F-4D97-AF65-F5344CB8AC3E}">
        <p14:creationId xmlns:p14="http://schemas.microsoft.com/office/powerpoint/2010/main" val="11274391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800219"/>
          </a:xfrm>
          <a:prstGeom prst="rect">
            <a:avLst/>
          </a:prstGeom>
          <a:solidFill>
            <a:srgbClr val="ED1B20"/>
          </a:solidFill>
          <a:ln>
            <a:noFill/>
          </a:ln>
        </p:spPr>
        <p:txBody>
          <a:bodyPr wrap="square">
            <a:spAutoFit/>
          </a:bodyPr>
          <a:lstStyle/>
          <a:p>
            <a:pPr algn="ctr" eaLnBrk="1" hangingPunct="1">
              <a:defRPr/>
            </a:pPr>
            <a:r>
              <a:rPr lang="es-HN" sz="1600" b="1" dirty="0">
                <a:solidFill>
                  <a:schemeClr val="bg1"/>
                </a:solidFill>
              </a:rPr>
              <a:t>Costo-efectividad de cinco estrategias de tamizaje prenatal para trisomías y otras anormalidades cromosómicas desequilibradas: análisis basado en modelo</a:t>
            </a:r>
          </a:p>
          <a:p>
            <a:pPr algn="ctr" eaLnBrk="1" fontAlgn="auto" hangingPunct="1">
              <a:spcBef>
                <a:spcPts val="0"/>
              </a:spcBef>
              <a:spcAft>
                <a:spcPts val="0"/>
              </a:spcAft>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15" name="TextBox 14"/>
          <p:cNvSpPr txBox="1"/>
          <p:nvPr/>
        </p:nvSpPr>
        <p:spPr>
          <a:xfrm>
            <a:off x="3715178" y="1810628"/>
            <a:ext cx="4790288" cy="461665"/>
          </a:xfrm>
          <a:prstGeom prst="rect">
            <a:avLst/>
          </a:prstGeom>
          <a:noFill/>
        </p:spPr>
        <p:txBody>
          <a:bodyPr wrap="square" rtlCol="0">
            <a:spAutoFit/>
          </a:bodyPr>
          <a:lstStyle/>
          <a:p>
            <a:r>
              <a:rPr lang="en-US" sz="2400" b="1" dirty="0"/>
              <a:t>RESULTADOS</a:t>
            </a:r>
          </a:p>
        </p:txBody>
      </p:sp>
      <p:sp>
        <p:nvSpPr>
          <p:cNvPr id="57" name="TextBox 56"/>
          <p:cNvSpPr txBox="1"/>
          <p:nvPr/>
        </p:nvSpPr>
        <p:spPr>
          <a:xfrm>
            <a:off x="-1692696" y="2348880"/>
            <a:ext cx="9289032" cy="400110"/>
          </a:xfrm>
          <a:prstGeom prst="rect">
            <a:avLst/>
          </a:prstGeom>
          <a:noFill/>
        </p:spPr>
        <p:txBody>
          <a:bodyPr wrap="square" rtlCol="0">
            <a:spAutoFit/>
          </a:bodyPr>
          <a:lstStyle/>
          <a:p>
            <a:pPr algn="ctr"/>
            <a:r>
              <a:rPr lang="en-US" sz="2000" dirty="0" err="1">
                <a:solidFill>
                  <a:srgbClr val="C00000"/>
                </a:solidFill>
              </a:rPr>
              <a:t>Costo</a:t>
            </a:r>
            <a:r>
              <a:rPr lang="en-US" sz="2000" dirty="0">
                <a:solidFill>
                  <a:srgbClr val="C00000"/>
                </a:solidFill>
              </a:rPr>
              <a:t> por </a:t>
            </a:r>
            <a:r>
              <a:rPr lang="en-US" sz="2000" dirty="0" err="1">
                <a:solidFill>
                  <a:srgbClr val="C00000"/>
                </a:solidFill>
              </a:rPr>
              <a:t>cada</a:t>
            </a:r>
            <a:r>
              <a:rPr lang="en-US" sz="2000" dirty="0">
                <a:solidFill>
                  <a:srgbClr val="C00000"/>
                </a:solidFill>
              </a:rPr>
              <a:t> </a:t>
            </a:r>
            <a:r>
              <a:rPr lang="en-US" sz="2000" dirty="0" err="1">
                <a:solidFill>
                  <a:srgbClr val="C00000"/>
                </a:solidFill>
              </a:rPr>
              <a:t>estrategia</a:t>
            </a:r>
            <a:r>
              <a:rPr lang="en-US" sz="2000" dirty="0">
                <a:solidFill>
                  <a:srgbClr val="C00000"/>
                </a:solidFill>
              </a:rPr>
              <a:t> (*</a:t>
            </a:r>
            <a:r>
              <a:rPr lang="en-US" sz="2000" dirty="0" err="1">
                <a:solidFill>
                  <a:srgbClr val="C00000"/>
                </a:solidFill>
              </a:rPr>
              <a:t>millones</a:t>
            </a:r>
            <a:r>
              <a:rPr lang="en-US" sz="2000" dirty="0">
                <a:solidFill>
                  <a:srgbClr val="C00000"/>
                </a:solidFill>
              </a:rPr>
              <a:t> de Euros) </a:t>
            </a:r>
          </a:p>
        </p:txBody>
      </p:sp>
      <p:graphicFrame>
        <p:nvGraphicFramePr>
          <p:cNvPr id="7" name="Chart 6"/>
          <p:cNvGraphicFramePr/>
          <p:nvPr>
            <p:extLst>
              <p:ext uri="{D42A27DB-BD31-4B8C-83A1-F6EECF244321}">
                <p14:modId xmlns:p14="http://schemas.microsoft.com/office/powerpoint/2010/main" val="2986130068"/>
              </p:ext>
            </p:extLst>
          </p:nvPr>
        </p:nvGraphicFramePr>
        <p:xfrm>
          <a:off x="18052" y="2213057"/>
          <a:ext cx="9125948" cy="280708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30" name="Table 29"/>
          <p:cNvGraphicFramePr>
            <a:graphicFrameLocks noGrp="1"/>
          </p:cNvGraphicFramePr>
          <p:nvPr>
            <p:extLst>
              <p:ext uri="{D42A27DB-BD31-4B8C-83A1-F6EECF244321}">
                <p14:modId xmlns:p14="http://schemas.microsoft.com/office/powerpoint/2010/main" val="4142357978"/>
              </p:ext>
            </p:extLst>
          </p:nvPr>
        </p:nvGraphicFramePr>
        <p:xfrm>
          <a:off x="11966" y="5020147"/>
          <a:ext cx="9108504" cy="1859280"/>
        </p:xfrm>
        <a:graphic>
          <a:graphicData uri="http://schemas.openxmlformats.org/drawingml/2006/table">
            <a:tbl>
              <a:tblPr firstRow="1" bandRow="1">
                <a:tableStyleId>{2D5ABB26-0587-4C30-8999-92F81FD0307C}</a:tableStyleId>
              </a:tblPr>
              <a:tblGrid>
                <a:gridCol w="1134842">
                  <a:extLst>
                    <a:ext uri="{9D8B030D-6E8A-4147-A177-3AD203B41FA5}">
                      <a16:colId xmlns:a16="http://schemas.microsoft.com/office/drawing/2014/main" val="3142588338"/>
                    </a:ext>
                  </a:extLst>
                </a:gridCol>
                <a:gridCol w="1673470">
                  <a:extLst>
                    <a:ext uri="{9D8B030D-6E8A-4147-A177-3AD203B41FA5}">
                      <a16:colId xmlns:a16="http://schemas.microsoft.com/office/drawing/2014/main" val="2935044576"/>
                    </a:ext>
                  </a:extLst>
                </a:gridCol>
                <a:gridCol w="1939438">
                  <a:extLst>
                    <a:ext uri="{9D8B030D-6E8A-4147-A177-3AD203B41FA5}">
                      <a16:colId xmlns:a16="http://schemas.microsoft.com/office/drawing/2014/main" val="2269095169"/>
                    </a:ext>
                  </a:extLst>
                </a:gridCol>
                <a:gridCol w="1928774">
                  <a:extLst>
                    <a:ext uri="{9D8B030D-6E8A-4147-A177-3AD203B41FA5}">
                      <a16:colId xmlns:a16="http://schemas.microsoft.com/office/drawing/2014/main" val="676640879"/>
                    </a:ext>
                  </a:extLst>
                </a:gridCol>
                <a:gridCol w="2431980">
                  <a:extLst>
                    <a:ext uri="{9D8B030D-6E8A-4147-A177-3AD203B41FA5}">
                      <a16:colId xmlns:a16="http://schemas.microsoft.com/office/drawing/2014/main" val="2316363072"/>
                    </a:ext>
                  </a:extLst>
                </a:gridCol>
              </a:tblGrid>
              <a:tr h="477426">
                <a:tc>
                  <a:txBody>
                    <a:bodyPr/>
                    <a:lstStyle/>
                    <a:p>
                      <a:pPr algn="ctr"/>
                      <a:r>
                        <a:rPr lang="en-US" sz="1700" b="1" dirty="0" err="1"/>
                        <a:t>Metodo</a:t>
                      </a:r>
                      <a:endParaRPr lang="tr-TR" sz="1700" b="1" dirty="0"/>
                    </a:p>
                  </a:txBody>
                  <a:tcPr>
                    <a:lnB w="12700" cap="flat" cmpd="sng" algn="ctr">
                      <a:solidFill>
                        <a:schemeClr val="tx1"/>
                      </a:solidFill>
                      <a:prstDash val="solid"/>
                      <a:round/>
                      <a:headEnd type="none" w="med" len="med"/>
                      <a:tailEnd type="none" w="med" len="med"/>
                    </a:lnB>
                  </a:tcPr>
                </a:tc>
                <a:tc>
                  <a:txBody>
                    <a:bodyPr/>
                    <a:lstStyle/>
                    <a:p>
                      <a:pPr algn="ctr"/>
                      <a:r>
                        <a:rPr lang="en-US" sz="1700" b="1" dirty="0" err="1"/>
                        <a:t>Costo</a:t>
                      </a:r>
                      <a:r>
                        <a:rPr lang="en-US" sz="1700" b="1" dirty="0"/>
                        <a:t> para ≥1/250 </a:t>
                      </a:r>
                    </a:p>
                    <a:p>
                      <a:pPr algn="ctr"/>
                      <a:r>
                        <a:rPr lang="en-US" sz="1700" b="1" dirty="0" err="1"/>
                        <a:t>corte</a:t>
                      </a:r>
                      <a:endParaRPr lang="tr-TR" sz="1700" b="1" dirty="0"/>
                    </a:p>
                  </a:txBody>
                  <a:tcPr>
                    <a:lnB w="12700" cap="flat" cmpd="sng" algn="ctr">
                      <a:solidFill>
                        <a:schemeClr val="tx1"/>
                      </a:solidFill>
                      <a:prstDash val="solid"/>
                      <a:round/>
                      <a:headEnd type="none" w="med" len="med"/>
                      <a:tailEnd type="none" w="med" len="med"/>
                    </a:lnB>
                  </a:tcPr>
                </a:tc>
                <a:tc>
                  <a:txBody>
                    <a:bodyPr/>
                    <a:lstStyle/>
                    <a:p>
                      <a:pPr algn="ctr"/>
                      <a:r>
                        <a:rPr lang="en-US" sz="1700" b="1" dirty="0" err="1"/>
                        <a:t>Costo</a:t>
                      </a:r>
                      <a:r>
                        <a:rPr lang="en-US" sz="1700" b="1" dirty="0"/>
                        <a:t> para </a:t>
                      </a:r>
                    </a:p>
                    <a:p>
                      <a:pPr algn="ctr"/>
                      <a:r>
                        <a:rPr lang="en-US" sz="1700" b="1" dirty="0"/>
                        <a:t>≥1/1000 </a:t>
                      </a:r>
                    </a:p>
                    <a:p>
                      <a:pPr algn="ctr"/>
                      <a:r>
                        <a:rPr lang="en-US" sz="1700" b="1" dirty="0" err="1"/>
                        <a:t>corte</a:t>
                      </a:r>
                      <a:endParaRPr lang="tr-TR" sz="1700" b="1" dirty="0"/>
                    </a:p>
                  </a:txBody>
                  <a:tcPr>
                    <a:lnB w="12700" cap="flat" cmpd="sng" algn="ctr">
                      <a:solidFill>
                        <a:schemeClr val="tx1"/>
                      </a:solidFill>
                      <a:prstDash val="solid"/>
                      <a:round/>
                      <a:headEnd type="none" w="med" len="med"/>
                      <a:tailEnd type="none" w="med" len="med"/>
                    </a:lnB>
                  </a:tcPr>
                </a:tc>
                <a:tc>
                  <a:txBody>
                    <a:bodyPr/>
                    <a:lstStyle/>
                    <a:p>
                      <a:pPr algn="ctr"/>
                      <a:r>
                        <a:rPr lang="en-US" sz="1700" b="1" dirty="0" err="1"/>
                        <a:t>Numero</a:t>
                      </a:r>
                      <a:r>
                        <a:rPr lang="en-US" sz="1700" b="1" dirty="0"/>
                        <a:t> de </a:t>
                      </a:r>
                      <a:r>
                        <a:rPr lang="en-US" sz="1700" b="1" baseline="0" dirty="0"/>
                        <a:t>UBCA </a:t>
                      </a:r>
                      <a:r>
                        <a:rPr lang="en-US" sz="1700" b="1" baseline="0" dirty="0" err="1"/>
                        <a:t>adicionales</a:t>
                      </a:r>
                      <a:r>
                        <a:rPr lang="en-US" sz="1700" b="1" baseline="0" dirty="0"/>
                        <a:t> </a:t>
                      </a:r>
                      <a:r>
                        <a:rPr lang="en-US" sz="1700" b="1" baseline="0" dirty="0" err="1"/>
                        <a:t>detectados</a:t>
                      </a:r>
                      <a:endParaRPr lang="tr-TR" sz="1700" b="1" dirty="0"/>
                    </a:p>
                  </a:txBody>
                  <a:tcPr>
                    <a:lnB w="12700" cap="flat" cmpd="sng" algn="ctr">
                      <a:solidFill>
                        <a:schemeClr val="tx1"/>
                      </a:solidFill>
                      <a:prstDash val="solid"/>
                      <a:round/>
                      <a:headEnd type="none" w="med" len="med"/>
                      <a:tailEnd type="none" w="med" len="med"/>
                    </a:lnB>
                  </a:tcPr>
                </a:tc>
                <a:tc>
                  <a:txBody>
                    <a:bodyPr/>
                    <a:lstStyle/>
                    <a:p>
                      <a:pPr algn="ctr"/>
                      <a:r>
                        <a:rPr lang="en-US" sz="1700" b="1" dirty="0" err="1"/>
                        <a:t>Costo</a:t>
                      </a:r>
                      <a:r>
                        <a:rPr lang="en-US" sz="1700" b="1" dirty="0"/>
                        <a:t> de </a:t>
                      </a:r>
                      <a:r>
                        <a:rPr lang="en-US" sz="1700" b="1" dirty="0" err="1"/>
                        <a:t>aumento</a:t>
                      </a:r>
                      <a:r>
                        <a:rPr lang="en-US" sz="1700" b="1" dirty="0"/>
                        <a:t> por UBCA </a:t>
                      </a:r>
                      <a:r>
                        <a:rPr lang="en-US" sz="1700" b="1" dirty="0" err="1"/>
                        <a:t>adicionales</a:t>
                      </a:r>
                      <a:r>
                        <a:rPr lang="en-US" sz="1700" b="1" dirty="0"/>
                        <a:t> </a:t>
                      </a:r>
                      <a:r>
                        <a:rPr lang="en-US" sz="1700" b="1" dirty="0" err="1"/>
                        <a:t>detectados</a:t>
                      </a:r>
                      <a:endParaRPr lang="tr-TR" sz="1700" b="1"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8084976"/>
                  </a:ext>
                </a:extLst>
              </a:tr>
              <a:tr h="276604">
                <a:tc>
                  <a:txBody>
                    <a:bodyPr/>
                    <a:lstStyle/>
                    <a:p>
                      <a:pPr algn="l"/>
                      <a:r>
                        <a:rPr lang="en-US" sz="1700" dirty="0" err="1"/>
                        <a:t>cfDNA</a:t>
                      </a:r>
                      <a:endParaRPr lang="tr-TR" sz="1700" dirty="0"/>
                    </a:p>
                  </a:txBody>
                  <a:tcPr>
                    <a:lnT w="12700" cap="flat" cmpd="sng" algn="ctr">
                      <a:solidFill>
                        <a:schemeClr val="tx1"/>
                      </a:solidFill>
                      <a:prstDash val="solid"/>
                      <a:round/>
                      <a:headEnd type="none" w="med" len="med"/>
                      <a:tailEnd type="none" w="med" len="med"/>
                    </a:lnT>
                  </a:tcPr>
                </a:tc>
                <a:tc>
                  <a:txBody>
                    <a:bodyPr/>
                    <a:lstStyle/>
                    <a:p>
                      <a:pPr algn="ctr"/>
                      <a:r>
                        <a:rPr lang="en-US" sz="1700" b="0" dirty="0"/>
                        <a:t>12</a:t>
                      </a:r>
                      <a:r>
                        <a:rPr lang="en-US" sz="1800" b="1" dirty="0"/>
                        <a:t> </a:t>
                      </a:r>
                      <a:r>
                        <a:rPr lang="en-US" sz="1700" b="0" dirty="0"/>
                        <a:t>004</a:t>
                      </a:r>
                      <a:r>
                        <a:rPr lang="en-US" sz="1800" b="1" dirty="0"/>
                        <a:t> </a:t>
                      </a:r>
                      <a:r>
                        <a:rPr lang="en-US" sz="1700" b="0" dirty="0"/>
                        <a:t>022 </a:t>
                      </a:r>
                      <a:r>
                        <a:rPr lang="en-US" sz="1700" dirty="0"/>
                        <a:t>€</a:t>
                      </a:r>
                      <a:endParaRPr lang="tr-TR" sz="1700" b="0" dirty="0"/>
                    </a:p>
                  </a:txBody>
                  <a:tcPr>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0" i="0" u="none" strike="noStrike" kern="1200" cap="none" spc="0" normalizeH="0" baseline="0" noProof="0" dirty="0">
                          <a:ln>
                            <a:noFill/>
                          </a:ln>
                          <a:solidFill>
                            <a:srgbClr val="000000"/>
                          </a:solidFill>
                          <a:effectLst/>
                          <a:uLnTx/>
                          <a:uFillTx/>
                          <a:latin typeface="Arial"/>
                          <a:ea typeface="+mn-ea"/>
                          <a:cs typeface="+mn-cs"/>
                        </a:rPr>
                        <a:t>39</a:t>
                      </a:r>
                      <a:r>
                        <a:rPr lang="en-US" sz="1800" b="1" dirty="0"/>
                        <a:t> </a:t>
                      </a:r>
                      <a:r>
                        <a:rPr kumimoji="0" lang="en-US" sz="1700" b="0" i="0" u="none" strike="noStrike" kern="1200" cap="none" spc="0" normalizeH="0" baseline="0" noProof="0" dirty="0">
                          <a:ln>
                            <a:noFill/>
                          </a:ln>
                          <a:solidFill>
                            <a:srgbClr val="000000"/>
                          </a:solidFill>
                          <a:effectLst/>
                          <a:uLnTx/>
                          <a:uFillTx/>
                          <a:latin typeface="Arial"/>
                          <a:ea typeface="+mn-ea"/>
                          <a:cs typeface="+mn-cs"/>
                        </a:rPr>
                        <a:t>969</a:t>
                      </a:r>
                      <a:r>
                        <a:rPr lang="en-US" sz="1800" b="1" dirty="0"/>
                        <a:t> </a:t>
                      </a:r>
                      <a:r>
                        <a:rPr kumimoji="0" lang="en-US" sz="1700" b="0" i="0" u="none" strike="noStrike" kern="1200" cap="none" spc="0" normalizeH="0" baseline="0" noProof="0" dirty="0">
                          <a:ln>
                            <a:noFill/>
                          </a:ln>
                          <a:solidFill>
                            <a:srgbClr val="000000"/>
                          </a:solidFill>
                          <a:effectLst/>
                          <a:uLnTx/>
                          <a:uFillTx/>
                          <a:latin typeface="Arial"/>
                          <a:ea typeface="+mn-ea"/>
                          <a:cs typeface="+mn-cs"/>
                        </a:rPr>
                        <a:t>156 </a:t>
                      </a:r>
                      <a:r>
                        <a:rPr lang="en-US" sz="1700" dirty="0"/>
                        <a:t>€</a:t>
                      </a:r>
                      <a:endParaRPr kumimoji="0" lang="tr-TR" sz="1700" b="0" i="0" u="none" strike="noStrike" kern="1200" cap="none" spc="0" normalizeH="0" baseline="0" noProof="0" dirty="0">
                        <a:ln>
                          <a:noFill/>
                        </a:ln>
                        <a:solidFill>
                          <a:srgbClr val="000000"/>
                        </a:solidFill>
                        <a:effectLst/>
                        <a:uLnTx/>
                        <a:uFillTx/>
                        <a:latin typeface="Arial"/>
                        <a:ea typeface="+mn-ea"/>
                        <a:cs typeface="+mn-cs"/>
                      </a:endParaRPr>
                    </a:p>
                  </a:txBody>
                  <a:tcPr>
                    <a:lnT w="12700" cap="flat" cmpd="sng" algn="ctr">
                      <a:solidFill>
                        <a:schemeClr val="tx1"/>
                      </a:solidFill>
                      <a:prstDash val="solid"/>
                      <a:round/>
                      <a:headEnd type="none" w="med" len="med"/>
                      <a:tailEnd type="none" w="med" len="med"/>
                    </a:lnT>
                  </a:tcPr>
                </a:tc>
                <a:tc>
                  <a:txBody>
                    <a:bodyPr/>
                    <a:lstStyle/>
                    <a:p>
                      <a:pPr algn="ctr"/>
                      <a:r>
                        <a:rPr lang="en-US" sz="1700" b="0" dirty="0"/>
                        <a:t>162</a:t>
                      </a:r>
                      <a:endParaRPr lang="tr-TR" sz="1700" b="0" dirty="0"/>
                    </a:p>
                  </a:txBody>
                  <a:tcPr>
                    <a:lnT w="12700" cap="flat" cmpd="sng" algn="ctr">
                      <a:solidFill>
                        <a:schemeClr val="tx1"/>
                      </a:solidFill>
                      <a:prstDash val="solid"/>
                      <a:round/>
                      <a:headEnd type="none" w="med" len="med"/>
                      <a:tailEnd type="none" w="med" len="med"/>
                    </a:lnT>
                  </a:tcPr>
                </a:tc>
                <a:tc>
                  <a:txBody>
                    <a:bodyPr/>
                    <a:lstStyle/>
                    <a:p>
                      <a:pPr algn="ctr"/>
                      <a:r>
                        <a:rPr lang="en-US" sz="1700" b="0" dirty="0"/>
                        <a:t>172</a:t>
                      </a:r>
                      <a:r>
                        <a:rPr lang="en-US" sz="1800" b="1" dirty="0"/>
                        <a:t> </a:t>
                      </a:r>
                      <a:r>
                        <a:rPr lang="en-US" sz="1700" b="0" dirty="0"/>
                        <a:t>624 </a:t>
                      </a:r>
                      <a:r>
                        <a:rPr lang="en-US" sz="1700" dirty="0"/>
                        <a:t>€</a:t>
                      </a:r>
                      <a:endParaRPr lang="tr-TR" sz="1700" b="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52561399"/>
                  </a:ext>
                </a:extLst>
              </a:tr>
              <a:tr h="276604">
                <a:tc>
                  <a:txBody>
                    <a:bodyPr/>
                    <a:lstStyle/>
                    <a:p>
                      <a:pPr algn="l"/>
                      <a:r>
                        <a:rPr lang="en-US" sz="1700" dirty="0" err="1"/>
                        <a:t>Invasivo</a:t>
                      </a:r>
                      <a:endParaRPr lang="tr-TR" sz="1700" dirty="0"/>
                    </a:p>
                  </a:txBody>
                  <a:tcPr/>
                </a:tc>
                <a:tc>
                  <a:txBody>
                    <a:bodyPr/>
                    <a:lstStyle/>
                    <a:p>
                      <a:pPr algn="ctr"/>
                      <a:r>
                        <a:rPr lang="en-US" sz="1700" b="0" dirty="0"/>
                        <a:t>12</a:t>
                      </a:r>
                      <a:r>
                        <a:rPr lang="en-US" sz="1800" b="1" dirty="0"/>
                        <a:t> </a:t>
                      </a:r>
                      <a:r>
                        <a:rPr lang="en-US" sz="1700" b="0" dirty="0"/>
                        <a:t>610</a:t>
                      </a:r>
                      <a:r>
                        <a:rPr lang="en-US" sz="1800" b="1" dirty="0"/>
                        <a:t> </a:t>
                      </a:r>
                      <a:r>
                        <a:rPr lang="en-US" sz="1700" b="0" dirty="0"/>
                        <a:t>144 </a:t>
                      </a:r>
                      <a:r>
                        <a:rPr lang="en-US" sz="1700" dirty="0"/>
                        <a:t>€</a:t>
                      </a:r>
                      <a:endParaRPr lang="tr-TR" sz="1700" b="0" dirty="0"/>
                    </a:p>
                  </a:txBody>
                  <a:tcPr/>
                </a:tc>
                <a:tc>
                  <a:txBody>
                    <a:bodyPr/>
                    <a:lstStyle/>
                    <a:p>
                      <a:pPr algn="ctr"/>
                      <a:r>
                        <a:rPr lang="en-US" sz="1700" b="0" dirty="0"/>
                        <a:t>43</a:t>
                      </a:r>
                      <a:r>
                        <a:rPr lang="en-US" sz="1800" b="1" dirty="0"/>
                        <a:t> </a:t>
                      </a:r>
                      <a:r>
                        <a:rPr lang="en-US" sz="1700" b="0" dirty="0"/>
                        <a:t>053</a:t>
                      </a:r>
                      <a:r>
                        <a:rPr lang="en-US" sz="1800" b="1" dirty="0"/>
                        <a:t> </a:t>
                      </a:r>
                      <a:r>
                        <a:rPr lang="en-US" sz="1700" b="0" dirty="0"/>
                        <a:t>119 </a:t>
                      </a:r>
                      <a:r>
                        <a:rPr lang="en-US" sz="1700" dirty="0"/>
                        <a:t>€</a:t>
                      </a:r>
                      <a:endParaRPr lang="tr-TR" sz="1700" b="0" dirty="0"/>
                    </a:p>
                  </a:txBody>
                  <a:tcPr/>
                </a:tc>
                <a:tc>
                  <a:txBody>
                    <a:bodyPr/>
                    <a:lstStyle/>
                    <a:p>
                      <a:pPr algn="ctr"/>
                      <a:r>
                        <a:rPr lang="en-US" sz="1700" b="0" dirty="0"/>
                        <a:t>192</a:t>
                      </a:r>
                      <a:endParaRPr lang="tr-TR" sz="1700" b="0" dirty="0"/>
                    </a:p>
                  </a:txBody>
                  <a:tcPr/>
                </a:tc>
                <a:tc>
                  <a:txBody>
                    <a:bodyPr/>
                    <a:lstStyle/>
                    <a:p>
                      <a:pPr algn="ctr"/>
                      <a:r>
                        <a:rPr lang="en-US" sz="1700" b="0" dirty="0"/>
                        <a:t>158</a:t>
                      </a:r>
                      <a:r>
                        <a:rPr lang="en-US" sz="1800" b="1" dirty="0"/>
                        <a:t> </a:t>
                      </a:r>
                      <a:r>
                        <a:rPr lang="en-US" sz="1700" b="0" dirty="0"/>
                        <a:t>400 </a:t>
                      </a:r>
                      <a:r>
                        <a:rPr lang="en-US" sz="1700" dirty="0"/>
                        <a:t>€</a:t>
                      </a:r>
                      <a:endParaRPr lang="tr-TR" sz="1700" b="0" dirty="0"/>
                    </a:p>
                  </a:txBody>
                  <a:tcPr/>
                </a:tc>
                <a:extLst>
                  <a:ext uri="{0D108BD9-81ED-4DB2-BD59-A6C34878D82A}">
                    <a16:rowId xmlns:a16="http://schemas.microsoft.com/office/drawing/2014/main" val="2352427511"/>
                  </a:ext>
                </a:extLst>
              </a:tr>
            </a:tbl>
          </a:graphicData>
        </a:graphic>
      </p:graphicFrame>
    </p:spTree>
    <p:extLst>
      <p:ext uri="{BB962C8B-B14F-4D97-AF65-F5344CB8AC3E}">
        <p14:creationId xmlns:p14="http://schemas.microsoft.com/office/powerpoint/2010/main" val="29746740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27657"/>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85351"/>
            <a:ext cx="9144001" cy="800219"/>
          </a:xfrm>
          <a:prstGeom prst="rect">
            <a:avLst/>
          </a:prstGeom>
          <a:solidFill>
            <a:srgbClr val="ED1B20"/>
          </a:solidFill>
          <a:ln>
            <a:noFill/>
          </a:ln>
        </p:spPr>
        <p:txBody>
          <a:bodyPr wrap="square">
            <a:spAutoFit/>
          </a:bodyPr>
          <a:lstStyle/>
          <a:p>
            <a:pPr algn="ctr" eaLnBrk="1" hangingPunct="1">
              <a:defRPr/>
            </a:pPr>
            <a:r>
              <a:rPr lang="es-HN" sz="1600" b="1" dirty="0">
                <a:solidFill>
                  <a:schemeClr val="bg1"/>
                </a:solidFill>
              </a:rPr>
              <a:t>Costo-efectividad de cinco estrategias de tamizaje prenatal para trisomías y otras anormalidades cromosómicas desequilibradas: análisis basado en modelo</a:t>
            </a:r>
          </a:p>
          <a:p>
            <a:pPr algn="ctr" eaLnBrk="1" fontAlgn="auto" hangingPunct="1">
              <a:spcBef>
                <a:spcPts val="0"/>
              </a:spcBef>
              <a:spcAft>
                <a:spcPts val="0"/>
              </a:spcAft>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15" name="TextBox 14"/>
          <p:cNvSpPr txBox="1"/>
          <p:nvPr/>
        </p:nvSpPr>
        <p:spPr>
          <a:xfrm>
            <a:off x="3715178" y="1854160"/>
            <a:ext cx="4790288" cy="461665"/>
          </a:xfrm>
          <a:prstGeom prst="rect">
            <a:avLst/>
          </a:prstGeom>
          <a:noFill/>
        </p:spPr>
        <p:txBody>
          <a:bodyPr wrap="square" rtlCol="0">
            <a:spAutoFit/>
          </a:bodyPr>
          <a:lstStyle/>
          <a:p>
            <a:r>
              <a:rPr lang="en-US" sz="2400" b="1" dirty="0"/>
              <a:t>RESULTADOS</a:t>
            </a:r>
          </a:p>
        </p:txBody>
      </p:sp>
      <p:sp>
        <p:nvSpPr>
          <p:cNvPr id="57" name="TextBox 56"/>
          <p:cNvSpPr txBox="1"/>
          <p:nvPr/>
        </p:nvSpPr>
        <p:spPr>
          <a:xfrm>
            <a:off x="1456590" y="5050696"/>
            <a:ext cx="2458670" cy="1015663"/>
          </a:xfrm>
          <a:prstGeom prst="rect">
            <a:avLst/>
          </a:prstGeom>
          <a:noFill/>
        </p:spPr>
        <p:txBody>
          <a:bodyPr wrap="square" rtlCol="0">
            <a:spAutoFit/>
          </a:bodyPr>
          <a:lstStyle/>
          <a:p>
            <a:pPr algn="ctr"/>
            <a:r>
              <a:rPr lang="en-US" sz="2000" b="1" dirty="0">
                <a:solidFill>
                  <a:srgbClr val="C00000"/>
                </a:solidFill>
              </a:rPr>
              <a:t>cfDNA:</a:t>
            </a:r>
          </a:p>
          <a:p>
            <a:pPr algn="ctr"/>
            <a:r>
              <a:rPr lang="en-US" sz="2000" dirty="0">
                <a:solidFill>
                  <a:srgbClr val="C00000"/>
                </a:solidFill>
              </a:rPr>
              <a:t>Mas </a:t>
            </a:r>
            <a:r>
              <a:rPr lang="en-US" sz="2000" dirty="0" err="1">
                <a:solidFill>
                  <a:srgbClr val="C00000"/>
                </a:solidFill>
              </a:rPr>
              <a:t>Barato</a:t>
            </a:r>
            <a:r>
              <a:rPr lang="en-US" sz="2000" dirty="0">
                <a:solidFill>
                  <a:srgbClr val="C00000"/>
                </a:solidFill>
              </a:rPr>
              <a:t>, </a:t>
            </a:r>
            <a:r>
              <a:rPr lang="en-US" sz="2000" dirty="0" err="1">
                <a:solidFill>
                  <a:srgbClr val="C00000"/>
                </a:solidFill>
              </a:rPr>
              <a:t>menos</a:t>
            </a:r>
            <a:r>
              <a:rPr lang="en-US" sz="2000" dirty="0">
                <a:solidFill>
                  <a:srgbClr val="C00000"/>
                </a:solidFill>
              </a:rPr>
              <a:t> </a:t>
            </a:r>
            <a:r>
              <a:rPr lang="en-US" sz="2000" dirty="0" err="1">
                <a:solidFill>
                  <a:srgbClr val="C00000"/>
                </a:solidFill>
              </a:rPr>
              <a:t>efectivo</a:t>
            </a:r>
            <a:endParaRPr lang="en-US" sz="2000" dirty="0">
              <a:solidFill>
                <a:srgbClr val="C00000"/>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2889968562"/>
              </p:ext>
            </p:extLst>
          </p:nvPr>
        </p:nvGraphicFramePr>
        <p:xfrm>
          <a:off x="179387" y="2483728"/>
          <a:ext cx="8841378" cy="1737360"/>
        </p:xfrm>
        <a:graphic>
          <a:graphicData uri="http://schemas.openxmlformats.org/drawingml/2006/table">
            <a:tbl>
              <a:tblPr firstRow="1" bandRow="1">
                <a:tableStyleId>{2D5ABB26-0587-4C30-8999-92F81FD0307C}</a:tableStyleId>
              </a:tblPr>
              <a:tblGrid>
                <a:gridCol w="1512293">
                  <a:extLst>
                    <a:ext uri="{9D8B030D-6E8A-4147-A177-3AD203B41FA5}">
                      <a16:colId xmlns:a16="http://schemas.microsoft.com/office/drawing/2014/main" val="3142588338"/>
                    </a:ext>
                  </a:extLst>
                </a:gridCol>
                <a:gridCol w="1800200">
                  <a:extLst>
                    <a:ext uri="{9D8B030D-6E8A-4147-A177-3AD203B41FA5}">
                      <a16:colId xmlns:a16="http://schemas.microsoft.com/office/drawing/2014/main" val="2935044576"/>
                    </a:ext>
                  </a:extLst>
                </a:gridCol>
                <a:gridCol w="2232248">
                  <a:extLst>
                    <a:ext uri="{9D8B030D-6E8A-4147-A177-3AD203B41FA5}">
                      <a16:colId xmlns:a16="http://schemas.microsoft.com/office/drawing/2014/main" val="2269095169"/>
                    </a:ext>
                  </a:extLst>
                </a:gridCol>
                <a:gridCol w="3296637">
                  <a:extLst>
                    <a:ext uri="{9D8B030D-6E8A-4147-A177-3AD203B41FA5}">
                      <a16:colId xmlns:a16="http://schemas.microsoft.com/office/drawing/2014/main" val="2316363072"/>
                    </a:ext>
                  </a:extLst>
                </a:gridCol>
              </a:tblGrid>
              <a:tr h="477426">
                <a:tc>
                  <a:txBody>
                    <a:bodyPr/>
                    <a:lstStyle/>
                    <a:p>
                      <a:pPr algn="ctr"/>
                      <a:r>
                        <a:rPr lang="en-US" sz="1800" b="1" dirty="0" err="1"/>
                        <a:t>Riesgo</a:t>
                      </a:r>
                      <a:r>
                        <a:rPr lang="en-US" sz="1800" b="1" dirty="0"/>
                        <a:t> </a:t>
                      </a:r>
                      <a:r>
                        <a:rPr lang="en-US" sz="1800" b="1" dirty="0" err="1"/>
                        <a:t>corte</a:t>
                      </a:r>
                      <a:endParaRPr lang="tr-TR" sz="1800" b="1" dirty="0"/>
                    </a:p>
                  </a:txBody>
                  <a:tcPr>
                    <a:lnB w="12700" cap="flat" cmpd="sng" algn="ctr">
                      <a:solidFill>
                        <a:schemeClr val="tx1"/>
                      </a:solidFill>
                      <a:prstDash val="solid"/>
                      <a:round/>
                      <a:headEnd type="none" w="med" len="med"/>
                      <a:tailEnd type="none" w="med" len="med"/>
                    </a:lnB>
                  </a:tcPr>
                </a:tc>
                <a:tc>
                  <a:txBody>
                    <a:bodyPr/>
                    <a:lstStyle/>
                    <a:p>
                      <a:pPr algn="ctr"/>
                      <a:r>
                        <a:rPr lang="en-US" sz="1800" b="1" dirty="0" err="1"/>
                        <a:t>Metodo</a:t>
                      </a:r>
                      <a:r>
                        <a:rPr lang="en-US" sz="1800" b="1" dirty="0"/>
                        <a:t> mas </a:t>
                      </a:r>
                      <a:r>
                        <a:rPr lang="en-US" sz="1800" b="1" dirty="0" err="1"/>
                        <a:t>barato</a:t>
                      </a:r>
                      <a:endParaRPr lang="tr-TR" sz="1800" b="1" dirty="0"/>
                    </a:p>
                  </a:txBody>
                  <a:tcPr>
                    <a:lnB w="12700" cap="flat" cmpd="sng" algn="ctr">
                      <a:solidFill>
                        <a:schemeClr val="tx1"/>
                      </a:solidFill>
                      <a:prstDash val="solid"/>
                      <a:round/>
                      <a:headEnd type="none" w="med" len="med"/>
                      <a:tailEnd type="none" w="med" len="med"/>
                    </a:lnB>
                  </a:tcPr>
                </a:tc>
                <a:tc>
                  <a:txBody>
                    <a:bodyPr/>
                    <a:lstStyle/>
                    <a:p>
                      <a:pPr algn="ctr"/>
                      <a:r>
                        <a:rPr lang="en-US" sz="1800" b="1" dirty="0" err="1"/>
                        <a:t>Metodo</a:t>
                      </a:r>
                      <a:r>
                        <a:rPr lang="en-US" sz="1800" b="1" dirty="0"/>
                        <a:t> mas </a:t>
                      </a:r>
                      <a:r>
                        <a:rPr lang="en-US" sz="1800" b="1" dirty="0" err="1"/>
                        <a:t>efectivo</a:t>
                      </a:r>
                      <a:endParaRPr lang="tr-TR" sz="1800" b="1" dirty="0"/>
                    </a:p>
                  </a:txBody>
                  <a:tcPr>
                    <a:lnB w="12700" cap="flat" cmpd="sng" algn="ctr">
                      <a:solidFill>
                        <a:schemeClr val="tx1"/>
                      </a:solidFill>
                      <a:prstDash val="solid"/>
                      <a:round/>
                      <a:headEnd type="none" w="med" len="med"/>
                      <a:tailEnd type="none" w="med" len="med"/>
                    </a:lnB>
                  </a:tcPr>
                </a:tc>
                <a:tc>
                  <a:txBody>
                    <a:bodyPr/>
                    <a:lstStyle/>
                    <a:p>
                      <a:pPr algn="ctr"/>
                      <a:r>
                        <a:rPr lang="en-US" sz="1800" b="1" dirty="0" err="1"/>
                        <a:t>Costo</a:t>
                      </a:r>
                      <a:r>
                        <a:rPr lang="en-US" sz="1800" b="1" dirty="0"/>
                        <a:t> por </a:t>
                      </a:r>
                      <a:r>
                        <a:rPr lang="en-US" sz="1800" b="1" baseline="0" dirty="0"/>
                        <a:t>UBCA </a:t>
                      </a:r>
                      <a:r>
                        <a:rPr lang="en-US" sz="1800" b="1" baseline="0" dirty="0" err="1"/>
                        <a:t>adicional</a:t>
                      </a:r>
                      <a:r>
                        <a:rPr lang="en-US" sz="1800" b="1" baseline="0" dirty="0"/>
                        <a:t> </a:t>
                      </a:r>
                      <a:r>
                        <a:rPr lang="en-US" sz="1800" b="1" baseline="0" dirty="0" err="1"/>
                        <a:t>diagnosticado</a:t>
                      </a:r>
                      <a:endParaRPr lang="tr-TR" sz="1800" b="1" dirty="0"/>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78084976"/>
                  </a:ext>
                </a:extLst>
              </a:tr>
              <a:tr h="276604">
                <a:tc>
                  <a:txBody>
                    <a:bodyPr/>
                    <a:lstStyle/>
                    <a:p>
                      <a:pPr algn="l"/>
                      <a:r>
                        <a:rPr lang="en-US" sz="1800" dirty="0"/>
                        <a:t>≥</a:t>
                      </a:r>
                      <a:r>
                        <a:rPr lang="en-US" sz="1800" b="1" dirty="0"/>
                        <a:t> </a:t>
                      </a:r>
                      <a:r>
                        <a:rPr lang="en-US" sz="1800" dirty="0"/>
                        <a:t>1/250</a:t>
                      </a:r>
                      <a:endParaRPr lang="tr-TR" sz="1800" dirty="0"/>
                    </a:p>
                  </a:txBody>
                  <a:tcPr>
                    <a:lnT w="12700" cap="flat" cmpd="sng" algn="ctr">
                      <a:solidFill>
                        <a:schemeClr val="tx1"/>
                      </a:solidFill>
                      <a:prstDash val="solid"/>
                      <a:round/>
                      <a:headEnd type="none" w="med" len="med"/>
                      <a:tailEnd type="none" w="med" len="med"/>
                    </a:lnT>
                  </a:tcPr>
                </a:tc>
                <a:tc>
                  <a:txBody>
                    <a:bodyPr/>
                    <a:lstStyle/>
                    <a:p>
                      <a:pPr algn="ctr"/>
                      <a:r>
                        <a:rPr lang="en-US" sz="1800" dirty="0" err="1"/>
                        <a:t>cfDNA</a:t>
                      </a:r>
                      <a:endParaRPr lang="tr-TR" sz="1800" dirty="0"/>
                    </a:p>
                  </a:txBody>
                  <a:tcPr>
                    <a:lnT w="12700" cap="flat" cmpd="sng" algn="ctr">
                      <a:solidFill>
                        <a:schemeClr val="tx1"/>
                      </a:solidFill>
                      <a:prstDash val="solid"/>
                      <a:round/>
                      <a:headEnd type="none" w="med" len="med"/>
                      <a:tailEnd type="none" w="med" len="med"/>
                    </a:lnT>
                  </a:tcPr>
                </a:tc>
                <a:tc>
                  <a:txBody>
                    <a:bodyPr/>
                    <a:lstStyle/>
                    <a:p>
                      <a:pPr algn="ctr"/>
                      <a:r>
                        <a:rPr lang="en-US" sz="1800" dirty="0"/>
                        <a:t>Invasive</a:t>
                      </a:r>
                      <a:endParaRPr lang="tr-TR" sz="1800" dirty="0"/>
                    </a:p>
                  </a:txBody>
                  <a:tcPr>
                    <a:lnT w="12700" cap="flat" cmpd="sng" algn="ctr">
                      <a:solidFill>
                        <a:schemeClr val="tx1"/>
                      </a:solidFill>
                      <a:prstDash val="solid"/>
                      <a:round/>
                      <a:headEnd type="none" w="med" len="med"/>
                      <a:tailEnd type="none" w="med" len="med"/>
                    </a:lnT>
                  </a:tcPr>
                </a:tc>
                <a:tc>
                  <a:txBody>
                    <a:bodyPr/>
                    <a:lstStyle/>
                    <a:p>
                      <a:pPr algn="ctr"/>
                      <a:r>
                        <a:rPr lang="en-US" sz="1800" dirty="0"/>
                        <a:t>3386 €</a:t>
                      </a:r>
                      <a:endParaRPr lang="tr-TR" sz="1800" dirty="0"/>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052561399"/>
                  </a:ext>
                </a:extLst>
              </a:tr>
              <a:tr h="276604">
                <a:tc>
                  <a:txBody>
                    <a:bodyPr/>
                    <a:lstStyle/>
                    <a:p>
                      <a:pPr algn="l"/>
                      <a:r>
                        <a:rPr lang="en-US" sz="1800" dirty="0"/>
                        <a:t>≥</a:t>
                      </a:r>
                      <a:r>
                        <a:rPr lang="en-US" sz="1800" b="1" dirty="0"/>
                        <a:t> </a:t>
                      </a:r>
                      <a:r>
                        <a:rPr lang="en-US" sz="1800" dirty="0"/>
                        <a:t>1/1000</a:t>
                      </a:r>
                      <a:endParaRPr lang="tr-TR" sz="1800" dirty="0"/>
                    </a:p>
                  </a:txBody>
                  <a:tcPr/>
                </a:tc>
                <a:tc>
                  <a:txBody>
                    <a:bodyPr/>
                    <a:lstStyle/>
                    <a:p>
                      <a:pPr algn="ctr"/>
                      <a:r>
                        <a:rPr lang="en-US" sz="1800" dirty="0" err="1"/>
                        <a:t>cfDNA</a:t>
                      </a:r>
                      <a:endParaRPr lang="tr-TR" sz="1800" dirty="0"/>
                    </a:p>
                  </a:txBody>
                  <a:tcPr/>
                </a:tc>
                <a:tc>
                  <a:txBody>
                    <a:bodyPr/>
                    <a:lstStyle/>
                    <a:p>
                      <a:pPr algn="ctr"/>
                      <a:r>
                        <a:rPr lang="en-US" sz="1800" dirty="0"/>
                        <a:t>Invasive</a:t>
                      </a:r>
                      <a:endParaRPr lang="tr-TR" sz="1800" dirty="0"/>
                    </a:p>
                  </a:txBody>
                  <a:tcPr/>
                </a:tc>
                <a:tc>
                  <a:txBody>
                    <a:bodyPr/>
                    <a:lstStyle/>
                    <a:p>
                      <a:pPr algn="ctr"/>
                      <a:r>
                        <a:rPr lang="en-US" sz="1800" dirty="0"/>
                        <a:t>14</a:t>
                      </a:r>
                      <a:r>
                        <a:rPr lang="en-US" sz="1800" b="1" dirty="0"/>
                        <a:t> </a:t>
                      </a:r>
                      <a:r>
                        <a:rPr lang="en-US" sz="1800" dirty="0"/>
                        <a:t>660 €</a:t>
                      </a:r>
                      <a:endParaRPr lang="tr-TR" sz="1800" dirty="0"/>
                    </a:p>
                  </a:txBody>
                  <a:tcPr/>
                </a:tc>
                <a:extLst>
                  <a:ext uri="{0D108BD9-81ED-4DB2-BD59-A6C34878D82A}">
                    <a16:rowId xmlns:a16="http://schemas.microsoft.com/office/drawing/2014/main" val="2352427511"/>
                  </a:ext>
                </a:extLst>
              </a:tr>
              <a:tr h="276604">
                <a:tc>
                  <a:txBody>
                    <a:bodyPr/>
                    <a:lstStyle/>
                    <a:p>
                      <a:pPr algn="l"/>
                      <a:r>
                        <a:rPr lang="en-US" sz="1800" dirty="0"/>
                        <a:t>Universal</a:t>
                      </a:r>
                      <a:endParaRPr lang="tr-TR" sz="1800" dirty="0"/>
                    </a:p>
                  </a:txBody>
                  <a:tcPr/>
                </a:tc>
                <a:tc>
                  <a:txBody>
                    <a:bodyPr/>
                    <a:lstStyle/>
                    <a:p>
                      <a:pPr algn="ctr"/>
                      <a:r>
                        <a:rPr lang="en-US" sz="1800" dirty="0"/>
                        <a:t>FTS</a:t>
                      </a:r>
                      <a:endParaRPr lang="tr-TR" sz="1800" dirty="0"/>
                    </a:p>
                  </a:txBody>
                  <a:tcPr/>
                </a:tc>
                <a:tc>
                  <a:txBody>
                    <a:bodyPr/>
                    <a:lstStyle/>
                    <a:p>
                      <a:pPr algn="ctr"/>
                      <a:r>
                        <a:rPr lang="en-US" sz="1800" dirty="0" err="1"/>
                        <a:t>cfDNA</a:t>
                      </a:r>
                      <a:endParaRPr lang="tr-TR" sz="1800" dirty="0"/>
                    </a:p>
                  </a:txBody>
                  <a:tcPr/>
                </a:tc>
                <a:tc>
                  <a:txBody>
                    <a:bodyPr/>
                    <a:lstStyle/>
                    <a:p>
                      <a:pPr algn="ctr"/>
                      <a:r>
                        <a:rPr lang="en-US" sz="1800" dirty="0"/>
                        <a:t>9</a:t>
                      </a:r>
                      <a:r>
                        <a:rPr lang="en-US" sz="1800" b="1" dirty="0"/>
                        <a:t> </a:t>
                      </a:r>
                      <a:r>
                        <a:rPr lang="en-US" sz="1800" dirty="0"/>
                        <a:t>166</a:t>
                      </a:r>
                      <a:r>
                        <a:rPr lang="en-US" sz="1800" b="1" dirty="0"/>
                        <a:t> </a:t>
                      </a:r>
                      <a:r>
                        <a:rPr lang="en-US" sz="1800" dirty="0"/>
                        <a:t>689 €</a:t>
                      </a:r>
                      <a:endParaRPr lang="tr-TR" sz="1800" dirty="0"/>
                    </a:p>
                  </a:txBody>
                  <a:tcPr/>
                </a:tc>
                <a:extLst>
                  <a:ext uri="{0D108BD9-81ED-4DB2-BD59-A6C34878D82A}">
                    <a16:rowId xmlns:a16="http://schemas.microsoft.com/office/drawing/2014/main" val="3403445464"/>
                  </a:ext>
                </a:extLst>
              </a:tr>
            </a:tbl>
          </a:graphicData>
        </a:graphic>
      </p:graphicFrame>
      <p:pic>
        <p:nvPicPr>
          <p:cNvPr id="12" name="Picture 4" descr="fetus icon ile ilgili görsel sonucu"/>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300737" y="5350959"/>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descr="needle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887906" y="4442649"/>
            <a:ext cx="1235120" cy="1235120"/>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2" descr="blood vessel picture ile ilgili görsel sonucu"/>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25900" b="32673"/>
          <a:stretch/>
        </p:blipFill>
        <p:spPr bwMode="auto">
          <a:xfrm>
            <a:off x="471972" y="4433800"/>
            <a:ext cx="1611287" cy="72092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fetus icon ile ilgili görsel sonucu"/>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1679" y="5376349"/>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958836" y="572519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85290" y="559841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886828" y="545439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64948" y="534830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111236" y="516809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37690" y="504131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39228" y="489729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86700" y="495060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089899" y="469264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367059" y="459511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64816" y="477561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6" descr="İlgili resim"/>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825675" y="4597132"/>
            <a:ext cx="178120" cy="178483"/>
          </a:xfrm>
          <a:prstGeom prst="rect">
            <a:avLst/>
          </a:prstGeom>
          <a:noFill/>
          <a:extLst>
            <a:ext uri="{909E8E84-426E-40DD-AFC4-6F175D3DCCD1}">
              <a14:hiddenFill xmlns:a14="http://schemas.microsoft.com/office/drawing/2010/main">
                <a:solidFill>
                  <a:srgbClr val="FFFFFF"/>
                </a:solidFill>
              </a14:hiddenFill>
            </a:ext>
          </a:extLst>
        </p:spPr>
      </p:pic>
      <p:sp>
        <p:nvSpPr>
          <p:cNvPr id="29" name="TextBox 28"/>
          <p:cNvSpPr txBox="1"/>
          <p:nvPr/>
        </p:nvSpPr>
        <p:spPr>
          <a:xfrm>
            <a:off x="5220072" y="5005625"/>
            <a:ext cx="2458670" cy="1015663"/>
          </a:xfrm>
          <a:prstGeom prst="rect">
            <a:avLst/>
          </a:prstGeom>
          <a:noFill/>
        </p:spPr>
        <p:txBody>
          <a:bodyPr wrap="square" rtlCol="0">
            <a:spAutoFit/>
          </a:bodyPr>
          <a:lstStyle/>
          <a:p>
            <a:pPr algn="ctr"/>
            <a:r>
              <a:rPr lang="en-US" sz="2000" b="1" dirty="0" err="1">
                <a:solidFill>
                  <a:srgbClr val="C00000"/>
                </a:solidFill>
              </a:rPr>
              <a:t>Invasivo</a:t>
            </a:r>
            <a:r>
              <a:rPr lang="en-US" sz="2000" b="1" dirty="0">
                <a:solidFill>
                  <a:srgbClr val="C00000"/>
                </a:solidFill>
              </a:rPr>
              <a:t>:</a:t>
            </a:r>
          </a:p>
          <a:p>
            <a:pPr algn="ctr"/>
            <a:r>
              <a:rPr lang="en-US" sz="2000" dirty="0">
                <a:solidFill>
                  <a:srgbClr val="C00000"/>
                </a:solidFill>
              </a:rPr>
              <a:t>Mas </a:t>
            </a:r>
            <a:r>
              <a:rPr lang="en-US" sz="2000" dirty="0" err="1">
                <a:solidFill>
                  <a:srgbClr val="C00000"/>
                </a:solidFill>
              </a:rPr>
              <a:t>caro</a:t>
            </a:r>
            <a:r>
              <a:rPr lang="en-US" sz="2000" dirty="0">
                <a:solidFill>
                  <a:srgbClr val="C00000"/>
                </a:solidFill>
              </a:rPr>
              <a:t> y mas </a:t>
            </a:r>
            <a:r>
              <a:rPr lang="en-US" sz="2000" dirty="0" err="1">
                <a:solidFill>
                  <a:srgbClr val="C00000"/>
                </a:solidFill>
              </a:rPr>
              <a:t>efectivo</a:t>
            </a:r>
            <a:endParaRPr lang="en-US" sz="2000" dirty="0">
              <a:solidFill>
                <a:srgbClr val="C00000"/>
              </a:solidFill>
            </a:endParaRPr>
          </a:p>
        </p:txBody>
      </p:sp>
      <p:sp>
        <p:nvSpPr>
          <p:cNvPr id="30" name="TextBox 29"/>
          <p:cNvSpPr txBox="1"/>
          <p:nvPr/>
        </p:nvSpPr>
        <p:spPr>
          <a:xfrm>
            <a:off x="587854" y="6237312"/>
            <a:ext cx="8206098" cy="400110"/>
          </a:xfrm>
          <a:prstGeom prst="rect">
            <a:avLst/>
          </a:prstGeom>
          <a:noFill/>
        </p:spPr>
        <p:txBody>
          <a:bodyPr wrap="square" rtlCol="0">
            <a:spAutoFit/>
          </a:bodyPr>
          <a:lstStyle/>
          <a:p>
            <a:pPr algn="ctr"/>
            <a:r>
              <a:rPr lang="en-US" sz="2000" dirty="0" err="1">
                <a:solidFill>
                  <a:srgbClr val="C00000"/>
                </a:solidFill>
              </a:rPr>
              <a:t>Tamizaje</a:t>
            </a:r>
            <a:r>
              <a:rPr lang="en-US" sz="2000" dirty="0">
                <a:solidFill>
                  <a:srgbClr val="C00000"/>
                </a:solidFill>
              </a:rPr>
              <a:t> universal por cfDNA NO es </a:t>
            </a:r>
            <a:r>
              <a:rPr lang="en-US" sz="2000" dirty="0" err="1">
                <a:solidFill>
                  <a:srgbClr val="C00000"/>
                </a:solidFill>
              </a:rPr>
              <a:t>costo-efectivo</a:t>
            </a:r>
            <a:r>
              <a:rPr lang="en-US" sz="2000" dirty="0">
                <a:solidFill>
                  <a:srgbClr val="C00000"/>
                </a:solidFill>
              </a:rPr>
              <a:t>.</a:t>
            </a:r>
          </a:p>
        </p:txBody>
      </p:sp>
    </p:spTree>
    <p:extLst>
      <p:ext uri="{BB962C8B-B14F-4D97-AF65-F5344CB8AC3E}">
        <p14:creationId xmlns:p14="http://schemas.microsoft.com/office/powerpoint/2010/main" val="468366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27657"/>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85351"/>
            <a:ext cx="9144001" cy="800219"/>
          </a:xfrm>
          <a:prstGeom prst="rect">
            <a:avLst/>
          </a:prstGeom>
          <a:solidFill>
            <a:srgbClr val="ED1B20"/>
          </a:solidFill>
          <a:ln>
            <a:noFill/>
          </a:ln>
        </p:spPr>
        <p:txBody>
          <a:bodyPr wrap="square">
            <a:spAutoFit/>
          </a:bodyPr>
          <a:lstStyle/>
          <a:p>
            <a:pPr algn="ctr" eaLnBrk="1" hangingPunct="1">
              <a:defRPr/>
            </a:pPr>
            <a:r>
              <a:rPr lang="es-HN" sz="1600" b="1" dirty="0">
                <a:solidFill>
                  <a:schemeClr val="bg1"/>
                </a:solidFill>
              </a:rPr>
              <a:t>Costo-efectividad de cinco estrategias de tamizaje prenatal para trisomías y otras anormalidades cromosómicas desequilibradas: análisis basado en modelo</a:t>
            </a:r>
          </a:p>
          <a:p>
            <a:pPr algn="ctr" eaLnBrk="1" fontAlgn="auto" hangingPunct="1">
              <a:spcBef>
                <a:spcPts val="0"/>
              </a:spcBef>
              <a:spcAft>
                <a:spcPts val="0"/>
              </a:spcAft>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15" name="TextBox 14"/>
          <p:cNvSpPr txBox="1"/>
          <p:nvPr/>
        </p:nvSpPr>
        <p:spPr>
          <a:xfrm>
            <a:off x="3715178" y="1854160"/>
            <a:ext cx="4790288" cy="461665"/>
          </a:xfrm>
          <a:prstGeom prst="rect">
            <a:avLst/>
          </a:prstGeom>
          <a:noFill/>
        </p:spPr>
        <p:txBody>
          <a:bodyPr wrap="square" rtlCol="0">
            <a:spAutoFit/>
          </a:bodyPr>
          <a:lstStyle/>
          <a:p>
            <a:r>
              <a:rPr lang="en-US" sz="2400" b="1" dirty="0"/>
              <a:t>RESULTADOS</a:t>
            </a:r>
          </a:p>
        </p:txBody>
      </p:sp>
      <p:pic>
        <p:nvPicPr>
          <p:cNvPr id="14" name="Picture 2" descr="blood vessel picture ile ilgili görsel sonucu"/>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t="25900" b="32673"/>
          <a:stretch/>
        </p:blipFill>
        <p:spPr bwMode="auto">
          <a:xfrm>
            <a:off x="459504" y="1952110"/>
            <a:ext cx="1611287" cy="720921"/>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4" descr="fetus icon ile ilgili görsel sonucu"/>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211" y="2996952"/>
            <a:ext cx="1493215" cy="996024"/>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946368" y="324350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72822" y="311672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74360" y="297270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2480" y="286661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98768" y="2686402"/>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25222" y="2559620"/>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26760" y="2415604"/>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74232" y="246891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5"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77431" y="2210959"/>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6"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354591" y="2113427"/>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552348" y="2293925"/>
            <a:ext cx="178120" cy="178483"/>
          </a:xfrm>
          <a:prstGeom prst="rect">
            <a:avLst/>
          </a:prstGeom>
          <a:noFill/>
          <a:extLst>
            <a:ext uri="{909E8E84-426E-40DD-AFC4-6F175D3DCCD1}">
              <a14:hiddenFill xmlns:a14="http://schemas.microsoft.com/office/drawing/2010/main">
                <a:solidFill>
                  <a:srgbClr val="FFFFFF"/>
                </a:solidFill>
              </a14:hiddenFill>
            </a:ext>
          </a:extLst>
        </p:spPr>
      </p:pic>
      <p:pic>
        <p:nvPicPr>
          <p:cNvPr id="28" name="Picture 6" descr="İlgili resi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813207" y="2115442"/>
            <a:ext cx="178120" cy="178483"/>
          </a:xfrm>
          <a:prstGeom prst="rect">
            <a:avLst/>
          </a:prstGeom>
          <a:noFill/>
          <a:extLst>
            <a:ext uri="{909E8E84-426E-40DD-AFC4-6F175D3DCCD1}">
              <a14:hiddenFill xmlns:a14="http://schemas.microsoft.com/office/drawing/2010/main">
                <a:solidFill>
                  <a:srgbClr val="FFFFFF"/>
                </a:solidFill>
              </a14:hiddenFill>
            </a:ext>
          </a:extLst>
        </p:spPr>
      </p:pic>
      <p:sp>
        <p:nvSpPr>
          <p:cNvPr id="30" name="TextBox 29"/>
          <p:cNvSpPr txBox="1"/>
          <p:nvPr/>
        </p:nvSpPr>
        <p:spPr>
          <a:xfrm>
            <a:off x="52511" y="4223412"/>
            <a:ext cx="1783185" cy="2554545"/>
          </a:xfrm>
          <a:prstGeom prst="rect">
            <a:avLst/>
          </a:prstGeom>
          <a:noFill/>
        </p:spPr>
        <p:txBody>
          <a:bodyPr wrap="square" rtlCol="0">
            <a:spAutoFit/>
          </a:bodyPr>
          <a:lstStyle/>
          <a:p>
            <a:pPr algn="ctr"/>
            <a:r>
              <a:rPr lang="en-US" sz="2000" dirty="0" err="1">
                <a:solidFill>
                  <a:srgbClr val="C00000"/>
                </a:solidFill>
              </a:rPr>
              <a:t>Costo</a:t>
            </a:r>
            <a:r>
              <a:rPr lang="en-US" sz="2000" dirty="0">
                <a:solidFill>
                  <a:srgbClr val="C00000"/>
                </a:solidFill>
              </a:rPr>
              <a:t> de cfDNA con </a:t>
            </a:r>
            <a:r>
              <a:rPr lang="en-US" sz="2000" dirty="0" err="1">
                <a:solidFill>
                  <a:srgbClr val="C00000"/>
                </a:solidFill>
              </a:rPr>
              <a:t>tarifas</a:t>
            </a:r>
            <a:r>
              <a:rPr lang="en-US" sz="2000" dirty="0">
                <a:solidFill>
                  <a:srgbClr val="C00000"/>
                </a:solidFill>
              </a:rPr>
              <a:t> de </a:t>
            </a:r>
            <a:r>
              <a:rPr lang="en-US" sz="2000" dirty="0" err="1">
                <a:solidFill>
                  <a:srgbClr val="C00000"/>
                </a:solidFill>
              </a:rPr>
              <a:t>referencia</a:t>
            </a:r>
            <a:r>
              <a:rPr lang="en-US" sz="2000" dirty="0">
                <a:solidFill>
                  <a:srgbClr val="C00000"/>
                </a:solidFill>
              </a:rPr>
              <a:t> variables para cfDNA, test </a:t>
            </a:r>
            <a:r>
              <a:rPr lang="en-US" sz="2000" dirty="0" err="1">
                <a:solidFill>
                  <a:srgbClr val="C00000"/>
                </a:solidFill>
              </a:rPr>
              <a:t>invasivo</a:t>
            </a:r>
            <a:r>
              <a:rPr lang="en-US" sz="2000" dirty="0">
                <a:solidFill>
                  <a:srgbClr val="C00000"/>
                </a:solidFill>
              </a:rPr>
              <a:t> y consulta. </a:t>
            </a:r>
          </a:p>
        </p:txBody>
      </p:sp>
      <p:pic>
        <p:nvPicPr>
          <p:cNvPr id="3" name="Picture 2"/>
          <p:cNvPicPr>
            <a:picLocks noChangeAspect="1"/>
          </p:cNvPicPr>
          <p:nvPr/>
        </p:nvPicPr>
        <p:blipFill>
          <a:blip r:embed="rId8"/>
          <a:stretch>
            <a:fillRect/>
          </a:stretch>
        </p:blipFill>
        <p:spPr>
          <a:xfrm>
            <a:off x="2140143" y="2491155"/>
            <a:ext cx="6365323" cy="4034189"/>
          </a:xfrm>
          <a:prstGeom prst="rect">
            <a:avLst/>
          </a:prstGeom>
        </p:spPr>
      </p:pic>
    </p:spTree>
    <p:extLst>
      <p:ext uri="{BB962C8B-B14F-4D97-AF65-F5344CB8AC3E}">
        <p14:creationId xmlns:p14="http://schemas.microsoft.com/office/powerpoint/2010/main" val="359319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98" name="Group 2"/>
          <p:cNvGrpSpPr>
            <a:grpSpLocks/>
          </p:cNvGrpSpPr>
          <p:nvPr/>
        </p:nvGrpSpPr>
        <p:grpSpPr bwMode="auto">
          <a:xfrm>
            <a:off x="-1" y="-15875"/>
            <a:ext cx="9144000" cy="923925"/>
            <a:chOff x="0" y="3755"/>
            <a:chExt cx="5760" cy="582"/>
          </a:xfrm>
        </p:grpSpPr>
        <p:pic>
          <p:nvPicPr>
            <p:cNvPr id="41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5"/>
          <p:cNvSpPr txBox="1">
            <a:spLocks noChangeArrowheads="1"/>
          </p:cNvSpPr>
          <p:nvPr/>
        </p:nvSpPr>
        <p:spPr bwMode="auto">
          <a:xfrm>
            <a:off x="-1" y="941819"/>
            <a:ext cx="9144001" cy="800219"/>
          </a:xfrm>
          <a:prstGeom prst="rect">
            <a:avLst/>
          </a:prstGeom>
          <a:solidFill>
            <a:srgbClr val="ED1B20"/>
          </a:solidFill>
          <a:ln>
            <a:noFill/>
          </a:ln>
        </p:spPr>
        <p:txBody>
          <a:bodyPr wrap="square">
            <a:spAutoFit/>
          </a:bodyPr>
          <a:lstStyle/>
          <a:p>
            <a:pPr algn="ctr" eaLnBrk="1" hangingPunct="1">
              <a:defRPr/>
            </a:pPr>
            <a:r>
              <a:rPr lang="es-HN" sz="1600" b="1" dirty="0">
                <a:solidFill>
                  <a:schemeClr val="bg1"/>
                </a:solidFill>
              </a:rPr>
              <a:t>Costo-efectividad de cinco estrategias de tamizaje prenatal para trisomías y otras anormalidades cromosómicas desequilibradas: análisis basado en modelo</a:t>
            </a:r>
          </a:p>
          <a:p>
            <a:pPr algn="ctr" eaLnBrk="1" hangingPunct="1">
              <a:defRPr/>
            </a:pPr>
            <a:r>
              <a:rPr lang="en-US" sz="1400" i="1" kern="0" dirty="0">
                <a:solidFill>
                  <a:schemeClr val="bg1"/>
                </a:solidFill>
                <a:latin typeface="Arial"/>
              </a:rPr>
              <a:t>Le Bras et al.</a:t>
            </a:r>
            <a:r>
              <a:rPr lang="en-GB" sz="1400" i="1" kern="0" dirty="0">
                <a:solidFill>
                  <a:schemeClr val="bg1"/>
                </a:solidFill>
                <a:latin typeface="Arial"/>
              </a:rPr>
              <a:t>, UOG 2019</a:t>
            </a:r>
          </a:p>
        </p:txBody>
      </p:sp>
      <p:sp>
        <p:nvSpPr>
          <p:cNvPr id="15" name="TextBox 14"/>
          <p:cNvSpPr txBox="1"/>
          <p:nvPr/>
        </p:nvSpPr>
        <p:spPr>
          <a:xfrm>
            <a:off x="3419872" y="1865849"/>
            <a:ext cx="4790288" cy="461665"/>
          </a:xfrm>
          <a:prstGeom prst="rect">
            <a:avLst/>
          </a:prstGeom>
          <a:noFill/>
        </p:spPr>
        <p:txBody>
          <a:bodyPr wrap="square" rtlCol="0">
            <a:spAutoFit/>
          </a:bodyPr>
          <a:lstStyle/>
          <a:p>
            <a:r>
              <a:rPr lang="en-US" sz="2400" b="1" dirty="0"/>
              <a:t>CONCLUSIONES</a:t>
            </a:r>
          </a:p>
        </p:txBody>
      </p:sp>
      <p:sp>
        <p:nvSpPr>
          <p:cNvPr id="69" name="TextBox 68"/>
          <p:cNvSpPr txBox="1"/>
          <p:nvPr/>
        </p:nvSpPr>
        <p:spPr>
          <a:xfrm>
            <a:off x="22815" y="2294287"/>
            <a:ext cx="9121185" cy="4154984"/>
          </a:xfrm>
          <a:prstGeom prst="rect">
            <a:avLst/>
          </a:prstGeom>
          <a:noFill/>
        </p:spPr>
        <p:txBody>
          <a:bodyPr wrap="square" rtlCol="0">
            <a:spAutoFit/>
          </a:bodyPr>
          <a:lstStyle/>
          <a:p>
            <a:pPr marL="342900" indent="-342900">
              <a:buFont typeface="Arial" panose="020B0604020202020204" pitchFamily="34" charset="0"/>
              <a:buChar char="•"/>
            </a:pPr>
            <a:r>
              <a:rPr lang="es-HN" sz="2400" dirty="0"/>
              <a:t>La transición de prueba invasiva, para embarazos con alto riesgo, a la prueba cfDNA para un gran grupo de embarazos, resultara en un aumento en el numero de trisomías detectadas, pero menos detección de anormalidades cromosómicas desequilibradas y una carga económica adicional, sin ningún beneficio en términos de tasa de abortos.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s-HN" sz="2400" dirty="0"/>
              <a:t>Los esquemas de pruebas invasivas son mas caras y mas efectivas en comparación con los esquemas de cfDNA.</a:t>
            </a:r>
          </a:p>
          <a:p>
            <a:pPr algn="ctr"/>
            <a:endParaRPr lang="en-US" sz="2400" dirty="0"/>
          </a:p>
          <a:p>
            <a:pPr marL="342900" indent="-342900">
              <a:buFont typeface="Arial" panose="020B0604020202020204" pitchFamily="34" charset="0"/>
              <a:buChar char="•"/>
            </a:pPr>
            <a:r>
              <a:rPr lang="es-HN" sz="2400" dirty="0"/>
              <a:t>Tamizaje universal con cfDNA no es costo-efectivo.</a:t>
            </a:r>
            <a:endParaRPr lang="es-HN" sz="2800" dirty="0"/>
          </a:p>
        </p:txBody>
      </p:sp>
    </p:spTree>
    <p:extLst>
      <p:ext uri="{BB962C8B-B14F-4D97-AF65-F5344CB8AC3E}">
        <p14:creationId xmlns:p14="http://schemas.microsoft.com/office/powerpoint/2010/main" val="3565135852"/>
      </p:ext>
    </p:extLst>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17042</TotalTime>
  <Words>859</Words>
  <Application>Microsoft Office PowerPoint</Application>
  <PresentationFormat>On-screen Show (4:3)</PresentationFormat>
  <Paragraphs>168</Paragraphs>
  <Slides>10</Slides>
  <Notes>10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10</vt:i4>
      </vt:variant>
    </vt:vector>
  </HeadingPairs>
  <TitlesOfParts>
    <vt:vector size="12" baseType="lpstr">
      <vt:lpstr>Arial</vt:lpstr>
      <vt:lpstr>1_Default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Asma Khalil</dc:creator>
  <cp:lastModifiedBy>Renata Kotsia</cp:lastModifiedBy>
  <cp:revision>1055</cp:revision>
  <dcterms:created xsi:type="dcterms:W3CDTF">2011-05-07T13:59:23Z</dcterms:created>
  <dcterms:modified xsi:type="dcterms:W3CDTF">2020-01-02T18:06:28Z</dcterms:modified>
</cp:coreProperties>
</file>