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50" r:id="rId4"/>
    <p:sldId id="349" r:id="rId5"/>
    <p:sldId id="384" r:id="rId6"/>
    <p:sldId id="389" r:id="rId7"/>
    <p:sldId id="396" r:id="rId8"/>
    <p:sldId id="379" r:id="rId9"/>
    <p:sldId id="387" r:id="rId10"/>
    <p:sldId id="398" r:id="rId11"/>
    <p:sldId id="353" r:id="rId12"/>
    <p:sldId id="381"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3" autoAdjust="0"/>
    <p:restoredTop sz="88379" autoAdjust="0"/>
  </p:normalViewPr>
  <p:slideViewPr>
    <p:cSldViewPr>
      <p:cViewPr varScale="1">
        <p:scale>
          <a:sx n="90" d="100"/>
          <a:sy n="90" d="100"/>
        </p:scale>
        <p:origin x="186" y="84"/>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14/11/2018</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smtClean="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smtClean="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smtClean="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 The baseline characteristics table is now in the </a:t>
            </a:r>
            <a:r>
              <a:rPr lang="en-US" sz="1200" dirty="0" err="1" smtClean="0"/>
              <a:t>supp</a:t>
            </a:r>
            <a:r>
              <a:rPr lang="en-US" sz="1200" dirty="0" smtClean="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a:t>
            </a:r>
            <a:r>
              <a:rPr lang="en-GB" altLang="it-IT" b="1" i="0" dirty="0" smtClean="0">
                <a:solidFill>
                  <a:srgbClr val="000000"/>
                </a:solidFill>
                <a:cs typeface="Arial" panose="020B0604020202020204" pitchFamily="34" charset="0"/>
              </a:rPr>
              <a:t> December 2018</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755576" y="2222979"/>
            <a:ext cx="7848872" cy="24745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800" b="1" i="0" dirty="0" err="1" smtClean="0"/>
              <a:t>Randomised</a:t>
            </a:r>
            <a:r>
              <a:rPr lang="en-US" sz="1800" b="1" i="0" dirty="0" smtClean="0"/>
              <a:t> Italian Sonography for occiput </a:t>
            </a:r>
            <a:r>
              <a:rPr lang="en-US" sz="1800" b="1" i="0" dirty="0" err="1" smtClean="0"/>
              <a:t>POSition</a:t>
            </a:r>
            <a:r>
              <a:rPr lang="en-US" sz="1800" b="1" i="0" dirty="0" smtClean="0"/>
              <a:t> Trial Ante vacuum (R.I.S.POS.T.A.)</a:t>
            </a:r>
          </a:p>
          <a:p>
            <a:pPr algn="ctr">
              <a:buNone/>
            </a:pPr>
            <a:endParaRPr lang="en-US" sz="1800" b="1" i="0" dirty="0" smtClean="0"/>
          </a:p>
          <a:p>
            <a:pPr>
              <a:buNone/>
            </a:pPr>
            <a:r>
              <a:rPr lang="sv-SE" sz="1800" i="0" dirty="0" smtClean="0"/>
              <a:t>T. Ghi, A. Dall’Asta, B. Masturzo, B. Tassis, M. Martinelli, N. Volpe, F. Prefumo, G. Rizzo, G. Pilu, L. Cariello, L. Sabbioni, A. M. Morselli-Labate, T. Todros and T. Frusca</a:t>
            </a:r>
          </a:p>
          <a:p>
            <a:pPr>
              <a:buNone/>
            </a:pPr>
            <a:endParaRPr lang="sv-SE" sz="1800" i="0" dirty="0" smtClean="0"/>
          </a:p>
          <a:p>
            <a:pPr algn="ctr" eaLnBrk="1" hangingPunct="1">
              <a:spcBef>
                <a:spcPct val="0"/>
              </a:spcBef>
              <a:spcAft>
                <a:spcPts val="600"/>
              </a:spcAft>
              <a:buNone/>
              <a:defRPr/>
            </a:pPr>
            <a:r>
              <a:rPr lang="it-IT" sz="1800" dirty="0" smtClean="0"/>
              <a:t>Volume 52, Issue 6</a:t>
            </a:r>
            <a:endParaRPr lang="en-GB" sz="1800" b="1" dirty="0" smtClean="0"/>
          </a:p>
        </p:txBody>
      </p:sp>
      <p:sp>
        <p:nvSpPr>
          <p:cNvPr id="17413" name="TextBox 2"/>
          <p:cNvSpPr txBox="1">
            <a:spLocks noChangeArrowheads="1"/>
          </p:cNvSpPr>
          <p:nvPr/>
        </p:nvSpPr>
        <p:spPr bwMode="auto">
          <a:xfrm>
            <a:off x="2123728" y="5393877"/>
            <a:ext cx="6263208" cy="6771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a:t>
            </a:r>
            <a:r>
              <a:rPr lang="en-GB" altLang="it-IT" sz="1900" i="0" dirty="0" smtClean="0">
                <a:solidFill>
                  <a:srgbClr val="000000"/>
                </a:solidFill>
                <a:cs typeface="Arial" panose="020B0604020202020204" pitchFamily="34" charset="0"/>
              </a:rPr>
              <a:t>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107504" y="2132856"/>
            <a:ext cx="8964611" cy="4985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n-US" sz="1800" b="1" i="0" dirty="0" smtClean="0"/>
              <a:t>Findings</a:t>
            </a:r>
          </a:p>
          <a:p>
            <a:pPr marL="1028700" lvl="1" eaLnBrk="1" hangingPunct="1">
              <a:spcBef>
                <a:spcPct val="0"/>
              </a:spcBef>
              <a:spcAft>
                <a:spcPts val="1200"/>
              </a:spcAft>
              <a:defRPr/>
            </a:pPr>
            <a:r>
              <a:rPr lang="en-US" sz="1700" i="0" dirty="0"/>
              <a:t>T</a:t>
            </a:r>
            <a:r>
              <a:rPr lang="en-US" sz="1700" i="0" dirty="0" smtClean="0"/>
              <a:t>he </a:t>
            </a:r>
            <a:r>
              <a:rPr lang="en-US" sz="1700" i="0" dirty="0"/>
              <a:t>rate of emergency Cesarean section due to failed vacuum delivery was not </a:t>
            </a:r>
            <a:r>
              <a:rPr lang="en-US" sz="1700" i="0" dirty="0" smtClean="0"/>
              <a:t>significantly </a:t>
            </a:r>
            <a:r>
              <a:rPr lang="en-US" sz="1700" i="0" dirty="0"/>
              <a:t>different between women who underwent </a:t>
            </a:r>
            <a:r>
              <a:rPr lang="en-US" sz="1700" i="0" dirty="0" smtClean="0"/>
              <a:t>only VE of </a:t>
            </a:r>
            <a:r>
              <a:rPr lang="en-US" sz="1700" i="0" dirty="0"/>
              <a:t>the fetal head position compared </a:t>
            </a:r>
            <a:r>
              <a:rPr lang="en-US" sz="1700" i="0" dirty="0" smtClean="0"/>
              <a:t>with those that had </a:t>
            </a:r>
            <a:r>
              <a:rPr lang="en-US" sz="1700" i="0" dirty="0"/>
              <a:t>both </a:t>
            </a:r>
            <a:r>
              <a:rPr lang="en-US" sz="1700" i="0" dirty="0" smtClean="0"/>
              <a:t>VE and TAS assessment </a:t>
            </a:r>
            <a:r>
              <a:rPr lang="en-US" sz="1700" i="0" dirty="0"/>
              <a:t>before </a:t>
            </a:r>
            <a:r>
              <a:rPr lang="en-US" sz="1700" i="0" dirty="0" smtClean="0"/>
              <a:t>delivery.</a:t>
            </a:r>
          </a:p>
          <a:p>
            <a:pPr marL="1028700" lvl="1" eaLnBrk="1" hangingPunct="1">
              <a:spcBef>
                <a:spcPct val="0"/>
              </a:spcBef>
              <a:spcAft>
                <a:spcPts val="1200"/>
              </a:spcAft>
              <a:defRPr/>
            </a:pPr>
            <a:r>
              <a:rPr lang="en-US" sz="1700" i="0" dirty="0" smtClean="0"/>
              <a:t>Incorrect diagnosis of fetal head position was increased in the control group. </a:t>
            </a:r>
          </a:p>
          <a:p>
            <a:pPr marL="1028700" lvl="1" eaLnBrk="1" hangingPunct="1">
              <a:spcBef>
                <a:spcPct val="0"/>
              </a:spcBef>
              <a:spcAft>
                <a:spcPts val="1200"/>
              </a:spcAft>
              <a:defRPr/>
            </a:pPr>
            <a:r>
              <a:rPr lang="en-US" sz="1700" i="0" dirty="0" smtClean="0"/>
              <a:t>Rate of episiotomy was higher in the VE plus TAS group.</a:t>
            </a:r>
            <a:endParaRPr lang="en-US" sz="1700" i="0" dirty="0"/>
          </a:p>
          <a:p>
            <a:pPr marL="285750" indent="-285750" eaLnBrk="1" hangingPunct="1">
              <a:spcBef>
                <a:spcPct val="0"/>
              </a:spcBef>
              <a:spcAft>
                <a:spcPts val="1200"/>
              </a:spcAft>
              <a:defRPr/>
            </a:pPr>
            <a:r>
              <a:rPr lang="en-US" sz="1800" b="1" i="0" dirty="0" smtClean="0"/>
              <a:t>Study limitations</a:t>
            </a:r>
          </a:p>
          <a:p>
            <a:pPr marL="1028700" lvl="1" eaLnBrk="1" hangingPunct="1">
              <a:spcBef>
                <a:spcPct val="0"/>
              </a:spcBef>
              <a:spcAft>
                <a:spcPts val="0"/>
              </a:spcAft>
              <a:defRPr/>
            </a:pPr>
            <a:r>
              <a:rPr lang="en-US" sz="1700" i="0" dirty="0" smtClean="0"/>
              <a:t>The sample size was not reached. Perhaps this resulted from a change in practice in Italy where ultrasound is frequently used to determine fetal position in </a:t>
            </a:r>
            <a:r>
              <a:rPr lang="en-US" sz="1700" i="0" dirty="0" err="1" smtClean="0"/>
              <a:t>labour</a:t>
            </a:r>
            <a:r>
              <a:rPr lang="en-US" sz="1700" i="0" dirty="0" smtClean="0"/>
              <a:t>. </a:t>
            </a:r>
          </a:p>
          <a:p>
            <a:pPr marL="1028700" lvl="1" eaLnBrk="1" hangingPunct="1">
              <a:spcBef>
                <a:spcPct val="0"/>
              </a:spcBef>
              <a:spcAft>
                <a:spcPts val="0"/>
              </a:spcAft>
              <a:defRPr/>
            </a:pPr>
            <a:r>
              <a:rPr lang="en-US" sz="1700" i="0" dirty="0" smtClean="0"/>
              <a:t>There was a low incidence of failed vacuum deliveries. Perhaps this reflects recruitment bias where practitioners only included patients with extractions considered to be easy. </a:t>
            </a:r>
          </a:p>
          <a:p>
            <a:pPr marL="1028700" lvl="1" eaLnBrk="1" hangingPunct="1">
              <a:spcBef>
                <a:spcPct val="0"/>
              </a:spcBef>
              <a:spcAft>
                <a:spcPts val="0"/>
              </a:spcAft>
              <a:defRPr/>
            </a:pPr>
            <a:endParaRPr lang="en-US" sz="1600" i="0" dirty="0" smtClean="0"/>
          </a:p>
        </p:txBody>
      </p:sp>
      <p:sp>
        <p:nvSpPr>
          <p:cNvPr id="33796" name="Rectangle 1"/>
          <p:cNvSpPr>
            <a:spLocks noChangeArrowheads="1"/>
          </p:cNvSpPr>
          <p:nvPr/>
        </p:nvSpPr>
        <p:spPr bwMode="auto">
          <a:xfrm>
            <a:off x="3707904" y="1556792"/>
            <a:ext cx="210346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Discussion</a:t>
            </a:r>
            <a:endParaRPr lang="en-GB" altLang="it-IT" sz="2400" dirty="0"/>
          </a:p>
        </p:txBody>
      </p:sp>
      <p:sp>
        <p:nvSpPr>
          <p:cNvPr id="9"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381000" y="2352362"/>
            <a:ext cx="8458200" cy="1600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n-US" sz="2000" b="1" i="0" dirty="0" smtClean="0"/>
              <a:t>Implications </a:t>
            </a:r>
            <a:r>
              <a:rPr lang="en-US" sz="2000" b="1" i="0" dirty="0"/>
              <a:t>for practice</a:t>
            </a:r>
          </a:p>
          <a:p>
            <a:pPr marL="1028700" lvl="1" eaLnBrk="1" hangingPunct="1">
              <a:spcBef>
                <a:spcPct val="0"/>
              </a:spcBef>
              <a:spcAft>
                <a:spcPts val="0"/>
              </a:spcAft>
              <a:defRPr/>
            </a:pPr>
            <a:r>
              <a:rPr lang="en-US" sz="1700" i="0" dirty="0" smtClean="0"/>
              <a:t>VE plus ultrasound assessment of fetal head position before instrumental delivery does not reduce Cesarean section rate.</a:t>
            </a:r>
          </a:p>
          <a:p>
            <a:pPr marL="1028700" lvl="1" eaLnBrk="1" hangingPunct="1">
              <a:spcBef>
                <a:spcPct val="0"/>
              </a:spcBef>
              <a:spcAft>
                <a:spcPts val="0"/>
              </a:spcAft>
              <a:defRPr/>
            </a:pPr>
            <a:r>
              <a:rPr lang="en-US" sz="1700" i="0" dirty="0" smtClean="0"/>
              <a:t>Combination of VE and TAS assessment is more accurate at diagnosing fetal position than VE alone. </a:t>
            </a:r>
          </a:p>
        </p:txBody>
      </p:sp>
      <p:sp>
        <p:nvSpPr>
          <p:cNvPr id="8" name="Rectangle 1"/>
          <p:cNvSpPr>
            <a:spLocks noChangeArrowheads="1"/>
          </p:cNvSpPr>
          <p:nvPr/>
        </p:nvSpPr>
        <p:spPr bwMode="auto">
          <a:xfrm>
            <a:off x="3398424" y="1772816"/>
            <a:ext cx="216831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smtClean="0"/>
              <a:t>Discussion</a:t>
            </a:r>
            <a:endParaRPr lang="en-GB" altLang="it-IT" sz="2400" dirty="0"/>
          </a:p>
        </p:txBody>
      </p:sp>
      <p:sp>
        <p:nvSpPr>
          <p:cNvPr id="9" name="Rectangle 1"/>
          <p:cNvSpPr>
            <a:spLocks noChangeArrowheads="1"/>
          </p:cNvSpPr>
          <p:nvPr/>
        </p:nvSpPr>
        <p:spPr bwMode="auto">
          <a:xfrm>
            <a:off x="3444536" y="4129916"/>
            <a:ext cx="220758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smtClean="0"/>
              <a:t>Conclusion</a:t>
            </a:r>
            <a:endParaRPr lang="en-GB" altLang="it-IT" sz="2400" dirty="0"/>
          </a:p>
        </p:txBody>
      </p:sp>
      <p:sp>
        <p:nvSpPr>
          <p:cNvPr id="10" name="TextBox 1"/>
          <p:cNvSpPr txBox="1">
            <a:spLocks noChangeArrowheads="1"/>
          </p:cNvSpPr>
          <p:nvPr/>
        </p:nvSpPr>
        <p:spPr bwMode="auto">
          <a:xfrm>
            <a:off x="467544" y="4789601"/>
            <a:ext cx="8371656"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en-US" sz="2000" i="0" dirty="0" smtClean="0"/>
              <a:t>VE plus ultrasound assessment compared to VE only prior to instrumental delivery does not reduce the instrumental failure rate and cesarean section. </a:t>
            </a:r>
            <a:endParaRPr lang="en-US" sz="2000" i="0" dirty="0"/>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640" y="1916832"/>
            <a:ext cx="648017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a:solidFill>
                  <a:srgbClr val="000000"/>
                </a:solidFill>
              </a:rPr>
              <a:t>Discussion points</a:t>
            </a:r>
          </a:p>
        </p:txBody>
      </p:sp>
      <p:sp>
        <p:nvSpPr>
          <p:cNvPr id="9" name="Segnaposto contenuto 2"/>
          <p:cNvSpPr txBox="1">
            <a:spLocks/>
          </p:cNvSpPr>
          <p:nvPr/>
        </p:nvSpPr>
        <p:spPr bwMode="auto">
          <a:xfrm>
            <a:off x="251247" y="2609528"/>
            <a:ext cx="8639175" cy="259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it-IT" sz="2000" i="0" dirty="0" smtClean="0"/>
              <a:t>Given the low rate of failed instrumental deliveries, perhaps there was recruitment bias and only those with easier deliveries were included. Perhaps ultrasound might be useful for participants with more difficult instrumental deliveries and this should be the focus of future studies.</a:t>
            </a:r>
          </a:p>
          <a:p>
            <a:pPr eaLnBrk="1" hangingPunct="1">
              <a:spcBef>
                <a:spcPct val="0"/>
              </a:spcBef>
            </a:pPr>
            <a:endParaRPr lang="en-US" altLang="it-IT" sz="2000" i="0" dirty="0" smtClean="0"/>
          </a:p>
          <a:p>
            <a:pPr eaLnBrk="1" hangingPunct="1">
              <a:spcBef>
                <a:spcPct val="0"/>
              </a:spcBef>
            </a:pPr>
            <a:r>
              <a:rPr lang="en-US" altLang="it-IT" sz="2000" i="0" dirty="0" smtClean="0"/>
              <a:t>Ultrasound might be useful in cases in which the fetal head position is difficult to determine at vaginal examination rather than in every instrumental delivery.</a:t>
            </a:r>
          </a:p>
          <a:p>
            <a:pPr marL="0" indent="0" eaLnBrk="1" hangingPunct="1">
              <a:spcBef>
                <a:spcPct val="0"/>
              </a:spcBef>
              <a:buNone/>
            </a:pPr>
            <a:endParaRPr lang="en-US" altLang="it-IT" sz="2000" i="0" dirty="0" smtClean="0"/>
          </a:p>
        </p:txBody>
      </p:sp>
      <p:sp>
        <p:nvSpPr>
          <p:cNvPr id="12"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772816"/>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Introduction</a:t>
            </a:r>
          </a:p>
        </p:txBody>
      </p:sp>
      <p:sp>
        <p:nvSpPr>
          <p:cNvPr id="12" name="Segnaposto contenuto 2"/>
          <p:cNvSpPr txBox="1">
            <a:spLocks/>
          </p:cNvSpPr>
          <p:nvPr/>
        </p:nvSpPr>
        <p:spPr bwMode="auto">
          <a:xfrm>
            <a:off x="179388" y="2420888"/>
            <a:ext cx="8691562" cy="41764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n-US" sz="1800" i="0" dirty="0"/>
              <a:t>Instrumental vaginal delivery </a:t>
            </a:r>
            <a:r>
              <a:rPr lang="en-US" sz="1800" i="0" dirty="0" smtClean="0"/>
              <a:t>by </a:t>
            </a:r>
            <a:r>
              <a:rPr lang="en-US" sz="1800" i="0" dirty="0"/>
              <a:t>vacuum </a:t>
            </a:r>
            <a:r>
              <a:rPr lang="en-US" sz="1800" i="0" dirty="0" smtClean="0"/>
              <a:t>extraction is </a:t>
            </a:r>
            <a:r>
              <a:rPr lang="en-US" sz="1800" i="0" dirty="0"/>
              <a:t>a widely performed obstetric </a:t>
            </a:r>
            <a:r>
              <a:rPr lang="en-US" sz="1800" i="0" dirty="0" smtClean="0"/>
              <a:t>procedure. </a:t>
            </a:r>
            <a:endParaRPr lang="en-US" sz="1800" i="0" dirty="0"/>
          </a:p>
          <a:p>
            <a:pPr>
              <a:lnSpc>
                <a:spcPct val="120000"/>
              </a:lnSpc>
            </a:pPr>
            <a:r>
              <a:rPr lang="en-US" sz="1800" i="0" dirty="0"/>
              <a:t>Although successful in most cases, a </a:t>
            </a:r>
            <a:r>
              <a:rPr lang="en-US" sz="1800" i="0" dirty="0" smtClean="0"/>
              <a:t>4–6</a:t>
            </a:r>
            <a:r>
              <a:rPr lang="en-US" sz="1800" i="0" dirty="0"/>
              <a:t>% failure rate has </a:t>
            </a:r>
            <a:r>
              <a:rPr lang="en-US" sz="1800" i="0" dirty="0" smtClean="0"/>
              <a:t>been </a:t>
            </a:r>
            <a:r>
              <a:rPr lang="en-US" sz="1800" i="0" dirty="0"/>
              <a:t>reported following attempted vacuum </a:t>
            </a:r>
            <a:r>
              <a:rPr lang="en-US" sz="1800" i="0" dirty="0" smtClean="0"/>
              <a:t>delivery. </a:t>
            </a:r>
            <a:endParaRPr lang="en-US" sz="1800" i="0" dirty="0"/>
          </a:p>
          <a:p>
            <a:pPr>
              <a:lnSpc>
                <a:spcPct val="120000"/>
              </a:lnSpc>
            </a:pPr>
            <a:r>
              <a:rPr lang="en-US" sz="1800" i="0" dirty="0"/>
              <a:t>Fetal head malposition, mainly represented by occiput transverse and occiput posterior positions, is among the main determinants of failed fetal extraction using vacuum, as a high level of expertise is required in order to apply the suction cup on the flexion point. </a:t>
            </a:r>
          </a:p>
          <a:p>
            <a:pPr>
              <a:lnSpc>
                <a:spcPct val="120000"/>
              </a:lnSpc>
            </a:pPr>
            <a:r>
              <a:rPr lang="en-US" sz="1800" i="0" dirty="0"/>
              <a:t>E</a:t>
            </a:r>
            <a:r>
              <a:rPr lang="en-US" sz="1800" i="0" dirty="0" smtClean="0"/>
              <a:t>valuation </a:t>
            </a:r>
            <a:r>
              <a:rPr lang="en-US" sz="1800" i="0" dirty="0"/>
              <a:t>of the fetal head position using transabdominal ultrasound (TAS), either during labor or before instrumental delivery, has proven to be far more accurate </a:t>
            </a:r>
            <a:r>
              <a:rPr lang="en-US" sz="1800" i="0" dirty="0" smtClean="0"/>
              <a:t>than vaginal examination. </a:t>
            </a:r>
          </a:p>
        </p:txBody>
      </p:sp>
      <p:sp>
        <p:nvSpPr>
          <p:cNvPr id="21511" name="Text Box 5"/>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smtClean="0">
                <a:solidFill>
                  <a:schemeClr val="bg1"/>
                </a:solidFill>
              </a:rPr>
              <a:t>Randomised</a:t>
            </a:r>
            <a:r>
              <a:rPr lang="en-US" sz="1400" b="1" i="0" dirty="0" smtClean="0">
                <a:solidFill>
                  <a:schemeClr val="bg1"/>
                </a:solidFill>
              </a:rPr>
              <a:t> Italian Sonography for occiput </a:t>
            </a:r>
            <a:r>
              <a:rPr lang="en-US" sz="1400" b="1" i="0" dirty="0" err="1" smtClean="0">
                <a:solidFill>
                  <a:schemeClr val="bg1"/>
                </a:solidFill>
              </a:rPr>
              <a:t>POSition</a:t>
            </a:r>
            <a:r>
              <a:rPr lang="en-US" sz="1400" b="1" i="0" dirty="0" smtClean="0">
                <a:solidFill>
                  <a:schemeClr val="bg1"/>
                </a:solidFill>
              </a:rPr>
              <a:t> Trial Ante vacuum (R.I.S.POS.T.A.)</a:t>
            </a:r>
            <a:endParaRPr lang="en-US" sz="1400" b="1" i="0" dirty="0">
              <a:solidFill>
                <a:schemeClr val="bg1"/>
              </a:solidFill>
            </a:endParaRPr>
          </a:p>
          <a:p>
            <a:pPr algn="ctr" eaLnBrk="1" hangingPunct="1">
              <a:spcBef>
                <a:spcPct val="0"/>
              </a:spcBef>
              <a:buFontTx/>
              <a:buNone/>
            </a:pPr>
            <a:r>
              <a:rPr lang="de-DE" altLang="it-IT" sz="1400" dirty="0" smtClean="0">
                <a:solidFill>
                  <a:schemeClr val="bg1"/>
                </a:solidFill>
              </a:rPr>
              <a:t>Ghi et al.</a:t>
            </a:r>
            <a:r>
              <a:rPr lang="en-GB" altLang="it-IT" sz="1400" dirty="0">
                <a:solidFill>
                  <a:schemeClr val="bg1"/>
                </a:solidFill>
              </a:rPr>
              <a:t>, UOG </a:t>
            </a:r>
            <a:r>
              <a:rPr lang="en-GB" altLang="it-IT" sz="1400" dirty="0" smtClean="0">
                <a:solidFill>
                  <a:schemeClr val="bg1"/>
                </a:solidFill>
              </a:rPr>
              <a:t>2018</a:t>
            </a:r>
            <a:endParaRPr lang="en-GB" altLang="it-IT" sz="1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3048000" y="2057400"/>
            <a:ext cx="3001143"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smtClean="0">
                <a:solidFill>
                  <a:srgbClr val="000000"/>
                </a:solidFill>
              </a:rPr>
              <a:t>Aim of the study</a:t>
            </a:r>
            <a:endParaRPr lang="en-GB" altLang="it-IT" sz="2800" b="1" i="0" dirty="0">
              <a:solidFill>
                <a:srgbClr val="000000"/>
              </a:solidFill>
            </a:endParaRPr>
          </a:p>
        </p:txBody>
      </p:sp>
      <p:sp>
        <p:nvSpPr>
          <p:cNvPr id="8"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9" name="Segnaposto contenuto 2"/>
          <p:cNvSpPr txBox="1">
            <a:spLocks/>
          </p:cNvSpPr>
          <p:nvPr/>
        </p:nvSpPr>
        <p:spPr bwMode="auto">
          <a:xfrm>
            <a:off x="228600" y="2924944"/>
            <a:ext cx="8382000" cy="26642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en-US" sz="2000" i="0" dirty="0" smtClean="0"/>
              <a:t>To assess whether sonographic diagnosis of fetal head position before vacuum extraction can reduce the incidence of failed procedure and improve maternal and perinatal outcomes in women undergoing instrumental delivery by vacuum extraction.</a:t>
            </a:r>
            <a:endParaRPr lang="en-US" sz="2000" i="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467544" y="2132856"/>
            <a:ext cx="8207375" cy="4407360"/>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Study </a:t>
            </a:r>
            <a:r>
              <a:rPr lang="en-US" sz="2000" b="1" i="0" dirty="0"/>
              <a:t>design</a:t>
            </a:r>
          </a:p>
          <a:p>
            <a:pPr lvl="1"/>
            <a:r>
              <a:rPr lang="en-US" sz="1800" i="0" dirty="0" err="1"/>
              <a:t>Randomised</a:t>
            </a:r>
            <a:r>
              <a:rPr lang="en-US" sz="1800" i="0" dirty="0"/>
              <a:t> controlled </a:t>
            </a:r>
            <a:r>
              <a:rPr lang="en-US" sz="1800" i="0" dirty="0" smtClean="0"/>
              <a:t>trial. </a:t>
            </a:r>
            <a:endParaRPr lang="en-US" sz="2400" i="0" dirty="0"/>
          </a:p>
          <a:p>
            <a:r>
              <a:rPr lang="en-US" sz="2000" b="1" i="0" dirty="0" smtClean="0"/>
              <a:t>Setting</a:t>
            </a:r>
            <a:endParaRPr lang="en-US" sz="1800" i="0" dirty="0" smtClean="0"/>
          </a:p>
          <a:p>
            <a:pPr lvl="1"/>
            <a:r>
              <a:rPr lang="en-US" sz="1700" i="0" dirty="0" smtClean="0"/>
              <a:t>University </a:t>
            </a:r>
            <a:r>
              <a:rPr lang="en-US" sz="1700" i="0" dirty="0"/>
              <a:t>of </a:t>
            </a:r>
            <a:r>
              <a:rPr lang="en-US" sz="1700" i="0" dirty="0" smtClean="0"/>
              <a:t>Parma, involving </a:t>
            </a:r>
            <a:r>
              <a:rPr lang="en-US" sz="1700" i="0" dirty="0"/>
              <a:t>several Italian maternity units with over 2000 deliveries/year and a vacuum delivery rate ≥ 4</a:t>
            </a:r>
            <a:r>
              <a:rPr lang="en-US" sz="1700" i="0" dirty="0" smtClean="0"/>
              <a:t>%, from April 2014 to June 2017.</a:t>
            </a:r>
          </a:p>
          <a:p>
            <a:r>
              <a:rPr lang="en-US" sz="2000" b="1" i="0" dirty="0" smtClean="0"/>
              <a:t>Participants</a:t>
            </a:r>
            <a:endParaRPr lang="en-US" sz="2000" b="1" i="0" dirty="0"/>
          </a:p>
          <a:p>
            <a:pPr lvl="1"/>
            <a:r>
              <a:rPr lang="en-US" sz="1700" b="1" i="0" dirty="0"/>
              <a:t>Included: </a:t>
            </a:r>
            <a:r>
              <a:rPr lang="en-US" sz="1700" i="0" dirty="0"/>
              <a:t>n</a:t>
            </a:r>
            <a:r>
              <a:rPr lang="en-US" sz="1700" i="0" dirty="0" smtClean="0"/>
              <a:t>ulliparous </a:t>
            </a:r>
            <a:r>
              <a:rPr lang="en-US" sz="1700" i="0" dirty="0"/>
              <a:t>women &gt;18 years with term (</a:t>
            </a:r>
            <a:r>
              <a:rPr lang="en-US" sz="1700" i="0" dirty="0" smtClean="0"/>
              <a:t>37+0 </a:t>
            </a:r>
            <a:r>
              <a:rPr lang="en-US" sz="1700" i="0" dirty="0"/>
              <a:t>to </a:t>
            </a:r>
            <a:r>
              <a:rPr lang="en-US" sz="1700" i="0" dirty="0" smtClean="0"/>
              <a:t>41+6 </a:t>
            </a:r>
            <a:r>
              <a:rPr lang="en-US" sz="1700" i="0" dirty="0"/>
              <a:t>weeks of gestation) singleton pregnancy that required instrumental </a:t>
            </a:r>
            <a:r>
              <a:rPr lang="en-US" sz="1700" i="0" dirty="0" smtClean="0"/>
              <a:t>delivery. </a:t>
            </a:r>
            <a:endParaRPr lang="en-US" sz="1700" i="0" dirty="0"/>
          </a:p>
          <a:p>
            <a:pPr lvl="1"/>
            <a:r>
              <a:rPr lang="en-US" sz="1700" b="1" i="0" dirty="0" smtClean="0"/>
              <a:t>Excluded</a:t>
            </a:r>
            <a:r>
              <a:rPr lang="en-US" sz="1700" i="0" dirty="0" smtClean="0"/>
              <a:t>: maternal </a:t>
            </a:r>
            <a:r>
              <a:rPr lang="en-US" sz="1700" i="0" dirty="0"/>
              <a:t>age </a:t>
            </a:r>
            <a:r>
              <a:rPr lang="en-US" sz="1700" i="0" dirty="0" smtClean="0"/>
              <a:t>&lt;</a:t>
            </a:r>
            <a:r>
              <a:rPr lang="en-US" sz="1700" i="0" dirty="0"/>
              <a:t> </a:t>
            </a:r>
            <a:r>
              <a:rPr lang="en-US" sz="1700" i="0" dirty="0" smtClean="0"/>
              <a:t>18 </a:t>
            </a:r>
            <a:r>
              <a:rPr lang="en-US" sz="1700" i="0" dirty="0"/>
              <a:t>or &gt; 50 years, any contraindication to </a:t>
            </a:r>
            <a:r>
              <a:rPr lang="en-US" sz="1700" i="0" dirty="0" smtClean="0"/>
              <a:t>instrumental </a:t>
            </a:r>
            <a:r>
              <a:rPr lang="en-US" sz="1700" i="0" dirty="0"/>
              <a:t>vaginal delivery by vacuum </a:t>
            </a:r>
            <a:r>
              <a:rPr lang="en-US" sz="1700" i="0" dirty="0" smtClean="0"/>
              <a:t>extraction, fetal </a:t>
            </a:r>
            <a:r>
              <a:rPr lang="en-US" sz="1700" i="0" dirty="0"/>
              <a:t>head station &gt; +3 </a:t>
            </a:r>
            <a:r>
              <a:rPr lang="en-US" sz="1700" i="0" dirty="0" smtClean="0"/>
              <a:t>cm, </a:t>
            </a:r>
            <a:r>
              <a:rPr lang="en-US" sz="1700" i="0" dirty="0"/>
              <a:t>emergency delivery </a:t>
            </a:r>
            <a:r>
              <a:rPr lang="en-US" sz="1700" i="0" dirty="0" smtClean="0"/>
              <a:t>necessary </a:t>
            </a:r>
            <a:r>
              <a:rPr lang="en-US" sz="1700" i="0" dirty="0"/>
              <a:t>due to intrapartum fetal distress or when sonographic </a:t>
            </a:r>
            <a:r>
              <a:rPr lang="en-US" sz="1700" i="0" dirty="0" smtClean="0"/>
              <a:t>evaluation </a:t>
            </a:r>
            <a:r>
              <a:rPr lang="en-US" sz="1700" i="0" dirty="0"/>
              <a:t>of fetal head position had been performed before randomization</a:t>
            </a:r>
            <a:r>
              <a:rPr lang="en-US" sz="1700" i="0" dirty="0" smtClean="0"/>
              <a:t>.</a:t>
            </a:r>
            <a:endParaRPr lang="en-US" sz="1700" i="0" dirty="0"/>
          </a:p>
        </p:txBody>
      </p:sp>
      <p:sp>
        <p:nvSpPr>
          <p:cNvPr id="8"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9" name="TextBox 1"/>
          <p:cNvSpPr txBox="1">
            <a:spLocks noChangeArrowheads="1"/>
          </p:cNvSpPr>
          <p:nvPr/>
        </p:nvSpPr>
        <p:spPr bwMode="auto">
          <a:xfrm>
            <a:off x="2843808" y="1537628"/>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467544" y="2129656"/>
            <a:ext cx="8424936" cy="4431983"/>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Randomization</a:t>
            </a:r>
          </a:p>
          <a:p>
            <a:pPr lvl="1"/>
            <a:r>
              <a:rPr lang="en-US" sz="1700" i="0" dirty="0"/>
              <a:t>All potentially eligible women were </a:t>
            </a:r>
            <a:r>
              <a:rPr lang="en-US" sz="1700" i="0" dirty="0" smtClean="0"/>
              <a:t>counseled regarding </a:t>
            </a:r>
            <a:r>
              <a:rPr lang="en-US" sz="1700" i="0" dirty="0"/>
              <a:t>the study purpose and were provided with information material on </a:t>
            </a:r>
            <a:r>
              <a:rPr lang="en-US" sz="1700" i="0" dirty="0" smtClean="0"/>
              <a:t>admission. </a:t>
            </a:r>
            <a:r>
              <a:rPr lang="en-US" sz="1700" i="0" dirty="0"/>
              <a:t>I</a:t>
            </a:r>
            <a:r>
              <a:rPr lang="en-US" sz="1700" i="0" dirty="0" smtClean="0"/>
              <a:t>nformed </a:t>
            </a:r>
            <a:r>
              <a:rPr lang="en-US" sz="1700" i="0" dirty="0"/>
              <a:t>consent for </a:t>
            </a:r>
            <a:r>
              <a:rPr lang="en-US" sz="1700" i="0" dirty="0" smtClean="0"/>
              <a:t>randomization </a:t>
            </a:r>
            <a:r>
              <a:rPr lang="en-US" sz="1700" i="0" dirty="0"/>
              <a:t>was obtained in the early second stage of labor before active </a:t>
            </a:r>
            <a:r>
              <a:rPr lang="en-US" sz="1700" i="0" dirty="0" smtClean="0"/>
              <a:t>pushing. </a:t>
            </a:r>
            <a:endParaRPr lang="en-US" sz="1700" i="0" dirty="0"/>
          </a:p>
          <a:p>
            <a:pPr lvl="1"/>
            <a:r>
              <a:rPr lang="en-US" sz="1700" i="0" dirty="0" smtClean="0"/>
              <a:t>Randomization </a:t>
            </a:r>
            <a:r>
              <a:rPr lang="en-US" sz="1700" i="0" dirty="0"/>
              <a:t>was carried out after the decision </a:t>
            </a:r>
            <a:r>
              <a:rPr lang="en-US" sz="1700" i="0" dirty="0" smtClean="0"/>
              <a:t>to perform </a:t>
            </a:r>
            <a:r>
              <a:rPr lang="en-US" sz="1700" i="0" dirty="0"/>
              <a:t>instrumental delivery was made by the </a:t>
            </a:r>
            <a:r>
              <a:rPr lang="en-US" sz="1700" i="0" dirty="0" smtClean="0"/>
              <a:t>attending </a:t>
            </a:r>
            <a:r>
              <a:rPr lang="en-US" sz="1700" i="0" dirty="0"/>
              <a:t>physician. </a:t>
            </a:r>
          </a:p>
          <a:p>
            <a:r>
              <a:rPr lang="en-US" sz="2000" b="1" i="0" dirty="0" smtClean="0"/>
              <a:t>Groups</a:t>
            </a:r>
          </a:p>
          <a:p>
            <a:pPr lvl="1"/>
            <a:r>
              <a:rPr lang="en-US" sz="1700" b="1" i="0" dirty="0" smtClean="0"/>
              <a:t>Control group: </a:t>
            </a:r>
            <a:r>
              <a:rPr lang="en-US" sz="1700" i="0" dirty="0" smtClean="0"/>
              <a:t>fetal head position and station were determined by vaginal examination (VE) before </a:t>
            </a:r>
            <a:r>
              <a:rPr lang="en-US" sz="1700" i="0" dirty="0"/>
              <a:t>vacuum cup positioning. </a:t>
            </a:r>
            <a:endParaRPr lang="en-US" sz="1700" i="0" dirty="0" smtClean="0"/>
          </a:p>
          <a:p>
            <a:pPr lvl="1"/>
            <a:r>
              <a:rPr lang="en-US" sz="1700" b="1" i="0" dirty="0" smtClean="0"/>
              <a:t>Intervention group: </a:t>
            </a:r>
            <a:r>
              <a:rPr lang="en-US" sz="1700" i="0" dirty="0" smtClean="0"/>
              <a:t>fetal occiput position was assessed by VE followed by transabdominal ultrasound (TAS) before vacuum cup positioning. </a:t>
            </a:r>
            <a:endParaRPr lang="en-US" sz="1700" b="1" i="0" dirty="0" smtClean="0"/>
          </a:p>
          <a:p>
            <a:pPr marL="342900" lvl="1" indent="-342900">
              <a:buFontTx/>
              <a:buChar char="•"/>
            </a:pPr>
            <a:r>
              <a:rPr lang="en-US" sz="1700" i="0" dirty="0"/>
              <a:t>Fetal head position was classified into occiput anterior (</a:t>
            </a:r>
            <a:r>
              <a:rPr lang="en-US" sz="1700" i="0" dirty="0" smtClean="0"/>
              <a:t>OA), when </a:t>
            </a:r>
            <a:r>
              <a:rPr lang="en-US" sz="1700" i="0" dirty="0"/>
              <a:t>the </a:t>
            </a:r>
            <a:r>
              <a:rPr lang="en-US" sz="1700" i="0" dirty="0" smtClean="0"/>
              <a:t>position was </a:t>
            </a:r>
            <a:r>
              <a:rPr lang="en-US" sz="1700" i="0" dirty="0"/>
              <a:t>between 10 h </a:t>
            </a:r>
            <a:r>
              <a:rPr lang="en-US" sz="1700" i="0" dirty="0" smtClean="0"/>
              <a:t>and 2 h on a clock face, or </a:t>
            </a:r>
            <a:r>
              <a:rPr lang="en-US" sz="1700" i="0" dirty="0"/>
              <a:t>non-OA position which </a:t>
            </a:r>
            <a:r>
              <a:rPr lang="en-US" sz="1700" i="0" dirty="0" smtClean="0"/>
              <a:t>included </a:t>
            </a:r>
            <a:r>
              <a:rPr lang="en-US" sz="1700" i="0" dirty="0"/>
              <a:t>occiput posterior and transverse </a:t>
            </a:r>
            <a:r>
              <a:rPr lang="en-US" sz="1700" i="0" dirty="0" smtClean="0"/>
              <a:t>position. </a:t>
            </a:r>
          </a:p>
        </p:txBody>
      </p:sp>
      <p:sp>
        <p:nvSpPr>
          <p:cNvPr id="14"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a:t>
            </a:r>
            <a:r>
              <a:rPr lang="en-GB" altLang="it-IT" sz="1400" dirty="0" smtClean="0">
                <a:solidFill>
                  <a:schemeClr val="bg1"/>
                </a:solidFill>
              </a:rPr>
              <a:t>2018</a:t>
            </a:r>
            <a:endParaRPr lang="en-GB" altLang="it-IT" sz="1400" dirty="0">
              <a:solidFill>
                <a:schemeClr val="bg1"/>
              </a:solidFill>
            </a:endParaRPr>
          </a:p>
        </p:txBody>
      </p:sp>
      <p:sp>
        <p:nvSpPr>
          <p:cNvPr id="15" name="TextBox 1"/>
          <p:cNvSpPr txBox="1">
            <a:spLocks noChangeArrowheads="1"/>
          </p:cNvSpPr>
          <p:nvPr/>
        </p:nvSpPr>
        <p:spPr bwMode="auto">
          <a:xfrm>
            <a:off x="2819400" y="1484784"/>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extLst>
      <p:ext uri="{BB962C8B-B14F-4D97-AF65-F5344CB8AC3E}">
        <p14:creationId xmlns:p14="http://schemas.microsoft.com/office/powerpoint/2010/main" val="214168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251520" y="2189353"/>
            <a:ext cx="8676456" cy="4308872"/>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a:t>Outcome</a:t>
            </a:r>
          </a:p>
          <a:p>
            <a:pPr lvl="1"/>
            <a:r>
              <a:rPr lang="en-US" sz="1800" b="1" i="0" dirty="0"/>
              <a:t>Primary outcome </a:t>
            </a:r>
            <a:r>
              <a:rPr lang="en-US" sz="1700" i="0" dirty="0"/>
              <a:t>was incidence of failed </a:t>
            </a:r>
            <a:r>
              <a:rPr lang="en-US" sz="1700" i="0" dirty="0" smtClean="0"/>
              <a:t>vacuum </a:t>
            </a:r>
            <a:r>
              <a:rPr lang="en-US" sz="1700" i="0" dirty="0"/>
              <a:t>extraction and need to perform emergency cesarean delivery. </a:t>
            </a:r>
          </a:p>
          <a:p>
            <a:pPr lvl="2"/>
            <a:r>
              <a:rPr lang="en-US" sz="1400" i="0" dirty="0"/>
              <a:t>Note: forceps are not performed in most units in </a:t>
            </a:r>
            <a:r>
              <a:rPr lang="en-US" sz="1400" i="0" dirty="0" smtClean="0"/>
              <a:t>Italy, therefore, </a:t>
            </a:r>
            <a:r>
              <a:rPr lang="en-US" sz="1400" i="0" dirty="0"/>
              <a:t>if the vacuum </a:t>
            </a:r>
            <a:r>
              <a:rPr lang="en-US" sz="1400" i="0" dirty="0" smtClean="0"/>
              <a:t>failed, </a:t>
            </a:r>
            <a:r>
              <a:rPr lang="en-US" sz="1400" i="0" dirty="0"/>
              <a:t>patients had </a:t>
            </a:r>
            <a:r>
              <a:rPr lang="en-US" sz="1400" i="0" dirty="0" smtClean="0"/>
              <a:t>Cesarean section.</a:t>
            </a:r>
          </a:p>
          <a:p>
            <a:pPr lvl="1"/>
            <a:r>
              <a:rPr lang="en-US" sz="1800" b="1" i="0" dirty="0" smtClean="0"/>
              <a:t>Secondary outcomes: </a:t>
            </a:r>
            <a:r>
              <a:rPr lang="en-US" sz="1700" i="0" dirty="0"/>
              <a:t>number of cup </a:t>
            </a:r>
            <a:r>
              <a:rPr lang="en-US" sz="1700" i="0" dirty="0" smtClean="0"/>
              <a:t>detachments</a:t>
            </a:r>
            <a:r>
              <a:rPr lang="en-US" sz="1700" i="0" dirty="0"/>
              <a:t>, time </a:t>
            </a:r>
            <a:r>
              <a:rPr lang="en-US" sz="1700" i="0" dirty="0" smtClean="0"/>
              <a:t>between </a:t>
            </a:r>
            <a:r>
              <a:rPr lang="en-US" sz="1700" i="0" dirty="0"/>
              <a:t>cup application </a:t>
            </a:r>
            <a:r>
              <a:rPr lang="en-US" sz="1700" i="0" dirty="0" smtClean="0"/>
              <a:t>and </a:t>
            </a:r>
            <a:r>
              <a:rPr lang="en-US" sz="1700" i="0" dirty="0"/>
              <a:t>delivery, need for </a:t>
            </a:r>
            <a:r>
              <a:rPr lang="en-US" sz="1700" i="0" dirty="0" smtClean="0"/>
              <a:t>episiotomy, </a:t>
            </a:r>
            <a:r>
              <a:rPr lang="en-US" sz="1700" i="0" dirty="0"/>
              <a:t>perineal tears involving the anal sphincter (third- or </a:t>
            </a:r>
            <a:r>
              <a:rPr lang="en-US" sz="1700" i="0" dirty="0" smtClean="0"/>
              <a:t>fourth</a:t>
            </a:r>
            <a:r>
              <a:rPr lang="en-US" sz="1700" i="0" dirty="0"/>
              <a:t>-degree </a:t>
            </a:r>
            <a:r>
              <a:rPr lang="en-US" sz="1700" i="0" dirty="0" smtClean="0"/>
              <a:t>tears), postpartum </a:t>
            </a:r>
            <a:r>
              <a:rPr lang="en-US" sz="1700" i="0" dirty="0"/>
              <a:t>hemorrhage (fall in hemoglobin level ≥ 4.0 g/dL within 24h from birth), neonatal trauma (</a:t>
            </a:r>
            <a:r>
              <a:rPr lang="en-US" sz="1700" i="0" dirty="0" smtClean="0"/>
              <a:t>intracranial </a:t>
            </a:r>
            <a:r>
              <a:rPr lang="en-US" sz="1700" i="0" dirty="0"/>
              <a:t>hemorrhage, </a:t>
            </a:r>
            <a:r>
              <a:rPr lang="en-US" sz="1700" i="0" dirty="0" err="1"/>
              <a:t>cephalohematoma</a:t>
            </a:r>
            <a:r>
              <a:rPr lang="en-US" sz="1700" i="0" dirty="0"/>
              <a:t>, retinal hemorrhage, facial nerve palsy, brachial plexus injury and fractures), 5-min Apgar score &lt; 7, neonatal acidosis (umbilical artery pH &lt; 7.00 or base excess &lt; −12 </a:t>
            </a:r>
            <a:r>
              <a:rPr lang="en-US" sz="1700" i="0" dirty="0" err="1"/>
              <a:t>mEq</a:t>
            </a:r>
            <a:r>
              <a:rPr lang="en-US" sz="1700" i="0" dirty="0"/>
              <a:t>/L), admission </a:t>
            </a:r>
            <a:r>
              <a:rPr lang="en-US" sz="1700" i="0" dirty="0" smtClean="0"/>
              <a:t>to </a:t>
            </a:r>
            <a:r>
              <a:rPr lang="en-US" sz="1700" i="0" dirty="0"/>
              <a:t>neonatal intensive care unit and shoulder dystocia (</a:t>
            </a:r>
            <a:r>
              <a:rPr lang="en-US" sz="1700" i="0" dirty="0" smtClean="0"/>
              <a:t>failure </a:t>
            </a:r>
            <a:r>
              <a:rPr lang="en-US" sz="1700" i="0" dirty="0"/>
              <a:t>to deliver the fetal shoulder with gentle downward traction on the fetal head) requiring additional obstetric maneuvers to effect </a:t>
            </a:r>
            <a:r>
              <a:rPr lang="en-US" sz="1700" i="0" dirty="0" smtClean="0"/>
              <a:t>delivery. </a:t>
            </a:r>
            <a:endParaRPr lang="en-US" sz="1700" i="0" dirty="0"/>
          </a:p>
        </p:txBody>
      </p:sp>
      <p:sp>
        <p:nvSpPr>
          <p:cNvPr id="14"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15" name="TextBox 1"/>
          <p:cNvSpPr txBox="1">
            <a:spLocks noChangeArrowheads="1"/>
          </p:cNvSpPr>
          <p:nvPr/>
        </p:nvSpPr>
        <p:spPr bwMode="auto">
          <a:xfrm>
            <a:off x="2843808" y="1556792"/>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extLst>
      <p:ext uri="{BB962C8B-B14F-4D97-AF65-F5344CB8AC3E}">
        <p14:creationId xmlns:p14="http://schemas.microsoft.com/office/powerpoint/2010/main" val="720589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556792"/>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2412" y="2204864"/>
            <a:ext cx="4031556" cy="4392488"/>
          </a:xfrm>
        </p:spPr>
        <p:txBody>
          <a:bodyPr/>
          <a:lstStyle/>
          <a:p>
            <a:r>
              <a:rPr lang="en-US" sz="2000" b="1" dirty="0" smtClean="0"/>
              <a:t>Study selection and characteristics</a:t>
            </a:r>
          </a:p>
          <a:p>
            <a:pPr lvl="1"/>
            <a:r>
              <a:rPr lang="en-US" sz="1800" dirty="0" smtClean="0"/>
              <a:t>222 women were enrolled over the study period.</a:t>
            </a:r>
          </a:p>
          <a:p>
            <a:pPr lvl="1"/>
            <a:r>
              <a:rPr lang="en-US" sz="1800" dirty="0" smtClean="0"/>
              <a:t>1 patient was excluded after allocation as a decision for Cesarean section was made.</a:t>
            </a:r>
          </a:p>
          <a:p>
            <a:pPr marL="457200" lvl="1" indent="0">
              <a:buNone/>
            </a:pPr>
            <a:endParaRPr lang="en-US" sz="1600" dirty="0" smtClean="0"/>
          </a:p>
          <a:p>
            <a:r>
              <a:rPr lang="en-US" sz="2000" b="1" dirty="0" smtClean="0"/>
              <a:t>Groups</a:t>
            </a:r>
          </a:p>
          <a:p>
            <a:pPr lvl="1"/>
            <a:r>
              <a:rPr lang="en-US" sz="1800" dirty="0" smtClean="0"/>
              <a:t>Contro</a:t>
            </a:r>
            <a:r>
              <a:rPr lang="en-US" sz="1800" dirty="0"/>
              <a:t>l</a:t>
            </a:r>
            <a:endParaRPr lang="en-US" sz="1800" dirty="0" smtClean="0"/>
          </a:p>
          <a:p>
            <a:pPr lvl="2"/>
            <a:r>
              <a:rPr lang="en-US" sz="1400" dirty="0" smtClean="0"/>
              <a:t>132 (59.7%) to VE only</a:t>
            </a:r>
          </a:p>
          <a:p>
            <a:pPr lvl="1"/>
            <a:r>
              <a:rPr lang="en-US" sz="1800" dirty="0" smtClean="0"/>
              <a:t>Intervention</a:t>
            </a:r>
          </a:p>
          <a:p>
            <a:pPr lvl="2"/>
            <a:r>
              <a:rPr lang="en-US" sz="1400" dirty="0" smtClean="0"/>
              <a:t>89 (40.3%) to VE and ultrasound </a:t>
            </a:r>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pic>
        <p:nvPicPr>
          <p:cNvPr id="6" name="Picture 5"/>
          <p:cNvPicPr>
            <a:picLocks noChangeAspect="1"/>
          </p:cNvPicPr>
          <p:nvPr/>
        </p:nvPicPr>
        <p:blipFill>
          <a:blip r:embed="rId5">
            <a:lum bright="-20000" contrast="40000"/>
          </a:blip>
          <a:stretch>
            <a:fillRect/>
          </a:stretch>
        </p:blipFill>
        <p:spPr>
          <a:xfrm>
            <a:off x="4932040" y="2135751"/>
            <a:ext cx="3744416" cy="438079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700808"/>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467544" y="2276872"/>
            <a:ext cx="8871520" cy="442392"/>
          </a:xfrm>
        </p:spPr>
        <p:txBody>
          <a:bodyPr/>
          <a:lstStyle/>
          <a:p>
            <a:pPr marL="0" indent="0">
              <a:buNone/>
            </a:pPr>
            <a:r>
              <a:rPr lang="en-US" sz="2000" b="1" dirty="0" smtClean="0"/>
              <a:t>Baseline characteristics</a:t>
            </a:r>
            <a:endParaRPr lang="en-US" sz="2000" b="1" dirty="0"/>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pic>
        <p:nvPicPr>
          <p:cNvPr id="12" name="Picture 11"/>
          <p:cNvPicPr>
            <a:picLocks noChangeAspect="1"/>
          </p:cNvPicPr>
          <p:nvPr/>
        </p:nvPicPr>
        <p:blipFill>
          <a:blip r:embed="rId4"/>
          <a:stretch>
            <a:fillRect/>
          </a:stretch>
        </p:blipFill>
        <p:spPr>
          <a:xfrm>
            <a:off x="179388" y="2665700"/>
            <a:ext cx="8821737" cy="3912591"/>
          </a:xfrm>
          <a:prstGeom prst="rect">
            <a:avLst/>
          </a:prstGeom>
        </p:spPr>
      </p:pic>
    </p:spTree>
    <p:extLst>
      <p:ext uri="{BB962C8B-B14F-4D97-AF65-F5344CB8AC3E}">
        <p14:creationId xmlns:p14="http://schemas.microsoft.com/office/powerpoint/2010/main" val="579097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484784"/>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err="1">
                <a:solidFill>
                  <a:schemeClr val="bg1"/>
                </a:solidFill>
              </a:rPr>
              <a:t>Randomised</a:t>
            </a:r>
            <a:r>
              <a:rPr lang="en-US" sz="1400" b="1" i="0" dirty="0">
                <a:solidFill>
                  <a:schemeClr val="bg1"/>
                </a:solidFill>
              </a:rPr>
              <a:t> Italian Sonography for occiput </a:t>
            </a:r>
            <a:r>
              <a:rPr lang="en-US" sz="1400" b="1" i="0" dirty="0" err="1">
                <a:solidFill>
                  <a:schemeClr val="bg1"/>
                </a:solidFill>
              </a:rPr>
              <a:t>POSition</a:t>
            </a:r>
            <a:r>
              <a:rPr lang="en-US" sz="1400" b="1" i="0" dirty="0">
                <a:solidFill>
                  <a:schemeClr val="bg1"/>
                </a:solidFill>
              </a:rPr>
              <a:t> Trial Ante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12" name="Content Placeholder 9"/>
          <p:cNvSpPr txBox="1">
            <a:spLocks/>
          </p:cNvSpPr>
          <p:nvPr/>
        </p:nvSpPr>
        <p:spPr bwMode="auto">
          <a:xfrm>
            <a:off x="251520" y="1916832"/>
            <a:ext cx="9072116" cy="18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b="1" i="0" dirty="0" smtClean="0"/>
              <a:t>Primary Outcome:</a:t>
            </a:r>
            <a:endParaRPr lang="en-US" sz="1800" b="1" i="0" dirty="0"/>
          </a:p>
          <a:p>
            <a:r>
              <a:rPr lang="en-US" sz="1800" b="1" i="0" dirty="0" smtClean="0"/>
              <a:t>Incidence of failed vacuum extraction</a:t>
            </a:r>
          </a:p>
          <a:p>
            <a:pPr lvl="1"/>
            <a:r>
              <a:rPr lang="en-US" sz="1400" i="0" dirty="0" smtClean="0"/>
              <a:t>2 emergency Cesarean sections in the control group (VE only) and 0 in the intervention group (VE + ultrasound); </a:t>
            </a:r>
            <a:r>
              <a:rPr lang="en-US" sz="1400" dirty="0" smtClean="0"/>
              <a:t>P</a:t>
            </a:r>
            <a:r>
              <a:rPr lang="en-US" sz="1400" i="0" dirty="0"/>
              <a:t> = </a:t>
            </a:r>
            <a:r>
              <a:rPr lang="en-US" sz="1400" i="0" dirty="0" smtClean="0"/>
              <a:t>0.24. </a:t>
            </a:r>
          </a:p>
          <a:p>
            <a:r>
              <a:rPr lang="en-US" sz="1800" b="1" i="0" dirty="0" smtClean="0"/>
              <a:t>Secondary Outcomes:</a:t>
            </a:r>
            <a:endParaRPr lang="en-US" sz="1400" i="0" dirty="0" smtClean="0"/>
          </a:p>
          <a:p>
            <a:pPr lvl="1"/>
            <a:r>
              <a:rPr lang="en-US" sz="1400" i="0" dirty="0" smtClean="0"/>
              <a:t>Higher incidence of episiotomy in intervention group; 86.5% </a:t>
            </a:r>
            <a:r>
              <a:rPr lang="en-US" sz="1400" dirty="0" smtClean="0"/>
              <a:t>vs</a:t>
            </a:r>
            <a:r>
              <a:rPr lang="en-US" sz="1400" i="0" dirty="0" smtClean="0"/>
              <a:t> 71.2</a:t>
            </a:r>
            <a:r>
              <a:rPr lang="en-US" sz="1400" i="0" dirty="0"/>
              <a:t>%; </a:t>
            </a:r>
            <a:r>
              <a:rPr lang="en-US" sz="1400" dirty="0"/>
              <a:t>P</a:t>
            </a:r>
            <a:r>
              <a:rPr lang="en-US" sz="1400" i="0" dirty="0"/>
              <a:t> </a:t>
            </a:r>
            <a:r>
              <a:rPr lang="en-US" sz="1400" i="0" dirty="0" smtClean="0"/>
              <a:t>=</a:t>
            </a:r>
            <a:r>
              <a:rPr lang="en-US" sz="1400" i="0" dirty="0"/>
              <a:t> </a:t>
            </a:r>
            <a:r>
              <a:rPr lang="en-US" sz="1400" i="0" dirty="0" smtClean="0"/>
              <a:t>0.009. </a:t>
            </a:r>
          </a:p>
        </p:txBody>
      </p:sp>
      <p:pic>
        <p:nvPicPr>
          <p:cNvPr id="9" name="Picture 8"/>
          <p:cNvPicPr>
            <a:picLocks noChangeAspect="1"/>
          </p:cNvPicPr>
          <p:nvPr/>
        </p:nvPicPr>
        <p:blipFill>
          <a:blip r:embed="rId4">
            <a:lum bright="-20000" contrast="40000"/>
          </a:blip>
          <a:stretch>
            <a:fillRect/>
          </a:stretch>
        </p:blipFill>
        <p:spPr>
          <a:xfrm>
            <a:off x="440180" y="3645024"/>
            <a:ext cx="8219189" cy="3096508"/>
          </a:xfrm>
          <a:prstGeom prst="rect">
            <a:avLst/>
          </a:prstGeom>
        </p:spPr>
      </p:pic>
    </p:spTree>
    <p:extLst>
      <p:ext uri="{BB962C8B-B14F-4D97-AF65-F5344CB8AC3E}">
        <p14:creationId xmlns:p14="http://schemas.microsoft.com/office/powerpoint/2010/main" val="4103721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38296</TotalTime>
  <Words>1167</Words>
  <Application>Microsoft Office PowerPoint</Application>
  <PresentationFormat>On-screen Show (4:3)</PresentationFormat>
  <Paragraphs>103</Paragraphs>
  <Slides>12</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794</cp:revision>
  <cp:lastPrinted>2011-09-13T15:07:48Z</cp:lastPrinted>
  <dcterms:created xsi:type="dcterms:W3CDTF">2016-05-13T18:06:14Z</dcterms:created>
  <dcterms:modified xsi:type="dcterms:W3CDTF">2018-11-14T11:04:28Z</dcterms:modified>
</cp:coreProperties>
</file>