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8" r:id="rId3"/>
    <p:sldId id="259" r:id="rId4"/>
    <p:sldId id="260" r:id="rId5"/>
    <p:sldId id="262" r:id="rId6"/>
    <p:sldId id="276" r:id="rId8"/>
    <p:sldId id="278" r:id="rId9"/>
    <p:sldId id="277" r:id="rId10"/>
    <p:sldId id="256" r:id="rId11"/>
    <p:sldId id="279" r:id="rId12"/>
    <p:sldId id="280" r:id="rId13"/>
    <p:sldId id="281" r:id="rId14"/>
    <p:sldId id="264" r:id="rId15"/>
    <p:sldId id="265" r:id="rId16"/>
    <p:sldId id="268" r:id="rId17"/>
    <p:sldId id="274" r:id="rId18"/>
    <p:sldId id="270" r:id="rId19"/>
    <p:sldId id="282" r:id="rId20"/>
    <p:sldId id="283" r:id="rId21"/>
    <p:sldId id="269" r:id="rId22"/>
    <p:sldId id="266"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23" initials="1"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9"/>
    <p:restoredTop sz="96341" autoAdjust="0"/>
  </p:normalViewPr>
  <p:slideViewPr>
    <p:cSldViewPr snapToGrid="0" snapToObjects="1">
      <p:cViewPr>
        <p:scale>
          <a:sx n="70" d="100"/>
          <a:sy n="70" d="100"/>
        </p:scale>
        <p:origin x="-384" y="5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516B9AC-B1BF-134D-941C-C41134F8FB1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516B9AC-B1BF-134D-941C-C41134F8FB1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516B9AC-B1BF-134D-941C-C41134F8FB1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5.emf"/></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6.emf"/></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image" Target="../media/image7.emf"/></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95400"/>
            <a:ext cx="8748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b="1" dirty="0">
                <a:solidFill>
                  <a:srgbClr val="000000"/>
                </a:solidFill>
                <a:ea typeface="Arial" panose="020B0604020202020204" pitchFamily="34" charset="0"/>
                <a:cs typeface="Arial" panose="020B0604020202020204" pitchFamily="34" charset="0"/>
              </a:rPr>
              <a:t>UOG Journal Club: November </a:t>
            </a:r>
            <a:r>
              <a:rPr lang="en-GB" altLang="it-IT" b="1" dirty="0" smtClean="0">
                <a:solidFill>
                  <a:srgbClr val="000000"/>
                </a:solidFill>
                <a:ea typeface="Arial" panose="020B0604020202020204" pitchFamily="34" charset="0"/>
                <a:cs typeface="Arial" panose="020B0604020202020204" pitchFamily="34" charset="0"/>
              </a:rPr>
              <a:t>2018</a:t>
            </a:r>
            <a:endParaRPr lang="en-US" altLang="it-IT" b="1" dirty="0">
              <a:solidFill>
                <a:srgbClr val="000000"/>
              </a:solidFill>
              <a:ea typeface="Arial" panose="020B0604020202020204" pitchFamily="34" charset="0"/>
              <a:cs typeface="Arial" panose="020B0604020202020204" pitchFamily="34" charset="0"/>
            </a:endParaRPr>
          </a:p>
        </p:txBody>
      </p:sp>
      <p:sp>
        <p:nvSpPr>
          <p:cNvPr id="13317" name="TextBox 1"/>
          <p:cNvSpPr txBox="1">
            <a:spLocks noChangeArrowheads="1"/>
          </p:cNvSpPr>
          <p:nvPr/>
        </p:nvSpPr>
        <p:spPr bwMode="auto">
          <a:xfrm>
            <a:off x="855406" y="2252663"/>
            <a:ext cx="7748843" cy="286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000" b="1" dirty="0"/>
              <a:t>Birth-weight discordance and neonatal morbidity in twin pregnancy: analysis of STORK multiple pregnancy cohort </a:t>
            </a:r>
            <a:endParaRPr lang="en-US" sz="2000" b="1" dirty="0"/>
          </a:p>
          <a:p>
            <a:pPr algn="ctr">
              <a:buNone/>
            </a:pPr>
            <a:r>
              <a:rPr lang="zh-CN" altLang="en-US" sz="1800" b="1" dirty="0"/>
              <a:t>双胎妊娠中胎儿出生体重不一致及新生儿发病率：</a:t>
            </a:r>
            <a:r>
              <a:rPr lang="en-US" altLang="zh-CN" sz="1800" b="1" dirty="0"/>
              <a:t>STORK</a:t>
            </a:r>
            <a:r>
              <a:rPr lang="zh-CN" altLang="en-US" sz="1800" b="1" dirty="0"/>
              <a:t>多胎妊娠队列分析</a:t>
            </a:r>
            <a:endParaRPr lang="en-US" sz="1800" b="1" dirty="0"/>
          </a:p>
          <a:p>
            <a:pPr algn="ctr">
              <a:buNone/>
            </a:pPr>
            <a:r>
              <a:rPr lang="en-US" sz="1800" dirty="0"/>
              <a:t>F. D’Antonio , B. Thilaganathan, A. </a:t>
            </a:r>
            <a:r>
              <a:rPr lang="en-US" sz="1800" dirty="0" err="1"/>
              <a:t>Laoreti</a:t>
            </a:r>
            <a:r>
              <a:rPr lang="en-US" sz="1800" dirty="0"/>
              <a:t> and A. Khalil,  </a:t>
            </a:r>
            <a:endParaRPr lang="en-US" sz="1800" dirty="0"/>
          </a:p>
          <a:p>
            <a:pPr algn="ctr">
              <a:buNone/>
            </a:pPr>
            <a:r>
              <a:rPr lang="en-US" sz="1800" dirty="0"/>
              <a:t>on behalf of the Southwest Thames Obstetric Research Collaborative (STORK) </a:t>
            </a:r>
            <a:r>
              <a:rPr lang="zh-CN" altLang="en-US" sz="1800" dirty="0"/>
              <a:t>基于泰晤士西南部产科合作研究（</a:t>
            </a:r>
            <a:r>
              <a:rPr lang="en-US" altLang="zh-CN" sz="1800" dirty="0"/>
              <a:t>STORK</a:t>
            </a:r>
            <a:r>
              <a:rPr lang="zh-CN" altLang="en-US" sz="1800" dirty="0"/>
              <a:t>）</a:t>
            </a:r>
            <a:endParaRPr lang="en-US" sz="1800" dirty="0"/>
          </a:p>
          <a:p>
            <a:pPr eaLnBrk="1" hangingPunct="1">
              <a:buFontTx/>
              <a:buNone/>
            </a:pPr>
            <a:endParaRPr lang="sv-SE" altLang="en-US" sz="1800" dirty="0"/>
          </a:p>
          <a:p>
            <a:pPr algn="ctr">
              <a:spcBef>
                <a:spcPct val="0"/>
              </a:spcBef>
              <a:spcAft>
                <a:spcPts val="600"/>
              </a:spcAft>
              <a:buNone/>
            </a:pPr>
            <a:r>
              <a:rPr lang="it-IT" altLang="en-US" sz="1800" i="1" dirty="0"/>
              <a:t>Volume 52, Issue 5</a:t>
            </a:r>
            <a:endParaRPr lang="en-GB" altLang="en-US" sz="1800" b="1" dirty="0"/>
          </a:p>
        </p:txBody>
      </p:sp>
      <p:sp>
        <p:nvSpPr>
          <p:cNvPr id="13318" name="TextBox 2"/>
          <p:cNvSpPr txBox="1">
            <a:spLocks noChangeArrowheads="1"/>
          </p:cNvSpPr>
          <p:nvPr/>
        </p:nvSpPr>
        <p:spPr bwMode="auto">
          <a:xfrm>
            <a:off x="2848156" y="5238866"/>
            <a:ext cx="5038725"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dirty="0">
                <a:solidFill>
                  <a:srgbClr val="000000"/>
                </a:solidFill>
                <a:ea typeface="Arial" panose="020B0604020202020204" pitchFamily="34" charset="0"/>
                <a:cs typeface="Arial" panose="020B0604020202020204" pitchFamily="34" charset="0"/>
              </a:rPr>
              <a:t>Journal Club slides prepared by Dr Yael Raz</a:t>
            </a:r>
            <a:endParaRPr lang="en-GB" altLang="it-IT" sz="1900" dirty="0">
              <a:solidFill>
                <a:srgbClr val="000000"/>
              </a:solidFill>
              <a:ea typeface="Arial" panose="020B0604020202020204" pitchFamily="34" charset="0"/>
              <a:cs typeface="Arial" panose="020B0604020202020204" pitchFamily="34" charset="0"/>
            </a:endParaRPr>
          </a:p>
          <a:p>
            <a:pPr algn="ctr" eaLnBrk="1" hangingPunct="1">
              <a:spcBef>
                <a:spcPct val="0"/>
              </a:spcBef>
              <a:buFontTx/>
              <a:buNone/>
            </a:pPr>
            <a:r>
              <a:rPr lang="en-GB" altLang="it-IT" sz="1900" dirty="0">
                <a:solidFill>
                  <a:srgbClr val="000000"/>
                </a:solidFill>
                <a:ea typeface="Arial" panose="020B0604020202020204" pitchFamily="34" charset="0"/>
                <a:cs typeface="Arial" panose="020B0604020202020204" pitchFamily="34" charset="0"/>
              </a:rPr>
              <a:t>(UOG Editor for Trainees)</a:t>
            </a:r>
            <a:endParaRPr lang="en-GB" altLang="it-IT" sz="1900" dirty="0">
              <a:solidFill>
                <a:srgbClr val="000000"/>
              </a:solidFill>
              <a:ea typeface="Arial" panose="020B0604020202020204" pitchFamily="34" charset="0"/>
              <a:cs typeface="Arial" panose="020B0604020202020204" pitchFamily="34" charset="0"/>
            </a:endParaRPr>
          </a:p>
          <a:p>
            <a:pPr algn="ctr">
              <a:spcBef>
                <a:spcPct val="0"/>
              </a:spcBef>
              <a:buNone/>
            </a:pPr>
            <a:r>
              <a:rPr lang="en-GB" altLang="zh-CN" sz="1800" dirty="0"/>
              <a:t>Translation by Dr </a:t>
            </a:r>
            <a:r>
              <a:rPr lang="en-GB" altLang="zh-CN" sz="1800" dirty="0" smtClean="0"/>
              <a:t>Juan </a:t>
            </a:r>
            <a:r>
              <a:rPr lang="en-GB" altLang="zh-CN" sz="1800" dirty="0" err="1" smtClean="0"/>
              <a:t>Zhang,Yinghua</a:t>
            </a:r>
            <a:r>
              <a:rPr lang="en-GB" altLang="zh-CN" sz="1800" dirty="0" smtClean="0"/>
              <a:t> </a:t>
            </a:r>
            <a:r>
              <a:rPr lang="en-GB" altLang="zh-CN" sz="1800" dirty="0" err="1" smtClean="0"/>
              <a:t>Xuan</a:t>
            </a:r>
            <a:r>
              <a:rPr lang="en-GB" altLang="zh-CN" sz="1800" dirty="0" smtClean="0"/>
              <a:t>, </a:t>
            </a:r>
            <a:r>
              <a:rPr lang="en-GB" altLang="zh-CN" sz="1800" dirty="0" err="1" smtClean="0"/>
              <a:t>Lijuan</a:t>
            </a:r>
            <a:r>
              <a:rPr lang="en-GB" altLang="zh-CN" sz="1800" smtClean="0"/>
              <a:t> Sun </a:t>
            </a:r>
            <a:r>
              <a:rPr lang="en-GB" altLang="zh-CN" sz="1800" dirty="0"/>
              <a:t>and Prof. </a:t>
            </a:r>
            <a:r>
              <a:rPr lang="en-GB" altLang="zh-CN" sz="1800" dirty="0" err="1"/>
              <a:t>Qingqing</a:t>
            </a:r>
            <a:r>
              <a:rPr lang="en-GB" altLang="zh-CN" sz="1800" dirty="0"/>
              <a:t> Wu, ISUOG China Task Force</a:t>
            </a:r>
            <a:endParaRPr lang="en-US" altLang="zh-CN" sz="1800" dirty="0"/>
          </a:p>
          <a:p>
            <a:pPr algn="ctr">
              <a:spcBef>
                <a:spcPct val="0"/>
              </a:spcBef>
              <a:buNone/>
            </a:pPr>
            <a:endParaRPr lang="en-GB" altLang="zh-CN" sz="1800" dirty="0"/>
          </a:p>
          <a:p>
            <a:pPr algn="ctr" eaLnBrk="1" hangingPunct="1">
              <a:spcBef>
                <a:spcPct val="0"/>
              </a:spcBef>
              <a:buFontTx/>
              <a:buNone/>
            </a:pPr>
            <a:endParaRPr lang="en-GB" altLang="it-IT" sz="1900" dirty="0">
              <a:solidFill>
                <a:srgbClr val="000000"/>
              </a:solidFill>
              <a:ea typeface="Arial" panose="020B0604020202020204" pitchFamily="34" charset="0"/>
              <a:cs typeface="Arial" panose="020B0604020202020204" pitchFamily="34" charset="0"/>
            </a:endParaRPr>
          </a:p>
        </p:txBody>
      </p:sp>
      <p:grpSp>
        <p:nvGrpSpPr>
          <p:cNvPr id="12" name="Group 2"/>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733854" y="1724764"/>
            <a:ext cx="75969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800" b="1" dirty="0">
                <a:solidFill>
                  <a:srgbClr val="000000"/>
                </a:solidFill>
              </a:rPr>
              <a:t>Results – </a:t>
            </a:r>
            <a:r>
              <a:rPr lang="en-GB" altLang="en-US" sz="1800" dirty="0">
                <a:solidFill>
                  <a:srgbClr val="000000"/>
                </a:solidFill>
              </a:rPr>
              <a:t>Predictors of neonatal morbidity</a:t>
            </a:r>
            <a:r>
              <a:rPr lang="zh-CN" altLang="en-GB" sz="1800" dirty="0">
                <a:solidFill>
                  <a:srgbClr val="000000"/>
                </a:solidFill>
              </a:rPr>
              <a:t>结果</a:t>
            </a:r>
            <a:r>
              <a:rPr lang="en-US" altLang="zh-CN" sz="1800" dirty="0" smtClean="0">
                <a:solidFill>
                  <a:srgbClr val="000000"/>
                </a:solidFill>
              </a:rPr>
              <a:t>-</a:t>
            </a:r>
            <a:r>
              <a:rPr lang="zh-CN" altLang="en-US" sz="1800" smtClean="0">
                <a:solidFill>
                  <a:srgbClr val="000000"/>
                </a:solidFill>
              </a:rPr>
              <a:t>新生儿发病的</a:t>
            </a:r>
            <a:r>
              <a:rPr lang="zh-CN" altLang="en-US" sz="1800" dirty="0" smtClean="0">
                <a:solidFill>
                  <a:srgbClr val="000000"/>
                </a:solidFill>
              </a:rPr>
              <a:t>预测因素</a:t>
            </a:r>
            <a:endParaRPr lang="en-GB" altLang="en-US" sz="1800" dirty="0">
              <a:solidFill>
                <a:srgbClr val="000000"/>
              </a:solidFill>
            </a:endParaRPr>
          </a:p>
        </p:txBody>
      </p:sp>
      <p:pic>
        <p:nvPicPr>
          <p:cNvPr id="13" name="Picture 12"/>
          <p:cNvPicPr>
            <a:picLocks noChangeAspect="1"/>
          </p:cNvPicPr>
          <p:nvPr/>
        </p:nvPicPr>
        <p:blipFill>
          <a:blip r:embed="rId1"/>
          <a:stretch>
            <a:fillRect/>
          </a:stretch>
        </p:blipFill>
        <p:spPr>
          <a:xfrm>
            <a:off x="1387475" y="2094096"/>
            <a:ext cx="6426200" cy="2006600"/>
          </a:xfrm>
          <a:prstGeom prst="rect">
            <a:avLst/>
          </a:prstGeom>
        </p:spPr>
      </p:pic>
      <p:sp>
        <p:nvSpPr>
          <p:cNvPr id="2" name="TextBox 1"/>
          <p:cNvSpPr txBox="1"/>
          <p:nvPr/>
        </p:nvSpPr>
        <p:spPr>
          <a:xfrm>
            <a:off x="1263845" y="4057233"/>
            <a:ext cx="6616310" cy="2800767"/>
          </a:xfrm>
          <a:prstGeom prst="rect">
            <a:avLst/>
          </a:prstGeom>
          <a:noFill/>
        </p:spPr>
        <p:txBody>
          <a:bodyPr wrap="square" rtlCol="0">
            <a:spAutoFit/>
          </a:bodyPr>
          <a:lstStyle/>
          <a:p>
            <a:pPr marL="171450" indent="-171450">
              <a:buFont typeface="Arial" panose="020B0604020202020204" pitchFamily="34" charset="0"/>
              <a:buChar char="•"/>
            </a:pPr>
            <a:r>
              <a:rPr lang="en-US" sz="1600" dirty="0">
                <a:latin typeface="Arial Unicode MS" pitchFamily="34" charset="-122"/>
                <a:ea typeface="Arial Unicode MS" pitchFamily="34" charset="-122"/>
                <a:cs typeface="Arial Unicode MS" pitchFamily="34" charset="-122"/>
              </a:rPr>
              <a:t>Gestational age at birth, birth-weight decile and birth-weight discordance but not chorionicity or presence of at least one SGA twin, were associated independently with risk of neonatal morbidity.</a:t>
            </a:r>
            <a:r>
              <a:rPr lang="zh-CN" altLang="en-US" sz="1600" dirty="0">
                <a:latin typeface="Arial Unicode MS" pitchFamily="34" charset="-122"/>
                <a:ea typeface="Arial Unicode MS" pitchFamily="34" charset="-122"/>
                <a:cs typeface="Arial Unicode MS" pitchFamily="34" charset="-122"/>
              </a:rPr>
              <a:t>新生儿</a:t>
            </a:r>
            <a:r>
              <a:rPr lang="zh-CN" altLang="en-US" sz="1600" dirty="0" smtClean="0">
                <a:latin typeface="Arial Unicode MS" pitchFamily="34" charset="-122"/>
                <a:ea typeface="Arial Unicode MS" pitchFamily="34" charset="-122"/>
                <a:cs typeface="Arial Unicode MS" pitchFamily="34" charset="-122"/>
              </a:rPr>
              <a:t>发病的</a:t>
            </a:r>
            <a:r>
              <a:rPr lang="zh-CN" altLang="en-US" sz="1600" dirty="0">
                <a:latin typeface="Arial Unicode MS" pitchFamily="34" charset="-122"/>
                <a:ea typeface="Arial Unicode MS" pitchFamily="34" charset="-122"/>
                <a:cs typeface="Arial Unicode MS" pitchFamily="34" charset="-122"/>
              </a:rPr>
              <a:t>独立危险</a:t>
            </a:r>
            <a:r>
              <a:rPr lang="zh-CN" altLang="en-US" sz="1600" dirty="0" smtClean="0">
                <a:latin typeface="Arial Unicode MS" pitchFamily="34" charset="-122"/>
                <a:ea typeface="Arial Unicode MS" pitchFamily="34" charset="-122"/>
                <a:cs typeface="Arial Unicode MS" pitchFamily="34" charset="-122"/>
              </a:rPr>
              <a:t>因素有出生</a:t>
            </a:r>
            <a:r>
              <a:rPr lang="zh-CN" altLang="en-US" sz="1600" dirty="0">
                <a:latin typeface="Arial Unicode MS" pitchFamily="34" charset="-122"/>
                <a:ea typeface="Arial Unicode MS" pitchFamily="34" charset="-122"/>
                <a:cs typeface="Arial Unicode MS" pitchFamily="34" charset="-122"/>
              </a:rPr>
              <a:t>时的孕周、出生体重</a:t>
            </a:r>
            <a:r>
              <a:rPr lang="zh-CN" altLang="en-US" sz="1600" dirty="0" smtClean="0">
                <a:latin typeface="Arial Unicode MS" pitchFamily="34" charset="-122"/>
                <a:ea typeface="Arial Unicode MS" pitchFamily="34" charset="-122"/>
                <a:cs typeface="Arial Unicode MS" pitchFamily="34" charset="-122"/>
              </a:rPr>
              <a:t>的十百分位数</a:t>
            </a:r>
            <a:r>
              <a:rPr lang="zh-CN" altLang="en-US" sz="1600" dirty="0">
                <a:latin typeface="Arial Unicode MS" pitchFamily="34" charset="-122"/>
                <a:ea typeface="Arial Unicode MS" pitchFamily="34" charset="-122"/>
                <a:cs typeface="Arial Unicode MS" pitchFamily="34" charset="-122"/>
              </a:rPr>
              <a:t>以及</a:t>
            </a:r>
            <a:r>
              <a:rPr lang="zh-CN" altLang="en-US" sz="1600" dirty="0" smtClean="0">
                <a:latin typeface="Arial Unicode MS" pitchFamily="34" charset="-122"/>
                <a:ea typeface="Arial Unicode MS" pitchFamily="34" charset="-122"/>
                <a:cs typeface="Arial Unicode MS" pitchFamily="34" charset="-122"/>
              </a:rPr>
              <a:t>出生时体重</a:t>
            </a:r>
            <a:r>
              <a:rPr lang="zh-CN" altLang="en-US" sz="1600" dirty="0">
                <a:latin typeface="Arial Unicode MS" pitchFamily="34" charset="-122"/>
                <a:ea typeface="Arial Unicode MS" pitchFamily="34" charset="-122"/>
                <a:cs typeface="Arial Unicode MS" pitchFamily="34" charset="-122"/>
              </a:rPr>
              <a:t>不一致；绒毛膜</a:t>
            </a:r>
            <a:r>
              <a:rPr lang="zh-CN" altLang="en-US" sz="1600" dirty="0" smtClean="0">
                <a:latin typeface="Arial Unicode MS" pitchFamily="34" charset="-122"/>
                <a:ea typeface="Arial Unicode MS" pitchFamily="34" charset="-122"/>
                <a:cs typeface="Arial Unicode MS" pitchFamily="34" charset="-122"/>
              </a:rPr>
              <a:t>性、至少</a:t>
            </a:r>
            <a:r>
              <a:rPr lang="zh-CN" altLang="en-US" sz="1600" dirty="0">
                <a:latin typeface="Arial Unicode MS" pitchFamily="34" charset="-122"/>
                <a:ea typeface="Arial Unicode MS" pitchFamily="34" charset="-122"/>
                <a:cs typeface="Arial Unicode MS" pitchFamily="34" charset="-122"/>
              </a:rPr>
              <a:t>一个</a:t>
            </a:r>
            <a:r>
              <a:rPr lang="zh-CN" altLang="en-US" sz="1600" dirty="0" smtClean="0">
                <a:latin typeface="Arial Unicode MS" pitchFamily="34" charset="-122"/>
                <a:ea typeface="Arial Unicode MS" pitchFamily="34" charset="-122"/>
                <a:cs typeface="Arial Unicode MS" pitchFamily="34" charset="-122"/>
              </a:rPr>
              <a:t>胎儿小于相应孕周与新生儿发病无关</a:t>
            </a:r>
            <a:endParaRPr lang="en-US" sz="1600" dirty="0">
              <a:latin typeface="Arial Unicode MS" pitchFamily="34" charset="-122"/>
              <a:ea typeface="Arial Unicode MS" pitchFamily="34" charset="-122"/>
              <a:cs typeface="Arial Unicode MS" pitchFamily="34" charset="-122"/>
            </a:endParaRPr>
          </a:p>
          <a:p>
            <a:pPr marL="171450" indent="-171450">
              <a:buFont typeface="Arial" panose="020B0604020202020204" pitchFamily="34" charset="0"/>
              <a:buChar char="•"/>
            </a:pPr>
            <a:r>
              <a:rPr lang="en-US" sz="1600" dirty="0">
                <a:latin typeface="Arial Unicode MS" pitchFamily="34" charset="-122"/>
                <a:ea typeface="Arial Unicode MS" pitchFamily="34" charset="-122"/>
                <a:cs typeface="Arial Unicode MS" pitchFamily="34" charset="-122"/>
              </a:rPr>
              <a:t>Gestational age at birth, birth-weight decile and birth-weight discordance but not chorionicity or presence of at least one SGA twin, were associated independently with risk of admission to NICU. NICU</a:t>
            </a:r>
            <a:r>
              <a:rPr lang="zh-CN" altLang="en-US" sz="1600" dirty="0">
                <a:latin typeface="Arial Unicode MS" pitchFamily="34" charset="-122"/>
                <a:ea typeface="Arial Unicode MS" pitchFamily="34" charset="-122"/>
                <a:cs typeface="Arial Unicode MS" pitchFamily="34" charset="-122"/>
              </a:rPr>
              <a:t>入住率的独立危险</a:t>
            </a:r>
            <a:r>
              <a:rPr lang="zh-CN" altLang="en-US" sz="1600" dirty="0" smtClean="0">
                <a:latin typeface="Arial Unicode MS" pitchFamily="34" charset="-122"/>
                <a:ea typeface="Arial Unicode MS" pitchFamily="34" charset="-122"/>
                <a:cs typeface="Arial Unicode MS" pitchFamily="34" charset="-122"/>
              </a:rPr>
              <a:t>因素有出生</a:t>
            </a:r>
            <a:r>
              <a:rPr lang="zh-CN" altLang="en-US" sz="1600" dirty="0">
                <a:latin typeface="Arial Unicode MS" pitchFamily="34" charset="-122"/>
                <a:ea typeface="Arial Unicode MS" pitchFamily="34" charset="-122"/>
                <a:cs typeface="Arial Unicode MS" pitchFamily="34" charset="-122"/>
              </a:rPr>
              <a:t>时的孕周、出生</a:t>
            </a:r>
            <a:r>
              <a:rPr lang="zh-CN" altLang="en-US" sz="1600" dirty="0" smtClean="0">
                <a:latin typeface="Arial Unicode MS" pitchFamily="34" charset="-122"/>
                <a:ea typeface="Arial Unicode MS" pitchFamily="34" charset="-122"/>
                <a:cs typeface="Arial Unicode MS" pitchFamily="34" charset="-122"/>
              </a:rPr>
              <a:t>体重十百分位数、出生时体重</a:t>
            </a:r>
            <a:r>
              <a:rPr lang="zh-CN" altLang="en-US" sz="1600" dirty="0">
                <a:latin typeface="Arial Unicode MS" pitchFamily="34" charset="-122"/>
                <a:ea typeface="Arial Unicode MS" pitchFamily="34" charset="-122"/>
                <a:cs typeface="Arial Unicode MS" pitchFamily="34" charset="-122"/>
              </a:rPr>
              <a:t>不一致；绒毛膜</a:t>
            </a:r>
            <a:r>
              <a:rPr lang="zh-CN" altLang="en-US" sz="1600" dirty="0" smtClean="0">
                <a:latin typeface="Arial Unicode MS" pitchFamily="34" charset="-122"/>
                <a:ea typeface="Arial Unicode MS" pitchFamily="34" charset="-122"/>
                <a:cs typeface="Arial Unicode MS" pitchFamily="34" charset="-122"/>
              </a:rPr>
              <a:t>性、至少</a:t>
            </a:r>
            <a:r>
              <a:rPr lang="zh-CN" altLang="en-US" sz="1600" dirty="0">
                <a:latin typeface="Arial Unicode MS" pitchFamily="34" charset="-122"/>
                <a:ea typeface="Arial Unicode MS" pitchFamily="34" charset="-122"/>
                <a:cs typeface="Arial Unicode MS" pitchFamily="34" charset="-122"/>
              </a:rPr>
              <a:t>一个胎儿</a:t>
            </a:r>
            <a:r>
              <a:rPr lang="zh-CN" altLang="en-US" sz="1600" dirty="0" smtClean="0">
                <a:latin typeface="Arial Unicode MS" pitchFamily="34" charset="-122"/>
                <a:ea typeface="Arial Unicode MS" pitchFamily="34" charset="-122"/>
                <a:cs typeface="Arial Unicode MS" pitchFamily="34" charset="-122"/>
              </a:rPr>
              <a:t>小于相应孕</a:t>
            </a:r>
            <a:r>
              <a:rPr lang="zh-CN" altLang="en-US" sz="1600" dirty="0">
                <a:latin typeface="Arial Unicode MS" pitchFamily="34" charset="-122"/>
                <a:ea typeface="Arial Unicode MS" pitchFamily="34" charset="-122"/>
                <a:cs typeface="Arial Unicode MS" pitchFamily="34" charset="-122"/>
              </a:rPr>
              <a:t>周</a:t>
            </a:r>
            <a:r>
              <a:rPr lang="zh-CN" altLang="en-US" sz="1600" dirty="0" smtClean="0">
                <a:latin typeface="Arial Unicode MS" pitchFamily="34" charset="-122"/>
                <a:ea typeface="Arial Unicode MS" pitchFamily="34" charset="-122"/>
                <a:cs typeface="Arial Unicode MS" pitchFamily="34" charset="-122"/>
              </a:rPr>
              <a:t>与其无关</a:t>
            </a:r>
            <a:endParaRPr lang="en-US" sz="1600" dirty="0">
              <a:latin typeface="Arial Unicode MS" pitchFamily="34" charset="-122"/>
              <a:ea typeface="Arial Unicode MS" pitchFamily="34" charset="-122"/>
              <a:cs typeface="Arial Unicode MS" pitchFamily="34" charset="-122"/>
            </a:endParaRPr>
          </a:p>
        </p:txBody>
      </p:sp>
      <p:sp>
        <p:nvSpPr>
          <p:cNvPr id="17" name="Rectangle 16"/>
          <p:cNvSpPr/>
          <p:nvPr/>
        </p:nvSpPr>
        <p:spPr>
          <a:xfrm>
            <a:off x="5030827" y="3437627"/>
            <a:ext cx="368488" cy="7576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21335" y="3437627"/>
            <a:ext cx="368488" cy="7576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453093" y="1724764"/>
            <a:ext cx="81584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en-GB" altLang="en-US" sz="1800" b="1" dirty="0">
                <a:solidFill>
                  <a:srgbClr val="000000"/>
                </a:solidFill>
              </a:rPr>
              <a:t>Results -  </a:t>
            </a:r>
            <a:r>
              <a:rPr lang="en-GB" altLang="en-US" sz="1800" dirty="0">
                <a:solidFill>
                  <a:srgbClr val="000000"/>
                </a:solidFill>
              </a:rPr>
              <a:t>Characteristics of study cohort </a:t>
            </a:r>
            <a:endParaRPr lang="en-GB" altLang="en-US" sz="1800" dirty="0">
              <a:solidFill>
                <a:srgbClr val="000000"/>
              </a:solidFill>
            </a:endParaRPr>
          </a:p>
          <a:p>
            <a:pPr algn="ctr">
              <a:spcBef>
                <a:spcPct val="0"/>
              </a:spcBef>
              <a:buNone/>
            </a:pPr>
            <a:r>
              <a:rPr lang="en-GB" altLang="en-US" sz="1800" dirty="0">
                <a:solidFill>
                  <a:srgbClr val="000000"/>
                </a:solidFill>
              </a:rPr>
              <a:t>stratified by degree of discordance</a:t>
            </a:r>
            <a:r>
              <a:rPr lang="zh-CN" altLang="en-GB" sz="1800" dirty="0">
                <a:solidFill>
                  <a:schemeClr val="tx1"/>
                </a:solidFill>
              </a:rPr>
              <a:t>结果</a:t>
            </a:r>
            <a:r>
              <a:rPr lang="en-US" altLang="zh-CN" sz="1800" dirty="0">
                <a:solidFill>
                  <a:schemeClr val="tx1"/>
                </a:solidFill>
              </a:rPr>
              <a:t>-</a:t>
            </a:r>
            <a:r>
              <a:rPr lang="zh-CN" altLang="en-US" sz="1800" dirty="0" smtClean="0">
                <a:solidFill>
                  <a:schemeClr val="tx1"/>
                </a:solidFill>
              </a:rPr>
              <a:t>根据体重不</a:t>
            </a:r>
            <a:r>
              <a:rPr lang="zh-CN" altLang="en-US" sz="1800" dirty="0">
                <a:solidFill>
                  <a:schemeClr val="tx1"/>
                </a:solidFill>
              </a:rPr>
              <a:t>一致程度</a:t>
            </a:r>
            <a:r>
              <a:rPr lang="zh-CN" altLang="en-US" sz="1800" dirty="0" smtClean="0">
                <a:solidFill>
                  <a:schemeClr val="tx1"/>
                </a:solidFill>
              </a:rPr>
              <a:t>分层队列</a:t>
            </a:r>
            <a:r>
              <a:rPr lang="zh-CN" altLang="en-US" sz="1800" dirty="0">
                <a:solidFill>
                  <a:schemeClr val="tx1"/>
                </a:solidFill>
              </a:rPr>
              <a:t>研</a:t>
            </a:r>
            <a:r>
              <a:rPr lang="zh-CN" altLang="en-US" sz="1800" dirty="0">
                <a:solidFill>
                  <a:srgbClr val="000000"/>
                </a:solidFill>
              </a:rPr>
              <a:t>究特征</a:t>
            </a:r>
            <a:r>
              <a:rPr lang="en-GB" altLang="en-US" sz="1800" dirty="0" smtClean="0">
                <a:solidFill>
                  <a:srgbClr val="000000"/>
                </a:solidFill>
              </a:rPr>
              <a:t> </a:t>
            </a:r>
            <a:endParaRPr lang="en-GB" altLang="en-US" sz="1800" dirty="0">
              <a:solidFill>
                <a:srgbClr val="000000"/>
              </a:solidFill>
            </a:endParaRPr>
          </a:p>
        </p:txBody>
      </p:sp>
      <p:pic>
        <p:nvPicPr>
          <p:cNvPr id="2" name="Picture 1"/>
          <p:cNvPicPr>
            <a:picLocks noChangeAspect="1"/>
          </p:cNvPicPr>
          <p:nvPr/>
        </p:nvPicPr>
        <p:blipFill>
          <a:blip r:embed="rId1"/>
          <a:stretch>
            <a:fillRect/>
          </a:stretch>
        </p:blipFill>
        <p:spPr>
          <a:xfrm>
            <a:off x="1393825" y="2371095"/>
            <a:ext cx="6413500" cy="2730500"/>
          </a:xfrm>
          <a:prstGeom prst="rect">
            <a:avLst/>
          </a:prstGeom>
        </p:spPr>
      </p:pic>
      <p:sp>
        <p:nvSpPr>
          <p:cNvPr id="16" name="TextBox 15"/>
          <p:cNvSpPr txBox="1"/>
          <p:nvPr/>
        </p:nvSpPr>
        <p:spPr>
          <a:xfrm>
            <a:off x="1358899" y="5103674"/>
            <a:ext cx="6534369" cy="1754326"/>
          </a:xfrm>
          <a:prstGeom prst="rect">
            <a:avLst/>
          </a:prstGeom>
          <a:noFill/>
        </p:spPr>
        <p:txBody>
          <a:bodyPr wrap="square" rtlCol="0">
            <a:spAutoFit/>
          </a:bodyPr>
          <a:lstStyle/>
          <a:p>
            <a:r>
              <a:rPr lang="en-US" dirty="0"/>
              <a:t>-Rate of neonatal morbidity was significantly higher in the smaller   compared with in the larger twin, both in the overall population and in DC pregnancies (</a:t>
            </a:r>
            <a:r>
              <a:rPr lang="en-US" i="1" dirty="0"/>
              <a:t>P </a:t>
            </a:r>
            <a:r>
              <a:rPr lang="en-US" dirty="0"/>
              <a:t>&lt; 0.001)</a:t>
            </a:r>
            <a:r>
              <a:rPr lang="zh-CN" altLang="en-US" dirty="0"/>
              <a:t>在所有入组</a:t>
            </a:r>
            <a:r>
              <a:rPr lang="zh-CN" altLang="en-US" dirty="0" smtClean="0"/>
              <a:t>病例及</a:t>
            </a:r>
            <a:r>
              <a:rPr lang="zh-CN" altLang="en-US" dirty="0"/>
              <a:t>双绒双胎中，较小胎儿新生儿</a:t>
            </a:r>
            <a:r>
              <a:rPr lang="zh-CN" altLang="en-US" dirty="0" smtClean="0"/>
              <a:t>发病率明显高于较大胎儿</a:t>
            </a:r>
            <a:r>
              <a:rPr lang="en-US" altLang="zh-CN" dirty="0"/>
              <a:t>(</a:t>
            </a:r>
            <a:r>
              <a:rPr lang="en-US" altLang="zh-CN" i="1" dirty="0"/>
              <a:t>P </a:t>
            </a:r>
            <a:r>
              <a:rPr lang="en-US" altLang="zh-CN" dirty="0"/>
              <a:t>&lt; 0.001) </a:t>
            </a:r>
            <a:r>
              <a:rPr lang="zh-CN" altLang="en-US" dirty="0" smtClean="0"/>
              <a:t>。</a:t>
            </a:r>
            <a:endParaRPr lang="en-US" altLang="zh-CN" dirty="0" smtClean="0"/>
          </a:p>
          <a:p>
            <a:r>
              <a:rPr lang="en-US" dirty="0" smtClean="0"/>
              <a:t>There </a:t>
            </a:r>
            <a:r>
              <a:rPr lang="en-US" dirty="0"/>
              <a:t>was no difference in MC pregnancies (</a:t>
            </a:r>
            <a:r>
              <a:rPr lang="en-US" i="1" dirty="0"/>
              <a:t>P </a:t>
            </a:r>
            <a:r>
              <a:rPr lang="en-US" dirty="0"/>
              <a:t>= 0.772). </a:t>
            </a:r>
            <a:r>
              <a:rPr lang="zh-CN" altLang="en-US" dirty="0"/>
              <a:t>而在单绒双胎中则无明显</a:t>
            </a:r>
            <a:r>
              <a:rPr lang="zh-CN" altLang="en-US" dirty="0" smtClean="0"/>
              <a:t>差异。</a:t>
            </a:r>
            <a:endParaRPr lang="en-US" dirty="0"/>
          </a:p>
        </p:txBody>
      </p:sp>
      <p:grpSp>
        <p:nvGrpSpPr>
          <p:cNvPr id="18" name="Group 2"/>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96931" y="1787824"/>
            <a:ext cx="88708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600" b="1" dirty="0">
                <a:solidFill>
                  <a:srgbClr val="000000"/>
                </a:solidFill>
              </a:rPr>
              <a:t>Result</a:t>
            </a:r>
            <a:r>
              <a:rPr lang="en-US" altLang="en-US" sz="1600" b="1" dirty="0">
                <a:solidFill>
                  <a:srgbClr val="000000"/>
                </a:solidFill>
              </a:rPr>
              <a:t>s – </a:t>
            </a:r>
            <a:r>
              <a:rPr lang="en-US" altLang="en-US" sz="1600" dirty="0">
                <a:solidFill>
                  <a:srgbClr val="000000"/>
                </a:solidFill>
              </a:rPr>
              <a:t>Risk of neonatal morbidity and NICU admission </a:t>
            </a:r>
            <a:r>
              <a:rPr lang="en-US" altLang="en-US" sz="1600" dirty="0" smtClean="0">
                <a:solidFill>
                  <a:srgbClr val="000000"/>
                </a:solidFill>
              </a:rPr>
              <a:t>at </a:t>
            </a:r>
            <a:r>
              <a:rPr lang="en-US" altLang="en-US" sz="1600" dirty="0">
                <a:solidFill>
                  <a:srgbClr val="000000"/>
                </a:solidFill>
              </a:rPr>
              <a:t>different thresholds of </a:t>
            </a:r>
            <a:r>
              <a:rPr lang="en-US" altLang="en-US" sz="1600" dirty="0" smtClean="0">
                <a:solidFill>
                  <a:srgbClr val="000000"/>
                </a:solidFill>
              </a:rPr>
              <a:t>discordance</a:t>
            </a:r>
            <a:endParaRPr lang="en-US" altLang="en-US" sz="1600" dirty="0" smtClean="0">
              <a:solidFill>
                <a:srgbClr val="000000"/>
              </a:solidFill>
            </a:endParaRPr>
          </a:p>
          <a:p>
            <a:pPr algn="ctr" eaLnBrk="1" hangingPunct="1">
              <a:spcBef>
                <a:spcPct val="0"/>
              </a:spcBef>
              <a:buFontTx/>
              <a:buNone/>
            </a:pPr>
            <a:r>
              <a:rPr lang="zh-CN" altLang="en-US" sz="1600" dirty="0" smtClean="0">
                <a:solidFill>
                  <a:srgbClr val="000000"/>
                </a:solidFill>
              </a:rPr>
              <a:t>结果</a:t>
            </a:r>
            <a:r>
              <a:rPr lang="en-US" altLang="zh-CN" sz="1600" dirty="0" smtClean="0">
                <a:solidFill>
                  <a:srgbClr val="000000"/>
                </a:solidFill>
              </a:rPr>
              <a:t>-</a:t>
            </a:r>
            <a:r>
              <a:rPr lang="zh-CN" altLang="en-US" sz="1600" dirty="0" smtClean="0">
                <a:solidFill>
                  <a:srgbClr val="000000"/>
                </a:solidFill>
              </a:rPr>
              <a:t>双胎体重不一致不同</a:t>
            </a:r>
            <a:r>
              <a:rPr lang="zh-CN" altLang="en-US" sz="1600" dirty="0">
                <a:solidFill>
                  <a:srgbClr val="000000"/>
                </a:solidFill>
              </a:rPr>
              <a:t>阈值所对应的新生儿</a:t>
            </a:r>
            <a:r>
              <a:rPr lang="zh-CN" altLang="en-US" sz="1600" dirty="0" smtClean="0">
                <a:solidFill>
                  <a:srgbClr val="000000"/>
                </a:solidFill>
              </a:rPr>
              <a:t>发病及</a:t>
            </a:r>
            <a:r>
              <a:rPr lang="en-US" altLang="zh-CN" sz="1600" dirty="0">
                <a:solidFill>
                  <a:srgbClr val="000000"/>
                </a:solidFill>
              </a:rPr>
              <a:t>NICU</a:t>
            </a:r>
            <a:r>
              <a:rPr lang="zh-CN" altLang="en-US" sz="1600" dirty="0" smtClean="0">
                <a:solidFill>
                  <a:srgbClr val="000000"/>
                </a:solidFill>
              </a:rPr>
              <a:t>入住风险</a:t>
            </a:r>
            <a:endParaRPr lang="en-GB" altLang="en-US" sz="1600" dirty="0">
              <a:solidFill>
                <a:srgbClr val="000000"/>
              </a:solidFill>
            </a:endParaRPr>
          </a:p>
        </p:txBody>
      </p:sp>
      <p:sp>
        <p:nvSpPr>
          <p:cNvPr id="15" name="Segnaposto contenuto 2"/>
          <p:cNvSpPr txBox="1"/>
          <p:nvPr/>
        </p:nvSpPr>
        <p:spPr bwMode="auto">
          <a:xfrm>
            <a:off x="96931" y="2372599"/>
            <a:ext cx="2033806" cy="201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600" dirty="0"/>
              <a:t>Increase in risk of neonatal morbidity with increasing birth-weight discordance cut-offs (overall poor predictive accuracy)</a:t>
            </a:r>
            <a:endParaRPr lang="en-US" sz="1600" dirty="0"/>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pic>
        <p:nvPicPr>
          <p:cNvPr id="2" name="Picture 1"/>
          <p:cNvPicPr>
            <a:picLocks noChangeAspect="1"/>
          </p:cNvPicPr>
          <p:nvPr/>
        </p:nvPicPr>
        <p:blipFill>
          <a:blip r:embed="rId1"/>
          <a:stretch>
            <a:fillRect/>
          </a:stretch>
        </p:blipFill>
        <p:spPr>
          <a:xfrm>
            <a:off x="2468836" y="2715710"/>
            <a:ext cx="6413500" cy="2235200"/>
          </a:xfrm>
          <a:prstGeom prst="rect">
            <a:avLst/>
          </a:prstGeom>
        </p:spPr>
      </p:pic>
      <p:cxnSp>
        <p:nvCxnSpPr>
          <p:cNvPr id="17" name="Straight Arrow Connector 16"/>
          <p:cNvCxnSpPr/>
          <p:nvPr/>
        </p:nvCxnSpPr>
        <p:spPr>
          <a:xfrm>
            <a:off x="2228193" y="3628355"/>
            <a:ext cx="0" cy="8513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010906" y="4916976"/>
            <a:ext cx="6874949" cy="2467671"/>
            <a:chOff x="1430880" y="5083324"/>
            <a:chExt cx="6874949" cy="2467671"/>
          </a:xfrm>
        </p:grpSpPr>
        <p:sp>
          <p:nvSpPr>
            <p:cNvPr id="19" name="Segnaposto contenuto 2"/>
            <p:cNvSpPr txBox="1"/>
            <p:nvPr/>
          </p:nvSpPr>
          <p:spPr bwMode="auto">
            <a:xfrm>
              <a:off x="4415716" y="5083324"/>
              <a:ext cx="3890113" cy="246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400" dirty="0"/>
                <a:t>Intertwin birth-weight discordance has</a:t>
              </a:r>
              <a:endParaRPr lang="en-US" sz="1400" dirty="0"/>
            </a:p>
            <a:p>
              <a:pPr marL="0" indent="0">
                <a:buNone/>
              </a:pPr>
              <a:r>
                <a:rPr lang="en-US" sz="1400" dirty="0"/>
                <a:t>overall poor predictive accuracy for neonatal morbidity.</a:t>
              </a:r>
              <a:r>
                <a:rPr lang="zh-CN" altLang="en-US" sz="1400" dirty="0"/>
                <a:t>双胎间出生体重不</a:t>
              </a:r>
              <a:r>
                <a:rPr lang="zh-CN" altLang="en-US" sz="1400" dirty="0" smtClean="0"/>
                <a:t>一致预测</a:t>
              </a:r>
              <a:r>
                <a:rPr lang="zh-CN" altLang="en-US" sz="1400" dirty="0"/>
                <a:t>新生儿</a:t>
              </a:r>
              <a:r>
                <a:rPr lang="zh-CN" altLang="en-US" sz="1400" dirty="0" smtClean="0"/>
                <a:t>发病准确率总体较低</a:t>
              </a:r>
              <a:endParaRPr lang="en-US" sz="1400" dirty="0"/>
            </a:p>
            <a:p>
              <a:pPr marL="0" indent="0">
                <a:buNone/>
              </a:pPr>
              <a:endParaRPr lang="en-US" sz="1400" dirty="0"/>
            </a:p>
            <a:p>
              <a:pPr marL="0" indent="0">
                <a:buNone/>
              </a:pPr>
              <a:r>
                <a:rPr lang="en-US" sz="1400" dirty="0"/>
                <a:t>Optimal cut-off  is </a:t>
              </a:r>
              <a:r>
                <a:rPr lang="en-US" sz="1400" b="1" dirty="0"/>
                <a:t>17.6% (</a:t>
              </a:r>
              <a:r>
                <a:rPr lang="en-US" sz="1400" dirty="0"/>
                <a:t>sensitivity 35.2%, specificity 83.2%). </a:t>
              </a:r>
              <a:r>
                <a:rPr lang="zh-CN" altLang="en-US" sz="1400" dirty="0"/>
                <a:t>最理想</a:t>
              </a:r>
              <a:r>
                <a:rPr lang="zh-CN" altLang="en-US" sz="1400" dirty="0" smtClean="0">
                  <a:solidFill>
                    <a:schemeClr val="tx1"/>
                  </a:solidFill>
                </a:rPr>
                <a:t>的分界值</a:t>
              </a:r>
              <a:r>
                <a:rPr lang="zh-CN" altLang="en-US" sz="1400" dirty="0"/>
                <a:t>为</a:t>
              </a:r>
              <a:r>
                <a:rPr lang="en-US" altLang="zh-CN" sz="1400" dirty="0"/>
                <a:t>17.6%</a:t>
              </a:r>
              <a:r>
                <a:rPr lang="zh-CN" altLang="en-US" sz="1400" dirty="0"/>
                <a:t>（敏感度</a:t>
              </a:r>
              <a:r>
                <a:rPr lang="en-US" altLang="zh-CN" sz="1400" dirty="0"/>
                <a:t>35.2%</a:t>
              </a:r>
              <a:r>
                <a:rPr lang="zh-CN" altLang="en-US" sz="1400" dirty="0"/>
                <a:t>，特异度</a:t>
              </a:r>
              <a:r>
                <a:rPr lang="en-US" altLang="zh-CN" sz="1400" dirty="0"/>
                <a:t>83.2%</a:t>
              </a:r>
              <a:r>
                <a:rPr lang="zh-CN" altLang="en-US" sz="1400" dirty="0"/>
                <a:t>）</a:t>
              </a:r>
              <a:endParaRPr lang="en-US" sz="1400" dirty="0"/>
            </a:p>
            <a:p>
              <a:pPr marL="0" indent="0">
                <a:buNone/>
              </a:pPr>
              <a:endParaRPr lang="en-US" sz="1600" dirty="0"/>
            </a:p>
          </p:txBody>
        </p:sp>
        <p:cxnSp>
          <p:nvCxnSpPr>
            <p:cNvPr id="20" name="Straight Arrow Connector 19"/>
            <p:cNvCxnSpPr/>
            <p:nvPr/>
          </p:nvCxnSpPr>
          <p:spPr>
            <a:xfrm>
              <a:off x="3569903" y="5945886"/>
              <a:ext cx="7882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stretch>
              <a:fillRect/>
            </a:stretch>
          </p:blipFill>
          <p:spPr>
            <a:xfrm>
              <a:off x="1430880" y="5083325"/>
              <a:ext cx="2435830" cy="1810023"/>
            </a:xfrm>
            <a:prstGeom prst="rect">
              <a:avLst/>
            </a:prstGeom>
          </p:spPr>
        </p:pic>
      </p:grpSp>
      <p:grpSp>
        <p:nvGrpSpPr>
          <p:cNvPr id="25" name="Group 2"/>
          <p:cNvGrpSpPr/>
          <p:nvPr/>
        </p:nvGrpSpPr>
        <p:grpSpPr bwMode="auto">
          <a:xfrm>
            <a:off x="0" y="0"/>
            <a:ext cx="9144000" cy="923925"/>
            <a:chOff x="0" y="3755"/>
            <a:chExt cx="5760" cy="582"/>
          </a:xfrm>
        </p:grpSpPr>
        <p:pic>
          <p:nvPicPr>
            <p:cNvPr id="2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文本框 2"/>
          <p:cNvSpPr txBox="1"/>
          <p:nvPr/>
        </p:nvSpPr>
        <p:spPr>
          <a:xfrm>
            <a:off x="3619581" y="2531587"/>
            <a:ext cx="1828800" cy="1828800"/>
          </a:xfrm>
          <a:prstGeom prst="rect">
            <a:avLst/>
          </a:prstGeom>
          <a:noFill/>
        </p:spPr>
        <p:txBody>
          <a:bodyPr wrap="square" rtlCol="0">
            <a:spAutoFit/>
          </a:bodyPr>
          <a:lstStyle/>
          <a:p>
            <a:pPr algn="l"/>
            <a:endParaRPr lang="zh-CN" altLang="en-US" dirty="0"/>
          </a:p>
        </p:txBody>
      </p:sp>
      <p:sp>
        <p:nvSpPr>
          <p:cNvPr id="4" name="文本框 3"/>
          <p:cNvSpPr txBox="1"/>
          <p:nvPr/>
        </p:nvSpPr>
        <p:spPr>
          <a:xfrm>
            <a:off x="0" y="4344661"/>
            <a:ext cx="1828800" cy="1323439"/>
          </a:xfrm>
          <a:prstGeom prst="rect">
            <a:avLst/>
          </a:prstGeom>
          <a:noFill/>
        </p:spPr>
        <p:txBody>
          <a:bodyPr wrap="square" rtlCol="0">
            <a:spAutoFit/>
          </a:bodyPr>
          <a:lstStyle/>
          <a:p>
            <a:pPr algn="l"/>
            <a:r>
              <a:rPr lang="zh-CN" altLang="en-US" sz="1600" dirty="0">
                <a:solidFill>
                  <a:schemeClr val="tx1"/>
                </a:solidFill>
              </a:rPr>
              <a:t>出生体重不</a:t>
            </a:r>
            <a:r>
              <a:rPr lang="zh-CN" altLang="en-US" sz="1600">
                <a:solidFill>
                  <a:schemeClr val="tx1"/>
                </a:solidFill>
              </a:rPr>
              <a:t>一致</a:t>
            </a:r>
            <a:r>
              <a:rPr lang="zh-CN" altLang="en-US" sz="1600" smtClean="0">
                <a:solidFill>
                  <a:schemeClr val="tx1"/>
                </a:solidFill>
              </a:rPr>
              <a:t>的分界值</a:t>
            </a:r>
            <a:r>
              <a:rPr lang="zh-CN" altLang="en-US" sz="1600" dirty="0">
                <a:solidFill>
                  <a:schemeClr val="tx1"/>
                </a:solidFill>
              </a:rPr>
              <a:t>越高，</a:t>
            </a:r>
            <a:r>
              <a:rPr lang="zh-CN" altLang="en-US" sz="1600" dirty="0" smtClean="0">
                <a:solidFill>
                  <a:schemeClr val="tx1"/>
                </a:solidFill>
              </a:rPr>
              <a:t>其新生儿发病风险</a:t>
            </a:r>
            <a:r>
              <a:rPr lang="zh-CN" altLang="en-US" sz="1600" dirty="0">
                <a:solidFill>
                  <a:schemeClr val="tx1"/>
                </a:solidFill>
              </a:rPr>
              <a:t>越高（总体</a:t>
            </a:r>
            <a:r>
              <a:rPr lang="zh-CN" altLang="en-US" sz="1600" dirty="0"/>
              <a:t>预测准确率较低）</a:t>
            </a:r>
            <a:endParaRPr lang="zh-CN" alt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68262" y="1683235"/>
            <a:ext cx="9075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en-GB" altLang="en-US" sz="1800" b="1" dirty="0">
                <a:solidFill>
                  <a:srgbClr val="000000"/>
                </a:solidFill>
                <a:latin typeface="Arial Unicode MS" pitchFamily="34" charset="-122"/>
                <a:ea typeface="Arial Unicode MS" pitchFamily="34" charset="-122"/>
                <a:cs typeface="Arial Unicode MS" pitchFamily="34" charset="-122"/>
              </a:rPr>
              <a:t>Result</a:t>
            </a:r>
            <a:r>
              <a:rPr lang="en-US" altLang="en-US" sz="1800" b="1" dirty="0">
                <a:solidFill>
                  <a:srgbClr val="000000"/>
                </a:solidFill>
                <a:latin typeface="Arial Unicode MS" pitchFamily="34" charset="-122"/>
                <a:ea typeface="Arial Unicode MS" pitchFamily="34" charset="-122"/>
                <a:cs typeface="Arial Unicode MS" pitchFamily="34" charset="-122"/>
              </a:rPr>
              <a:t>s - </a:t>
            </a:r>
            <a:r>
              <a:rPr lang="en-US" altLang="en-US" sz="1800" dirty="0">
                <a:latin typeface="Arial Unicode MS" pitchFamily="34" charset="-122"/>
                <a:ea typeface="Arial Unicode MS" pitchFamily="34" charset="-122"/>
                <a:cs typeface="Arial Unicode MS" pitchFamily="34" charset="-122"/>
              </a:rPr>
              <a:t>D</a:t>
            </a:r>
            <a:r>
              <a:rPr lang="en-US" sz="1800" dirty="0">
                <a:latin typeface="Arial Unicode MS" pitchFamily="34" charset="-122"/>
                <a:ea typeface="Arial Unicode MS" pitchFamily="34" charset="-122"/>
                <a:cs typeface="Arial Unicode MS" pitchFamily="34" charset="-122"/>
              </a:rPr>
              <a:t>iagnostic accuracy of different intertwin birth-weight </a:t>
            </a:r>
            <a:r>
              <a:rPr lang="en-US" sz="1800" dirty="0" smtClean="0">
                <a:latin typeface="Arial Unicode MS" pitchFamily="34" charset="-122"/>
                <a:ea typeface="Arial Unicode MS" pitchFamily="34" charset="-122"/>
                <a:cs typeface="Arial Unicode MS" pitchFamily="34" charset="-122"/>
              </a:rPr>
              <a:t>discordance thresholds</a:t>
            </a:r>
            <a:endParaRPr lang="en-US" sz="1800" dirty="0" smtClean="0">
              <a:latin typeface="Arial Unicode MS" pitchFamily="34" charset="-122"/>
              <a:ea typeface="Arial Unicode MS" pitchFamily="34" charset="-122"/>
              <a:cs typeface="Arial Unicode MS" pitchFamily="34" charset="-122"/>
            </a:endParaRPr>
          </a:p>
          <a:p>
            <a:pPr algn="ctr">
              <a:spcBef>
                <a:spcPct val="0"/>
              </a:spcBef>
              <a:buNone/>
            </a:pPr>
            <a:r>
              <a:rPr lang="zh-CN" altLang="en-US" sz="1800" dirty="0" smtClean="0">
                <a:latin typeface="Arial Unicode MS" pitchFamily="34" charset="-122"/>
                <a:ea typeface="Arial Unicode MS" pitchFamily="34" charset="-122"/>
                <a:cs typeface="Arial Unicode MS" pitchFamily="34" charset="-122"/>
              </a:rPr>
              <a:t>结果</a:t>
            </a:r>
            <a:r>
              <a:rPr lang="en-US" altLang="zh-CN" sz="1800" dirty="0">
                <a:latin typeface="Arial Unicode MS" pitchFamily="34" charset="-122"/>
                <a:ea typeface="Arial Unicode MS" pitchFamily="34" charset="-122"/>
                <a:cs typeface="Arial Unicode MS" pitchFamily="34" charset="-122"/>
              </a:rPr>
              <a:t>-</a:t>
            </a:r>
            <a:r>
              <a:rPr lang="zh-CN" altLang="en-US" sz="1800" dirty="0">
                <a:latin typeface="Arial Unicode MS" pitchFamily="34" charset="-122"/>
                <a:ea typeface="Arial Unicode MS" pitchFamily="34" charset="-122"/>
                <a:cs typeface="Arial Unicode MS" pitchFamily="34" charset="-122"/>
              </a:rPr>
              <a:t>双胎间出生体重不</a:t>
            </a:r>
            <a:r>
              <a:rPr lang="zh-CN" altLang="en-US" sz="1800" dirty="0" smtClean="0">
                <a:latin typeface="Arial Unicode MS" pitchFamily="34" charset="-122"/>
                <a:ea typeface="Arial Unicode MS" pitchFamily="34" charset="-122"/>
                <a:cs typeface="Arial Unicode MS" pitchFamily="34" charset="-122"/>
              </a:rPr>
              <a:t>一致不同</a:t>
            </a:r>
            <a:r>
              <a:rPr lang="zh-CN" altLang="en-US" sz="1800" dirty="0">
                <a:latin typeface="Arial Unicode MS" pitchFamily="34" charset="-122"/>
                <a:ea typeface="Arial Unicode MS" pitchFamily="34" charset="-122"/>
                <a:cs typeface="Arial Unicode MS" pitchFamily="34" charset="-122"/>
              </a:rPr>
              <a:t>阈值的诊断准确性</a:t>
            </a:r>
            <a:endParaRPr lang="en-GB" altLang="en-US" sz="1800" dirty="0">
              <a:solidFill>
                <a:srgbClr val="000000"/>
              </a:solidFill>
              <a:latin typeface="Arial Unicode MS" pitchFamily="34" charset="-122"/>
              <a:ea typeface="Arial Unicode MS" pitchFamily="34" charset="-122"/>
              <a:cs typeface="Arial Unicode MS" pitchFamily="34" charset="-122"/>
            </a:endParaRPr>
          </a:p>
        </p:txBody>
      </p:sp>
      <p:sp>
        <p:nvSpPr>
          <p:cNvPr id="15" name="Segnaposto contenuto 2"/>
          <p:cNvSpPr txBox="1"/>
          <p:nvPr/>
        </p:nvSpPr>
        <p:spPr bwMode="auto">
          <a:xfrm>
            <a:off x="73571" y="4073313"/>
            <a:ext cx="1292772" cy="237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defRPr/>
            </a:pPr>
            <a:r>
              <a:rPr lang="en-US" sz="1600" dirty="0"/>
              <a:t>Commonly accepted weight discordance cut-offs. </a:t>
            </a:r>
            <a:endParaRPr lang="en-US" sz="1600" dirty="0" smtClean="0"/>
          </a:p>
          <a:p>
            <a:pPr marL="0" indent="0">
              <a:buNone/>
              <a:defRPr/>
            </a:pPr>
            <a:r>
              <a:rPr lang="zh-CN" altLang="en-US" sz="1600" dirty="0" smtClean="0"/>
              <a:t>普遍</a:t>
            </a:r>
            <a:r>
              <a:rPr lang="zh-CN" altLang="en-US" sz="1600" dirty="0"/>
              <a:t>接受的</a:t>
            </a:r>
            <a:r>
              <a:rPr lang="zh-CN" altLang="en-US" sz="1600"/>
              <a:t>体重</a:t>
            </a:r>
            <a:r>
              <a:rPr lang="zh-CN" altLang="en-US" sz="1600" smtClean="0">
                <a:solidFill>
                  <a:schemeClr val="tx1"/>
                </a:solidFill>
              </a:rPr>
              <a:t>差异分界值</a:t>
            </a:r>
            <a:endParaRPr lang="en-US" sz="1600" dirty="0">
              <a:solidFill>
                <a:schemeClr val="tx1"/>
              </a:solidFill>
            </a:endParaRPr>
          </a:p>
          <a:p>
            <a:pPr>
              <a:defRPr/>
            </a:pPr>
            <a:endParaRPr lang="en-US" sz="1600" dirty="0">
              <a:solidFill>
                <a:schemeClr val="tx1"/>
              </a:solidFill>
            </a:endParaRPr>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pic>
        <p:nvPicPr>
          <p:cNvPr id="2" name="Picture 1"/>
          <p:cNvPicPr>
            <a:picLocks noChangeAspect="1"/>
          </p:cNvPicPr>
          <p:nvPr/>
        </p:nvPicPr>
        <p:blipFill>
          <a:blip r:embed="rId1"/>
          <a:stretch>
            <a:fillRect/>
          </a:stretch>
        </p:blipFill>
        <p:spPr>
          <a:xfrm>
            <a:off x="1366343" y="2595191"/>
            <a:ext cx="7270335" cy="2828146"/>
          </a:xfrm>
          <a:prstGeom prst="rect">
            <a:avLst/>
          </a:prstGeom>
        </p:spPr>
      </p:pic>
      <p:sp>
        <p:nvSpPr>
          <p:cNvPr id="18" name="Rectangle 17"/>
          <p:cNvSpPr/>
          <p:nvPr/>
        </p:nvSpPr>
        <p:spPr>
          <a:xfrm>
            <a:off x="1483373" y="4569976"/>
            <a:ext cx="2538205" cy="3231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1089235" y="4747706"/>
            <a:ext cx="353505" cy="29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2"/>
          <p:cNvGrpSpPr/>
          <p:nvPr/>
        </p:nvGrpSpPr>
        <p:grpSpPr bwMode="auto">
          <a:xfrm>
            <a:off x="0" y="0"/>
            <a:ext cx="9144000" cy="923925"/>
            <a:chOff x="0" y="3755"/>
            <a:chExt cx="5760" cy="582"/>
          </a:xfrm>
        </p:grpSpPr>
        <p:pic>
          <p:nvPicPr>
            <p:cNvPr id="21"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3631681" y="1786644"/>
            <a:ext cx="1880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800" b="1" dirty="0">
                <a:solidFill>
                  <a:srgbClr val="000000"/>
                </a:solidFill>
              </a:rPr>
              <a:t>Discussion</a:t>
            </a:r>
            <a:r>
              <a:rPr lang="zh-CN" altLang="en-GB" sz="1800" b="1" dirty="0">
                <a:solidFill>
                  <a:srgbClr val="000000"/>
                </a:solidFill>
              </a:rPr>
              <a:t>讨论</a:t>
            </a:r>
            <a:endParaRPr lang="en-GB" altLang="en-US" sz="1800" dirty="0">
              <a:solidFill>
                <a:srgbClr val="000000"/>
              </a:solidFill>
            </a:endParaRPr>
          </a:p>
        </p:txBody>
      </p:sp>
      <p:sp>
        <p:nvSpPr>
          <p:cNvPr id="15" name="Segnaposto contenuto 2"/>
          <p:cNvSpPr txBox="1"/>
          <p:nvPr/>
        </p:nvSpPr>
        <p:spPr bwMode="auto">
          <a:xfrm>
            <a:off x="68263" y="2155976"/>
            <a:ext cx="8937625" cy="470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800" dirty="0"/>
              <a:t>There are no guidelines on how often ultrasound surveillance should be performed in MC and DC twin pregnancies that are affected by growth discordance. Management is usually based on local practice. </a:t>
            </a:r>
            <a:r>
              <a:rPr lang="zh-CN" altLang="en-US" sz="1800" dirty="0"/>
              <a:t>目前</a:t>
            </a:r>
            <a:r>
              <a:rPr lang="zh-CN" altLang="en-US" sz="1800" dirty="0" smtClean="0"/>
              <a:t>对合并双胎生</a:t>
            </a:r>
            <a:r>
              <a:rPr lang="zh-CN" altLang="en-US" sz="1800" dirty="0"/>
              <a:t>长不</a:t>
            </a:r>
            <a:r>
              <a:rPr lang="zh-CN" altLang="en-US" sz="1800" dirty="0" smtClean="0"/>
              <a:t>一致的单绒</a:t>
            </a:r>
            <a:r>
              <a:rPr lang="zh-CN" altLang="en-US" sz="1800" dirty="0"/>
              <a:t>及双</a:t>
            </a:r>
            <a:r>
              <a:rPr lang="zh-CN" altLang="en-US" sz="1800" dirty="0" smtClean="0"/>
              <a:t>绒双胎，其超声监测频率仍无明确指南。通常基于当地实际情况进行处理</a:t>
            </a:r>
            <a:r>
              <a:rPr lang="zh-CN" altLang="en-US" sz="1800" dirty="0"/>
              <a:t>。</a:t>
            </a:r>
            <a:endParaRPr lang="en-US" sz="1800" dirty="0"/>
          </a:p>
          <a:p>
            <a:pPr>
              <a:defRPr/>
            </a:pPr>
            <a:r>
              <a:rPr lang="en-US" sz="1800" dirty="0">
                <a:solidFill>
                  <a:schemeClr val="tx1"/>
                </a:solidFill>
              </a:rPr>
              <a:t>Several weight-discordance cut-offs have been reported to be associated with adverse pregnancy outcome: </a:t>
            </a:r>
            <a:r>
              <a:rPr lang="en-US" sz="1800" b="1" dirty="0">
                <a:solidFill>
                  <a:schemeClr val="tx1"/>
                </a:solidFill>
              </a:rPr>
              <a:t>NICE</a:t>
            </a:r>
            <a:r>
              <a:rPr lang="en-US" sz="1800" dirty="0">
                <a:solidFill>
                  <a:schemeClr val="tx1"/>
                </a:solidFill>
              </a:rPr>
              <a:t> guidance ≥ 25%, </a:t>
            </a:r>
            <a:r>
              <a:rPr lang="en-US" sz="1800" b="1" dirty="0">
                <a:solidFill>
                  <a:schemeClr val="tx1"/>
                </a:solidFill>
              </a:rPr>
              <a:t>ACOG</a:t>
            </a:r>
            <a:r>
              <a:rPr lang="en-US" sz="1800" dirty="0">
                <a:solidFill>
                  <a:schemeClr val="tx1"/>
                </a:solidFill>
              </a:rPr>
              <a:t> guidelines 20%. </a:t>
            </a:r>
            <a:r>
              <a:rPr lang="zh-CN" altLang="en-US" sz="1800" dirty="0" smtClean="0">
                <a:solidFill>
                  <a:schemeClr val="tx1"/>
                </a:solidFill>
              </a:rPr>
              <a:t>据报道严重的体重差异分界值与</a:t>
            </a:r>
            <a:r>
              <a:rPr lang="zh-CN" altLang="en-US" sz="1800" dirty="0">
                <a:solidFill>
                  <a:schemeClr val="tx1"/>
                </a:solidFill>
              </a:rPr>
              <a:t>不良妊娠结局</a:t>
            </a:r>
            <a:r>
              <a:rPr lang="zh-CN" altLang="en-US" sz="1800" dirty="0" smtClean="0">
                <a:solidFill>
                  <a:schemeClr val="tx1"/>
                </a:solidFill>
              </a:rPr>
              <a:t>结果相关</a:t>
            </a:r>
            <a:r>
              <a:rPr lang="zh-CN" altLang="en-US" sz="1800" dirty="0">
                <a:solidFill>
                  <a:schemeClr val="tx1"/>
                </a:solidFill>
              </a:rPr>
              <a:t>：</a:t>
            </a:r>
            <a:r>
              <a:rPr lang="en-US" altLang="zh-CN" sz="1800" dirty="0">
                <a:solidFill>
                  <a:schemeClr val="tx1"/>
                </a:solidFill>
              </a:rPr>
              <a:t>NICE</a:t>
            </a:r>
            <a:r>
              <a:rPr lang="zh-CN" altLang="en-US" sz="1800" dirty="0">
                <a:solidFill>
                  <a:schemeClr val="tx1"/>
                </a:solidFill>
              </a:rPr>
              <a:t>指南为</a:t>
            </a:r>
            <a:r>
              <a:rPr lang="en-US" altLang="zh-CN" sz="1800" dirty="0">
                <a:solidFill>
                  <a:schemeClr val="tx1"/>
                </a:solidFill>
                <a:latin typeface="Arial" panose="020B0604020202020204" pitchFamily="34" charset="0"/>
                <a:ea typeface="Arial" panose="020B0604020202020204" pitchFamily="34" charset="0"/>
                <a:cs typeface="Arial" panose="020B0604020202020204" pitchFamily="34" charset="0"/>
              </a:rPr>
              <a:t>≥25%</a:t>
            </a:r>
            <a:r>
              <a:rPr lang="zh-CN" altLang="en-US" sz="1800" dirty="0">
                <a:solidFill>
                  <a:schemeClr val="tx1"/>
                </a:solidFill>
                <a:latin typeface="Arial" panose="020B0604020202020204" pitchFamily="34" charset="0"/>
                <a:ea typeface="Arial" panose="020B0604020202020204" pitchFamily="34" charset="0"/>
                <a:cs typeface="Arial" panose="020B0604020202020204" pitchFamily="34" charset="0"/>
              </a:rPr>
              <a:t>，</a:t>
            </a:r>
            <a:r>
              <a:rPr lang="en-US" altLang="zh-CN" sz="1800" dirty="0">
                <a:solidFill>
                  <a:schemeClr val="tx1"/>
                </a:solidFill>
                <a:latin typeface="Arial" panose="020B0604020202020204" pitchFamily="34" charset="0"/>
                <a:ea typeface="Arial" panose="020B0604020202020204" pitchFamily="34" charset="0"/>
                <a:cs typeface="Arial" panose="020B0604020202020204" pitchFamily="34" charset="0"/>
              </a:rPr>
              <a:t>ACOG</a:t>
            </a:r>
            <a:r>
              <a:rPr lang="zh-CN" altLang="en-US" sz="1800" dirty="0">
                <a:solidFill>
                  <a:schemeClr val="tx1"/>
                </a:solidFill>
                <a:latin typeface="Arial" panose="020B0604020202020204" pitchFamily="34" charset="0"/>
                <a:ea typeface="Arial" panose="020B0604020202020204" pitchFamily="34" charset="0"/>
                <a:cs typeface="Arial" panose="020B0604020202020204" pitchFamily="34" charset="0"/>
              </a:rPr>
              <a:t>为</a:t>
            </a:r>
            <a:r>
              <a:rPr lang="en-US" altLang="zh-CN" sz="1800" dirty="0">
                <a:solidFill>
                  <a:schemeClr val="tx1"/>
                </a:solidFill>
                <a:latin typeface="Arial" panose="020B0604020202020204" pitchFamily="34" charset="0"/>
                <a:ea typeface="Arial" panose="020B0604020202020204" pitchFamily="34" charset="0"/>
                <a:cs typeface="Arial" panose="020B0604020202020204" pitchFamily="34" charset="0"/>
              </a:rPr>
              <a:t>≥20%</a:t>
            </a:r>
            <a:endParaRPr lang="en-US" sz="1800" dirty="0">
              <a:solidFill>
                <a:schemeClr val="tx1"/>
              </a:solidFill>
            </a:endParaRPr>
          </a:p>
          <a:p>
            <a:pPr>
              <a:defRPr/>
            </a:pPr>
            <a:r>
              <a:rPr lang="en-US" sz="1800" dirty="0">
                <a:solidFill>
                  <a:schemeClr val="tx1"/>
                </a:solidFill>
              </a:rPr>
              <a:t>Such differences in the definition of significant weight discordance could be explained by the inclusion of cases affected by anomalies or complications such as TTTS, which are more likely to experience adverse perinatal outcome, differences in the definitions of adverse pregnancy outcome, and lack of stratification of the analysis according to chorionicity and gestational age at assessment and at birth. </a:t>
            </a:r>
            <a:r>
              <a:rPr lang="zh-CN" altLang="en-US" sz="1800" dirty="0" smtClean="0">
                <a:solidFill>
                  <a:schemeClr val="tx1"/>
                </a:solidFill>
              </a:rPr>
              <a:t>对于明显的体重差异概念定义不同的原因为：纳</a:t>
            </a:r>
            <a:r>
              <a:rPr lang="zh-CN" altLang="en-US" sz="1800" dirty="0" smtClean="0"/>
              <a:t>入了合并异常的胎儿及有合并症的胎儿，如</a:t>
            </a:r>
            <a:r>
              <a:rPr lang="en-US" altLang="zh-CN" sz="1800" dirty="0" smtClean="0"/>
              <a:t>TTTS</a:t>
            </a:r>
            <a:r>
              <a:rPr lang="zh-CN" altLang="en-US" sz="1800" dirty="0" smtClean="0"/>
              <a:t>，这些病例更容易出现围生期不良结局；对不良妊娠结局的定义不同；未根据绒毛膜性、评估孕周和出生孕周进行分层分析</a:t>
            </a:r>
            <a:endParaRPr lang="en-US" sz="1800" dirty="0"/>
          </a:p>
        </p:txBody>
      </p:sp>
      <p:sp>
        <p:nvSpPr>
          <p:cNvPr id="16" name="Text Box 5"/>
          <p:cNvSpPr txBox="1">
            <a:spLocks noChangeArrowheads="1"/>
          </p:cNvSpPr>
          <p:nvPr/>
        </p:nvSpPr>
        <p:spPr bwMode="auto">
          <a:xfrm>
            <a:off x="0" y="841375"/>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3631681" y="1549261"/>
            <a:ext cx="1880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800" b="1" dirty="0">
                <a:solidFill>
                  <a:srgbClr val="000000"/>
                </a:solidFill>
              </a:rPr>
              <a:t>Discussion</a:t>
            </a:r>
            <a:r>
              <a:rPr lang="zh-CN" altLang="en-GB" sz="1800" b="1" dirty="0">
                <a:solidFill>
                  <a:srgbClr val="000000"/>
                </a:solidFill>
              </a:rPr>
              <a:t>讨论</a:t>
            </a:r>
            <a:endParaRPr lang="en-GB" altLang="en-US" sz="1800" dirty="0">
              <a:solidFill>
                <a:srgbClr val="000000"/>
              </a:solidFill>
            </a:endParaRPr>
          </a:p>
        </p:txBody>
      </p:sp>
      <p:sp>
        <p:nvSpPr>
          <p:cNvPr id="18" name="Segnaposto contenuto 2"/>
          <p:cNvSpPr txBox="1"/>
          <p:nvPr/>
        </p:nvSpPr>
        <p:spPr bwMode="auto">
          <a:xfrm>
            <a:off x="179388" y="1918593"/>
            <a:ext cx="8964611" cy="332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600" dirty="0" err="1"/>
              <a:t>D’Antonio</a:t>
            </a:r>
            <a:r>
              <a:rPr lang="en-US" sz="1600" dirty="0"/>
              <a:t> </a:t>
            </a:r>
            <a:r>
              <a:rPr lang="en-US" sz="1600" i="1" dirty="0"/>
              <a:t>et al.</a:t>
            </a:r>
            <a:r>
              <a:rPr lang="en-US" sz="1600" i="1" dirty="0">
                <a:solidFill>
                  <a:schemeClr val="bg1"/>
                </a:solidFill>
              </a:rPr>
              <a:t> </a:t>
            </a:r>
            <a:r>
              <a:rPr lang="en-US" sz="1600" dirty="0"/>
              <a:t>have reported previously that weight discordance was associated independently with the risk of perinatal mortality in twin pregnancies, irrespective of chorionicity. D</a:t>
            </a:r>
            <a:r>
              <a:rPr lang="en-US" altLang="zh-CN" sz="1600" dirty="0"/>
              <a:t>’Antonio</a:t>
            </a:r>
            <a:r>
              <a:rPr lang="zh-CN" altLang="en-US" sz="1600" dirty="0"/>
              <a:t>等人先前报道了体重不一致是双胎妊娠围产期死亡率的独立危险因素，与绒毛膜性无关。</a:t>
            </a:r>
            <a:endParaRPr lang="en-US" sz="1600" dirty="0"/>
          </a:p>
          <a:p>
            <a:r>
              <a:rPr lang="en-US" sz="1600" dirty="0"/>
              <a:t>The current study confirms that weight discordance is associated with increased risk of neonatal morbidity, irrespective of chorionicity. </a:t>
            </a:r>
            <a:r>
              <a:rPr lang="zh-CN" altLang="en-US" sz="1600" dirty="0"/>
              <a:t>本</a:t>
            </a:r>
            <a:r>
              <a:rPr lang="zh-CN" altLang="en-US" sz="1600" dirty="0" smtClean="0"/>
              <a:t>研究</a:t>
            </a:r>
            <a:r>
              <a:rPr lang="zh-CN" altLang="en-US" sz="1600" dirty="0"/>
              <a:t>证实了体重不</a:t>
            </a:r>
            <a:r>
              <a:rPr lang="zh-CN" altLang="en-US" sz="1600" dirty="0" smtClean="0"/>
              <a:t>一致与新生儿发病风险增加相关</a:t>
            </a:r>
            <a:r>
              <a:rPr lang="zh-CN" altLang="en-US" sz="1600" dirty="0"/>
              <a:t>，与绒毛膜性无关。</a:t>
            </a:r>
            <a:endParaRPr lang="en-US" sz="1600" dirty="0"/>
          </a:p>
          <a:p>
            <a:r>
              <a:rPr lang="en-US" sz="1600" dirty="0"/>
              <a:t>This finding may initially seem surprising in view of the reported association between monochorionicity and perinatal morbidity, but the current analysis included only pregnancies delivering ≥ 34 weeks’   gestation, when pregnancy loss or preterm birth due to complications </a:t>
            </a:r>
            <a:r>
              <a:rPr lang="en-US" sz="1600" dirty="0">
                <a:solidFill>
                  <a:schemeClr val="tx1"/>
                </a:solidFill>
              </a:rPr>
              <a:t>associated with monochorionicity, such as TTTS, are unlikely to </a:t>
            </a:r>
            <a:r>
              <a:rPr lang="en-US" sz="1600" dirty="0" smtClean="0">
                <a:solidFill>
                  <a:schemeClr val="tx1"/>
                </a:solidFill>
              </a:rPr>
              <a:t>occur.</a:t>
            </a:r>
            <a:r>
              <a:rPr lang="zh-CN" altLang="en-US" sz="1600" dirty="0" smtClean="0">
                <a:solidFill>
                  <a:schemeClr val="tx1"/>
                </a:solidFill>
              </a:rPr>
              <a:t>本研究中对于单绒双</a:t>
            </a:r>
            <a:r>
              <a:rPr lang="zh-CN" altLang="en-US" sz="1600" dirty="0">
                <a:solidFill>
                  <a:schemeClr val="tx1"/>
                </a:solidFill>
              </a:rPr>
              <a:t>胎与围产期</a:t>
            </a:r>
            <a:r>
              <a:rPr lang="zh-CN" altLang="en-US" sz="1600" dirty="0" smtClean="0">
                <a:solidFill>
                  <a:schemeClr val="tx1"/>
                </a:solidFill>
              </a:rPr>
              <a:t>发病的相关性结果让人惊讶，</a:t>
            </a:r>
            <a:r>
              <a:rPr lang="zh-CN" altLang="en-US" sz="1600" dirty="0">
                <a:solidFill>
                  <a:schemeClr val="tx1"/>
                </a:solidFill>
              </a:rPr>
              <a:t>但本研究</a:t>
            </a:r>
            <a:r>
              <a:rPr lang="zh-CN" altLang="en-US" sz="1600" dirty="0" smtClean="0">
                <a:solidFill>
                  <a:schemeClr val="tx1"/>
                </a:solidFill>
              </a:rPr>
              <a:t>仅纳入了</a:t>
            </a:r>
            <a:r>
              <a:rPr lang="en-US" altLang="zh-CN" sz="1600" dirty="0">
                <a:solidFill>
                  <a:schemeClr val="tx1"/>
                </a:solidFill>
              </a:rPr>
              <a:t>34</a:t>
            </a:r>
            <a:r>
              <a:rPr lang="zh-CN" altLang="en-US" sz="1600" dirty="0">
                <a:solidFill>
                  <a:schemeClr val="tx1"/>
                </a:solidFill>
              </a:rPr>
              <a:t>周后分娩的病例</a:t>
            </a:r>
            <a:r>
              <a:rPr lang="zh-CN" altLang="en-US" sz="1600" dirty="0" smtClean="0">
                <a:solidFill>
                  <a:schemeClr val="tx1"/>
                </a:solidFill>
              </a:rPr>
              <a:t>，而单绒双胎在</a:t>
            </a:r>
            <a:r>
              <a:rPr lang="en-US" altLang="zh-CN" sz="1600" dirty="0" smtClean="0">
                <a:solidFill>
                  <a:schemeClr val="tx1"/>
                </a:solidFill>
              </a:rPr>
              <a:t>34</a:t>
            </a:r>
            <a:r>
              <a:rPr lang="zh-CN" altLang="en-US" sz="1600" dirty="0" smtClean="0">
                <a:solidFill>
                  <a:schemeClr val="tx1"/>
                </a:solidFill>
              </a:rPr>
              <a:t>周后出现如</a:t>
            </a:r>
            <a:r>
              <a:rPr lang="en-US" altLang="zh-CN" sz="1600" dirty="0">
                <a:solidFill>
                  <a:schemeClr val="tx1"/>
                </a:solidFill>
              </a:rPr>
              <a:t>TTTS</a:t>
            </a:r>
            <a:r>
              <a:rPr lang="zh-CN" altLang="en-US" sz="1600" dirty="0" smtClean="0">
                <a:solidFill>
                  <a:schemeClr val="tx1"/>
                </a:solidFill>
              </a:rPr>
              <a:t>相关合并症、胎儿死亡或早产的可能性较小。</a:t>
            </a:r>
            <a:endParaRPr lang="zh-CN" altLang="en-US" sz="1600" dirty="0" smtClean="0">
              <a:solidFill>
                <a:schemeClr val="tx1"/>
              </a:solidFill>
            </a:endParaRPr>
          </a:p>
        </p:txBody>
      </p:sp>
      <p:sp>
        <p:nvSpPr>
          <p:cNvPr id="15" name="Text Box 5"/>
          <p:cNvSpPr txBox="1">
            <a:spLocks noChangeArrowheads="1"/>
          </p:cNvSpPr>
          <p:nvPr/>
        </p:nvSpPr>
        <p:spPr bwMode="auto">
          <a:xfrm>
            <a:off x="0" y="841375"/>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2" name="TextBox 1"/>
          <p:cNvSpPr txBox="1"/>
          <p:nvPr/>
        </p:nvSpPr>
        <p:spPr>
          <a:xfrm>
            <a:off x="324092" y="5544273"/>
            <a:ext cx="8590902" cy="1077218"/>
          </a:xfrm>
          <a:prstGeom prst="rect">
            <a:avLst/>
          </a:prstGeom>
          <a:noFill/>
          <a:ln w="19050">
            <a:solidFill>
              <a:srgbClr val="FF0000"/>
            </a:solidFill>
          </a:ln>
        </p:spPr>
        <p:txBody>
          <a:bodyPr wrap="square" rtlCol="0">
            <a:spAutoFit/>
          </a:bodyPr>
          <a:lstStyle/>
          <a:p>
            <a:r>
              <a:rPr lang="en-US" sz="1600" dirty="0">
                <a:latin typeface="Arial" panose="020B0604020202020204" pitchFamily="34" charset="0"/>
              </a:rPr>
              <a:t>The management of growth-discordant twins should take into account chorionicity in view of the higher risk of mortality and adverse neurological outcome observed in cases of cotwin demise in MC pregnancies. </a:t>
            </a:r>
            <a:r>
              <a:rPr lang="zh-CN" altLang="en-US" sz="1600" dirty="0">
                <a:latin typeface="Arial" panose="020B0604020202020204" pitchFamily="34" charset="0"/>
              </a:rPr>
              <a:t>双胎生长不</a:t>
            </a:r>
            <a:r>
              <a:rPr lang="zh-CN" altLang="en-US" sz="1600" dirty="0" smtClean="0">
                <a:latin typeface="Arial" panose="020B0604020202020204" pitchFamily="34" charset="0"/>
              </a:rPr>
              <a:t>一致处理</a:t>
            </a:r>
            <a:r>
              <a:rPr lang="zh-CN" altLang="en-US" sz="1600" dirty="0">
                <a:latin typeface="Arial" panose="020B0604020202020204" pitchFamily="34" charset="0"/>
              </a:rPr>
              <a:t>时</a:t>
            </a:r>
            <a:r>
              <a:rPr lang="zh-CN" altLang="en-US" sz="1600" dirty="0" smtClean="0">
                <a:latin typeface="Arial" panose="020B0604020202020204" pitchFamily="34" charset="0"/>
              </a:rPr>
              <a:t>应</a:t>
            </a:r>
            <a:r>
              <a:rPr lang="zh-CN" altLang="en-US" sz="1600" dirty="0">
                <a:latin typeface="Arial" panose="020B0604020202020204" pitchFamily="34" charset="0"/>
              </a:rPr>
              <a:t>考虑绒毛膜性，因在单绒双胎中出现一胎死亡后</a:t>
            </a:r>
            <a:r>
              <a:rPr lang="zh-CN" altLang="en-US" sz="1600" dirty="0" smtClean="0">
                <a:latin typeface="Arial" panose="020B0604020202020204" pitchFamily="34" charset="0"/>
              </a:rPr>
              <a:t>，另</a:t>
            </a:r>
            <a:r>
              <a:rPr lang="zh-CN" altLang="en-US" sz="1600" dirty="0">
                <a:latin typeface="Arial" panose="020B0604020202020204" pitchFamily="34" charset="0"/>
              </a:rPr>
              <a:t>一</a:t>
            </a:r>
            <a:r>
              <a:rPr lang="zh-CN" altLang="en-US" sz="1600" dirty="0" smtClean="0">
                <a:latin typeface="Arial" panose="020B0604020202020204" pitchFamily="34" charset="0"/>
              </a:rPr>
              <a:t>胎死亡或</a:t>
            </a:r>
            <a:r>
              <a:rPr lang="zh-CN" altLang="en-US" sz="1600" dirty="0">
                <a:latin typeface="Arial" panose="020B0604020202020204" pitchFamily="34" charset="0"/>
              </a:rPr>
              <a:t>发生</a:t>
            </a:r>
            <a:r>
              <a:rPr lang="zh-CN" altLang="en-US" sz="1600" dirty="0" smtClean="0">
                <a:latin typeface="Arial" panose="020B0604020202020204" pitchFamily="34" charset="0"/>
              </a:rPr>
              <a:t>不良</a:t>
            </a:r>
            <a:r>
              <a:rPr lang="zh-CN" altLang="en-US" sz="1600" dirty="0">
                <a:latin typeface="Arial" panose="020B0604020202020204" pitchFamily="34" charset="0"/>
              </a:rPr>
              <a:t>神经系统结局的风险更高。</a:t>
            </a:r>
            <a:endParaRPr lang="en-US" sz="1600" dirty="0">
              <a:latin typeface="Arial" panose="020B0604020202020204" pitchFamily="34" charset="0"/>
            </a:endParaRPr>
          </a:p>
        </p:txBody>
      </p:sp>
      <p:grpSp>
        <p:nvGrpSpPr>
          <p:cNvPr id="16" name="Group 2"/>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2160935" y="1839936"/>
            <a:ext cx="48221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2000" b="1" dirty="0">
                <a:solidFill>
                  <a:srgbClr val="000000"/>
                </a:solidFill>
                <a:latin typeface="+mn-ea"/>
                <a:ea typeface="+mn-ea"/>
                <a:cs typeface="Arial Unicode MS" pitchFamily="34" charset="-122"/>
              </a:rPr>
              <a:t>Implications for </a:t>
            </a:r>
            <a:r>
              <a:rPr lang="en-GB" altLang="en-US" sz="2000" b="1" dirty="0" smtClean="0">
                <a:solidFill>
                  <a:srgbClr val="000000"/>
                </a:solidFill>
                <a:latin typeface="+mn-ea"/>
                <a:ea typeface="+mn-ea"/>
                <a:cs typeface="Arial Unicode MS" pitchFamily="34" charset="-122"/>
              </a:rPr>
              <a:t>practice</a:t>
            </a:r>
            <a:r>
              <a:rPr lang="zh-CN" altLang="en-US" sz="2000" b="1" dirty="0" smtClean="0">
                <a:solidFill>
                  <a:srgbClr val="000000"/>
                </a:solidFill>
                <a:latin typeface="+mn-ea"/>
                <a:ea typeface="+mn-ea"/>
                <a:cs typeface="Arial Unicode MS" pitchFamily="34" charset="-122"/>
              </a:rPr>
              <a:t> 临床实践提示</a:t>
            </a:r>
            <a:endParaRPr lang="en-GB" altLang="en-US" sz="2000" dirty="0">
              <a:solidFill>
                <a:srgbClr val="000000"/>
              </a:solidFill>
              <a:latin typeface="+mn-ea"/>
              <a:ea typeface="+mn-ea"/>
              <a:cs typeface="Arial Unicode MS" pitchFamily="34" charset="-122"/>
            </a:endParaRPr>
          </a:p>
        </p:txBody>
      </p:sp>
      <p:sp>
        <p:nvSpPr>
          <p:cNvPr id="15" name="Segnaposto contenuto 2"/>
          <p:cNvSpPr txBox="1"/>
          <p:nvPr/>
        </p:nvSpPr>
        <p:spPr bwMode="auto">
          <a:xfrm>
            <a:off x="0" y="2766349"/>
            <a:ext cx="9144000" cy="352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Assessment of the degree of weight discordance during the third trimester is warranted to anticipate the risk of fetal loss and adverse pregnancy outcome, and to ensure that an appropriate follow-up and delivery plan are in place. </a:t>
            </a:r>
            <a:r>
              <a:rPr lang="zh-CN" altLang="en-US" sz="1800" dirty="0" smtClean="0"/>
              <a:t>有必要在晚</a:t>
            </a:r>
            <a:r>
              <a:rPr lang="zh-CN" altLang="en-US" sz="1800" dirty="0"/>
              <a:t>孕期</a:t>
            </a:r>
            <a:r>
              <a:rPr lang="zh-CN" altLang="en-US" sz="1800" dirty="0" smtClean="0"/>
              <a:t>评估胎儿体重</a:t>
            </a:r>
            <a:r>
              <a:rPr lang="zh-CN" altLang="en-US" sz="1800" dirty="0"/>
              <a:t>不一致的</a:t>
            </a:r>
            <a:r>
              <a:rPr lang="zh-CN" altLang="en-US" sz="1800" dirty="0" smtClean="0"/>
              <a:t>程度，以预测胎儿死亡及</a:t>
            </a:r>
            <a:r>
              <a:rPr lang="zh-CN" altLang="en-US" sz="1800" dirty="0"/>
              <a:t>不良妊娠结局，并恰当</a:t>
            </a:r>
            <a:r>
              <a:rPr lang="zh-CN" altLang="en-US" sz="1800" dirty="0" smtClean="0"/>
              <a:t>进行随访及计划分娩。</a:t>
            </a:r>
            <a:endParaRPr lang="en-US" sz="1800" dirty="0"/>
          </a:p>
          <a:p>
            <a:endParaRPr lang="en-US" sz="1800" dirty="0"/>
          </a:p>
          <a:p>
            <a:r>
              <a:rPr lang="en-US" sz="1800" dirty="0"/>
              <a:t>Weight discordance </a:t>
            </a:r>
            <a:r>
              <a:rPr lang="en-US" sz="1800" i="1" dirty="0"/>
              <a:t>per se </a:t>
            </a:r>
            <a:r>
              <a:rPr lang="en-US" sz="1800" dirty="0"/>
              <a:t>should not be used as primary indication for delivery. Early iatrogenic delivery will reduce the risk of mortality but will increase the risk of morbidity, since gestational age at birth remains the main determinant of perinatal outcome in twin pregnancies. </a:t>
            </a:r>
            <a:r>
              <a:rPr lang="zh-CN" altLang="en-US" sz="1800" dirty="0"/>
              <a:t>体重不一致本身并不能作为分娩的主要指征，早期医源性分娩可</a:t>
            </a:r>
            <a:r>
              <a:rPr lang="zh-CN" altLang="en-US" sz="1800" dirty="0" smtClean="0"/>
              <a:t>降低死亡风险</a:t>
            </a:r>
            <a:r>
              <a:rPr lang="zh-CN" altLang="en-US" sz="1800" dirty="0"/>
              <a:t>，但可能</a:t>
            </a:r>
            <a:r>
              <a:rPr lang="zh-CN" altLang="en-US" sz="1800" dirty="0" smtClean="0"/>
              <a:t>增加</a:t>
            </a:r>
            <a:r>
              <a:rPr lang="zh-CN" altLang="en-US" sz="1800" dirty="0"/>
              <a:t>发病</a:t>
            </a:r>
            <a:r>
              <a:rPr lang="zh-CN" altLang="en-US" sz="1800" dirty="0" smtClean="0"/>
              <a:t>风险</a:t>
            </a:r>
            <a:r>
              <a:rPr lang="zh-CN" altLang="en-US" sz="1800" dirty="0"/>
              <a:t>，</a:t>
            </a:r>
            <a:r>
              <a:rPr lang="zh-CN" altLang="en-US" sz="1800" dirty="0" smtClean="0"/>
              <a:t>因为双胎妊娠出生孕</a:t>
            </a:r>
            <a:r>
              <a:rPr lang="zh-CN" altLang="en-US" sz="1800" dirty="0"/>
              <a:t>周是围产期结局的主要决定因素。</a:t>
            </a:r>
            <a:endParaRPr lang="en-US" sz="1800" dirty="0"/>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2470481" y="1460129"/>
            <a:ext cx="4394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2000" b="1" dirty="0">
                <a:solidFill>
                  <a:srgbClr val="000000"/>
                </a:solidFill>
                <a:latin typeface="+mn-ea"/>
                <a:ea typeface="+mn-ea"/>
              </a:rPr>
              <a:t>Implications</a:t>
            </a:r>
            <a:r>
              <a:rPr lang="en-GB" altLang="en-US" sz="1800" b="1" dirty="0">
                <a:solidFill>
                  <a:srgbClr val="000000"/>
                </a:solidFill>
                <a:latin typeface="+mn-ea"/>
                <a:ea typeface="+mn-ea"/>
              </a:rPr>
              <a:t> for </a:t>
            </a:r>
            <a:r>
              <a:rPr lang="en-GB" altLang="en-US" sz="1800" b="1" dirty="0" smtClean="0">
                <a:solidFill>
                  <a:srgbClr val="000000"/>
                </a:solidFill>
                <a:latin typeface="+mn-ea"/>
                <a:ea typeface="+mn-ea"/>
              </a:rPr>
              <a:t>practice</a:t>
            </a:r>
            <a:r>
              <a:rPr lang="zh-CN" altLang="en-US" sz="1800" b="1" dirty="0" smtClean="0">
                <a:solidFill>
                  <a:srgbClr val="000000"/>
                </a:solidFill>
                <a:latin typeface="+mn-ea"/>
                <a:ea typeface="+mn-ea"/>
              </a:rPr>
              <a:t>临床实践</a:t>
            </a:r>
            <a:r>
              <a:rPr lang="zh-CN" altLang="en-US" sz="1800" b="1" dirty="0">
                <a:solidFill>
                  <a:srgbClr val="000000"/>
                </a:solidFill>
                <a:latin typeface="+mn-ea"/>
                <a:ea typeface="+mn-ea"/>
              </a:rPr>
              <a:t>启示</a:t>
            </a:r>
            <a:endParaRPr lang="en-GB" altLang="en-US" sz="1800" dirty="0">
              <a:solidFill>
                <a:srgbClr val="000000"/>
              </a:solidFill>
              <a:latin typeface="+mn-ea"/>
              <a:ea typeface="+mn-ea"/>
            </a:endParaRPr>
          </a:p>
        </p:txBody>
      </p:sp>
      <p:sp>
        <p:nvSpPr>
          <p:cNvPr id="15" name="Segnaposto contenuto 2"/>
          <p:cNvSpPr txBox="1"/>
          <p:nvPr/>
        </p:nvSpPr>
        <p:spPr bwMode="auto">
          <a:xfrm>
            <a:off x="0" y="2060294"/>
            <a:ext cx="9144000" cy="460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t>The pathophysiology of discordant growth is different in MC and DC twin pregnancies. Discordant growth in DC twin pregnancies is caused mainly by discordant placental size and function. In MC twin pregnancy, it is influenced also by the direction of blood flow interchange through the placental anastomoses. </a:t>
            </a:r>
            <a:r>
              <a:rPr lang="zh-CN" altLang="en-US" sz="1800" dirty="0"/>
              <a:t>单绒和双绒双胎的胎儿生长不一致</a:t>
            </a:r>
            <a:r>
              <a:rPr lang="zh-CN" altLang="en-US" sz="1800" dirty="0" smtClean="0"/>
              <a:t>的</a:t>
            </a:r>
            <a:r>
              <a:rPr lang="zh-CN" altLang="en-US" sz="1800" dirty="0"/>
              <a:t>病理</a:t>
            </a:r>
            <a:r>
              <a:rPr lang="zh-CN" altLang="en-US" sz="1800" dirty="0" smtClean="0"/>
              <a:t>生理机制</a:t>
            </a:r>
            <a:r>
              <a:rPr lang="zh-CN" altLang="en-US" sz="1800" dirty="0"/>
              <a:t>不同。双绒双胎生长不一致主要是与胎盘大小和</a:t>
            </a:r>
            <a:r>
              <a:rPr lang="zh-CN" altLang="en-US" sz="1800" dirty="0" smtClean="0"/>
              <a:t>功能不同有关。单绒</a:t>
            </a:r>
            <a:r>
              <a:rPr lang="zh-CN" altLang="en-US" sz="1800" dirty="0"/>
              <a:t>双</a:t>
            </a:r>
            <a:r>
              <a:rPr lang="zh-CN" altLang="en-US" sz="1800" dirty="0" smtClean="0"/>
              <a:t>胎还受胎盘血管吻合中血流交换方向的影响。</a:t>
            </a:r>
            <a:endParaRPr lang="en-US" sz="1800" dirty="0"/>
          </a:p>
          <a:p>
            <a:r>
              <a:rPr lang="en-US" sz="1800" dirty="0"/>
              <a:t>Therefore, prenatal detection of discordant growth in MC twin pregnancy should prompt careful Doppler evaluation of the umbilical artery flow pattern. </a:t>
            </a:r>
            <a:r>
              <a:rPr lang="zh-CN" altLang="en-US" sz="1800" dirty="0"/>
              <a:t>因此</a:t>
            </a:r>
            <a:r>
              <a:rPr lang="zh-CN" altLang="en-US" sz="1800" dirty="0" smtClean="0"/>
              <a:t>，发现单绒</a:t>
            </a:r>
            <a:r>
              <a:rPr lang="zh-CN" altLang="en-US" sz="1800" dirty="0"/>
              <a:t>双</a:t>
            </a:r>
            <a:r>
              <a:rPr lang="zh-CN" altLang="en-US" sz="1800" dirty="0" smtClean="0"/>
              <a:t>胎生长不一致时，应进行</a:t>
            </a:r>
            <a:r>
              <a:rPr lang="zh-CN" altLang="en-US" sz="1800" dirty="0"/>
              <a:t>脐动脉血</a:t>
            </a:r>
            <a:r>
              <a:rPr lang="zh-CN" altLang="en-US" sz="1800" dirty="0" smtClean="0"/>
              <a:t>流多普勒评估。</a:t>
            </a:r>
            <a:endParaRPr lang="en-US" sz="1800" dirty="0"/>
          </a:p>
          <a:p>
            <a:r>
              <a:rPr lang="en-US" sz="1800" dirty="0"/>
              <a:t>Conversely, management of weight discordance in a DC twin pregnancy should be tailored primarily according to gestational age. Early iatrogenic delivery is likely to increase the risk of perinatal morbidity, given the overall small risk of mortality in twins affected by discordant growth. </a:t>
            </a:r>
            <a:r>
              <a:rPr lang="zh-CN" altLang="en-US" sz="1800" dirty="0"/>
              <a:t>相反，双绒双胎生长不一致</a:t>
            </a:r>
            <a:r>
              <a:rPr lang="zh-CN" altLang="en-US" sz="1800" dirty="0" smtClean="0"/>
              <a:t>的处理应主要考虑孕周。生长不一致双胎死亡风险总体来说较低，而早期</a:t>
            </a:r>
            <a:r>
              <a:rPr lang="zh-CN" altLang="en-US" sz="1800" dirty="0"/>
              <a:t>医源性分娩可</a:t>
            </a:r>
            <a:r>
              <a:rPr lang="zh-CN" altLang="en-US" sz="1800" dirty="0" smtClean="0"/>
              <a:t>增加围生期发病风险。</a:t>
            </a:r>
            <a:endParaRPr lang="en-US" sz="1800" dirty="0"/>
          </a:p>
        </p:txBody>
      </p:sp>
      <p:sp>
        <p:nvSpPr>
          <p:cNvPr id="16" name="Text Box 5"/>
          <p:cNvSpPr txBox="1">
            <a:spLocks noChangeArrowheads="1"/>
          </p:cNvSpPr>
          <p:nvPr/>
        </p:nvSpPr>
        <p:spPr bwMode="auto">
          <a:xfrm>
            <a:off x="68263" y="617857"/>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2642635" y="1805646"/>
            <a:ext cx="3858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800" b="1" dirty="0">
                <a:solidFill>
                  <a:srgbClr val="000000"/>
                </a:solidFill>
                <a:latin typeface="+mn-ea"/>
                <a:ea typeface="+mn-ea"/>
              </a:rPr>
              <a:t>Implications for </a:t>
            </a:r>
            <a:r>
              <a:rPr lang="en-GB" altLang="en-US" sz="1800" b="1" dirty="0" smtClean="0">
                <a:solidFill>
                  <a:srgbClr val="000000"/>
                </a:solidFill>
                <a:latin typeface="+mn-ea"/>
                <a:ea typeface="+mn-ea"/>
              </a:rPr>
              <a:t>research</a:t>
            </a:r>
            <a:r>
              <a:rPr lang="zh-CN" altLang="en-US" sz="1800" b="1" dirty="0" smtClean="0">
                <a:solidFill>
                  <a:srgbClr val="000000"/>
                </a:solidFill>
                <a:latin typeface="+mn-ea"/>
                <a:ea typeface="+mn-ea"/>
              </a:rPr>
              <a:t>研究启示</a:t>
            </a:r>
            <a:endParaRPr lang="en-GB" altLang="en-US" sz="1800" dirty="0">
              <a:solidFill>
                <a:srgbClr val="000000"/>
              </a:solidFill>
              <a:latin typeface="+mn-ea"/>
              <a:ea typeface="+mn-ea"/>
            </a:endParaRPr>
          </a:p>
        </p:txBody>
      </p:sp>
      <p:sp>
        <p:nvSpPr>
          <p:cNvPr id="15" name="Segnaposto contenuto 2"/>
          <p:cNvSpPr txBox="1"/>
          <p:nvPr/>
        </p:nvSpPr>
        <p:spPr bwMode="auto">
          <a:xfrm>
            <a:off x="33973" y="2618711"/>
            <a:ext cx="9007157" cy="423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dirty="0">
                <a:latin typeface="+mn-ea"/>
              </a:rPr>
              <a:t>Low birth weight is recognized universally as an independent contributor to perinatal mortality and morbidity in singletons. </a:t>
            </a:r>
            <a:r>
              <a:rPr lang="zh-CN" altLang="en-US" sz="1800" dirty="0">
                <a:latin typeface="+mn-ea"/>
              </a:rPr>
              <a:t>单胎中低出生体重被普遍认为是新生儿发病率及死亡率的独立危险因素。</a:t>
            </a:r>
            <a:endParaRPr lang="en-US" sz="1800" dirty="0">
              <a:latin typeface="+mn-ea"/>
            </a:endParaRPr>
          </a:p>
          <a:p>
            <a:pPr marL="0" indent="0">
              <a:buNone/>
            </a:pPr>
            <a:endParaRPr lang="en-US" sz="1800" dirty="0">
              <a:latin typeface="+mn-ea"/>
            </a:endParaRPr>
          </a:p>
          <a:p>
            <a:r>
              <a:rPr lang="en-US" sz="1800" dirty="0">
                <a:latin typeface="+mn-ea"/>
              </a:rPr>
              <a:t>The pathophysiology of this association has not yet been clearly elucidated, but it is plausible that weight discordance may represent a status of abnormal placental development and sharing between the two twins, leading to an aberrant growth pattern and increased risk of adverse perinatal outcome, irrespective of weight centile. </a:t>
            </a:r>
            <a:r>
              <a:rPr lang="zh-CN" altLang="en-US" sz="1800" dirty="0" smtClean="0">
                <a:solidFill>
                  <a:schemeClr val="tx1"/>
                </a:solidFill>
                <a:latin typeface="+mn-ea"/>
              </a:rPr>
              <a:t>相关的</a:t>
            </a:r>
            <a:r>
              <a:rPr lang="zh-CN" altLang="en-US" sz="1800" dirty="0">
                <a:solidFill>
                  <a:schemeClr val="tx1"/>
                </a:solidFill>
                <a:latin typeface="+mn-ea"/>
              </a:rPr>
              <a:t>病理</a:t>
            </a:r>
            <a:r>
              <a:rPr lang="zh-CN" altLang="en-US" sz="1800" dirty="0" smtClean="0">
                <a:solidFill>
                  <a:schemeClr val="tx1"/>
                </a:solidFill>
                <a:latin typeface="+mn-ea"/>
              </a:rPr>
              <a:t>生理学</a:t>
            </a:r>
            <a:r>
              <a:rPr lang="zh-CN" altLang="en-US" sz="1800" dirty="0">
                <a:solidFill>
                  <a:schemeClr val="tx1"/>
                </a:solidFill>
                <a:latin typeface="+mn-ea"/>
              </a:rPr>
              <a:t>机制尚不</a:t>
            </a:r>
            <a:r>
              <a:rPr lang="zh-CN" altLang="en-US" sz="1800" dirty="0" smtClean="0">
                <a:solidFill>
                  <a:schemeClr val="tx1"/>
                </a:solidFill>
                <a:latin typeface="+mn-ea"/>
              </a:rPr>
              <a:t>清楚，但生长</a:t>
            </a:r>
            <a:r>
              <a:rPr lang="zh-CN" altLang="en-US" sz="1800" dirty="0">
                <a:solidFill>
                  <a:schemeClr val="tx1"/>
                </a:solidFill>
                <a:latin typeface="+mn-ea"/>
              </a:rPr>
              <a:t>不一致可能体现</a:t>
            </a:r>
            <a:r>
              <a:rPr lang="zh-CN" altLang="en-US" sz="1800" dirty="0" smtClean="0">
                <a:solidFill>
                  <a:schemeClr val="tx1"/>
                </a:solidFill>
                <a:latin typeface="+mn-ea"/>
              </a:rPr>
              <a:t>胎盘发育和双</a:t>
            </a:r>
            <a:r>
              <a:rPr lang="zh-CN" altLang="en-US" sz="1800" dirty="0">
                <a:solidFill>
                  <a:schemeClr val="tx1"/>
                </a:solidFill>
                <a:latin typeface="+mn-ea"/>
              </a:rPr>
              <a:t>胎</a:t>
            </a:r>
            <a:r>
              <a:rPr lang="zh-CN" altLang="en-US" sz="1800" dirty="0" smtClean="0">
                <a:solidFill>
                  <a:schemeClr val="tx1"/>
                </a:solidFill>
                <a:latin typeface="+mn-ea"/>
              </a:rPr>
              <a:t>间胎盘分享异常导致的胎儿生长异常，</a:t>
            </a:r>
            <a:r>
              <a:rPr lang="zh-CN" altLang="en-US" sz="1800" dirty="0">
                <a:solidFill>
                  <a:schemeClr val="tx1"/>
                </a:solidFill>
                <a:latin typeface="+mn-ea"/>
              </a:rPr>
              <a:t>并可增加围产期不良</a:t>
            </a:r>
            <a:r>
              <a:rPr lang="zh-CN" altLang="en-US" sz="1800" dirty="0" smtClean="0">
                <a:solidFill>
                  <a:schemeClr val="tx1"/>
                </a:solidFill>
                <a:latin typeface="+mn-ea"/>
              </a:rPr>
              <a:t>结局发生风险，而与体重十百分位数</a:t>
            </a:r>
            <a:r>
              <a:rPr lang="zh-CN" altLang="en-US" sz="1800" dirty="0">
                <a:solidFill>
                  <a:schemeClr val="tx1"/>
                </a:solidFill>
                <a:latin typeface="+mn-ea"/>
              </a:rPr>
              <a:t>无关</a:t>
            </a:r>
            <a:endParaRPr lang="en-US" sz="1800" dirty="0">
              <a:solidFill>
                <a:schemeClr val="tx1"/>
              </a:solidFill>
              <a:latin typeface="+mn-ea"/>
            </a:endParaRPr>
          </a:p>
          <a:p>
            <a:r>
              <a:rPr lang="en-US" sz="1800" dirty="0">
                <a:latin typeface="+mn-ea"/>
              </a:rPr>
              <a:t>Further studies are needed in order to provide a pathophysiological rationale for this finding. </a:t>
            </a:r>
            <a:r>
              <a:rPr lang="zh-CN" altLang="en-US" sz="1800" dirty="0">
                <a:latin typeface="+mn-ea"/>
              </a:rPr>
              <a:t>还需</a:t>
            </a:r>
            <a:r>
              <a:rPr lang="zh-CN" altLang="en-US" sz="1800" dirty="0" smtClean="0">
                <a:latin typeface="+mn-ea"/>
              </a:rPr>
              <a:t>进一步研究来阐明本</a:t>
            </a:r>
            <a:r>
              <a:rPr lang="zh-CN" altLang="en-US" sz="1800" dirty="0">
                <a:latin typeface="+mn-ea"/>
              </a:rPr>
              <a:t>结果的</a:t>
            </a:r>
            <a:r>
              <a:rPr lang="zh-CN" altLang="en-US" sz="1800" dirty="0" smtClean="0">
                <a:latin typeface="+mn-ea"/>
              </a:rPr>
              <a:t>病理</a:t>
            </a:r>
            <a:r>
              <a:rPr lang="zh-CN" altLang="en-US" sz="1800" dirty="0" smtClean="0">
                <a:solidFill>
                  <a:schemeClr val="tx1"/>
                </a:solidFill>
                <a:latin typeface="+mn-ea"/>
              </a:rPr>
              <a:t>生理依据</a:t>
            </a:r>
            <a:endParaRPr lang="en-US" sz="1800" dirty="0">
              <a:solidFill>
                <a:schemeClr val="tx1"/>
              </a:solidFill>
              <a:latin typeface="+mn-ea"/>
            </a:endParaRPr>
          </a:p>
          <a:p>
            <a:endParaRPr lang="en-US" sz="2000" dirty="0"/>
          </a:p>
          <a:p>
            <a:endParaRPr lang="en-US" sz="2000" dirty="0"/>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559630" y="1540632"/>
            <a:ext cx="1898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2000" b="1" dirty="0">
                <a:solidFill>
                  <a:srgbClr val="000000"/>
                </a:solidFill>
              </a:rPr>
              <a:t>Strengths</a:t>
            </a:r>
            <a:r>
              <a:rPr lang="zh-CN" altLang="en-US" sz="2000" b="1" dirty="0">
                <a:solidFill>
                  <a:srgbClr val="000000"/>
                </a:solidFill>
              </a:rPr>
              <a:t>优势</a:t>
            </a:r>
            <a:endParaRPr lang="en-GB" altLang="en-US" sz="2000" dirty="0">
              <a:solidFill>
                <a:srgbClr val="000000"/>
              </a:solidFill>
            </a:endParaRPr>
          </a:p>
        </p:txBody>
      </p:sp>
      <p:sp>
        <p:nvSpPr>
          <p:cNvPr id="15" name="Segnaposto contenuto 2"/>
          <p:cNvSpPr txBox="1"/>
          <p:nvPr/>
        </p:nvSpPr>
        <p:spPr bwMode="auto">
          <a:xfrm>
            <a:off x="0" y="2325462"/>
            <a:ext cx="4223736" cy="40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600" dirty="0">
                <a:latin typeface="+mn-ea"/>
              </a:rPr>
              <a:t>Large sample size.</a:t>
            </a:r>
            <a:r>
              <a:rPr lang="zh-CN" altLang="en-US" sz="1600" dirty="0">
                <a:latin typeface="+mn-ea"/>
              </a:rPr>
              <a:t>大样本量</a:t>
            </a:r>
            <a:endParaRPr lang="en-US" sz="1600" dirty="0">
              <a:latin typeface="+mn-ea"/>
            </a:endParaRPr>
          </a:p>
          <a:p>
            <a:r>
              <a:rPr lang="en-US" sz="1600" dirty="0">
                <a:latin typeface="+mn-ea"/>
              </a:rPr>
              <a:t>Exclusion of cases affected by anomaly or TTTS.</a:t>
            </a:r>
            <a:r>
              <a:rPr lang="zh-CN" altLang="en-US" sz="1600" dirty="0" smtClean="0">
                <a:latin typeface="+mn-ea"/>
              </a:rPr>
              <a:t>排除异常病例和</a:t>
            </a:r>
            <a:r>
              <a:rPr lang="en-US" altLang="zh-CN" sz="1600" dirty="0" smtClean="0">
                <a:latin typeface="+mn-ea"/>
              </a:rPr>
              <a:t>TTTS</a:t>
            </a:r>
            <a:r>
              <a:rPr lang="zh-CN" altLang="en-US" sz="1600" dirty="0" smtClean="0">
                <a:latin typeface="+mn-ea"/>
              </a:rPr>
              <a:t>病例</a:t>
            </a:r>
            <a:endParaRPr lang="en-US" sz="1600" dirty="0">
              <a:latin typeface="+mn-ea"/>
            </a:endParaRPr>
          </a:p>
          <a:p>
            <a:r>
              <a:rPr lang="en-US" sz="1600" dirty="0">
                <a:latin typeface="+mn-ea"/>
              </a:rPr>
              <a:t>Assessment of strength of the association of weight discordance with and its predictive accuracy for neonatal morbidity. </a:t>
            </a:r>
            <a:r>
              <a:rPr lang="zh-CN" altLang="en-US" sz="1600" dirty="0">
                <a:latin typeface="+mn-ea"/>
              </a:rPr>
              <a:t>评估了体重不一致与新生儿</a:t>
            </a:r>
            <a:r>
              <a:rPr lang="zh-CN" altLang="en-US" sz="1600" dirty="0" smtClean="0">
                <a:latin typeface="+mn-ea"/>
              </a:rPr>
              <a:t>发病的相关性及预测新生儿发病的准确性</a:t>
            </a:r>
            <a:endParaRPr lang="en-US" sz="1600" dirty="0">
              <a:latin typeface="+mn-ea"/>
            </a:endParaRPr>
          </a:p>
          <a:p>
            <a:r>
              <a:rPr lang="en-US" sz="1600" dirty="0">
                <a:latin typeface="+mn-ea"/>
              </a:rPr>
              <a:t>Stratification including only twins born after 34 weeks in order to reduce the contribution of gestational age at birth to determining perinatal outcome. </a:t>
            </a:r>
            <a:r>
              <a:rPr lang="zh-CN" altLang="en-US" sz="1600" dirty="0" smtClean="0">
                <a:latin typeface="+mn-ea"/>
              </a:rPr>
              <a:t>仅分层纳入</a:t>
            </a:r>
            <a:r>
              <a:rPr lang="en-US" altLang="zh-CN" sz="1600" dirty="0" smtClean="0">
                <a:latin typeface="+mn-ea"/>
              </a:rPr>
              <a:t>34</a:t>
            </a:r>
            <a:r>
              <a:rPr lang="zh-CN" altLang="en-US" sz="1600" dirty="0">
                <a:latin typeface="+mn-ea"/>
              </a:rPr>
              <a:t>周后分娩的双</a:t>
            </a:r>
            <a:r>
              <a:rPr lang="zh-CN" altLang="en-US" sz="1600" dirty="0" smtClean="0">
                <a:latin typeface="+mn-ea"/>
              </a:rPr>
              <a:t>胎病例，</a:t>
            </a:r>
            <a:r>
              <a:rPr lang="zh-CN" altLang="en-US" sz="1600" dirty="0">
                <a:latin typeface="+mn-ea"/>
              </a:rPr>
              <a:t>来降低出生时孕周在围产期结局方面的影响</a:t>
            </a:r>
            <a:endParaRPr lang="en-US" sz="1600" dirty="0">
              <a:latin typeface="+mn-ea"/>
            </a:endParaRPr>
          </a:p>
        </p:txBody>
      </p:sp>
      <p:sp>
        <p:nvSpPr>
          <p:cNvPr id="18" name="Text Box 5"/>
          <p:cNvSpPr txBox="1">
            <a:spLocks noChangeArrowheads="1"/>
          </p:cNvSpPr>
          <p:nvPr/>
        </p:nvSpPr>
        <p:spPr bwMode="auto">
          <a:xfrm>
            <a:off x="0" y="841375"/>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9" name="Group 2"/>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a:spLocks noChangeArrowheads="1"/>
          </p:cNvSpPr>
          <p:nvPr/>
        </p:nvSpPr>
        <p:spPr bwMode="auto">
          <a:xfrm>
            <a:off x="5889974" y="1602187"/>
            <a:ext cx="2324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2000" b="1" dirty="0">
                <a:solidFill>
                  <a:srgbClr val="000000"/>
                </a:solidFill>
                <a:latin typeface="+mn-ea"/>
                <a:ea typeface="+mn-ea"/>
              </a:rPr>
              <a:t>Limitations</a:t>
            </a:r>
            <a:r>
              <a:rPr lang="zh-CN" altLang="en-GB" sz="2000" b="1" dirty="0">
                <a:solidFill>
                  <a:srgbClr val="000000"/>
                </a:solidFill>
                <a:latin typeface="+mn-ea"/>
                <a:ea typeface="+mn-ea"/>
              </a:rPr>
              <a:t>局限性</a:t>
            </a:r>
            <a:endParaRPr lang="en-GB" altLang="en-US" sz="2000" b="1" dirty="0">
              <a:solidFill>
                <a:srgbClr val="000000"/>
              </a:solidFill>
              <a:latin typeface="+mn-ea"/>
              <a:ea typeface="+mn-ea"/>
            </a:endParaRPr>
          </a:p>
        </p:txBody>
      </p:sp>
      <p:sp>
        <p:nvSpPr>
          <p:cNvPr id="10" name="Segnaposto contenuto 2"/>
          <p:cNvSpPr txBox="1"/>
          <p:nvPr/>
        </p:nvSpPr>
        <p:spPr bwMode="auto">
          <a:xfrm>
            <a:off x="4537710" y="2325462"/>
            <a:ext cx="4606290" cy="370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600" dirty="0">
                <a:latin typeface="+mn-ea"/>
              </a:rPr>
              <a:t>Retrospective design. </a:t>
            </a:r>
            <a:r>
              <a:rPr lang="zh-CN" altLang="en-US" sz="1600" dirty="0">
                <a:latin typeface="+mn-ea"/>
              </a:rPr>
              <a:t>回顾性分析</a:t>
            </a:r>
            <a:endParaRPr lang="en-US" sz="1600" dirty="0">
              <a:latin typeface="+mn-ea"/>
            </a:endParaRPr>
          </a:p>
          <a:p>
            <a:pPr>
              <a:defRPr/>
            </a:pPr>
            <a:r>
              <a:rPr lang="en-US" sz="1600" dirty="0">
                <a:latin typeface="+mn-ea"/>
              </a:rPr>
              <a:t>Assessment of a composite score for neonatal morbidity.</a:t>
            </a:r>
            <a:r>
              <a:rPr lang="zh-CN" altLang="en-US" sz="1600" dirty="0">
                <a:latin typeface="+mn-ea"/>
              </a:rPr>
              <a:t>评价的是新生儿</a:t>
            </a:r>
            <a:r>
              <a:rPr lang="zh-CN" altLang="en-US" sz="1600" dirty="0" smtClean="0">
                <a:latin typeface="+mn-ea"/>
              </a:rPr>
              <a:t>发病率复合</a:t>
            </a:r>
            <a:r>
              <a:rPr lang="zh-CN" altLang="en-US" sz="1600" dirty="0">
                <a:latin typeface="+mn-ea"/>
              </a:rPr>
              <a:t>评分</a:t>
            </a:r>
            <a:endParaRPr lang="en-US" sz="1600" dirty="0">
              <a:latin typeface="+mn-ea"/>
            </a:endParaRPr>
          </a:p>
          <a:p>
            <a:pPr>
              <a:defRPr/>
            </a:pPr>
            <a:r>
              <a:rPr lang="en-US" sz="1600" dirty="0">
                <a:latin typeface="+mn-ea"/>
              </a:rPr>
              <a:t>Gestational age at birth remained associated independently with risk of neonatal morbidity. </a:t>
            </a:r>
            <a:r>
              <a:rPr lang="zh-CN" altLang="en-US" sz="1600" dirty="0">
                <a:latin typeface="+mn-ea"/>
              </a:rPr>
              <a:t>出生时孕周仍是新生儿发病率的独立危险因素</a:t>
            </a:r>
            <a:endParaRPr lang="en-US" sz="1600" dirty="0">
              <a:latin typeface="+mn-ea"/>
            </a:endParaRPr>
          </a:p>
          <a:p>
            <a:pPr>
              <a:defRPr/>
            </a:pPr>
            <a:r>
              <a:rPr lang="en-US" sz="1600" dirty="0">
                <a:latin typeface="+mn-ea"/>
              </a:rPr>
              <a:t>Lack of stratification according to severity of the different explored outcomes and according to different gestational ages at </a:t>
            </a:r>
            <a:r>
              <a:rPr lang="en-US" sz="1600" dirty="0" smtClean="0">
                <a:latin typeface="+mn-ea"/>
              </a:rPr>
              <a:t>birth.</a:t>
            </a:r>
            <a:r>
              <a:rPr lang="zh-CN" altLang="en-US" sz="1600" dirty="0" smtClean="0">
                <a:latin typeface="+mn-ea"/>
              </a:rPr>
              <a:t>未基于</a:t>
            </a:r>
            <a:r>
              <a:rPr lang="zh-CN" altLang="en-US" sz="1600" dirty="0">
                <a:latin typeface="+mn-ea"/>
              </a:rPr>
              <a:t>不同结局严重性及不同</a:t>
            </a:r>
            <a:r>
              <a:rPr lang="zh-CN" altLang="en-US" sz="1600" dirty="0" smtClean="0">
                <a:latin typeface="+mn-ea"/>
              </a:rPr>
              <a:t>出生孕周进行分层</a:t>
            </a:r>
            <a:endParaRPr lang="en-US" sz="1600" dirty="0">
              <a:latin typeface="+mn-ea"/>
            </a:endParaRPr>
          </a:p>
          <a:p>
            <a:pPr>
              <a:defRPr/>
            </a:pPr>
            <a:r>
              <a:rPr lang="en-US" sz="1600" dirty="0">
                <a:latin typeface="+mn-ea"/>
              </a:rPr>
              <a:t>Fetal Doppler data not available for all cases. </a:t>
            </a:r>
            <a:r>
              <a:rPr lang="zh-CN" altLang="en-US" sz="1600" dirty="0">
                <a:latin typeface="+mn-ea"/>
              </a:rPr>
              <a:t>没有获得胎儿多普勒数据</a:t>
            </a:r>
            <a:endParaRPr lang="en-US" sz="1600" dirty="0">
              <a:latin typeface="+mn-ea"/>
            </a:endParaRPr>
          </a:p>
          <a:p>
            <a:pPr>
              <a:defRPr/>
            </a:pPr>
            <a:endParaRPr lang="en-US" sz="2000" dirty="0"/>
          </a:p>
          <a:p>
            <a:pPr>
              <a:defRPr/>
            </a:pP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4343" name="TextBox 1"/>
          <p:cNvSpPr txBox="1">
            <a:spLocks noChangeArrowheads="1"/>
          </p:cNvSpPr>
          <p:nvPr/>
        </p:nvSpPr>
        <p:spPr bwMode="auto">
          <a:xfrm>
            <a:off x="68263" y="1792799"/>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dirty="0"/>
              <a:t>Introduction</a:t>
            </a:r>
            <a:r>
              <a:rPr lang="zh-CN" altLang="en-GB" sz="2800" b="1" dirty="0"/>
              <a:t>介绍</a:t>
            </a:r>
            <a:endParaRPr lang="en-GB" altLang="it-IT" sz="2800" b="1" dirty="0"/>
          </a:p>
        </p:txBody>
      </p:sp>
      <p:sp>
        <p:nvSpPr>
          <p:cNvPr id="23" name="Segnaposto contenuto 2"/>
          <p:cNvSpPr txBox="1"/>
          <p:nvPr/>
        </p:nvSpPr>
        <p:spPr bwMode="auto">
          <a:xfrm>
            <a:off x="179388" y="2402923"/>
            <a:ext cx="8836793" cy="39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800" dirty="0"/>
              <a:t>Birth-weight discordance is one of the major determinants of perinatal mortality in twin pregnancy, irrespective of chorionicity, but its role in determining perinatal morbidity is still controversial. </a:t>
            </a:r>
            <a:r>
              <a:rPr lang="zh-CN" altLang="en-US" sz="1800" dirty="0">
                <a:solidFill>
                  <a:schemeClr val="tx1"/>
                </a:solidFill>
              </a:rPr>
              <a:t>出生体重不</a:t>
            </a:r>
            <a:r>
              <a:rPr lang="zh-CN" altLang="en-US" sz="1800" dirty="0" smtClean="0">
                <a:solidFill>
                  <a:schemeClr val="tx1"/>
                </a:solidFill>
              </a:rPr>
              <a:t>一致是双胎妊娠</a:t>
            </a:r>
            <a:r>
              <a:rPr lang="zh-CN" altLang="en-US" sz="1800" dirty="0">
                <a:solidFill>
                  <a:schemeClr val="tx1"/>
                </a:solidFill>
              </a:rPr>
              <a:t>围产期死亡率的主要决定</a:t>
            </a:r>
            <a:r>
              <a:rPr lang="zh-CN" altLang="en-US" sz="1800" dirty="0" smtClean="0">
                <a:solidFill>
                  <a:schemeClr val="tx1"/>
                </a:solidFill>
              </a:rPr>
              <a:t>因素之一，</a:t>
            </a:r>
            <a:r>
              <a:rPr lang="zh-CN" altLang="en-US" sz="1800" dirty="0">
                <a:solidFill>
                  <a:schemeClr val="tx1"/>
                </a:solidFill>
              </a:rPr>
              <a:t>其与绒毛膜性无关，但在围产期发病率</a:t>
            </a:r>
            <a:r>
              <a:rPr lang="zh-CN" altLang="en-US" sz="1800" dirty="0" smtClean="0">
                <a:solidFill>
                  <a:schemeClr val="tx1"/>
                </a:solidFill>
              </a:rPr>
              <a:t>方面所起的</a:t>
            </a:r>
            <a:r>
              <a:rPr lang="zh-CN" altLang="en-US" sz="1800" dirty="0">
                <a:solidFill>
                  <a:schemeClr val="tx1"/>
                </a:solidFill>
              </a:rPr>
              <a:t>作用仍有争议。</a:t>
            </a:r>
            <a:endParaRPr lang="en-US" sz="1800" dirty="0">
              <a:solidFill>
                <a:schemeClr val="tx1"/>
              </a:solidFill>
            </a:endParaRPr>
          </a:p>
          <a:p>
            <a:pPr>
              <a:defRPr/>
            </a:pPr>
            <a:r>
              <a:rPr lang="en-US" sz="1800" dirty="0">
                <a:solidFill>
                  <a:schemeClr val="tx1"/>
                </a:solidFill>
              </a:rPr>
              <a:t>Birth-weight discordance has been associated with a multitude of adverse outcomes including preterm birth, respiratory distress and admission to the neonatal intensive care unit (NICU).</a:t>
            </a:r>
            <a:r>
              <a:rPr lang="zh-CN" altLang="en-US" sz="1800" dirty="0">
                <a:solidFill>
                  <a:schemeClr val="tx1"/>
                </a:solidFill>
              </a:rPr>
              <a:t>出生体重不</a:t>
            </a:r>
            <a:r>
              <a:rPr lang="zh-CN" altLang="en-US" sz="1800" dirty="0" smtClean="0">
                <a:solidFill>
                  <a:schemeClr val="tx1"/>
                </a:solidFill>
              </a:rPr>
              <a:t>一致与多种</a:t>
            </a:r>
            <a:r>
              <a:rPr lang="zh-CN" altLang="en-US" sz="1800" dirty="0">
                <a:solidFill>
                  <a:schemeClr val="tx1"/>
                </a:solidFill>
              </a:rPr>
              <a:t>不良</a:t>
            </a:r>
            <a:r>
              <a:rPr lang="zh-CN" altLang="en-US" sz="1800" dirty="0" smtClean="0">
                <a:solidFill>
                  <a:schemeClr val="tx1"/>
                </a:solidFill>
              </a:rPr>
              <a:t>结局相关，包括早产</a:t>
            </a:r>
            <a:r>
              <a:rPr lang="zh-CN" altLang="en-US" sz="1800" dirty="0">
                <a:solidFill>
                  <a:schemeClr val="tx1"/>
                </a:solidFill>
              </a:rPr>
              <a:t>、呼吸窘迫</a:t>
            </a:r>
            <a:r>
              <a:rPr lang="zh-CN" altLang="en-US" sz="1800" dirty="0" smtClean="0">
                <a:solidFill>
                  <a:schemeClr val="tx1"/>
                </a:solidFill>
              </a:rPr>
              <a:t>及入住新生儿</a:t>
            </a:r>
            <a:r>
              <a:rPr lang="zh-CN" altLang="en-US" sz="1800" dirty="0">
                <a:solidFill>
                  <a:schemeClr val="tx1"/>
                </a:solidFill>
              </a:rPr>
              <a:t>重症监护</a:t>
            </a:r>
            <a:r>
              <a:rPr lang="zh-CN" altLang="en-US" sz="1800" dirty="0" smtClean="0">
                <a:solidFill>
                  <a:schemeClr val="tx1"/>
                </a:solidFill>
              </a:rPr>
              <a:t>室。</a:t>
            </a:r>
            <a:endParaRPr lang="en-US" sz="1800" dirty="0">
              <a:solidFill>
                <a:schemeClr val="tx1"/>
              </a:solidFill>
            </a:endParaRPr>
          </a:p>
          <a:p>
            <a:pPr>
              <a:defRPr/>
            </a:pPr>
            <a:r>
              <a:rPr lang="en-US" sz="1800" dirty="0">
                <a:solidFill>
                  <a:schemeClr val="tx1"/>
                </a:solidFill>
              </a:rPr>
              <a:t>A multitude of weight discordance cut-offs have been suggested to be associated with adverse pregnancy outcome, but it is yet to be established which one provides the best combination of sensitivity and specificity. </a:t>
            </a:r>
            <a:r>
              <a:rPr lang="zh-CN" altLang="en-US" sz="1800" dirty="0">
                <a:solidFill>
                  <a:schemeClr val="tx1"/>
                </a:solidFill>
              </a:rPr>
              <a:t>体重不一致的</a:t>
            </a:r>
            <a:r>
              <a:rPr lang="zh-CN" altLang="en-US" sz="1800" dirty="0" smtClean="0">
                <a:solidFill>
                  <a:schemeClr val="tx1"/>
                </a:solidFill>
              </a:rPr>
              <a:t>不同分界值</a:t>
            </a:r>
            <a:r>
              <a:rPr lang="zh-CN" altLang="en-US" sz="1800" dirty="0">
                <a:solidFill>
                  <a:schemeClr val="tx1"/>
                </a:solidFill>
              </a:rPr>
              <a:t>被认为与不良妊娠结局有关，</a:t>
            </a:r>
            <a:r>
              <a:rPr lang="zh-CN" altLang="en-US" sz="1800" dirty="0" smtClean="0">
                <a:solidFill>
                  <a:schemeClr val="tx1"/>
                </a:solidFill>
              </a:rPr>
              <a:t>但能够提供最佳敏感度及特异度的分界值仍</a:t>
            </a:r>
            <a:r>
              <a:rPr lang="zh-CN" altLang="en-US" sz="1800" dirty="0">
                <a:solidFill>
                  <a:schemeClr val="tx1"/>
                </a:solidFill>
              </a:rPr>
              <a:t>待确认</a:t>
            </a:r>
            <a:r>
              <a:rPr lang="zh-CN" altLang="en-US" sz="1800" dirty="0" smtClean="0">
                <a:solidFill>
                  <a:schemeClr val="tx1"/>
                </a:solidFill>
              </a:rPr>
              <a:t>。</a:t>
            </a:r>
            <a:endParaRPr lang="en-US" sz="1800" dirty="0">
              <a:solidFill>
                <a:schemeClr val="tx1"/>
              </a:solidFill>
            </a:endParaRPr>
          </a:p>
          <a:p>
            <a:pPr marL="0" indent="0">
              <a:buNone/>
              <a:defRPr/>
            </a:pPr>
            <a:r>
              <a:rPr lang="en-US" sz="1800" dirty="0">
                <a:solidFill>
                  <a:schemeClr val="tx1"/>
                </a:solidFill>
              </a:rPr>
              <a:t> </a:t>
            </a:r>
            <a:endParaRPr lang="en-US" sz="1800" dirty="0">
              <a:solidFill>
                <a:schemeClr val="tx1"/>
              </a:solidFill>
            </a:endParaRPr>
          </a:p>
          <a:p>
            <a:pPr marL="0" indent="0">
              <a:buNone/>
              <a:defRPr/>
            </a:pPr>
            <a:r>
              <a:rPr lang="en-US" sz="1800" dirty="0"/>
              <a:t> </a:t>
            </a:r>
            <a:endParaRPr lang="en-US" sz="1800" dirty="0"/>
          </a:p>
          <a:p>
            <a:pPr>
              <a:defRPr/>
            </a:pPr>
            <a:endParaRPr lang="en-US" sz="1800" dirty="0"/>
          </a:p>
          <a:p>
            <a:pPr marL="0" indent="0">
              <a:buNone/>
              <a:defRPr/>
            </a:pPr>
            <a:r>
              <a:rPr lang="en-US" sz="1800" dirty="0"/>
              <a:t> </a:t>
            </a:r>
            <a:endParaRPr lang="en-US" sz="1800" dirty="0"/>
          </a:p>
          <a:p>
            <a:pPr marL="0" indent="0">
              <a:buNone/>
              <a:defRPr/>
            </a:pPr>
            <a:r>
              <a:rPr lang="en-US" sz="1800" dirty="0"/>
              <a:t> </a:t>
            </a:r>
            <a:endParaRPr lang="en-US" sz="1800" dirty="0"/>
          </a:p>
          <a:p>
            <a:pPr>
              <a:defRPr/>
            </a:pPr>
            <a:endParaRPr lang="en-US" sz="1800" dirty="0"/>
          </a:p>
          <a:p>
            <a:pPr marL="0" indent="0">
              <a:buNone/>
              <a:defRPr/>
            </a:pPr>
            <a:r>
              <a:rPr lang="en-US" sz="1800" dirty="0"/>
              <a:t> </a:t>
            </a:r>
            <a:endParaRPr lang="en-US" sz="1800" dirty="0"/>
          </a:p>
        </p:txBody>
      </p:sp>
      <p:grpSp>
        <p:nvGrpSpPr>
          <p:cNvPr id="15" name="Group 2"/>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3495017" y="1549261"/>
            <a:ext cx="2074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2000" b="1" dirty="0">
                <a:solidFill>
                  <a:srgbClr val="000000"/>
                </a:solidFill>
              </a:rPr>
              <a:t>Summary</a:t>
            </a:r>
            <a:r>
              <a:rPr lang="zh-CN" altLang="en-US" sz="2800" b="1" dirty="0">
                <a:solidFill>
                  <a:srgbClr val="000000"/>
                </a:solidFill>
              </a:rPr>
              <a:t>总结</a:t>
            </a:r>
            <a:endParaRPr lang="en-GB" altLang="en-US" sz="2800" dirty="0">
              <a:solidFill>
                <a:srgbClr val="000000"/>
              </a:solidFill>
            </a:endParaRPr>
          </a:p>
        </p:txBody>
      </p:sp>
      <p:sp>
        <p:nvSpPr>
          <p:cNvPr id="15" name="Segnaposto contenuto 2"/>
          <p:cNvSpPr txBox="1"/>
          <p:nvPr/>
        </p:nvSpPr>
        <p:spPr bwMode="auto">
          <a:xfrm>
            <a:off x="-51840" y="2234055"/>
            <a:ext cx="9104399" cy="42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600" dirty="0">
                <a:latin typeface="+mn-ea"/>
              </a:rPr>
              <a:t>Twin pregnancies affected by neonatal morbidity after 34 weeks have greater intertwin birth-weight discordance compared with those not affected. They were also delivered at an earlier gestational age. </a:t>
            </a:r>
            <a:r>
              <a:rPr lang="en-US" altLang="zh-CN" sz="1600" dirty="0" smtClean="0">
                <a:latin typeface="+mn-ea"/>
              </a:rPr>
              <a:t>34</a:t>
            </a:r>
            <a:r>
              <a:rPr lang="zh-CN" altLang="en-US" sz="1600" dirty="0" smtClean="0">
                <a:latin typeface="+mn-ea"/>
              </a:rPr>
              <a:t>周后分娩的合并新生儿发病的双胎较未合并新生儿发病的双胎，出现更显著的双</a:t>
            </a:r>
            <a:r>
              <a:rPr lang="zh-CN" altLang="en-US" sz="1600" dirty="0">
                <a:latin typeface="+mn-ea"/>
              </a:rPr>
              <a:t>胎间出生体重不</a:t>
            </a:r>
            <a:r>
              <a:rPr lang="zh-CN" altLang="en-US" sz="1600" dirty="0" smtClean="0">
                <a:latin typeface="+mn-ea"/>
              </a:rPr>
              <a:t>一致。出生孕周也更早。</a:t>
            </a:r>
            <a:endParaRPr lang="en-US" sz="1600" dirty="0">
              <a:latin typeface="+mn-ea"/>
            </a:endParaRPr>
          </a:p>
          <a:p>
            <a:r>
              <a:rPr lang="en-US" sz="1600" dirty="0">
                <a:latin typeface="+mn-ea"/>
              </a:rPr>
              <a:t>Risk of neonatal morbidity increased with increasing degree of birth-weight discordance. </a:t>
            </a:r>
            <a:r>
              <a:rPr lang="zh-CN" altLang="en-US" sz="1600" dirty="0">
                <a:latin typeface="+mn-ea"/>
              </a:rPr>
              <a:t>新生儿</a:t>
            </a:r>
            <a:r>
              <a:rPr lang="zh-CN" altLang="en-US" sz="1600" dirty="0" smtClean="0">
                <a:latin typeface="+mn-ea"/>
              </a:rPr>
              <a:t>发病风险</a:t>
            </a:r>
            <a:r>
              <a:rPr lang="zh-CN" altLang="en-US" sz="1600" dirty="0">
                <a:latin typeface="+mn-ea"/>
              </a:rPr>
              <a:t>随着出生体重不一致程度的增加而升高</a:t>
            </a:r>
            <a:endParaRPr lang="en-US" sz="1600" dirty="0">
              <a:latin typeface="+mn-ea"/>
            </a:endParaRPr>
          </a:p>
          <a:p>
            <a:r>
              <a:rPr lang="en-US" sz="1600" dirty="0">
                <a:latin typeface="+mn-ea"/>
              </a:rPr>
              <a:t>Gestational age at birth and birth-weight discordance, </a:t>
            </a:r>
            <a:r>
              <a:rPr lang="en-US" sz="1600" b="1" dirty="0">
                <a:latin typeface="+mn-ea"/>
              </a:rPr>
              <a:t>but not chorionicity </a:t>
            </a:r>
            <a:r>
              <a:rPr lang="en-US" sz="1600" dirty="0">
                <a:latin typeface="+mn-ea"/>
              </a:rPr>
              <a:t>or diagnosis of SGA in either twin, were associated independently with risk of neonatal morbidity. </a:t>
            </a:r>
            <a:r>
              <a:rPr lang="zh-CN" altLang="en-US" sz="1600" dirty="0">
                <a:latin typeface="+mn-ea"/>
              </a:rPr>
              <a:t>出生时孕</a:t>
            </a:r>
            <a:r>
              <a:rPr lang="zh-CN" altLang="en-US" sz="1600" dirty="0" smtClean="0">
                <a:latin typeface="+mn-ea"/>
              </a:rPr>
              <a:t>周及出生</a:t>
            </a:r>
            <a:r>
              <a:rPr lang="zh-CN" altLang="en-US" sz="1600" dirty="0">
                <a:latin typeface="+mn-ea"/>
              </a:rPr>
              <a:t>体重不</a:t>
            </a:r>
            <a:r>
              <a:rPr lang="zh-CN" altLang="en-US" sz="1600" dirty="0" smtClean="0">
                <a:latin typeface="+mn-ea"/>
              </a:rPr>
              <a:t>一致是新生儿发病的</a:t>
            </a:r>
            <a:r>
              <a:rPr lang="zh-CN" altLang="en-US" sz="1600" dirty="0">
                <a:latin typeface="+mn-ea"/>
              </a:rPr>
              <a:t>独立危险因素</a:t>
            </a:r>
            <a:r>
              <a:rPr lang="zh-CN" altLang="en-US" sz="1600" dirty="0" smtClean="0">
                <a:latin typeface="+mn-ea"/>
              </a:rPr>
              <a:t>，绒毛膜</a:t>
            </a:r>
            <a:r>
              <a:rPr lang="zh-CN" altLang="en-US" sz="1600" dirty="0">
                <a:latin typeface="+mn-ea"/>
              </a:rPr>
              <a:t>性或任一</a:t>
            </a:r>
            <a:r>
              <a:rPr lang="zh-CN" altLang="en-US" sz="1600" dirty="0" smtClean="0">
                <a:latin typeface="+mn-ea"/>
              </a:rPr>
              <a:t>胎儿小于相应孕周与新生儿发病无明确相关。</a:t>
            </a:r>
            <a:endParaRPr lang="en-US" sz="1600" dirty="0">
              <a:latin typeface="+mn-ea"/>
            </a:endParaRPr>
          </a:p>
          <a:p>
            <a:r>
              <a:rPr lang="en-US" sz="1600" dirty="0">
                <a:latin typeface="+mn-ea"/>
              </a:rPr>
              <a:t>Overall predictive accuracy of birth-weigh discordance for neonatal morbidity is poor. </a:t>
            </a:r>
            <a:r>
              <a:rPr lang="zh-CN" altLang="en-US" sz="1600" dirty="0">
                <a:latin typeface="+mn-ea"/>
              </a:rPr>
              <a:t>出生体重不</a:t>
            </a:r>
            <a:r>
              <a:rPr lang="zh-CN" altLang="en-US" sz="1600" dirty="0" smtClean="0">
                <a:latin typeface="+mn-ea"/>
              </a:rPr>
              <a:t>一致预测新生儿发病率总体准确性</a:t>
            </a:r>
            <a:r>
              <a:rPr lang="zh-CN" altLang="en-US" sz="1600" dirty="0">
                <a:latin typeface="+mn-ea"/>
              </a:rPr>
              <a:t>较低</a:t>
            </a:r>
            <a:endParaRPr lang="en-US" sz="1600" dirty="0">
              <a:latin typeface="+mn-ea"/>
            </a:endParaRPr>
          </a:p>
          <a:p>
            <a:r>
              <a:rPr lang="en-US" sz="1600" dirty="0">
                <a:latin typeface="+mn-ea"/>
              </a:rPr>
              <a:t>Large prospective multicenter studies are needed to ascertain the actual contribution of intertwin weight discordance to the risk of neonatal morbidity and to determine whether different weight discordance thresholds should be used at different gestational ages. </a:t>
            </a:r>
            <a:r>
              <a:rPr lang="zh-CN" altLang="en-US" sz="1600" dirty="0">
                <a:latin typeface="+mn-ea"/>
              </a:rPr>
              <a:t>还</a:t>
            </a:r>
            <a:r>
              <a:rPr lang="zh-CN" altLang="en-US" sz="1600" dirty="0" smtClean="0">
                <a:latin typeface="+mn-ea"/>
              </a:rPr>
              <a:t>需大规模前瞻性</a:t>
            </a:r>
            <a:r>
              <a:rPr lang="zh-CN" altLang="en-US" sz="1600" dirty="0">
                <a:latin typeface="+mn-ea"/>
              </a:rPr>
              <a:t>多中心研究来明确双胎间体重不一致在新生儿</a:t>
            </a:r>
            <a:r>
              <a:rPr lang="zh-CN" altLang="en-US" sz="1600" dirty="0" smtClean="0">
                <a:latin typeface="+mn-ea"/>
              </a:rPr>
              <a:t>发病中作用</a:t>
            </a:r>
            <a:r>
              <a:rPr lang="zh-CN" altLang="en-US" sz="1600" dirty="0">
                <a:latin typeface="+mn-ea"/>
              </a:rPr>
              <a:t>，并确定不同孕</a:t>
            </a:r>
            <a:r>
              <a:rPr lang="zh-CN" altLang="en-US" sz="1600" dirty="0" smtClean="0">
                <a:latin typeface="+mn-ea"/>
              </a:rPr>
              <a:t>周体重</a:t>
            </a:r>
            <a:r>
              <a:rPr lang="zh-CN" altLang="en-US" sz="1600" dirty="0">
                <a:latin typeface="+mn-ea"/>
              </a:rPr>
              <a:t>不一致的</a:t>
            </a:r>
            <a:r>
              <a:rPr lang="zh-CN" altLang="en-US" sz="1600" dirty="0" smtClean="0">
                <a:latin typeface="+mn-ea"/>
              </a:rPr>
              <a:t>阈值。</a:t>
            </a:r>
            <a:endParaRPr lang="en-US" sz="1600" dirty="0">
              <a:latin typeface="+mn-ea"/>
            </a:endParaRPr>
          </a:p>
          <a:p>
            <a:endParaRPr lang="en-US" sz="1600" dirty="0">
              <a:latin typeface="+mn-ea"/>
            </a:endParaRPr>
          </a:p>
          <a:p>
            <a:endParaRPr lang="en-US" sz="2000" dirty="0"/>
          </a:p>
          <a:p>
            <a:pPr>
              <a:defRPr/>
            </a:pPr>
            <a:endParaRPr lang="en-US" sz="2000" dirty="0"/>
          </a:p>
        </p:txBody>
      </p:sp>
      <p:sp>
        <p:nvSpPr>
          <p:cNvPr id="16" name="Text Box 5"/>
          <p:cNvSpPr txBox="1">
            <a:spLocks noChangeArrowheads="1"/>
          </p:cNvSpPr>
          <p:nvPr/>
        </p:nvSpPr>
        <p:spPr bwMode="auto">
          <a:xfrm>
            <a:off x="0" y="841375"/>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TextBox 13"/>
          <p:cNvSpPr txBox="1">
            <a:spLocks noChangeArrowheads="1"/>
          </p:cNvSpPr>
          <p:nvPr/>
        </p:nvSpPr>
        <p:spPr bwMode="auto">
          <a:xfrm>
            <a:off x="250825" y="1784404"/>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2000" b="1" dirty="0">
                <a:latin typeface="+mn-ea"/>
                <a:ea typeface="+mn-ea"/>
              </a:rPr>
              <a:t>Points for discussion</a:t>
            </a:r>
            <a:r>
              <a:rPr lang="zh-CN" altLang="en-GB" sz="2000" b="1" dirty="0">
                <a:latin typeface="+mn-ea"/>
                <a:ea typeface="+mn-ea"/>
              </a:rPr>
              <a:t>讨论要点</a:t>
            </a:r>
            <a:endParaRPr lang="en-GB" altLang="en-US" sz="2000" b="1" dirty="0">
              <a:latin typeface="+mn-ea"/>
              <a:ea typeface="+mn-ea"/>
            </a:endParaRPr>
          </a:p>
        </p:txBody>
      </p:sp>
      <p:sp>
        <p:nvSpPr>
          <p:cNvPr id="15" name="Segnaposto contenuto 2"/>
          <p:cNvSpPr txBox="1"/>
          <p:nvPr/>
        </p:nvSpPr>
        <p:spPr bwMode="auto">
          <a:xfrm>
            <a:off x="179388" y="2488558"/>
            <a:ext cx="8807296" cy="399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600" dirty="0">
                <a:latin typeface="+mn-ea"/>
              </a:rPr>
              <a:t>Discordant growth is caused, at least partially, by discordant placental size and function.</a:t>
            </a:r>
            <a:r>
              <a:rPr lang="en-US" sz="1600" dirty="0">
                <a:latin typeface="+mn-ea"/>
                <a:cs typeface="Arial" panose="020B0604020202020204" pitchFamily="34" charset="0"/>
              </a:rPr>
              <a:t> Thus, it is reasonable to believe that discordance will occur earlier </a:t>
            </a:r>
            <a:r>
              <a:rPr lang="en-US" sz="1600" dirty="0">
                <a:latin typeface="+mn-ea"/>
              </a:rPr>
              <a:t>depending on the gap between the placentas:</a:t>
            </a:r>
            <a:r>
              <a:rPr lang="zh-CN" altLang="en-US" sz="1600" dirty="0">
                <a:latin typeface="+mn-ea"/>
              </a:rPr>
              <a:t>体重不一致是由于</a:t>
            </a:r>
            <a:r>
              <a:rPr lang="zh-CN" altLang="en-US" sz="1600" dirty="0" smtClean="0">
                <a:latin typeface="+mn-ea"/>
              </a:rPr>
              <a:t>或至少一部分</a:t>
            </a:r>
            <a:r>
              <a:rPr lang="zh-CN" altLang="en-US" sz="1600" dirty="0">
                <a:latin typeface="+mn-ea"/>
              </a:rPr>
              <a:t>由于胎盘大小及功能不一致引起。因此，有理由相信</a:t>
            </a:r>
            <a:r>
              <a:rPr lang="zh-CN" altLang="en-US" sz="1600" dirty="0" smtClean="0">
                <a:latin typeface="+mn-ea"/>
              </a:rPr>
              <a:t>，根据胎盘差异，生长</a:t>
            </a:r>
            <a:r>
              <a:rPr lang="zh-CN" altLang="en-US" sz="1600" dirty="0">
                <a:latin typeface="+mn-ea"/>
              </a:rPr>
              <a:t>不</a:t>
            </a:r>
            <a:r>
              <a:rPr lang="zh-CN" altLang="en-US" sz="1600" dirty="0" smtClean="0">
                <a:latin typeface="+mn-ea"/>
              </a:rPr>
              <a:t>一致可出现较早：</a:t>
            </a:r>
            <a:endParaRPr lang="en-US" sz="1600" dirty="0">
              <a:latin typeface="+mn-ea"/>
            </a:endParaRPr>
          </a:p>
          <a:p>
            <a:pPr marL="0" indent="0">
              <a:buNone/>
            </a:pPr>
            <a:endParaRPr lang="en-US" sz="1600" dirty="0">
              <a:latin typeface="+mn-ea"/>
              <a:cs typeface="Arial" panose="020B0604020202020204" pitchFamily="34" charset="0"/>
            </a:endParaRPr>
          </a:p>
          <a:p>
            <a:pPr marL="0" indent="0">
              <a:buNone/>
            </a:pPr>
            <a:r>
              <a:rPr lang="en-US" sz="1600" dirty="0">
                <a:latin typeface="+mn-ea"/>
                <a:cs typeface="Arial" panose="020B0604020202020204" pitchFamily="34" charset="0"/>
              </a:rPr>
              <a:t>    - Does gestational age at diagnosis effect the risk for neonatal morbidity?</a:t>
            </a:r>
            <a:endParaRPr lang="en-US" sz="1600" dirty="0">
              <a:latin typeface="+mn-ea"/>
              <a:cs typeface="Arial" panose="020B0604020202020204" pitchFamily="34" charset="0"/>
            </a:endParaRPr>
          </a:p>
          <a:p>
            <a:pPr marL="0" indent="0">
              <a:buNone/>
            </a:pPr>
            <a:r>
              <a:rPr lang="en-US" altLang="zh-CN" sz="1600" dirty="0">
                <a:latin typeface="+mn-ea"/>
                <a:cs typeface="Arial" panose="020B0604020202020204" pitchFamily="34" charset="0"/>
              </a:rPr>
              <a:t>-</a:t>
            </a:r>
            <a:r>
              <a:rPr lang="zh-CN" altLang="en-US" sz="1600" dirty="0">
                <a:latin typeface="+mn-ea"/>
              </a:rPr>
              <a:t>诊断时的孕周是否会影响新生儿</a:t>
            </a:r>
            <a:r>
              <a:rPr lang="zh-CN" altLang="en-US" sz="1600" dirty="0" smtClean="0">
                <a:latin typeface="+mn-ea"/>
              </a:rPr>
              <a:t>发病风险</a:t>
            </a:r>
            <a:r>
              <a:rPr lang="zh-CN" altLang="en-US" sz="1600" dirty="0">
                <a:latin typeface="+mn-ea"/>
              </a:rPr>
              <a:t>？</a:t>
            </a:r>
            <a:endParaRPr lang="en-US" sz="1600" dirty="0">
              <a:latin typeface="+mn-ea"/>
            </a:endParaRPr>
          </a:p>
          <a:p>
            <a:pPr marL="0" indent="0">
              <a:buNone/>
            </a:pPr>
            <a:r>
              <a:rPr lang="en-US" sz="1600" dirty="0">
                <a:latin typeface="+mn-ea"/>
                <a:cs typeface="Arial" panose="020B0604020202020204" pitchFamily="34" charset="0"/>
              </a:rPr>
              <a:t>    - Does the lag between diagnosis and delivery effect the risk for neonatal  </a:t>
            </a:r>
            <a:endParaRPr lang="en-US" sz="1600" dirty="0">
              <a:latin typeface="+mn-ea"/>
              <a:cs typeface="Arial" panose="020B0604020202020204" pitchFamily="34" charset="0"/>
            </a:endParaRPr>
          </a:p>
          <a:p>
            <a:pPr marL="0" indent="0">
              <a:buNone/>
            </a:pPr>
            <a:r>
              <a:rPr lang="en-US" sz="1600" dirty="0">
                <a:latin typeface="+mn-ea"/>
                <a:cs typeface="Arial" panose="020B0604020202020204" pitchFamily="34" charset="0"/>
              </a:rPr>
              <a:t>     morbidity?</a:t>
            </a:r>
            <a:endParaRPr lang="en-US" sz="1600" dirty="0">
              <a:latin typeface="+mn-ea"/>
              <a:cs typeface="Arial" panose="020B0604020202020204" pitchFamily="34" charset="0"/>
            </a:endParaRPr>
          </a:p>
          <a:p>
            <a:pPr marL="0" indent="0">
              <a:buNone/>
            </a:pPr>
            <a:r>
              <a:rPr lang="en-US" altLang="zh-CN" sz="1600" dirty="0" smtClean="0">
                <a:latin typeface="+mn-ea"/>
                <a:cs typeface="Arial" panose="020B0604020202020204" pitchFamily="34" charset="0"/>
              </a:rPr>
              <a:t>-</a:t>
            </a:r>
            <a:r>
              <a:rPr lang="zh-CN" altLang="en-US" sz="1600" dirty="0">
                <a:latin typeface="+mn-ea"/>
                <a:cs typeface="Arial" panose="020B0604020202020204" pitchFamily="34" charset="0"/>
              </a:rPr>
              <a:t> </a:t>
            </a:r>
            <a:r>
              <a:rPr lang="zh-CN" altLang="en-US" sz="1600" dirty="0" smtClean="0">
                <a:latin typeface="+mn-ea"/>
                <a:cs typeface="Arial" panose="020B0604020202020204" pitchFamily="34" charset="0"/>
              </a:rPr>
              <a:t>  分娩距诊断</a:t>
            </a:r>
            <a:r>
              <a:rPr lang="zh-CN" altLang="en-US" sz="1600" smtClean="0">
                <a:latin typeface="+mn-ea"/>
                <a:cs typeface="Arial" panose="020B0604020202020204" pitchFamily="34" charset="0"/>
              </a:rPr>
              <a:t>的时间间隔</a:t>
            </a:r>
            <a:r>
              <a:rPr lang="zh-CN" altLang="en-US" sz="1600" dirty="0">
                <a:latin typeface="+mn-ea"/>
                <a:cs typeface="Arial" panose="020B0604020202020204" pitchFamily="34" charset="0"/>
              </a:rPr>
              <a:t>是否会影响新生儿</a:t>
            </a:r>
            <a:r>
              <a:rPr lang="zh-CN" altLang="en-US" sz="1600" dirty="0" smtClean="0">
                <a:latin typeface="+mn-ea"/>
                <a:cs typeface="Arial" panose="020B0604020202020204" pitchFamily="34" charset="0"/>
              </a:rPr>
              <a:t>发病风险</a:t>
            </a:r>
            <a:r>
              <a:rPr lang="zh-CN" altLang="en-US" sz="1600" dirty="0">
                <a:latin typeface="+mn-ea"/>
                <a:cs typeface="Arial" panose="020B0604020202020204" pitchFamily="34" charset="0"/>
              </a:rPr>
              <a:t>？</a:t>
            </a:r>
            <a:endParaRPr lang="en-US" sz="1600" dirty="0">
              <a:latin typeface="+mn-ea"/>
              <a:cs typeface="Arial" panose="020B0604020202020204" pitchFamily="34" charset="0"/>
            </a:endParaRPr>
          </a:p>
          <a:p>
            <a:r>
              <a:rPr lang="en-US" sz="1600" dirty="0">
                <a:latin typeface="+mn-ea"/>
                <a:cs typeface="Arial" panose="020B0604020202020204" pitchFamily="34" charset="0"/>
              </a:rPr>
              <a:t>Mode of delivery was determined according to the individual patient’s wishes and the attending obstetrician’s own clinical practice. Does mode of delivery influence morbidity in discordant twins?</a:t>
            </a:r>
            <a:r>
              <a:rPr lang="zh-CN" altLang="en-US" sz="1600" dirty="0">
                <a:latin typeface="+mn-ea"/>
                <a:cs typeface="Arial" panose="020B0604020202020204" pitchFamily="34" charset="0"/>
              </a:rPr>
              <a:t> 分娩方式取决于患者的</a:t>
            </a:r>
            <a:r>
              <a:rPr lang="zh-CN" altLang="en-US" sz="1600" dirty="0" smtClean="0">
                <a:latin typeface="+mn-ea"/>
                <a:cs typeface="Arial" panose="020B0604020202020204" pitchFamily="34" charset="0"/>
              </a:rPr>
              <a:t>个人意愿</a:t>
            </a:r>
            <a:r>
              <a:rPr lang="zh-CN" altLang="en-US" sz="1600" dirty="0">
                <a:latin typeface="+mn-ea"/>
                <a:cs typeface="Arial" panose="020B0604020202020204" pitchFamily="34" charset="0"/>
              </a:rPr>
              <a:t>及当地主诊医师的临床经验。分娩</a:t>
            </a:r>
            <a:r>
              <a:rPr lang="zh-CN" altLang="en-US" sz="1600" dirty="0" smtClean="0">
                <a:latin typeface="+mn-ea"/>
                <a:cs typeface="Arial" panose="020B0604020202020204" pitchFamily="34" charset="0"/>
              </a:rPr>
              <a:t>方式是否影响生长不</a:t>
            </a:r>
            <a:r>
              <a:rPr lang="zh-CN" altLang="en-US" sz="1600" dirty="0">
                <a:latin typeface="+mn-ea"/>
                <a:cs typeface="Arial" panose="020B0604020202020204" pitchFamily="34" charset="0"/>
              </a:rPr>
              <a:t>一致双胎的</a:t>
            </a:r>
            <a:r>
              <a:rPr lang="zh-CN" altLang="en-US" sz="1600" dirty="0" smtClean="0">
                <a:latin typeface="+mn-ea"/>
                <a:cs typeface="Arial" panose="020B0604020202020204" pitchFamily="34" charset="0"/>
              </a:rPr>
              <a:t>发病率？</a:t>
            </a:r>
            <a:endParaRPr lang="en-US" sz="1600" dirty="0">
              <a:latin typeface="+mn-ea"/>
              <a:cs typeface="Arial" panose="020B0604020202020204" pitchFamily="34" charset="0"/>
            </a:endParaRPr>
          </a:p>
          <a:p>
            <a:pPr marL="0" indent="0">
              <a:buNone/>
            </a:pPr>
            <a:r>
              <a:rPr lang="en-US" sz="1600" dirty="0">
                <a:latin typeface="Arial" panose="020B0604020202020204" pitchFamily="34" charset="0"/>
                <a:ea typeface="Arial" panose="020B0604020202020204" pitchFamily="34" charset="0"/>
                <a:cs typeface="Arial" panose="020B0604020202020204" pitchFamily="34" charset="0"/>
              </a:rPr>
              <a:t>    </a:t>
            </a:r>
            <a:endParaRPr lang="en-US" sz="16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ea typeface="Arial" panose="020B0604020202020204" pitchFamily="34" charset="0"/>
              <a:cs typeface="Arial" panose="020B0604020202020204" pitchFamily="34" charset="0"/>
            </a:endParaRPr>
          </a:p>
          <a:p>
            <a:endParaRPr lang="en-US" sz="16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ea typeface="Arial" panose="020B0604020202020204" pitchFamily="34" charset="0"/>
              <a:cs typeface="Arial" panose="020B0604020202020204" pitchFamily="34" charset="0"/>
            </a:endParaRPr>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8" name="Content Placeholder 2"/>
          <p:cNvSpPr txBox="1"/>
          <p:nvPr/>
        </p:nvSpPr>
        <p:spPr>
          <a:xfrm>
            <a:off x="495300" y="2996904"/>
            <a:ext cx="8210550" cy="323297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sz="2600" b="1" i="1">
                <a:solidFill>
                  <a:schemeClr val="tx1"/>
                </a:solidFill>
                <a:latin typeface="Arial" panose="020B0604020202020204" pitchFamily="34" charset="0"/>
                <a:ea typeface="Arial" panose="020B0604020202020204" pitchFamily="34" charset="0"/>
                <a:cs typeface="Arial" panose="020B0604020202020204" pitchFamily="34" charset="0"/>
              </a:rPr>
              <a:t>Primary</a:t>
            </a:r>
            <a:r>
              <a:rPr lang="en-US" b="1" i="1">
                <a:solidFill>
                  <a:schemeClr val="tx1"/>
                </a:solidFill>
                <a:latin typeface="Arial" panose="020B0604020202020204" pitchFamily="34" charset="0"/>
                <a:ea typeface="Arial" panose="020B0604020202020204" pitchFamily="34" charset="0"/>
                <a:cs typeface="Arial" panose="020B0604020202020204" pitchFamily="34" charset="0"/>
              </a:rPr>
              <a:t> </a:t>
            </a:r>
            <a:r>
              <a:rPr lang="zh-CN" altLang="en-US" b="1" i="1" smtClean="0">
                <a:solidFill>
                  <a:schemeClr val="tx1"/>
                </a:solidFill>
                <a:latin typeface="Arial" panose="020B0604020202020204" pitchFamily="34" charset="0"/>
                <a:ea typeface="Arial" panose="020B0604020202020204" pitchFamily="34" charset="0"/>
                <a:cs typeface="Arial" panose="020B0604020202020204" pitchFamily="34" charset="0"/>
              </a:rPr>
              <a:t>主要目的</a:t>
            </a:r>
            <a:endParaRPr lang="en-US" b="1" i="1" dirty="0">
              <a:solidFill>
                <a:schemeClr val="tx1"/>
              </a:solidFill>
              <a:latin typeface="Arial" panose="020B0604020202020204" pitchFamily="34" charset="0"/>
              <a:ea typeface="Arial" panose="020B0604020202020204" pitchFamily="34" charset="0"/>
              <a:cs typeface="Arial" panose="020B0604020202020204" pitchFamily="34" charset="0"/>
            </a:endParaRPr>
          </a:p>
          <a:p>
            <a:pPr>
              <a:lnSpc>
                <a:spcPct val="110000"/>
              </a:lnSpc>
            </a:pPr>
            <a:r>
              <a:rPr lang="en-US" dirty="0">
                <a:solidFill>
                  <a:schemeClr val="tx1"/>
                </a:solidFill>
                <a:latin typeface="Arial" panose="020B0604020202020204" pitchFamily="34" charset="0"/>
                <a:ea typeface="Arial" panose="020B0604020202020204" pitchFamily="34" charset="0"/>
                <a:cs typeface="Arial" panose="020B0604020202020204" pitchFamily="34" charset="0"/>
              </a:rPr>
              <a:t>To investigate the association between weight discordance and neonatal morbidity in twin pregnancy progressing to at least 34 weeks of gestation. </a:t>
            </a:r>
            <a:r>
              <a:rPr lang="zh-CN" altLang="en-US" dirty="0">
                <a:solidFill>
                  <a:schemeClr val="tx1"/>
                </a:solidFill>
                <a:latin typeface="Arial" panose="020B0604020202020204" pitchFamily="34" charset="0"/>
                <a:ea typeface="Arial" panose="020B0604020202020204" pitchFamily="34" charset="0"/>
                <a:cs typeface="Arial" panose="020B0604020202020204" pitchFamily="34" charset="0"/>
              </a:rPr>
              <a:t>研究孕</a:t>
            </a:r>
            <a:r>
              <a:rPr lang="en-US" altLang="zh-CN" dirty="0">
                <a:solidFill>
                  <a:schemeClr val="tx1"/>
                </a:solidFill>
                <a:latin typeface="Arial" panose="020B0604020202020204" pitchFamily="34" charset="0"/>
                <a:ea typeface="Arial" panose="020B0604020202020204" pitchFamily="34" charset="0"/>
                <a:cs typeface="Arial" panose="020B0604020202020204" pitchFamily="34" charset="0"/>
              </a:rPr>
              <a:t>34</a:t>
            </a:r>
            <a:r>
              <a:rPr lang="zh-CN" altLang="en-US" dirty="0">
                <a:solidFill>
                  <a:schemeClr val="tx1"/>
                </a:solidFill>
                <a:latin typeface="Arial" panose="020B0604020202020204" pitchFamily="34" charset="0"/>
                <a:ea typeface="Arial" panose="020B0604020202020204" pitchFamily="34" charset="0"/>
                <a:cs typeface="Arial" panose="020B0604020202020204" pitchFamily="34" charset="0"/>
              </a:rPr>
              <a:t>周后双胎妊娠胎儿体重</a:t>
            </a:r>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不</a:t>
            </a:r>
            <a:r>
              <a:rPr lang="zh-CN" altLang="en-US" smtClean="0">
                <a:solidFill>
                  <a:schemeClr val="tx1"/>
                </a:solidFill>
                <a:latin typeface="Arial" panose="020B0604020202020204" pitchFamily="34" charset="0"/>
                <a:ea typeface="Arial" panose="020B0604020202020204" pitchFamily="34" charset="0"/>
                <a:cs typeface="Arial" panose="020B0604020202020204" pitchFamily="34" charset="0"/>
              </a:rPr>
              <a:t>一致与新生儿</a:t>
            </a:r>
            <a:r>
              <a:rPr lang="zh-CN" altLang="en-US" dirty="0">
                <a:solidFill>
                  <a:schemeClr val="tx1"/>
                </a:solidFill>
                <a:latin typeface="Arial" panose="020B0604020202020204" pitchFamily="34" charset="0"/>
                <a:ea typeface="Arial" panose="020B0604020202020204" pitchFamily="34" charset="0"/>
                <a:cs typeface="Arial" panose="020B0604020202020204" pitchFamily="34" charset="0"/>
              </a:rPr>
              <a:t>发病率的相关性</a:t>
            </a:r>
            <a:endParaRPr lang="en-US" dirty="0">
              <a:solidFill>
                <a:schemeClr val="tx1"/>
              </a:solidFill>
              <a:latin typeface="Arial" panose="020B0604020202020204" pitchFamily="34" charset="0"/>
              <a:ea typeface="Arial" panose="020B0604020202020204" pitchFamily="34" charset="0"/>
              <a:cs typeface="Arial" panose="020B0604020202020204" pitchFamily="34" charset="0"/>
            </a:endParaRPr>
          </a:p>
          <a:p>
            <a:pPr>
              <a:lnSpc>
                <a:spcPct val="110000"/>
              </a:lnSpc>
            </a:pPr>
            <a:r>
              <a:rPr lang="en-US" sz="2600" b="1" i="1">
                <a:solidFill>
                  <a:schemeClr val="tx1"/>
                </a:solidFill>
                <a:latin typeface="Arial" panose="020B0604020202020204" pitchFamily="34" charset="0"/>
                <a:ea typeface="Arial" panose="020B0604020202020204" pitchFamily="34" charset="0"/>
                <a:cs typeface="Arial" panose="020B0604020202020204" pitchFamily="34" charset="0"/>
              </a:rPr>
              <a:t>Secondary </a:t>
            </a:r>
            <a:r>
              <a:rPr lang="zh-CN" altLang="en-US" sz="2600" b="1" i="1" smtClean="0">
                <a:solidFill>
                  <a:schemeClr val="tx1"/>
                </a:solidFill>
                <a:latin typeface="Arial" panose="020B0604020202020204" pitchFamily="34" charset="0"/>
                <a:ea typeface="Arial" panose="020B0604020202020204" pitchFamily="34" charset="0"/>
                <a:cs typeface="Arial" panose="020B0604020202020204" pitchFamily="34" charset="0"/>
              </a:rPr>
              <a:t>次要目的</a:t>
            </a:r>
            <a:endParaRPr lang="en-US" sz="2600" b="1" i="1" dirty="0">
              <a:solidFill>
                <a:schemeClr val="tx1"/>
              </a:solidFill>
              <a:latin typeface="Arial" panose="020B0604020202020204" pitchFamily="34" charset="0"/>
              <a:ea typeface="Arial" panose="020B0604020202020204" pitchFamily="34" charset="0"/>
              <a:cs typeface="Arial" panose="020B0604020202020204" pitchFamily="34" charset="0"/>
            </a:endParaRPr>
          </a:p>
          <a:p>
            <a:pPr>
              <a:lnSpc>
                <a:spcPct val="110000"/>
              </a:lnSpc>
            </a:pPr>
            <a:r>
              <a:rPr lang="en-US" dirty="0">
                <a:solidFill>
                  <a:schemeClr val="tx1"/>
                </a:solidFill>
                <a:latin typeface="Arial" panose="020B0604020202020204" pitchFamily="34" charset="0"/>
                <a:ea typeface="Arial" panose="020B0604020202020204" pitchFamily="34" charset="0"/>
                <a:cs typeface="Arial" panose="020B0604020202020204" pitchFamily="34" charset="0"/>
              </a:rPr>
              <a:t>To determine the predictive accuracy of intertwin weight discordance for the risk of neonatal morbidity. </a:t>
            </a:r>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确定</a:t>
            </a:r>
            <a:r>
              <a:rPr lang="zh-CN" altLang="en-US" smtClean="0">
                <a:solidFill>
                  <a:schemeClr val="tx1"/>
                </a:solidFill>
                <a:latin typeface="Arial" panose="020B0604020202020204" pitchFamily="34" charset="0"/>
                <a:ea typeface="Arial" panose="020B0604020202020204" pitchFamily="34" charset="0"/>
                <a:cs typeface="Arial" panose="020B0604020202020204" pitchFamily="34" charset="0"/>
              </a:rPr>
              <a:t>双胎体重</a:t>
            </a:r>
            <a:r>
              <a:rPr lang="zh-CN" altLang="en-US" dirty="0">
                <a:solidFill>
                  <a:schemeClr val="tx1"/>
                </a:solidFill>
                <a:latin typeface="Arial" panose="020B0604020202020204" pitchFamily="34" charset="0"/>
                <a:ea typeface="Arial" panose="020B0604020202020204" pitchFamily="34" charset="0"/>
                <a:cs typeface="Arial" panose="020B0604020202020204" pitchFamily="34" charset="0"/>
              </a:rPr>
              <a:t>不一致预测新生儿发病率风险的准确性</a:t>
            </a:r>
            <a:endParaRPr lang="zh-CN" altLang="en-US"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19" name="Rectangle 8"/>
          <p:cNvSpPr>
            <a:spLocks noChangeArrowheads="1"/>
          </p:cNvSpPr>
          <p:nvPr/>
        </p:nvSpPr>
        <p:spPr bwMode="auto">
          <a:xfrm>
            <a:off x="2176390" y="2023110"/>
            <a:ext cx="4743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2800" b="1" dirty="0">
                <a:solidFill>
                  <a:srgbClr val="000000"/>
                </a:solidFill>
              </a:rPr>
              <a:t>Aims of </a:t>
            </a:r>
            <a:r>
              <a:rPr lang="en-GB" altLang="en-US" sz="2800" b="1">
                <a:solidFill>
                  <a:srgbClr val="000000"/>
                </a:solidFill>
              </a:rPr>
              <a:t>the </a:t>
            </a:r>
            <a:r>
              <a:rPr lang="en-GB" altLang="en-US" sz="2800" b="1" smtClean="0">
                <a:solidFill>
                  <a:srgbClr val="000000"/>
                </a:solidFill>
              </a:rPr>
              <a:t>study</a:t>
            </a:r>
            <a:r>
              <a:rPr lang="zh-CN" altLang="en-US" sz="2800" b="1" dirty="0" smtClean="0">
                <a:solidFill>
                  <a:srgbClr val="000000"/>
                </a:solidFill>
              </a:rPr>
              <a:t> </a:t>
            </a:r>
            <a:r>
              <a:rPr lang="zh-CN" altLang="en-GB" sz="2800" b="1" smtClean="0">
                <a:solidFill>
                  <a:srgbClr val="000000"/>
                </a:solidFill>
              </a:rPr>
              <a:t>研究</a:t>
            </a:r>
            <a:r>
              <a:rPr lang="zh-CN" altLang="en-US" sz="2800" b="1" dirty="0">
                <a:solidFill>
                  <a:srgbClr val="000000"/>
                </a:solidFill>
              </a:rPr>
              <a:t>目的</a:t>
            </a:r>
            <a:endParaRPr lang="en-GB" altLang="en-US" sz="2800" b="1" dirty="0">
              <a:solidFill>
                <a:srgbClr val="000000"/>
              </a:solidFill>
            </a:endParaRPr>
          </a:p>
        </p:txBody>
      </p:sp>
      <p:grpSp>
        <p:nvGrpSpPr>
          <p:cNvPr id="16" name="Group 2"/>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758825"/>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3733057" y="1466711"/>
            <a:ext cx="1598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800" b="1" dirty="0">
                <a:solidFill>
                  <a:srgbClr val="000000"/>
                </a:solidFill>
              </a:rPr>
              <a:t>M</a:t>
            </a:r>
            <a:r>
              <a:rPr lang="en-US" altLang="en-US" sz="1800" b="1" dirty="0" err="1">
                <a:solidFill>
                  <a:srgbClr val="000000"/>
                </a:solidFill>
              </a:rPr>
              <a:t>ethods</a:t>
            </a:r>
            <a:r>
              <a:rPr lang="zh-CN" altLang="en-US" sz="1800" b="1" dirty="0">
                <a:solidFill>
                  <a:srgbClr val="000000"/>
                </a:solidFill>
              </a:rPr>
              <a:t>方法</a:t>
            </a:r>
            <a:endParaRPr lang="en-GB" altLang="en-US" sz="1800" dirty="0">
              <a:solidFill>
                <a:srgbClr val="000000"/>
              </a:solidFill>
            </a:endParaRPr>
          </a:p>
        </p:txBody>
      </p:sp>
      <p:sp>
        <p:nvSpPr>
          <p:cNvPr id="17" name="Segnaposto contenuto 2"/>
          <p:cNvSpPr txBox="1"/>
          <p:nvPr/>
        </p:nvSpPr>
        <p:spPr bwMode="auto">
          <a:xfrm>
            <a:off x="179388" y="1989931"/>
            <a:ext cx="8964612" cy="486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600" dirty="0"/>
              <a:t>Retrospective cohort study.</a:t>
            </a:r>
            <a:r>
              <a:rPr lang="zh-CN" altLang="en-US" sz="1600" dirty="0"/>
              <a:t>回顾性队列</a:t>
            </a:r>
            <a:r>
              <a:rPr lang="zh-CN" altLang="en-US" sz="1600" dirty="0" smtClean="0"/>
              <a:t>研究</a:t>
            </a:r>
            <a:endParaRPr lang="en-US" sz="1600" dirty="0"/>
          </a:p>
          <a:p>
            <a:pPr marL="0" indent="0" algn="ctr">
              <a:buNone/>
              <a:defRPr/>
            </a:pPr>
            <a:r>
              <a:rPr lang="en-US" sz="1800" b="1" dirty="0">
                <a:solidFill>
                  <a:schemeClr val="tx1"/>
                </a:solidFill>
              </a:rPr>
              <a:t>Inclusion  </a:t>
            </a:r>
            <a:r>
              <a:rPr lang="zh-CN" altLang="en-US" sz="1800" b="1" dirty="0">
                <a:solidFill>
                  <a:schemeClr val="tx1"/>
                </a:solidFill>
              </a:rPr>
              <a:t>入组标准</a:t>
            </a:r>
            <a:r>
              <a:rPr lang="en-US" sz="1800" b="1" dirty="0">
                <a:solidFill>
                  <a:schemeClr val="tx1"/>
                </a:solidFill>
              </a:rPr>
              <a:t> </a:t>
            </a:r>
            <a:endParaRPr lang="en-US" sz="1800" b="1" dirty="0">
              <a:solidFill>
                <a:schemeClr val="tx1"/>
              </a:solidFill>
            </a:endParaRPr>
          </a:p>
          <a:p>
            <a:pPr>
              <a:defRPr/>
            </a:pPr>
            <a:r>
              <a:rPr lang="en-US" sz="1600" dirty="0">
                <a:solidFill>
                  <a:schemeClr val="tx1"/>
                </a:solidFill>
              </a:rPr>
              <a:t>All twin pregnancies booked for antenatal care between 2000 and 2009 at four hospitals (St George’s, Kingston, Epsom and St Helier Hospitals) in the Southwest Thames region of London Obstetric Research Collaborative (STORK).</a:t>
            </a:r>
            <a:r>
              <a:rPr lang="en-US" altLang="zh-CN" sz="1600" dirty="0">
                <a:solidFill>
                  <a:schemeClr val="tx1"/>
                </a:solidFill>
              </a:rPr>
              <a:t>2000-2009</a:t>
            </a:r>
            <a:r>
              <a:rPr lang="zh-CN" altLang="en-US" sz="1600" dirty="0">
                <a:solidFill>
                  <a:schemeClr val="tx1"/>
                </a:solidFill>
              </a:rPr>
              <a:t>年期间，在泰晤士西南部产科合作研究（</a:t>
            </a:r>
            <a:r>
              <a:rPr lang="en-US" altLang="zh-CN" sz="1600" dirty="0">
                <a:solidFill>
                  <a:schemeClr val="tx1"/>
                </a:solidFill>
              </a:rPr>
              <a:t>STORK</a:t>
            </a:r>
            <a:r>
              <a:rPr lang="zh-CN" altLang="en-US" sz="1600" dirty="0">
                <a:solidFill>
                  <a:schemeClr val="tx1"/>
                </a:solidFill>
              </a:rPr>
              <a:t>）的</a:t>
            </a:r>
            <a:r>
              <a:rPr lang="en-US" altLang="zh-CN" sz="1600" dirty="0">
                <a:solidFill>
                  <a:schemeClr val="tx1"/>
                </a:solidFill>
              </a:rPr>
              <a:t>4</a:t>
            </a:r>
            <a:r>
              <a:rPr lang="zh-CN" altLang="en-US" sz="1600" dirty="0">
                <a:solidFill>
                  <a:schemeClr val="tx1"/>
                </a:solidFill>
              </a:rPr>
              <a:t>家医院（圣乔治、金士顿、爱普生及圣伊利医院）中进行</a:t>
            </a:r>
            <a:r>
              <a:rPr lang="zh-CN" altLang="en-US" sz="1600" dirty="0" smtClean="0">
                <a:solidFill>
                  <a:schemeClr val="tx1"/>
                </a:solidFill>
              </a:rPr>
              <a:t>产前检查的</a:t>
            </a:r>
            <a:r>
              <a:rPr lang="zh-CN" altLang="en-US" sz="1600" dirty="0">
                <a:solidFill>
                  <a:schemeClr val="tx1"/>
                </a:solidFill>
              </a:rPr>
              <a:t>所有双胎妊娠病例</a:t>
            </a:r>
            <a:r>
              <a:rPr lang="zh-CN" altLang="en-US" sz="1600" dirty="0" smtClean="0">
                <a:solidFill>
                  <a:schemeClr val="tx1"/>
                </a:solidFill>
              </a:rPr>
              <a:t>。</a:t>
            </a:r>
            <a:endParaRPr lang="en-US" sz="1600" dirty="0">
              <a:solidFill>
                <a:schemeClr val="tx1"/>
              </a:solidFill>
            </a:endParaRPr>
          </a:p>
          <a:p>
            <a:pPr marL="0" indent="0" algn="ctr">
              <a:buNone/>
              <a:defRPr/>
            </a:pPr>
            <a:r>
              <a:rPr lang="en-US" sz="1800" b="1" dirty="0">
                <a:solidFill>
                  <a:schemeClr val="tx1"/>
                </a:solidFill>
              </a:rPr>
              <a:t>Exclusion</a:t>
            </a:r>
            <a:r>
              <a:rPr lang="zh-CN" altLang="en-US" sz="1800" b="1" dirty="0">
                <a:solidFill>
                  <a:schemeClr val="tx1"/>
                </a:solidFill>
              </a:rPr>
              <a:t>排除标准</a:t>
            </a:r>
            <a:endParaRPr lang="en-US" sz="1800" b="1" dirty="0">
              <a:solidFill>
                <a:schemeClr val="tx1"/>
              </a:solidFill>
            </a:endParaRPr>
          </a:p>
          <a:p>
            <a:pPr>
              <a:defRPr/>
            </a:pPr>
            <a:r>
              <a:rPr lang="en-US" sz="1600" dirty="0">
                <a:solidFill>
                  <a:schemeClr val="tx1"/>
                </a:solidFill>
              </a:rPr>
              <a:t>Terminations of pregnancy.</a:t>
            </a:r>
            <a:r>
              <a:rPr lang="zh-CN" altLang="en-US" sz="1600" dirty="0">
                <a:solidFill>
                  <a:schemeClr val="tx1"/>
                </a:solidFill>
              </a:rPr>
              <a:t>终止妊娠</a:t>
            </a:r>
            <a:endParaRPr lang="en-US" sz="1600" dirty="0">
              <a:solidFill>
                <a:schemeClr val="tx1"/>
              </a:solidFill>
            </a:endParaRPr>
          </a:p>
          <a:p>
            <a:pPr>
              <a:defRPr/>
            </a:pPr>
            <a:r>
              <a:rPr lang="en-US" sz="1600" dirty="0">
                <a:solidFill>
                  <a:schemeClr val="tx1"/>
                </a:solidFill>
              </a:rPr>
              <a:t>Fetal or chromosomal abnormalities.</a:t>
            </a:r>
            <a:r>
              <a:rPr lang="zh-CN" altLang="en-US" sz="1600" dirty="0">
                <a:solidFill>
                  <a:schemeClr val="tx1"/>
                </a:solidFill>
              </a:rPr>
              <a:t>胎儿异常或染色体异常</a:t>
            </a:r>
            <a:endParaRPr lang="en-US" sz="1600" dirty="0">
              <a:solidFill>
                <a:schemeClr val="tx1"/>
              </a:solidFill>
            </a:endParaRPr>
          </a:p>
          <a:p>
            <a:pPr>
              <a:defRPr/>
            </a:pPr>
            <a:r>
              <a:rPr lang="en-US" sz="1600" dirty="0">
                <a:solidFill>
                  <a:schemeClr val="tx1"/>
                </a:solidFill>
              </a:rPr>
              <a:t>Cases affected by twin to twin transfusion syndrome (TTTS).</a:t>
            </a:r>
            <a:r>
              <a:rPr lang="zh-CN" altLang="en-US" sz="1600" dirty="0">
                <a:solidFill>
                  <a:schemeClr val="tx1"/>
                </a:solidFill>
              </a:rPr>
              <a:t>患有双胎输血综合征</a:t>
            </a:r>
            <a:r>
              <a:rPr lang="en-US" altLang="zh-CN" sz="1600" dirty="0">
                <a:solidFill>
                  <a:schemeClr val="tx1"/>
                </a:solidFill>
              </a:rPr>
              <a:t>TTTS</a:t>
            </a:r>
            <a:endParaRPr lang="en-US" sz="1600" dirty="0">
              <a:solidFill>
                <a:schemeClr val="tx1"/>
              </a:solidFill>
            </a:endParaRPr>
          </a:p>
          <a:p>
            <a:pPr>
              <a:defRPr/>
            </a:pPr>
            <a:r>
              <a:rPr lang="en-US" sz="1600" dirty="0">
                <a:solidFill>
                  <a:schemeClr val="tx1"/>
                </a:solidFill>
              </a:rPr>
              <a:t>Pregnancies of unknown </a:t>
            </a:r>
            <a:r>
              <a:rPr lang="en-US" sz="1600" dirty="0" err="1">
                <a:solidFill>
                  <a:schemeClr val="tx1"/>
                </a:solidFill>
              </a:rPr>
              <a:t>chorionicity</a:t>
            </a:r>
            <a:r>
              <a:rPr lang="en-US" sz="1600" dirty="0">
                <a:solidFill>
                  <a:schemeClr val="tx1"/>
                </a:solidFill>
              </a:rPr>
              <a:t>.</a:t>
            </a:r>
            <a:r>
              <a:rPr lang="zh-CN" altLang="en-US" sz="1600" dirty="0">
                <a:solidFill>
                  <a:schemeClr val="tx1"/>
                </a:solidFill>
              </a:rPr>
              <a:t>无法明确绒毛膜性</a:t>
            </a:r>
            <a:endParaRPr lang="en-US" sz="1600" dirty="0">
              <a:solidFill>
                <a:schemeClr val="tx1"/>
              </a:solidFill>
            </a:endParaRPr>
          </a:p>
          <a:p>
            <a:pPr>
              <a:defRPr/>
            </a:pPr>
            <a:r>
              <a:rPr lang="en-US" sz="1600" dirty="0">
                <a:solidFill>
                  <a:schemeClr val="tx1"/>
                </a:solidFill>
              </a:rPr>
              <a:t>Monochorionic monoamniotic pregnancies.</a:t>
            </a:r>
            <a:r>
              <a:rPr lang="zh-CN" altLang="en-US" sz="1600" dirty="0">
                <a:solidFill>
                  <a:schemeClr val="tx1"/>
                </a:solidFill>
              </a:rPr>
              <a:t>单绒单羊双胎妊娠</a:t>
            </a:r>
            <a:endParaRPr lang="en-US" sz="1600" dirty="0">
              <a:solidFill>
                <a:schemeClr val="tx1"/>
              </a:solidFill>
            </a:endParaRPr>
          </a:p>
          <a:p>
            <a:pPr>
              <a:defRPr/>
            </a:pPr>
            <a:r>
              <a:rPr lang="en-US" sz="1600" dirty="0">
                <a:solidFill>
                  <a:schemeClr val="tx1"/>
                </a:solidFill>
              </a:rPr>
              <a:t>Higher order multiple </a:t>
            </a:r>
            <a:r>
              <a:rPr lang="en-US" sz="1600" dirty="0" smtClean="0">
                <a:solidFill>
                  <a:schemeClr val="tx1"/>
                </a:solidFill>
              </a:rPr>
              <a:t>gestations.</a:t>
            </a:r>
            <a:r>
              <a:rPr lang="zh-CN" altLang="en-US" sz="1600" dirty="0" smtClean="0">
                <a:solidFill>
                  <a:schemeClr val="tx1"/>
                </a:solidFill>
              </a:rPr>
              <a:t>三胎及以上妊娠</a:t>
            </a:r>
            <a:endParaRPr lang="en-US" sz="1600" dirty="0">
              <a:solidFill>
                <a:schemeClr val="tx1"/>
              </a:solidFill>
            </a:endParaRPr>
          </a:p>
          <a:p>
            <a:pPr>
              <a:defRPr/>
            </a:pPr>
            <a:r>
              <a:rPr lang="en-US" sz="1600" dirty="0">
                <a:solidFill>
                  <a:schemeClr val="tx1"/>
                </a:solidFill>
              </a:rPr>
              <a:t>Pregnancies complicated by stillbirth</a:t>
            </a:r>
            <a:r>
              <a:rPr lang="en-US" sz="1600" dirty="0" smtClean="0">
                <a:solidFill>
                  <a:schemeClr val="tx1"/>
                </a:solidFill>
              </a:rPr>
              <a:t>.</a:t>
            </a:r>
            <a:r>
              <a:rPr lang="zh-CN" altLang="en-US" sz="1600" dirty="0" smtClean="0">
                <a:solidFill>
                  <a:schemeClr val="tx1"/>
                </a:solidFill>
              </a:rPr>
              <a:t>妊娠合并死产</a:t>
            </a:r>
            <a:endParaRPr lang="en-US" sz="1600" dirty="0">
              <a:solidFill>
                <a:schemeClr val="tx1"/>
              </a:solidFill>
            </a:endParaRPr>
          </a:p>
          <a:p>
            <a:pPr>
              <a:defRPr/>
            </a:pPr>
            <a:r>
              <a:rPr lang="en-US" sz="1600" dirty="0">
                <a:solidFill>
                  <a:schemeClr val="tx1"/>
                </a:solidFill>
              </a:rPr>
              <a:t>Delivery before 34 weeks</a:t>
            </a:r>
            <a:r>
              <a:rPr lang="en-US" sz="1600" dirty="0" smtClean="0">
                <a:solidFill>
                  <a:schemeClr val="tx1"/>
                </a:solidFill>
              </a:rPr>
              <a:t>.&lt;</a:t>
            </a:r>
            <a:r>
              <a:rPr lang="en-US" altLang="zh-CN" sz="1600" dirty="0" smtClean="0">
                <a:solidFill>
                  <a:schemeClr val="tx1"/>
                </a:solidFill>
              </a:rPr>
              <a:t>34</a:t>
            </a:r>
            <a:r>
              <a:rPr lang="zh-CN" altLang="en-US" sz="1600" dirty="0" smtClean="0">
                <a:solidFill>
                  <a:schemeClr val="tx1"/>
                </a:solidFill>
              </a:rPr>
              <a:t>周前分娩</a:t>
            </a:r>
            <a:endParaRPr lang="en-US" sz="1600" dirty="0">
              <a:solidFill>
                <a:schemeClr val="tx1"/>
              </a:solidFill>
            </a:endParaRPr>
          </a:p>
          <a:p>
            <a:pPr>
              <a:defRPr/>
            </a:pPr>
            <a:endParaRPr lang="en-US" sz="1600" dirty="0">
              <a:solidFill>
                <a:schemeClr val="tx1"/>
              </a:solidFill>
            </a:endParaRPr>
          </a:p>
        </p:txBody>
      </p:sp>
      <p:grpSp>
        <p:nvGrpSpPr>
          <p:cNvPr id="18" name="Group 2"/>
          <p:cNvGrpSpPr/>
          <p:nvPr/>
        </p:nvGrpSpPr>
        <p:grpSpPr bwMode="auto">
          <a:xfrm>
            <a:off x="0" y="-165100"/>
            <a:ext cx="9144000" cy="923925"/>
            <a:chOff x="0" y="3755"/>
            <a:chExt cx="5760" cy="582"/>
          </a:xfrm>
        </p:grpSpPr>
        <p:pic>
          <p:nvPicPr>
            <p:cNvPr id="19"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3339530" y="1787824"/>
            <a:ext cx="2385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2800" b="1" dirty="0">
                <a:solidFill>
                  <a:srgbClr val="000000"/>
                </a:solidFill>
              </a:rPr>
              <a:t>M</a:t>
            </a:r>
            <a:r>
              <a:rPr lang="en-US" altLang="en-US" sz="2800" b="1" dirty="0" err="1">
                <a:solidFill>
                  <a:srgbClr val="000000"/>
                </a:solidFill>
              </a:rPr>
              <a:t>ethods</a:t>
            </a:r>
            <a:r>
              <a:rPr lang="zh-CN" altLang="en-US" sz="2800" b="1" dirty="0">
                <a:solidFill>
                  <a:srgbClr val="000000"/>
                </a:solidFill>
              </a:rPr>
              <a:t>方法</a:t>
            </a:r>
            <a:endParaRPr lang="en-GB" altLang="en-US" sz="2800" dirty="0">
              <a:solidFill>
                <a:srgbClr val="000000"/>
              </a:solidFill>
            </a:endParaRPr>
          </a:p>
        </p:txBody>
      </p:sp>
      <p:sp>
        <p:nvSpPr>
          <p:cNvPr id="17" name="Segnaposto contenuto 2"/>
          <p:cNvSpPr txBox="1"/>
          <p:nvPr/>
        </p:nvSpPr>
        <p:spPr bwMode="auto">
          <a:xfrm>
            <a:off x="158520" y="2384892"/>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solidFill>
                  <a:schemeClr val="tx1"/>
                </a:solidFill>
                <a:latin typeface="Arial" panose="020B0604020202020204" pitchFamily="34" charset="0"/>
                <a:ea typeface="Arial" panose="020B0604020202020204" pitchFamily="34" charset="0"/>
                <a:cs typeface="Arial" panose="020B0604020202020204" pitchFamily="34" charset="0"/>
              </a:rPr>
              <a:t>Gestational age was determined according to CRL of the larger twin at the 11–14-week scan.</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孕</a:t>
            </a:r>
            <a:r>
              <a:rPr lang="en-US" altLang="zh-CN" sz="2000" dirty="0" smtClean="0">
                <a:solidFill>
                  <a:schemeClr val="tx1"/>
                </a:solidFill>
                <a:latin typeface="Arial" panose="020B0604020202020204" pitchFamily="34" charset="0"/>
                <a:ea typeface="Arial" panose="020B0604020202020204" pitchFamily="34" charset="0"/>
                <a:cs typeface="Arial" panose="020B0604020202020204" pitchFamily="34" charset="0"/>
              </a:rPr>
              <a:t>11-14</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周超声检查时，使用较大</a:t>
            </a:r>
            <a:r>
              <a:rPr lang="zh-CN" altLang="en-US" sz="2000" dirty="0">
                <a:solidFill>
                  <a:schemeClr val="tx1"/>
                </a:solidFill>
                <a:latin typeface="Arial" panose="020B0604020202020204" pitchFamily="34" charset="0"/>
                <a:ea typeface="Arial" panose="020B0604020202020204" pitchFamily="34" charset="0"/>
                <a:cs typeface="Arial" panose="020B0604020202020204" pitchFamily="34" charset="0"/>
              </a:rPr>
              <a:t>胎儿的头臀</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长核对妊娠孕周。</a:t>
            </a:r>
            <a:endParaRPr lang="en-US" sz="2000" dirty="0">
              <a:solidFill>
                <a:schemeClr val="tx1"/>
              </a:solidFill>
              <a:latin typeface="Arial" panose="020B0604020202020204" pitchFamily="34" charset="0"/>
              <a:ea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ea typeface="Arial" panose="020B0604020202020204" pitchFamily="34" charset="0"/>
                <a:cs typeface="Arial" panose="020B0604020202020204" pitchFamily="34" charset="0"/>
              </a:rPr>
              <a:t>Chorionicity was determined by ultrasound evaluation according to the number of placentas and the presence of the lambda or T-sign, and was confirmed after birth</a:t>
            </a:r>
            <a:r>
              <a:rPr 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 根据</a:t>
            </a:r>
            <a:r>
              <a:rPr lang="zh-CN" altLang="en-US" sz="2000" dirty="0">
                <a:solidFill>
                  <a:schemeClr val="tx1"/>
                </a:solidFill>
                <a:latin typeface="Arial" panose="020B0604020202020204" pitchFamily="34" charset="0"/>
                <a:ea typeface="Arial" panose="020B0604020202020204" pitchFamily="34" charset="0"/>
                <a:cs typeface="Arial" panose="020B0604020202020204" pitchFamily="34" charset="0"/>
              </a:rPr>
              <a:t>胎盘数目</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a:t>
            </a:r>
            <a:r>
              <a:rPr lang="el-GR" altLang="zh-CN" sz="2000" dirty="0" smtClean="0">
                <a:solidFill>
                  <a:schemeClr val="tx1"/>
                </a:solidFill>
                <a:latin typeface="Arial" panose="020B0604020202020204" pitchFamily="34" charset="0"/>
                <a:ea typeface="Arial" panose="020B0604020202020204" pitchFamily="34" charset="0"/>
                <a:cs typeface="Arial" panose="020B0604020202020204" pitchFamily="34" charset="0"/>
              </a:rPr>
              <a:t>λ</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征</a:t>
            </a:r>
            <a:r>
              <a:rPr lang="zh-CN" altLang="en-US" sz="2000" dirty="0">
                <a:solidFill>
                  <a:schemeClr val="tx1"/>
                </a:solidFill>
                <a:latin typeface="Arial" panose="020B0604020202020204" pitchFamily="34" charset="0"/>
                <a:ea typeface="Arial" panose="020B0604020202020204" pitchFamily="34" charset="0"/>
                <a:cs typeface="Arial" panose="020B0604020202020204" pitchFamily="34" charset="0"/>
              </a:rPr>
              <a:t>、</a:t>
            </a:r>
            <a:r>
              <a:rPr lang="en-US" altLang="zh-CN" sz="2000" dirty="0">
                <a:solidFill>
                  <a:schemeClr val="tx1"/>
                </a:solidFill>
                <a:latin typeface="Arial" panose="020B0604020202020204" pitchFamily="34" charset="0"/>
                <a:ea typeface="Arial" panose="020B0604020202020204" pitchFamily="34" charset="0"/>
                <a:cs typeface="Arial" panose="020B0604020202020204" pitchFamily="34" charset="0"/>
              </a:rPr>
              <a:t>T</a:t>
            </a:r>
            <a:r>
              <a:rPr lang="zh-CN" altLang="en-US" sz="2000" dirty="0">
                <a:solidFill>
                  <a:schemeClr val="tx1"/>
                </a:solidFill>
                <a:latin typeface="Arial" panose="020B0604020202020204" pitchFamily="34" charset="0"/>
                <a:ea typeface="Arial" panose="020B0604020202020204" pitchFamily="34" charset="0"/>
                <a:cs typeface="Arial" panose="020B0604020202020204" pitchFamily="34" charset="0"/>
              </a:rPr>
              <a:t>征等超声</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表现确认绒毛膜性，并在出生后</a:t>
            </a:r>
            <a:r>
              <a:rPr lang="zh-CN" altLang="en-US" sz="2000" dirty="0">
                <a:solidFill>
                  <a:schemeClr val="tx1"/>
                </a:solidFill>
                <a:latin typeface="Arial" panose="020B0604020202020204" pitchFamily="34" charset="0"/>
                <a:ea typeface="Arial" panose="020B0604020202020204" pitchFamily="34" charset="0"/>
                <a:cs typeface="Arial" panose="020B0604020202020204" pitchFamily="34" charset="0"/>
              </a:rPr>
              <a:t>证实。</a:t>
            </a:r>
            <a:endParaRPr lang="en-US" sz="2000" dirty="0">
              <a:solidFill>
                <a:schemeClr val="tx1"/>
              </a:solidFill>
              <a:latin typeface="Arial" panose="020B0604020202020204" pitchFamily="34" charset="0"/>
              <a:ea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ea typeface="Arial" panose="020B0604020202020204" pitchFamily="34" charset="0"/>
                <a:cs typeface="Arial" panose="020B0604020202020204" pitchFamily="34" charset="0"/>
              </a:rPr>
              <a:t>A routine fetal structural survey was carried out at 18–22 </a:t>
            </a:r>
            <a:r>
              <a:rPr 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weeks.</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孕</a:t>
            </a:r>
            <a:r>
              <a:rPr lang="en-US" altLang="zh-CN" sz="2000" dirty="0" smtClean="0">
                <a:solidFill>
                  <a:schemeClr val="tx1"/>
                </a:solidFill>
                <a:latin typeface="Arial" panose="020B0604020202020204" pitchFamily="34" charset="0"/>
                <a:ea typeface="Arial" panose="020B0604020202020204" pitchFamily="34" charset="0"/>
                <a:cs typeface="Arial" panose="020B0604020202020204" pitchFamily="34" charset="0"/>
              </a:rPr>
              <a:t>18-22</a:t>
            </a:r>
            <a:r>
              <a:rPr lang="zh-CN" altLang="en-US" sz="2000" dirty="0">
                <a:solidFill>
                  <a:schemeClr val="tx1"/>
                </a:solidFill>
                <a:latin typeface="Arial" panose="020B0604020202020204" pitchFamily="34" charset="0"/>
                <a:ea typeface="Arial" panose="020B0604020202020204" pitchFamily="34" charset="0"/>
                <a:cs typeface="Arial" panose="020B0604020202020204" pitchFamily="34" charset="0"/>
              </a:rPr>
              <a:t>周进行胎儿</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结构常规</a:t>
            </a:r>
            <a:r>
              <a:rPr lang="zh-CN" altLang="en-US" sz="2000" dirty="0">
                <a:solidFill>
                  <a:schemeClr val="tx1"/>
                </a:solidFill>
                <a:latin typeface="Arial" panose="020B0604020202020204" pitchFamily="34" charset="0"/>
                <a:ea typeface="Arial" panose="020B0604020202020204" pitchFamily="34" charset="0"/>
                <a:cs typeface="Arial" panose="020B0604020202020204" pitchFamily="34" charset="0"/>
              </a:rPr>
              <a:t>扫查。</a:t>
            </a:r>
            <a:endParaRPr lang="en-US" sz="2000" dirty="0">
              <a:solidFill>
                <a:schemeClr val="tx1"/>
              </a:solidFill>
              <a:latin typeface="Arial" panose="020B0604020202020204" pitchFamily="34" charset="0"/>
              <a:ea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ea typeface="Arial" panose="020B0604020202020204" pitchFamily="34" charset="0"/>
                <a:cs typeface="Arial" panose="020B0604020202020204" pitchFamily="34" charset="0"/>
              </a:rPr>
              <a:t>Monochorionic (MC) twins had two additional scans at around 17 and 19 weeks to identify early features of TTTS. </a:t>
            </a:r>
            <a:r>
              <a:rPr lang="zh-CN" altLang="en-US" sz="2000" dirty="0">
                <a:solidFill>
                  <a:schemeClr val="tx1"/>
                </a:solidFill>
                <a:latin typeface="Arial" panose="020B0604020202020204" pitchFamily="34" charset="0"/>
                <a:ea typeface="Arial" panose="020B0604020202020204" pitchFamily="34" charset="0"/>
                <a:cs typeface="Arial" panose="020B0604020202020204" pitchFamily="34" charset="0"/>
              </a:rPr>
              <a:t>单绒双胎</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在孕</a:t>
            </a:r>
            <a:r>
              <a:rPr lang="en-US" altLang="zh-CN" sz="2000" dirty="0" smtClean="0">
                <a:solidFill>
                  <a:schemeClr val="tx1"/>
                </a:solidFill>
                <a:latin typeface="Arial" panose="020B0604020202020204" pitchFamily="34" charset="0"/>
                <a:ea typeface="Arial" panose="020B0604020202020204" pitchFamily="34" charset="0"/>
                <a:cs typeface="Arial" panose="020B0604020202020204" pitchFamily="34" charset="0"/>
              </a:rPr>
              <a:t>17</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周和孕</a:t>
            </a:r>
            <a:r>
              <a:rPr lang="en-US" altLang="zh-CN" sz="2000" dirty="0" smtClean="0">
                <a:solidFill>
                  <a:schemeClr val="tx1"/>
                </a:solidFill>
                <a:latin typeface="Arial" panose="020B0604020202020204" pitchFamily="34" charset="0"/>
                <a:ea typeface="Arial" panose="020B0604020202020204" pitchFamily="34" charset="0"/>
                <a:cs typeface="Arial" panose="020B0604020202020204" pitchFamily="34" charset="0"/>
              </a:rPr>
              <a:t>19</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周增加两</a:t>
            </a:r>
            <a:r>
              <a:rPr lang="zh-CN" altLang="en-US" sz="2000" dirty="0">
                <a:solidFill>
                  <a:schemeClr val="tx1"/>
                </a:solidFill>
                <a:latin typeface="Arial" panose="020B0604020202020204" pitchFamily="34" charset="0"/>
                <a:ea typeface="Arial" panose="020B0604020202020204" pitchFamily="34" charset="0"/>
                <a:cs typeface="Arial" panose="020B0604020202020204" pitchFamily="34" charset="0"/>
              </a:rPr>
              <a:t>次超声</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检查，以早期发现</a:t>
            </a:r>
            <a:r>
              <a:rPr lang="en-US" altLang="zh-CN" sz="2000" dirty="0" smtClean="0">
                <a:solidFill>
                  <a:schemeClr val="tx1"/>
                </a:solidFill>
                <a:latin typeface="Arial" panose="020B0604020202020204" pitchFamily="34" charset="0"/>
                <a:ea typeface="Arial" panose="020B0604020202020204" pitchFamily="34" charset="0"/>
                <a:cs typeface="Arial" panose="020B0604020202020204" pitchFamily="34" charset="0"/>
              </a:rPr>
              <a:t>TTTS</a:t>
            </a:r>
            <a:r>
              <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rPr>
              <a:t>。</a:t>
            </a:r>
            <a:endParaRPr lang="zh-CN" altLang="en-US" sz="2000" dirty="0" smtClean="0">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18" name="Group 2"/>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841375"/>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3654520" y="1587769"/>
            <a:ext cx="17556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2000" b="1" dirty="0">
                <a:solidFill>
                  <a:srgbClr val="000000"/>
                </a:solidFill>
              </a:rPr>
              <a:t>M</a:t>
            </a:r>
            <a:r>
              <a:rPr lang="en-US" altLang="en-US" sz="2000" b="1" dirty="0" err="1">
                <a:solidFill>
                  <a:srgbClr val="000000"/>
                </a:solidFill>
              </a:rPr>
              <a:t>ethods</a:t>
            </a:r>
            <a:r>
              <a:rPr lang="zh-CN" altLang="en-US" sz="2000" b="1" dirty="0">
                <a:solidFill>
                  <a:srgbClr val="000000"/>
                </a:solidFill>
              </a:rPr>
              <a:t>方法</a:t>
            </a:r>
            <a:endParaRPr lang="en-GB" altLang="en-US" sz="2000" dirty="0">
              <a:solidFill>
                <a:srgbClr val="000000"/>
              </a:solidFill>
            </a:endParaRPr>
          </a:p>
        </p:txBody>
      </p:sp>
      <p:sp>
        <p:nvSpPr>
          <p:cNvPr id="17" name="Segnaposto contenuto 2"/>
          <p:cNvSpPr txBox="1"/>
          <p:nvPr/>
        </p:nvSpPr>
        <p:spPr bwMode="auto">
          <a:xfrm>
            <a:off x="208885" y="1976748"/>
            <a:ext cx="8826960" cy="488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latin typeface="Arial" panose="020B0604020202020204" pitchFamily="34" charset="0"/>
                <a:ea typeface="Arial" panose="020B0604020202020204" pitchFamily="34" charset="0"/>
                <a:cs typeface="Arial" panose="020B0604020202020204" pitchFamily="34" charset="0"/>
              </a:rPr>
              <a:t>Mode of delivery was determined according to the individual patient’s wishes and the attending obstetrician’s own clinical practice. </a:t>
            </a:r>
            <a:r>
              <a:rPr lang="zh-CN" altLang="en-US" sz="2000" dirty="0">
                <a:latin typeface="Arial" panose="020B0604020202020204" pitchFamily="34" charset="0"/>
                <a:ea typeface="Arial" panose="020B0604020202020204" pitchFamily="34" charset="0"/>
                <a:cs typeface="Arial" panose="020B0604020202020204" pitchFamily="34" charset="0"/>
              </a:rPr>
              <a:t>分娩方式取决于孕妇的个人意愿及主诊医师的临床经验。</a:t>
            </a:r>
            <a:endParaRPr lang="en-US" sz="2000" dirty="0">
              <a:latin typeface="Arial" panose="020B0604020202020204" pitchFamily="34" charset="0"/>
              <a:ea typeface="Arial" panose="020B0604020202020204" pitchFamily="34" charset="0"/>
              <a:cs typeface="Arial" panose="020B0604020202020204" pitchFamily="34" charset="0"/>
            </a:endParaRPr>
          </a:p>
          <a:p>
            <a:r>
              <a:rPr lang="en-US" sz="2000" dirty="0">
                <a:latin typeface="Arial" panose="020B0604020202020204" pitchFamily="34" charset="0"/>
                <a:ea typeface="Arial" panose="020B0604020202020204" pitchFamily="34" charset="0"/>
                <a:cs typeface="Arial" panose="020B0604020202020204" pitchFamily="34" charset="0"/>
              </a:rPr>
              <a:t>Delivery was planned from 37 weeks’ gestation in dichorionic (DC) diamniotic twin pregnancies and from 36 weeks in </a:t>
            </a:r>
            <a:r>
              <a:rPr lang="en-US" sz="2000" dirty="0" err="1">
                <a:latin typeface="Arial" panose="020B0604020202020204" pitchFamily="34" charset="0"/>
                <a:ea typeface="Arial" panose="020B0604020202020204" pitchFamily="34" charset="0"/>
                <a:cs typeface="Arial" panose="020B0604020202020204" pitchFamily="34" charset="0"/>
              </a:rPr>
              <a:t>monochorionic</a:t>
            </a:r>
            <a:r>
              <a:rPr lang="en-US" sz="2000" dirty="0">
                <a:latin typeface="Arial" panose="020B0604020202020204" pitchFamily="34" charset="0"/>
                <a:ea typeface="Arial" panose="020B0604020202020204" pitchFamily="34" charset="0"/>
                <a:cs typeface="Arial" panose="020B0604020202020204" pitchFamily="34" charset="0"/>
              </a:rPr>
              <a:t> (MC) diamniotic twin pregnancies. </a:t>
            </a:r>
            <a:r>
              <a:rPr lang="zh-CN" altLang="en-US" sz="2000" dirty="0">
                <a:latin typeface="Arial" panose="020B0604020202020204" pitchFamily="34" charset="0"/>
                <a:ea typeface="Arial" panose="020B0604020202020204" pitchFamily="34" charset="0"/>
                <a:cs typeface="Arial" panose="020B0604020202020204" pitchFamily="34" charset="0"/>
              </a:rPr>
              <a:t>双绒双胎在</a:t>
            </a:r>
            <a:r>
              <a:rPr lang="en-US" altLang="zh-CN" sz="2000" dirty="0">
                <a:latin typeface="Arial" panose="020B0604020202020204" pitchFamily="34" charset="0"/>
                <a:ea typeface="Arial" panose="020B0604020202020204" pitchFamily="34" charset="0"/>
                <a:cs typeface="Arial" panose="020B0604020202020204" pitchFamily="34" charset="0"/>
              </a:rPr>
              <a:t>37</a:t>
            </a:r>
            <a:r>
              <a:rPr lang="zh-CN" altLang="en-US" sz="2000" dirty="0">
                <a:latin typeface="Arial" panose="020B0604020202020204" pitchFamily="34" charset="0"/>
                <a:ea typeface="Arial" panose="020B0604020202020204" pitchFamily="34" charset="0"/>
                <a:cs typeface="Arial" panose="020B0604020202020204" pitchFamily="34" charset="0"/>
              </a:rPr>
              <a:t>周后计划分娩，单绒双羊双</a:t>
            </a:r>
            <a:r>
              <a:rPr lang="zh-CN" altLang="en-US" sz="2000" dirty="0" smtClean="0">
                <a:latin typeface="Arial" panose="020B0604020202020204" pitchFamily="34" charset="0"/>
                <a:ea typeface="Arial" panose="020B0604020202020204" pitchFamily="34" charset="0"/>
                <a:cs typeface="Arial" panose="020B0604020202020204" pitchFamily="34" charset="0"/>
              </a:rPr>
              <a:t>胎在</a:t>
            </a:r>
            <a:r>
              <a:rPr lang="en-US" altLang="zh-CN" sz="2000" dirty="0" smtClean="0">
                <a:latin typeface="Arial" panose="020B0604020202020204" pitchFamily="34" charset="0"/>
                <a:ea typeface="Arial" panose="020B0604020202020204" pitchFamily="34" charset="0"/>
                <a:cs typeface="Arial" panose="020B0604020202020204" pitchFamily="34" charset="0"/>
              </a:rPr>
              <a:t>36</a:t>
            </a:r>
            <a:r>
              <a:rPr lang="zh-CN" altLang="en-US" sz="2000" dirty="0">
                <a:latin typeface="Arial" panose="020B0604020202020204" pitchFamily="34" charset="0"/>
                <a:ea typeface="Arial" panose="020B0604020202020204" pitchFamily="34" charset="0"/>
                <a:cs typeface="Arial" panose="020B0604020202020204" pitchFamily="34" charset="0"/>
              </a:rPr>
              <a:t>周后计划分娩。</a:t>
            </a:r>
            <a:endParaRPr lang="en-US" sz="2000" dirty="0">
              <a:latin typeface="Arial" panose="020B0604020202020204" pitchFamily="34" charset="0"/>
              <a:ea typeface="Arial" panose="020B0604020202020204" pitchFamily="34" charset="0"/>
              <a:cs typeface="Arial" panose="020B0604020202020204" pitchFamily="34" charset="0"/>
            </a:endParaRPr>
          </a:p>
          <a:p>
            <a:endParaRPr lang="en-US" sz="2000" dirty="0">
              <a:latin typeface="Arial" panose="020B0604020202020204" pitchFamily="34" charset="0"/>
              <a:ea typeface="Arial" panose="020B0604020202020204" pitchFamily="34" charset="0"/>
              <a:cs typeface="Arial" panose="020B0604020202020204" pitchFamily="34" charset="0"/>
            </a:endParaRPr>
          </a:p>
          <a:p>
            <a:r>
              <a:rPr lang="en-US" sz="2000" dirty="0">
                <a:latin typeface="Arial" panose="020B0604020202020204" pitchFamily="34" charset="0"/>
                <a:ea typeface="Arial" panose="020B0604020202020204" pitchFamily="34" charset="0"/>
                <a:cs typeface="Arial" panose="020B0604020202020204" pitchFamily="34" charset="0"/>
              </a:rPr>
              <a:t>Birth-weight discordance was calculated as :</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ea typeface="Arial" panose="020B0604020202020204" pitchFamily="34" charset="0"/>
                <a:cs typeface="Arial" panose="020B0604020202020204" pitchFamily="34" charset="0"/>
              </a:rPr>
              <a:t>                 (birth weight of larger twin − birth weight of smaller twin)  x100</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ea typeface="Arial" panose="020B0604020202020204" pitchFamily="34" charset="0"/>
                <a:cs typeface="Arial" panose="020B0604020202020204" pitchFamily="34" charset="0"/>
              </a:rPr>
              <a:t>                                        birth weight of larger twin </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buNone/>
            </a:pPr>
            <a:r>
              <a:rPr lang="zh-CN" altLang="en-US" sz="2000" dirty="0">
                <a:latin typeface="Arial" panose="020B0604020202020204" pitchFamily="34" charset="0"/>
                <a:ea typeface="Arial" panose="020B0604020202020204" pitchFamily="34" charset="0"/>
                <a:cs typeface="Arial" panose="020B0604020202020204" pitchFamily="34" charset="0"/>
              </a:rPr>
              <a:t>出生体重不一致通过下列公式计算得出</a:t>
            </a:r>
            <a:r>
              <a:rPr lang="zh-CN" altLang="en-US"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zh-CN" altLang="en-US" sz="2000" dirty="0" smtClean="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较大胎儿的</a:t>
            </a:r>
            <a:r>
              <a:rPr lang="zh-CN" altLang="en-US"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出生体重</a:t>
            </a:r>
            <a:r>
              <a:rPr lang="en-US" altLang="zh-CN"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zh-CN" altLang="en-US" sz="2000" dirty="0" smtClean="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较小胎儿的</a:t>
            </a:r>
            <a:r>
              <a:rPr lang="zh-CN" altLang="en-US"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出生体重）／</a:t>
            </a:r>
            <a:r>
              <a:rPr lang="zh-CN" altLang="en-US" sz="2000" dirty="0" smtClean="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较大胎儿的</a:t>
            </a:r>
            <a:r>
              <a:rPr lang="zh-CN" altLang="en-US"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出生体重</a:t>
            </a:r>
            <a:r>
              <a:rPr lang="en-US" altLang="zh-CN"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✖️100</a:t>
            </a:r>
            <a:endParaRPr lang="en-US" sz="2000" dirty="0">
              <a:latin typeface="Arial" panose="020B0604020202020204" pitchFamily="34" charset="0"/>
              <a:ea typeface="Arial" panose="020B0604020202020204" pitchFamily="34" charset="0"/>
              <a:cs typeface="Arial" panose="020B0604020202020204" pitchFamily="34" charset="0"/>
            </a:endParaRPr>
          </a:p>
          <a:p>
            <a:endParaRPr lang="en-US" sz="2000" dirty="0">
              <a:latin typeface="Arial" panose="020B0604020202020204" pitchFamily="34" charset="0"/>
              <a:ea typeface="Arial" panose="020B0604020202020204" pitchFamily="34" charset="0"/>
              <a:cs typeface="Arial" panose="020B0604020202020204" pitchFamily="34" charset="0"/>
            </a:endParaRPr>
          </a:p>
          <a:p>
            <a:endParaRPr lang="en-US" sz="2000" dirty="0">
              <a:latin typeface="Arial" panose="020B0604020202020204" pitchFamily="34" charset="0"/>
              <a:ea typeface="Arial" panose="020B0604020202020204" pitchFamily="34" charset="0"/>
              <a:cs typeface="Arial" panose="020B0604020202020204" pitchFamily="34" charset="0"/>
            </a:endParaRPr>
          </a:p>
        </p:txBody>
      </p:sp>
      <p:cxnSp>
        <p:nvCxnSpPr>
          <p:cNvPr id="3" name="Straight Connector 2"/>
          <p:cNvCxnSpPr/>
          <p:nvPr/>
        </p:nvCxnSpPr>
        <p:spPr>
          <a:xfrm flipV="1">
            <a:off x="1438506" y="5508704"/>
            <a:ext cx="6289287" cy="22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2"/>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841375"/>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2170146" y="1549261"/>
            <a:ext cx="4724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800" b="1" dirty="0">
                <a:solidFill>
                  <a:srgbClr val="000000"/>
                </a:solidFill>
              </a:rPr>
              <a:t>M</a:t>
            </a:r>
            <a:r>
              <a:rPr lang="en-US" altLang="en-US" sz="1800" b="1" dirty="0">
                <a:solidFill>
                  <a:srgbClr val="000000"/>
                </a:solidFill>
              </a:rPr>
              <a:t>ethods – </a:t>
            </a:r>
            <a:r>
              <a:rPr lang="en-US" altLang="en-US" sz="1800" dirty="0">
                <a:solidFill>
                  <a:srgbClr val="000000"/>
                </a:solidFill>
              </a:rPr>
              <a:t>Primary </a:t>
            </a:r>
            <a:r>
              <a:rPr lang="en-US" altLang="en-US" sz="1800" dirty="0" smtClean="0">
                <a:solidFill>
                  <a:srgbClr val="000000"/>
                </a:solidFill>
              </a:rPr>
              <a:t>outcome  </a:t>
            </a:r>
            <a:r>
              <a:rPr lang="zh-CN" altLang="en-US" sz="1800" dirty="0" smtClean="0">
                <a:solidFill>
                  <a:srgbClr val="000000"/>
                </a:solidFill>
              </a:rPr>
              <a:t>方法</a:t>
            </a:r>
            <a:r>
              <a:rPr lang="en-US" altLang="zh-CN" sz="1800" dirty="0">
                <a:solidFill>
                  <a:srgbClr val="000000"/>
                </a:solidFill>
              </a:rPr>
              <a:t>-</a:t>
            </a:r>
            <a:r>
              <a:rPr lang="zh-CN" altLang="en-US" sz="1800" dirty="0">
                <a:solidFill>
                  <a:srgbClr val="000000"/>
                </a:solidFill>
              </a:rPr>
              <a:t>主要指标</a:t>
            </a:r>
            <a:endParaRPr lang="en-GB" altLang="en-US" sz="1800" dirty="0">
              <a:solidFill>
                <a:srgbClr val="000000"/>
              </a:solidFill>
            </a:endParaRPr>
          </a:p>
        </p:txBody>
      </p:sp>
      <p:sp>
        <p:nvSpPr>
          <p:cNvPr id="17" name="Segnaposto contenuto 2"/>
          <p:cNvSpPr txBox="1"/>
          <p:nvPr/>
        </p:nvSpPr>
        <p:spPr bwMode="auto">
          <a:xfrm>
            <a:off x="179388" y="1918592"/>
            <a:ext cx="8826960" cy="493940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600" dirty="0"/>
              <a:t>The incidence of </a:t>
            </a:r>
            <a:r>
              <a:rPr lang="en-US" sz="1600" b="1" dirty="0"/>
              <a:t>composite neonatal morbidity </a:t>
            </a:r>
            <a:r>
              <a:rPr lang="en-US" sz="1600" dirty="0"/>
              <a:t>was defined as the occurrence of at least one of the following outcomes in either twin</a:t>
            </a:r>
            <a:r>
              <a:rPr lang="en-US" sz="1600" dirty="0">
                <a:solidFill>
                  <a:srgbClr val="0000FF"/>
                </a:solidFill>
              </a:rPr>
              <a:t>: </a:t>
            </a:r>
            <a:r>
              <a:rPr lang="zh-CN" altLang="en-US" sz="1600" dirty="0">
                <a:solidFill>
                  <a:schemeClr val="tx1"/>
                </a:solidFill>
              </a:rPr>
              <a:t>新生儿复合发病率定义</a:t>
            </a:r>
            <a:r>
              <a:rPr lang="zh-CN" altLang="en-US" sz="1600" dirty="0" smtClean="0">
                <a:solidFill>
                  <a:schemeClr val="tx1"/>
                </a:solidFill>
              </a:rPr>
              <a:t>为双胎中任一胎儿出现下列结局中的至少一种情况</a:t>
            </a:r>
            <a:r>
              <a:rPr lang="zh-CN" altLang="en-US" sz="1600" dirty="0">
                <a:solidFill>
                  <a:schemeClr val="tx1"/>
                </a:solidFill>
              </a:rPr>
              <a:t>：</a:t>
            </a:r>
            <a:endParaRPr lang="en-US" sz="1600" dirty="0">
              <a:solidFill>
                <a:schemeClr val="tx1"/>
              </a:solidFill>
            </a:endParaRPr>
          </a:p>
          <a:p>
            <a:r>
              <a:rPr lang="en-US" sz="1600" dirty="0"/>
              <a:t>Respiratory morbidity (including respiratory distress syndrome, transient tachypnea of the newborn, continuous positive airway pressure for at least 24h, mechanical ventilation, need for supplemental oxygen, pulmonary hypertension or BPD).</a:t>
            </a:r>
            <a:r>
              <a:rPr lang="zh-CN" altLang="en-US" sz="1600" dirty="0" smtClean="0"/>
              <a:t>呼吸道疾病（</a:t>
            </a:r>
            <a:r>
              <a:rPr lang="zh-CN" altLang="en-US" sz="1600" dirty="0"/>
              <a:t>包括呼吸窘迫综合征、新生儿短暂性呼吸急迫、至少</a:t>
            </a:r>
            <a:r>
              <a:rPr lang="en-US" altLang="zh-CN" sz="1600" dirty="0"/>
              <a:t>24</a:t>
            </a:r>
            <a:r>
              <a:rPr lang="zh-CN" altLang="en-US" sz="1600" dirty="0"/>
              <a:t>小时的持续性气道正压通气、机械通气、辅助供氧、肺动脉高压或支气管肺发育不良）</a:t>
            </a:r>
            <a:endParaRPr lang="en-US" sz="1600" dirty="0"/>
          </a:p>
          <a:p>
            <a:r>
              <a:rPr lang="en-US" sz="1600" dirty="0"/>
              <a:t>Infectious morbidity (including pneumonia, meningitis and culture-proven sepsis). </a:t>
            </a:r>
            <a:r>
              <a:rPr lang="zh-CN" altLang="en-US" sz="1600" dirty="0" smtClean="0"/>
              <a:t>感染（</a:t>
            </a:r>
            <a:r>
              <a:rPr lang="zh-CN" altLang="en-US" sz="1600" dirty="0"/>
              <a:t>包括肺炎、脑膜炎及培养证实的脓毒症）</a:t>
            </a:r>
            <a:endParaRPr lang="en-US" sz="1600" dirty="0"/>
          </a:p>
          <a:p>
            <a:r>
              <a:rPr lang="en-US" sz="1600" dirty="0"/>
              <a:t>Neurological morbidity (including seizures, IVH III or IV and PVL grade II or III detected on ultrasound examination).</a:t>
            </a:r>
            <a:r>
              <a:rPr lang="zh-CN" altLang="en-US" sz="1600" dirty="0" smtClean="0"/>
              <a:t>神经系统疾病（</a:t>
            </a:r>
            <a:r>
              <a:rPr lang="zh-CN" altLang="en-US" sz="1600" dirty="0"/>
              <a:t>包括癫痫、超声检出的脑室内出血三级或四</a:t>
            </a:r>
            <a:r>
              <a:rPr lang="zh-CN" altLang="en-US" sz="1600" dirty="0" smtClean="0"/>
              <a:t>级、脑室</a:t>
            </a:r>
            <a:r>
              <a:rPr lang="zh-CN" altLang="en-US" sz="1600" dirty="0"/>
              <a:t>周围白质软化二级或三级）</a:t>
            </a:r>
            <a:endParaRPr lang="en-US" sz="1600" dirty="0"/>
          </a:p>
          <a:p>
            <a:r>
              <a:rPr lang="en-US" sz="1600" dirty="0"/>
              <a:t>Hypoglycemia (blood glucose &lt; 2.2 </a:t>
            </a:r>
            <a:r>
              <a:rPr lang="en-US" sz="1600" dirty="0" err="1"/>
              <a:t>mmol</a:t>
            </a:r>
            <a:r>
              <a:rPr lang="en-US" sz="1600" dirty="0"/>
              <a:t>/L).</a:t>
            </a:r>
            <a:r>
              <a:rPr lang="zh-CN" altLang="en-US" sz="1600" dirty="0"/>
              <a:t>低血糖（血糖</a:t>
            </a:r>
            <a:r>
              <a:rPr lang="en-US" altLang="zh-CN" sz="1600" dirty="0"/>
              <a:t>&lt;</a:t>
            </a:r>
            <a:r>
              <a:rPr lang="en-US" altLang="zh-CN" sz="1600" dirty="0" err="1"/>
              <a:t>2.2mmol</a:t>
            </a:r>
            <a:r>
              <a:rPr lang="en-US" altLang="zh-CN" sz="1600" dirty="0"/>
              <a:t>/L</a:t>
            </a:r>
            <a:r>
              <a:rPr lang="zh-CN" altLang="en-US" sz="1600" dirty="0"/>
              <a:t>）</a:t>
            </a:r>
            <a:endParaRPr lang="en-US" sz="1600" dirty="0"/>
          </a:p>
          <a:p>
            <a:r>
              <a:rPr lang="en-US" sz="1600" dirty="0"/>
              <a:t>Hypothermia (core body temperature &lt; 36.0 ◦ C).</a:t>
            </a:r>
            <a:r>
              <a:rPr lang="zh-CN" altLang="en-US" sz="1600" dirty="0"/>
              <a:t>低体温（中心体温</a:t>
            </a:r>
            <a:r>
              <a:rPr lang="en-US" altLang="zh-CN" sz="1600" dirty="0"/>
              <a:t>&lt;36◦ C</a:t>
            </a:r>
            <a:r>
              <a:rPr lang="zh-CN" altLang="en-US" sz="1600" dirty="0"/>
              <a:t>）</a:t>
            </a:r>
            <a:endParaRPr lang="en-US" sz="1600" dirty="0"/>
          </a:p>
          <a:p>
            <a:r>
              <a:rPr lang="en-US" sz="1600" dirty="0"/>
              <a:t>Jaundice and need for phototherapy.</a:t>
            </a:r>
            <a:r>
              <a:rPr lang="zh-CN" altLang="en-US" sz="1600" dirty="0" smtClean="0"/>
              <a:t>黄疸需要</a:t>
            </a:r>
            <a:r>
              <a:rPr lang="zh-CN" altLang="en-US" sz="1600" dirty="0"/>
              <a:t>光疗</a:t>
            </a:r>
            <a:endParaRPr lang="en-US" sz="1600" dirty="0"/>
          </a:p>
          <a:p>
            <a:r>
              <a:rPr lang="en-US" sz="1600" dirty="0"/>
              <a:t>NEC (any grade).</a:t>
            </a:r>
            <a:r>
              <a:rPr lang="zh-CN" altLang="en-US" sz="1600" dirty="0"/>
              <a:t>新生儿坏死性小肠结肠炎（任何级别）</a:t>
            </a:r>
            <a:endParaRPr lang="en-US" sz="1600" dirty="0"/>
          </a:p>
          <a:p>
            <a:r>
              <a:rPr lang="en-US" sz="1600" dirty="0"/>
              <a:t>ROP (any grade). </a:t>
            </a:r>
            <a:r>
              <a:rPr lang="zh-CN" altLang="en-US" sz="1600" dirty="0"/>
              <a:t>早产儿视网膜病（任何级别</a:t>
            </a:r>
            <a:r>
              <a:rPr lang="zh-CN" altLang="en-US" sz="1800" dirty="0"/>
              <a:t>）</a:t>
            </a:r>
            <a:endParaRPr lang="en-US" sz="1800" dirty="0"/>
          </a:p>
          <a:p>
            <a:pPr marL="0" indent="0">
              <a:buNone/>
            </a:pPr>
            <a:endParaRPr lang="en-US" sz="2000" dirty="0"/>
          </a:p>
        </p:txBody>
      </p:sp>
      <p:grpSp>
        <p:nvGrpSpPr>
          <p:cNvPr id="18" name="Group 2"/>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3430090" y="1787824"/>
            <a:ext cx="220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2800" b="1" dirty="0">
                <a:solidFill>
                  <a:srgbClr val="000000"/>
                </a:solidFill>
              </a:rPr>
              <a:t>Results</a:t>
            </a:r>
            <a:r>
              <a:rPr lang="zh-CN" altLang="en-GB" sz="2800" b="1" dirty="0">
                <a:solidFill>
                  <a:srgbClr val="000000"/>
                </a:solidFill>
              </a:rPr>
              <a:t>结果</a:t>
            </a:r>
            <a:endParaRPr lang="en-GB" altLang="en-US" sz="2800" b="1" dirty="0">
              <a:solidFill>
                <a:srgbClr val="000000"/>
              </a:solidFill>
            </a:endParaRPr>
          </a:p>
        </p:txBody>
      </p:sp>
      <p:sp>
        <p:nvSpPr>
          <p:cNvPr id="16" name="Segnaposto contenuto 2"/>
          <p:cNvSpPr txBox="1"/>
          <p:nvPr/>
        </p:nvSpPr>
        <p:spPr bwMode="auto">
          <a:xfrm>
            <a:off x="158520" y="2311044"/>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800" dirty="0"/>
              <a:t>The study included </a:t>
            </a:r>
            <a:r>
              <a:rPr lang="en-US" sz="1800" b="1" dirty="0"/>
              <a:t>950</a:t>
            </a:r>
            <a:r>
              <a:rPr lang="en-US" sz="1800" dirty="0"/>
              <a:t> twin pregnancies (768 DC, 182 MC) that delivered from 34 weeks of gestation. Seven fetuses that experienced intrauterine death (four DC and three MC) and four neonatal deaths (one early and three late, all occurring in DC pregnancies) were excluded and </a:t>
            </a:r>
            <a:r>
              <a:rPr lang="en-US" sz="1800" b="1" dirty="0"/>
              <a:t>939</a:t>
            </a:r>
            <a:r>
              <a:rPr lang="en-US" sz="1800" dirty="0"/>
              <a:t> twin pregnancies (760 DC, 179 MC) were available for analysis.</a:t>
            </a:r>
            <a:r>
              <a:rPr lang="zh-CN" altLang="en-US" sz="1800" dirty="0"/>
              <a:t>本研究入组了</a:t>
            </a:r>
            <a:r>
              <a:rPr lang="en-US" altLang="zh-CN" sz="1800" dirty="0"/>
              <a:t>950</a:t>
            </a:r>
            <a:r>
              <a:rPr lang="zh-CN" altLang="en-US" sz="1800" dirty="0"/>
              <a:t>例双胎妊娠（</a:t>
            </a:r>
            <a:r>
              <a:rPr lang="en-US" altLang="zh-CN" sz="1800" dirty="0"/>
              <a:t>768</a:t>
            </a:r>
            <a:r>
              <a:rPr lang="zh-CN" altLang="en-US" sz="1800" dirty="0"/>
              <a:t>例双绒双胎，</a:t>
            </a:r>
            <a:r>
              <a:rPr lang="en-US" altLang="zh-CN" sz="1800" dirty="0"/>
              <a:t>182</a:t>
            </a:r>
            <a:r>
              <a:rPr lang="zh-CN" altLang="en-US" sz="1800" dirty="0"/>
              <a:t>例单绒双胎）</a:t>
            </a:r>
            <a:r>
              <a:rPr lang="en-US" sz="1800" dirty="0"/>
              <a:t> </a:t>
            </a:r>
            <a:r>
              <a:rPr lang="zh-CN" altLang="en-US" sz="1800" dirty="0"/>
              <a:t>，均在</a:t>
            </a:r>
            <a:r>
              <a:rPr lang="en-US" altLang="zh-CN" sz="1800" dirty="0"/>
              <a:t>34</a:t>
            </a:r>
            <a:r>
              <a:rPr lang="zh-CN" altLang="en-US" sz="1800" dirty="0"/>
              <a:t>周后分娩。</a:t>
            </a:r>
            <a:r>
              <a:rPr lang="en-US" altLang="zh-CN" sz="1800" dirty="0"/>
              <a:t>7</a:t>
            </a:r>
            <a:r>
              <a:rPr lang="zh-CN" altLang="en-US" sz="1800" dirty="0"/>
              <a:t>例胎儿发生宫内死亡（</a:t>
            </a:r>
            <a:r>
              <a:rPr lang="en-US" altLang="zh-CN" sz="1800" dirty="0"/>
              <a:t>4</a:t>
            </a:r>
            <a:r>
              <a:rPr lang="zh-CN" altLang="en-US" sz="1800" dirty="0"/>
              <a:t>例为双绒双胎，</a:t>
            </a:r>
            <a:r>
              <a:rPr lang="en-US" altLang="zh-CN" sz="1800" dirty="0"/>
              <a:t>3</a:t>
            </a:r>
            <a:r>
              <a:rPr lang="zh-CN" altLang="en-US" sz="1800" dirty="0"/>
              <a:t>例为单绒双胎），</a:t>
            </a:r>
            <a:r>
              <a:rPr lang="en-US" altLang="zh-CN" sz="1800" dirty="0"/>
              <a:t>4</a:t>
            </a:r>
            <a:r>
              <a:rPr lang="zh-CN" altLang="en-US" sz="1800" dirty="0"/>
              <a:t>例新生儿死亡（</a:t>
            </a:r>
            <a:r>
              <a:rPr lang="en-US" altLang="zh-CN" sz="1800" dirty="0"/>
              <a:t>1</a:t>
            </a:r>
            <a:r>
              <a:rPr lang="zh-CN" altLang="en-US" sz="1800" dirty="0"/>
              <a:t>例早期，</a:t>
            </a:r>
            <a:r>
              <a:rPr lang="en-US" altLang="zh-CN" sz="1800" dirty="0"/>
              <a:t>3</a:t>
            </a:r>
            <a:r>
              <a:rPr lang="zh-CN" altLang="en-US" sz="1800" dirty="0"/>
              <a:t>例晚期，均为双绒双胎），以上病例</a:t>
            </a:r>
            <a:r>
              <a:rPr lang="zh-CN" altLang="en-US" sz="1800" dirty="0" smtClean="0"/>
              <a:t>均被排除，</a:t>
            </a:r>
            <a:r>
              <a:rPr lang="en-US" altLang="zh-CN" sz="1800" dirty="0"/>
              <a:t>939</a:t>
            </a:r>
            <a:r>
              <a:rPr lang="zh-CN" altLang="en-US" sz="1800" dirty="0"/>
              <a:t>例双胎妊娠（</a:t>
            </a:r>
            <a:r>
              <a:rPr lang="en-US" altLang="zh-CN" sz="1800" dirty="0"/>
              <a:t>760</a:t>
            </a:r>
            <a:r>
              <a:rPr lang="zh-CN" altLang="en-US" sz="1800" dirty="0"/>
              <a:t>例双绒双胎，</a:t>
            </a:r>
            <a:r>
              <a:rPr lang="en-US" altLang="zh-CN" sz="1800" dirty="0"/>
              <a:t>179</a:t>
            </a:r>
            <a:r>
              <a:rPr lang="zh-CN" altLang="en-US" sz="1800" dirty="0"/>
              <a:t>例单绒双胎）供分析。</a:t>
            </a:r>
            <a:endParaRPr lang="en-US" sz="1800" dirty="0"/>
          </a:p>
          <a:p>
            <a:pPr>
              <a:defRPr/>
            </a:pPr>
            <a:r>
              <a:rPr lang="en-US" sz="1800" dirty="0">
                <a:solidFill>
                  <a:schemeClr val="tx1"/>
                </a:solidFill>
              </a:rPr>
              <a:t>There was no case of cotwin demise after the death of a fetus if it occurred from 34 weeks of gestation. </a:t>
            </a:r>
            <a:r>
              <a:rPr lang="zh-CN" altLang="en-US" sz="1800" dirty="0">
                <a:solidFill>
                  <a:schemeClr val="tx1"/>
                </a:solidFill>
              </a:rPr>
              <a:t>在</a:t>
            </a:r>
            <a:r>
              <a:rPr lang="en-US" altLang="zh-CN" sz="1800" dirty="0">
                <a:solidFill>
                  <a:schemeClr val="tx1"/>
                </a:solidFill>
              </a:rPr>
              <a:t>34</a:t>
            </a:r>
            <a:r>
              <a:rPr lang="zh-CN" altLang="en-US" sz="1800" dirty="0">
                <a:solidFill>
                  <a:schemeClr val="tx1"/>
                </a:solidFill>
              </a:rPr>
              <a:t>周后发生双胎之一死亡</a:t>
            </a:r>
            <a:r>
              <a:rPr lang="zh-CN" altLang="en-US" sz="1800">
                <a:solidFill>
                  <a:schemeClr val="tx1"/>
                </a:solidFill>
              </a:rPr>
              <a:t>的</a:t>
            </a:r>
            <a:r>
              <a:rPr lang="zh-CN" altLang="en-US" sz="1800" smtClean="0">
                <a:solidFill>
                  <a:schemeClr val="tx1"/>
                </a:solidFill>
              </a:rPr>
              <a:t>病例，另一胎儿均存活。</a:t>
            </a:r>
            <a:endParaRPr lang="en-US" sz="1800" dirty="0">
              <a:solidFill>
                <a:schemeClr val="tx1"/>
              </a:solidFill>
            </a:endParaRPr>
          </a:p>
          <a:p>
            <a:pPr>
              <a:defRPr/>
            </a:pPr>
            <a:r>
              <a:rPr lang="en-US" sz="1800" dirty="0">
                <a:solidFill>
                  <a:schemeClr val="tx1"/>
                </a:solidFill>
              </a:rPr>
              <a:t>The incidence of composite neonatal morbidity in this cohort of twin pregnancies was </a:t>
            </a:r>
            <a:r>
              <a:rPr lang="en-US" sz="1800" b="1" dirty="0">
                <a:solidFill>
                  <a:schemeClr val="tx1"/>
                </a:solidFill>
              </a:rPr>
              <a:t>16.9% </a:t>
            </a:r>
            <a:r>
              <a:rPr lang="en-US" sz="1800" dirty="0">
                <a:solidFill>
                  <a:schemeClr val="tx1"/>
                </a:solidFill>
              </a:rPr>
              <a:t>(95% CI, 14.6–19.5). </a:t>
            </a:r>
            <a:r>
              <a:rPr lang="zh-CN" altLang="en-US" sz="1800" dirty="0">
                <a:solidFill>
                  <a:schemeClr val="tx1"/>
                </a:solidFill>
              </a:rPr>
              <a:t>在本次双胎妊娠队列研究中，</a:t>
            </a:r>
            <a:r>
              <a:rPr lang="zh-CN" altLang="en-US" sz="1800">
                <a:solidFill>
                  <a:schemeClr val="tx1"/>
                </a:solidFill>
              </a:rPr>
              <a:t>新生儿</a:t>
            </a:r>
            <a:r>
              <a:rPr lang="zh-CN" altLang="en-US" sz="1800" smtClean="0">
                <a:solidFill>
                  <a:schemeClr val="tx1"/>
                </a:solidFill>
              </a:rPr>
              <a:t>发病率为</a:t>
            </a:r>
            <a:r>
              <a:rPr lang="en-US" altLang="zh-CN" sz="1800" dirty="0">
                <a:solidFill>
                  <a:schemeClr val="tx1"/>
                </a:solidFill>
              </a:rPr>
              <a:t>16.9%</a:t>
            </a:r>
            <a:r>
              <a:rPr lang="zh-CN" altLang="en-US" sz="1800">
                <a:solidFill>
                  <a:schemeClr val="tx1"/>
                </a:solidFill>
              </a:rPr>
              <a:t>（</a:t>
            </a:r>
            <a:r>
              <a:rPr lang="en-US" altLang="zh-CN" sz="1800" smtClean="0">
                <a:solidFill>
                  <a:schemeClr val="tx1"/>
                </a:solidFill>
              </a:rPr>
              <a:t>95</a:t>
            </a:r>
            <a:r>
              <a:rPr lang="zh-CN" altLang="en-US" sz="1800" smtClean="0">
                <a:solidFill>
                  <a:schemeClr val="tx1"/>
                </a:solidFill>
              </a:rPr>
              <a:t>％</a:t>
            </a:r>
            <a:r>
              <a:rPr lang="en-US" altLang="zh-CN" sz="1800" smtClean="0">
                <a:solidFill>
                  <a:schemeClr val="tx1"/>
                </a:solidFill>
              </a:rPr>
              <a:t>CI</a:t>
            </a:r>
            <a:r>
              <a:rPr lang="zh-CN" altLang="en-US" sz="1800" dirty="0">
                <a:solidFill>
                  <a:schemeClr val="tx1"/>
                </a:solidFill>
              </a:rPr>
              <a:t>，</a:t>
            </a:r>
            <a:r>
              <a:rPr lang="en-US" altLang="zh-CN" sz="1800">
                <a:solidFill>
                  <a:schemeClr val="tx1"/>
                </a:solidFill>
              </a:rPr>
              <a:t>14.6-19.5</a:t>
            </a:r>
            <a:r>
              <a:rPr lang="zh-CN" altLang="en-US" sz="1800" smtClean="0">
                <a:solidFill>
                  <a:schemeClr val="tx1"/>
                </a:solidFill>
              </a:rPr>
              <a:t>）。</a:t>
            </a:r>
            <a:endParaRPr lang="en-US" sz="1800" dirty="0">
              <a:solidFill>
                <a:schemeClr val="tx1"/>
              </a:solidFill>
            </a:endParaRPr>
          </a:p>
          <a:p>
            <a:pPr>
              <a:defRPr/>
            </a:pPr>
            <a:endParaRPr lang="en-US" sz="1800" dirty="0">
              <a:solidFill>
                <a:schemeClr val="tx1"/>
              </a:solidFill>
            </a:endParaRPr>
          </a:p>
        </p:txBody>
      </p:sp>
      <p:grpSp>
        <p:nvGrpSpPr>
          <p:cNvPr id="17" name="Group 2"/>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400" b="1" dirty="0">
                <a:solidFill>
                  <a:schemeClr val="bg1"/>
                </a:solidFill>
              </a:rPr>
              <a:t>Birth-weight discordance and neonatal morbidity in twin pregnancy: analysis of STORK multiple pregnancy cohort </a:t>
            </a:r>
            <a:endParaRPr lang="en-US" sz="1400" b="1" dirty="0">
              <a:solidFill>
                <a:schemeClr val="bg1"/>
              </a:solidFill>
            </a:endParaRP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1189106" y="1724764"/>
            <a:ext cx="6686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1800" b="1" dirty="0">
                <a:solidFill>
                  <a:srgbClr val="000000"/>
                </a:solidFill>
              </a:rPr>
              <a:t>Results – </a:t>
            </a:r>
            <a:r>
              <a:rPr lang="en-GB" altLang="en-US" sz="1800" dirty="0">
                <a:solidFill>
                  <a:srgbClr val="000000"/>
                </a:solidFill>
              </a:rPr>
              <a:t>Characteristics of the study cohort</a:t>
            </a:r>
            <a:r>
              <a:rPr lang="zh-CN" altLang="en-GB" sz="1800" dirty="0">
                <a:solidFill>
                  <a:srgbClr val="000000"/>
                </a:solidFill>
              </a:rPr>
              <a:t>结果</a:t>
            </a:r>
            <a:r>
              <a:rPr lang="en-US" altLang="zh-CN" sz="1800" dirty="0">
                <a:solidFill>
                  <a:srgbClr val="000000"/>
                </a:solidFill>
              </a:rPr>
              <a:t>-</a:t>
            </a:r>
            <a:r>
              <a:rPr lang="zh-CN" altLang="en-US" sz="1800" dirty="0">
                <a:solidFill>
                  <a:srgbClr val="000000"/>
                </a:solidFill>
              </a:rPr>
              <a:t>研究队列特征</a:t>
            </a:r>
            <a:endParaRPr lang="en-GB" altLang="en-US" sz="1800" dirty="0">
              <a:solidFill>
                <a:srgbClr val="000000"/>
              </a:solidFill>
            </a:endParaRPr>
          </a:p>
        </p:txBody>
      </p:sp>
      <p:pic>
        <p:nvPicPr>
          <p:cNvPr id="2" name="Picture 1"/>
          <p:cNvPicPr>
            <a:picLocks noChangeAspect="1"/>
          </p:cNvPicPr>
          <p:nvPr/>
        </p:nvPicPr>
        <p:blipFill>
          <a:blip r:embed="rId1"/>
          <a:stretch>
            <a:fillRect/>
          </a:stretch>
        </p:blipFill>
        <p:spPr>
          <a:xfrm>
            <a:off x="400670" y="2311044"/>
            <a:ext cx="6090115" cy="4356960"/>
          </a:xfrm>
          <a:prstGeom prst="rect">
            <a:avLst/>
          </a:prstGeom>
        </p:spPr>
      </p:pic>
      <p:sp>
        <p:nvSpPr>
          <p:cNvPr id="13" name="Rectangle 12"/>
          <p:cNvSpPr/>
          <p:nvPr/>
        </p:nvSpPr>
        <p:spPr>
          <a:xfrm>
            <a:off x="345688" y="4995746"/>
            <a:ext cx="6155473" cy="8920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95791" y="2624257"/>
            <a:ext cx="2226682" cy="3570208"/>
          </a:xfrm>
          <a:prstGeom prst="rect">
            <a:avLst/>
          </a:prstGeom>
          <a:noFill/>
        </p:spPr>
        <p:txBody>
          <a:bodyPr wrap="square" rtlCol="0">
            <a:spAutoFit/>
          </a:bodyPr>
          <a:lstStyle/>
          <a:p>
            <a:r>
              <a:rPr lang="en-US" sz="1200" dirty="0">
                <a:solidFill>
                  <a:schemeClr val="tx1"/>
                </a:solidFill>
                <a:latin typeface="Arial" panose="020B0604020202020204" pitchFamily="34" charset="0"/>
                <a:ea typeface="Arial" panose="020B0604020202020204" pitchFamily="34" charset="0"/>
                <a:cs typeface="Arial" panose="020B0604020202020204" pitchFamily="34" charset="0"/>
              </a:rPr>
              <a:t>There was no significant difference in the proportion of pregnancies with birth-weight discordance ≥ 5%  or ≥ 10% between those complicated by neonatal morbidity and those that were  not, while Birth-weight discordances ≥ 15%, </a:t>
            </a:r>
            <a:endParaRPr lang="en-US" sz="1200" dirty="0">
              <a:solidFill>
                <a:schemeClr val="tx1"/>
              </a:solidFill>
              <a:latin typeface="Arial" panose="020B0604020202020204" pitchFamily="34" charset="0"/>
              <a:ea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ea typeface="Arial" panose="020B0604020202020204" pitchFamily="34" charset="0"/>
                <a:cs typeface="Arial" panose="020B0604020202020204" pitchFamily="34" charset="0"/>
              </a:rPr>
              <a:t>≥ 20%, ≥25% and ≥30% were significantly more common in pregnancies affected by neonatal morbidity compared with those that were not. </a:t>
            </a:r>
            <a:endParaRPr lang="en-US" sz="1200" dirty="0">
              <a:solidFill>
                <a:schemeClr val="tx1"/>
              </a:solidFill>
              <a:latin typeface="Arial" panose="020B0604020202020204" pitchFamily="34" charset="0"/>
              <a:ea typeface="Arial" panose="020B0604020202020204" pitchFamily="34" charset="0"/>
              <a:cs typeface="Arial" panose="020B0604020202020204" pitchFamily="34" charset="0"/>
            </a:endParaRPr>
          </a:p>
          <a:p>
            <a:r>
              <a:rPr lang="zh-CN" altLang="en-US" sz="1000" dirty="0">
                <a:solidFill>
                  <a:schemeClr val="tx1"/>
                </a:solidFill>
              </a:rPr>
              <a:t>当双</a:t>
            </a:r>
            <a:r>
              <a:rPr lang="zh-CN" altLang="en-US" sz="1000" dirty="0" smtClean="0">
                <a:solidFill>
                  <a:schemeClr val="tx1"/>
                </a:solidFill>
              </a:rPr>
              <a:t>胎两胎儿出生体重差异</a:t>
            </a:r>
            <a:r>
              <a:rPr lang="en-US" altLang="zh-CN" sz="1000" dirty="0" smtClean="0">
                <a:solidFill>
                  <a:schemeClr val="tx1"/>
                </a:solidFill>
                <a:latin typeface="Arial" panose="020B0604020202020204" pitchFamily="34" charset="0"/>
                <a:ea typeface="Arial" panose="020B0604020202020204" pitchFamily="34" charset="0"/>
                <a:cs typeface="Arial" panose="020B0604020202020204" pitchFamily="34" charset="0"/>
              </a:rPr>
              <a:t>≥5</a:t>
            </a:r>
            <a:r>
              <a:rPr lang="en-US" altLang="zh-CN" sz="1000" dirty="0">
                <a:solidFill>
                  <a:schemeClr val="tx1"/>
                </a:solidFill>
                <a:latin typeface="Arial" panose="020B0604020202020204" pitchFamily="34" charset="0"/>
                <a:ea typeface="Arial" panose="020B0604020202020204" pitchFamily="34" charset="0"/>
                <a:cs typeface="Arial" panose="020B0604020202020204" pitchFamily="34" charset="0"/>
              </a:rPr>
              <a:t>%</a:t>
            </a:r>
            <a:r>
              <a:rPr lang="zh-CN" altLang="en-US" sz="1000" dirty="0">
                <a:solidFill>
                  <a:schemeClr val="tx1"/>
                </a:solidFill>
                <a:latin typeface="Arial" panose="020B0604020202020204" pitchFamily="34" charset="0"/>
                <a:ea typeface="Arial" panose="020B0604020202020204" pitchFamily="34" charset="0"/>
                <a:cs typeface="Arial" panose="020B0604020202020204" pitchFamily="34" charset="0"/>
              </a:rPr>
              <a:t>或</a:t>
            </a:r>
            <a:r>
              <a:rPr lang="en-US" altLang="zh-CN" sz="1000" dirty="0">
                <a:solidFill>
                  <a:schemeClr val="tx1"/>
                </a:solidFill>
                <a:latin typeface="Arial" panose="020B0604020202020204" pitchFamily="34" charset="0"/>
                <a:ea typeface="Arial" panose="020B0604020202020204" pitchFamily="34" charset="0"/>
                <a:cs typeface="Arial" panose="020B0604020202020204" pitchFamily="34" charset="0"/>
              </a:rPr>
              <a:t>≥10%</a:t>
            </a:r>
            <a:r>
              <a:rPr lang="zh-CN" altLang="en-US" sz="1000" dirty="0">
                <a:solidFill>
                  <a:schemeClr val="tx1"/>
                </a:solidFill>
                <a:latin typeface="Arial" panose="020B0604020202020204" pitchFamily="34" charset="0"/>
                <a:ea typeface="Arial" panose="020B0604020202020204" pitchFamily="34" charset="0"/>
                <a:cs typeface="Arial" panose="020B0604020202020204" pitchFamily="34" charset="0"/>
              </a:rPr>
              <a:t>时</a:t>
            </a:r>
            <a:r>
              <a:rPr lang="zh-CN" altLang="en-US" sz="1000" dirty="0" smtClean="0">
                <a:solidFill>
                  <a:schemeClr val="tx1"/>
                </a:solidFill>
                <a:latin typeface="Arial" panose="020B0604020202020204" pitchFamily="34" charset="0"/>
                <a:ea typeface="Arial" panose="020B0604020202020204" pitchFamily="34" charset="0"/>
                <a:cs typeface="Arial" panose="020B0604020202020204" pitchFamily="34" charset="0"/>
              </a:rPr>
              <a:t>，其新生儿发病率与双胎出生体重无差异组比较无显著性差异；</a:t>
            </a:r>
            <a:endParaRPr lang="en-US" altLang="zh-CN" sz="1000" dirty="0" smtClean="0">
              <a:solidFill>
                <a:schemeClr val="tx1"/>
              </a:solidFill>
              <a:latin typeface="Arial" panose="020B0604020202020204" pitchFamily="34" charset="0"/>
              <a:ea typeface="Arial" panose="020B0604020202020204" pitchFamily="34" charset="0"/>
              <a:cs typeface="Arial" panose="020B0604020202020204" pitchFamily="34" charset="0"/>
            </a:endParaRPr>
          </a:p>
          <a:p>
            <a:r>
              <a:rPr lang="zh-CN" altLang="en-US" sz="1000" dirty="0" smtClean="0">
                <a:solidFill>
                  <a:schemeClr val="tx1"/>
                </a:solidFill>
                <a:latin typeface="Arial" panose="020B0604020202020204" pitchFamily="34" charset="0"/>
                <a:ea typeface="Arial" panose="020B0604020202020204" pitchFamily="34" charset="0"/>
                <a:cs typeface="Arial" panose="020B0604020202020204" pitchFamily="34" charset="0"/>
              </a:rPr>
              <a:t>当</a:t>
            </a:r>
            <a:r>
              <a:rPr lang="zh-CN" altLang="en-US" sz="1000" dirty="0">
                <a:solidFill>
                  <a:schemeClr val="tx1"/>
                </a:solidFill>
                <a:latin typeface="Arial" panose="020B0604020202020204" pitchFamily="34" charset="0"/>
                <a:ea typeface="Arial" panose="020B0604020202020204" pitchFamily="34" charset="0"/>
                <a:cs typeface="Arial" panose="020B0604020202020204" pitchFamily="34" charset="0"/>
              </a:rPr>
              <a:t>双</a:t>
            </a:r>
            <a:r>
              <a:rPr lang="zh-CN" altLang="en-US" sz="1000" dirty="0" smtClean="0">
                <a:solidFill>
                  <a:schemeClr val="tx1"/>
                </a:solidFill>
                <a:latin typeface="Arial" panose="020B0604020202020204" pitchFamily="34" charset="0"/>
                <a:ea typeface="Arial" panose="020B0604020202020204" pitchFamily="34" charset="0"/>
                <a:cs typeface="Arial" panose="020B0604020202020204" pitchFamily="34" charset="0"/>
              </a:rPr>
              <a:t>胎</a:t>
            </a:r>
            <a:r>
              <a:rPr lang="zh-CN" altLang="en-US" sz="1000" dirty="0" smtClean="0">
                <a:solidFill>
                  <a:schemeClr val="tx1"/>
                </a:solidFill>
              </a:rPr>
              <a:t>两胎儿</a:t>
            </a:r>
            <a:r>
              <a:rPr lang="zh-CN" altLang="en-US" sz="1000" dirty="0" smtClean="0">
                <a:solidFill>
                  <a:schemeClr val="tx1"/>
                </a:solidFill>
                <a:latin typeface="Arial" panose="020B0604020202020204" pitchFamily="34" charset="0"/>
                <a:ea typeface="Arial" panose="020B0604020202020204" pitchFamily="34" charset="0"/>
                <a:cs typeface="Arial" panose="020B0604020202020204" pitchFamily="34" charset="0"/>
              </a:rPr>
              <a:t>出生体重差异</a:t>
            </a:r>
            <a:r>
              <a:rPr lang="en-US" altLang="zh-CN" sz="1000" dirty="0" smtClean="0">
                <a:solidFill>
                  <a:schemeClr val="tx1"/>
                </a:solidFill>
                <a:latin typeface="Arial" panose="020B0604020202020204" pitchFamily="34" charset="0"/>
                <a:ea typeface="Arial" panose="020B0604020202020204" pitchFamily="34" charset="0"/>
                <a:cs typeface="Arial" panose="020B0604020202020204" pitchFamily="34" charset="0"/>
              </a:rPr>
              <a:t>≥</a:t>
            </a:r>
            <a:r>
              <a:rPr lang="en-US" altLang="zh-CN" sz="1000" dirty="0">
                <a:solidFill>
                  <a:schemeClr val="tx1"/>
                </a:solidFill>
                <a:latin typeface="Arial" panose="020B0604020202020204" pitchFamily="34" charset="0"/>
                <a:ea typeface="Arial" panose="020B0604020202020204" pitchFamily="34" charset="0"/>
                <a:cs typeface="Arial" panose="020B0604020202020204" pitchFamily="34" charset="0"/>
              </a:rPr>
              <a:t>20%</a:t>
            </a:r>
            <a:r>
              <a:rPr lang="zh-CN" altLang="en-US" sz="1000" dirty="0">
                <a:solidFill>
                  <a:schemeClr val="tx1"/>
                </a:solidFill>
                <a:latin typeface="Arial" panose="020B0604020202020204" pitchFamily="34" charset="0"/>
                <a:ea typeface="Arial" panose="020B0604020202020204" pitchFamily="34" charset="0"/>
                <a:cs typeface="Arial" panose="020B0604020202020204" pitchFamily="34" charset="0"/>
              </a:rPr>
              <a:t>、</a:t>
            </a:r>
            <a:r>
              <a:rPr lang="en-US" altLang="zh-CN" sz="1000" dirty="0">
                <a:solidFill>
                  <a:schemeClr val="tx1"/>
                </a:solidFill>
                <a:latin typeface="Arial" panose="020B0604020202020204" pitchFamily="34" charset="0"/>
                <a:ea typeface="Arial" panose="020B0604020202020204" pitchFamily="34" charset="0"/>
                <a:cs typeface="Arial" panose="020B0604020202020204" pitchFamily="34" charset="0"/>
              </a:rPr>
              <a:t>≥25%</a:t>
            </a:r>
            <a:r>
              <a:rPr lang="zh-CN" altLang="en-US" sz="1000" dirty="0">
                <a:solidFill>
                  <a:schemeClr val="tx1"/>
                </a:solidFill>
                <a:latin typeface="Arial" panose="020B0604020202020204" pitchFamily="34" charset="0"/>
                <a:ea typeface="Arial" panose="020B0604020202020204" pitchFamily="34" charset="0"/>
                <a:cs typeface="Arial" panose="020B0604020202020204" pitchFamily="34" charset="0"/>
              </a:rPr>
              <a:t>或</a:t>
            </a:r>
            <a:r>
              <a:rPr lang="en-US" altLang="zh-CN" sz="1000" dirty="0">
                <a:solidFill>
                  <a:schemeClr val="tx1"/>
                </a:solidFill>
                <a:latin typeface="Arial" panose="020B0604020202020204" pitchFamily="34" charset="0"/>
                <a:ea typeface="Arial" panose="020B0604020202020204" pitchFamily="34" charset="0"/>
                <a:cs typeface="Arial" panose="020B0604020202020204" pitchFamily="34" charset="0"/>
              </a:rPr>
              <a:t>≥30%</a:t>
            </a:r>
            <a:r>
              <a:rPr lang="zh-CN" altLang="en-US" sz="1000" dirty="0" smtClean="0">
                <a:solidFill>
                  <a:schemeClr val="tx1"/>
                </a:solidFill>
                <a:latin typeface="Arial" panose="020B0604020202020204" pitchFamily="34" charset="0"/>
                <a:ea typeface="Arial" panose="020B0604020202020204" pitchFamily="34" charset="0"/>
                <a:cs typeface="Arial" panose="020B0604020202020204" pitchFamily="34" charset="0"/>
              </a:rPr>
              <a:t>时，其新生儿发病率与双胎出生体重无差异组比较有显著性差异。</a:t>
            </a:r>
            <a:endParaRPr lang="zh-CN" altLang="en-US" sz="1000" dirty="0" smtClean="0">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nvGrpSpPr>
          <p:cNvPr id="18" name="Group 2"/>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17221</Words>
  <Application>WPS 演示</Application>
  <PresentationFormat>全屏显示(4:3)</PresentationFormat>
  <Paragraphs>267</Paragraphs>
  <Slides>21</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宋体</vt:lpstr>
      <vt:lpstr>Wingdings</vt:lpstr>
      <vt:lpstr>MS PGothic</vt:lpstr>
      <vt:lpstr>Arial Unicode MS</vt:lpstr>
      <vt:lpstr>微软雅黑</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ASUS</cp:lastModifiedBy>
  <cp:revision>148</cp:revision>
  <dcterms:created xsi:type="dcterms:W3CDTF">2018-05-11T23:46:00Z</dcterms:created>
  <dcterms:modified xsi:type="dcterms:W3CDTF">2018-11-28T00:19:23Z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2052-10.1.0.7565</vt:lpwstr>
  </property>
</Properties>
</file>