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74" r:id="rId3"/>
    <p:sldId id="269" r:id="rId4"/>
    <p:sldId id="270" r:id="rId5"/>
    <p:sldId id="272" r:id="rId6"/>
    <p:sldId id="271" r:id="rId7"/>
    <p:sldId id="273"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727"/>
    <a:srgbClr val="E307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6" d="100"/>
          <a:sy n="96" d="100"/>
        </p:scale>
        <p:origin x="810"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615D26E-F267-4245-95A4-B14FC2EF720E}"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54A38-CF99-B54A-95EC-1DC81977CFE7}" type="slidenum">
              <a:rPr lang="en-US" smtClean="0"/>
              <a:t>‹#›</a:t>
            </a:fld>
            <a:endParaRPr lang="en-US"/>
          </a:p>
        </p:txBody>
      </p:sp>
    </p:spTree>
    <p:extLst>
      <p:ext uri="{BB962C8B-B14F-4D97-AF65-F5344CB8AC3E}">
        <p14:creationId xmlns:p14="http://schemas.microsoft.com/office/powerpoint/2010/main" val="255365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615D26E-F267-4245-95A4-B14FC2EF720E}"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54A38-CF99-B54A-95EC-1DC81977CFE7}" type="slidenum">
              <a:rPr lang="en-US" smtClean="0"/>
              <a:t>‹#›</a:t>
            </a:fld>
            <a:endParaRPr lang="en-US"/>
          </a:p>
        </p:txBody>
      </p:sp>
    </p:spTree>
    <p:extLst>
      <p:ext uri="{BB962C8B-B14F-4D97-AF65-F5344CB8AC3E}">
        <p14:creationId xmlns:p14="http://schemas.microsoft.com/office/powerpoint/2010/main" val="295388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615D26E-F267-4245-95A4-B14FC2EF720E}"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54A38-CF99-B54A-95EC-1DC81977CFE7}" type="slidenum">
              <a:rPr lang="en-US" smtClean="0"/>
              <a:t>‹#›</a:t>
            </a:fld>
            <a:endParaRPr lang="en-US"/>
          </a:p>
        </p:txBody>
      </p:sp>
    </p:spTree>
    <p:extLst>
      <p:ext uri="{BB962C8B-B14F-4D97-AF65-F5344CB8AC3E}">
        <p14:creationId xmlns:p14="http://schemas.microsoft.com/office/powerpoint/2010/main" val="59968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615D26E-F267-4245-95A4-B14FC2EF720E}"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54A38-CF99-B54A-95EC-1DC81977CFE7}" type="slidenum">
              <a:rPr lang="en-US" smtClean="0"/>
              <a:t>‹#›</a:t>
            </a:fld>
            <a:endParaRPr lang="en-US"/>
          </a:p>
        </p:txBody>
      </p:sp>
    </p:spTree>
    <p:extLst>
      <p:ext uri="{BB962C8B-B14F-4D97-AF65-F5344CB8AC3E}">
        <p14:creationId xmlns:p14="http://schemas.microsoft.com/office/powerpoint/2010/main" val="235329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615D26E-F267-4245-95A4-B14FC2EF720E}"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54A38-CF99-B54A-95EC-1DC81977CFE7}" type="slidenum">
              <a:rPr lang="en-US" smtClean="0"/>
              <a:t>‹#›</a:t>
            </a:fld>
            <a:endParaRPr lang="en-US"/>
          </a:p>
        </p:txBody>
      </p:sp>
    </p:spTree>
    <p:extLst>
      <p:ext uri="{BB962C8B-B14F-4D97-AF65-F5344CB8AC3E}">
        <p14:creationId xmlns:p14="http://schemas.microsoft.com/office/powerpoint/2010/main" val="40781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615D26E-F267-4245-95A4-B14FC2EF720E}"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54A38-CF99-B54A-95EC-1DC81977CFE7}" type="slidenum">
              <a:rPr lang="en-US" smtClean="0"/>
              <a:t>‹#›</a:t>
            </a:fld>
            <a:endParaRPr lang="en-US"/>
          </a:p>
        </p:txBody>
      </p:sp>
    </p:spTree>
    <p:extLst>
      <p:ext uri="{BB962C8B-B14F-4D97-AF65-F5344CB8AC3E}">
        <p14:creationId xmlns:p14="http://schemas.microsoft.com/office/powerpoint/2010/main" val="264198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615D26E-F267-4245-95A4-B14FC2EF720E}" type="datetimeFigureOut">
              <a:rPr lang="en-US" smtClean="0"/>
              <a:t>2/14/2019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154A38-CF99-B54A-95EC-1DC81977CFE7}" type="slidenum">
              <a:rPr lang="en-US" smtClean="0"/>
              <a:t>‹#›</a:t>
            </a:fld>
            <a:endParaRPr lang="en-US"/>
          </a:p>
        </p:txBody>
      </p:sp>
    </p:spTree>
    <p:extLst>
      <p:ext uri="{BB962C8B-B14F-4D97-AF65-F5344CB8AC3E}">
        <p14:creationId xmlns:p14="http://schemas.microsoft.com/office/powerpoint/2010/main" val="306258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615D26E-F267-4245-95A4-B14FC2EF720E}" type="datetimeFigureOut">
              <a:rPr lang="en-US" smtClean="0"/>
              <a:t>2/14/2019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154A38-CF99-B54A-95EC-1DC81977CFE7}" type="slidenum">
              <a:rPr lang="en-US" smtClean="0"/>
              <a:t>‹#›</a:t>
            </a:fld>
            <a:endParaRPr lang="en-US"/>
          </a:p>
        </p:txBody>
      </p:sp>
    </p:spTree>
    <p:extLst>
      <p:ext uri="{BB962C8B-B14F-4D97-AF65-F5344CB8AC3E}">
        <p14:creationId xmlns:p14="http://schemas.microsoft.com/office/powerpoint/2010/main" val="84065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5D26E-F267-4245-95A4-B14FC2EF720E}" type="datetimeFigureOut">
              <a:rPr lang="en-US" smtClean="0"/>
              <a:t>2/14/2019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154A38-CF99-B54A-95EC-1DC81977CFE7}" type="slidenum">
              <a:rPr lang="en-US" smtClean="0"/>
              <a:t>‹#›</a:t>
            </a:fld>
            <a:endParaRPr lang="en-US"/>
          </a:p>
        </p:txBody>
      </p:sp>
    </p:spTree>
    <p:extLst>
      <p:ext uri="{BB962C8B-B14F-4D97-AF65-F5344CB8AC3E}">
        <p14:creationId xmlns:p14="http://schemas.microsoft.com/office/powerpoint/2010/main" val="140507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615D26E-F267-4245-95A4-B14FC2EF720E}"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54A38-CF99-B54A-95EC-1DC81977CFE7}" type="slidenum">
              <a:rPr lang="en-US" smtClean="0"/>
              <a:t>‹#›</a:t>
            </a:fld>
            <a:endParaRPr lang="en-US"/>
          </a:p>
        </p:txBody>
      </p:sp>
    </p:spTree>
    <p:extLst>
      <p:ext uri="{BB962C8B-B14F-4D97-AF65-F5344CB8AC3E}">
        <p14:creationId xmlns:p14="http://schemas.microsoft.com/office/powerpoint/2010/main" val="248719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615D26E-F267-4245-95A4-B14FC2EF720E}"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54A38-CF99-B54A-95EC-1DC81977CFE7}" type="slidenum">
              <a:rPr lang="en-US" smtClean="0"/>
              <a:t>‹#›</a:t>
            </a:fld>
            <a:endParaRPr lang="en-US"/>
          </a:p>
        </p:txBody>
      </p:sp>
    </p:spTree>
    <p:extLst>
      <p:ext uri="{BB962C8B-B14F-4D97-AF65-F5344CB8AC3E}">
        <p14:creationId xmlns:p14="http://schemas.microsoft.com/office/powerpoint/2010/main" val="583667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615D26E-F267-4245-95A4-B14FC2EF720E}" type="datetimeFigureOut">
              <a:rPr lang="en-US" smtClean="0"/>
              <a:t>2/14/2019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A154A38-CF99-B54A-95EC-1DC81977CFE7}" type="slidenum">
              <a:rPr lang="en-US" smtClean="0"/>
              <a:t>‹#›</a:t>
            </a:fld>
            <a:endParaRPr lang="en-US"/>
          </a:p>
        </p:txBody>
      </p:sp>
    </p:spTree>
    <p:extLst>
      <p:ext uri="{BB962C8B-B14F-4D97-AF65-F5344CB8AC3E}">
        <p14:creationId xmlns:p14="http://schemas.microsoft.com/office/powerpoint/2010/main" val="3157170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395167"/>
            <a:ext cx="9144000" cy="748333"/>
          </a:xfrm>
          <a:prstGeom prst="rect">
            <a:avLst/>
          </a:prstGeom>
          <a:solidFill>
            <a:srgbClr val="E307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15863" y="197042"/>
            <a:ext cx="956666" cy="956666"/>
          </a:xfrm>
          <a:prstGeom prst="ellipse">
            <a:avLst/>
          </a:prstGeom>
          <a:solidFill>
            <a:srgbClr val="E307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87297" y="209612"/>
            <a:ext cx="1025383" cy="646331"/>
          </a:xfrm>
          <a:prstGeom prst="rect">
            <a:avLst/>
          </a:prstGeom>
          <a:noFill/>
        </p:spPr>
        <p:txBody>
          <a:bodyPr wrap="square" rtlCol="0">
            <a:spAutoFit/>
          </a:bodyPr>
          <a:lstStyle/>
          <a:p>
            <a:pPr algn="ctr"/>
            <a:endParaRPr lang="en-US" b="1" dirty="0" smtClean="0">
              <a:solidFill>
                <a:schemeClr val="bg1"/>
              </a:solidFill>
              <a:latin typeface="Roboto"/>
              <a:cs typeface="Roboto"/>
            </a:endParaRPr>
          </a:p>
          <a:p>
            <a:pPr algn="ctr"/>
            <a:r>
              <a:rPr lang="en-US" b="1" dirty="0" smtClean="0">
                <a:solidFill>
                  <a:schemeClr val="bg1"/>
                </a:solidFill>
                <a:latin typeface="Roboto"/>
                <a:cs typeface="Roboto"/>
              </a:rPr>
              <a:t>Mission</a:t>
            </a:r>
            <a:endParaRPr lang="en-US" b="1" dirty="0">
              <a:solidFill>
                <a:schemeClr val="bg1"/>
              </a:solidFill>
              <a:latin typeface="Roboto"/>
              <a:cs typeface="Roboto"/>
            </a:endParaRPr>
          </a:p>
        </p:txBody>
      </p:sp>
      <p:sp>
        <p:nvSpPr>
          <p:cNvPr id="14" name="TextBox 13"/>
          <p:cNvSpPr txBox="1"/>
          <p:nvPr/>
        </p:nvSpPr>
        <p:spPr>
          <a:xfrm>
            <a:off x="1338243" y="-90443"/>
            <a:ext cx="7158412" cy="1200329"/>
          </a:xfrm>
          <a:prstGeom prst="rect">
            <a:avLst/>
          </a:prstGeom>
          <a:noFill/>
        </p:spPr>
        <p:txBody>
          <a:bodyPr wrap="square" rtlCol="0">
            <a:spAutoFit/>
          </a:bodyPr>
          <a:lstStyle/>
          <a:p>
            <a:pPr algn="just"/>
            <a:endParaRPr lang="en-GB" sz="2400" b="1" dirty="0">
              <a:solidFill>
                <a:schemeClr val="tx1">
                  <a:lumMod val="85000"/>
                  <a:lumOff val="15000"/>
                </a:schemeClr>
              </a:solidFill>
            </a:endParaRPr>
          </a:p>
          <a:p>
            <a:pPr algn="just"/>
            <a:r>
              <a:rPr lang="en-GB" sz="2400" b="1" dirty="0" smtClean="0">
                <a:solidFill>
                  <a:schemeClr val="tx1">
                    <a:lumMod val="85000"/>
                    <a:lumOff val="15000"/>
                  </a:schemeClr>
                </a:solidFill>
              </a:rPr>
              <a:t>Improving </a:t>
            </a:r>
            <a:r>
              <a:rPr lang="en-GB" sz="2400" b="1" dirty="0">
                <a:solidFill>
                  <a:schemeClr val="tx1">
                    <a:lumMod val="85000"/>
                    <a:lumOff val="15000"/>
                  </a:schemeClr>
                </a:solidFill>
              </a:rPr>
              <a:t>women’s healthcare services in underserved regions to reduce maternal and neonatal mortality. </a:t>
            </a:r>
            <a:endParaRPr lang="en-US" sz="5400" b="1" dirty="0">
              <a:solidFill>
                <a:schemeClr val="tx1">
                  <a:lumMod val="85000"/>
                  <a:lumOff val="15000"/>
                </a:schemeClr>
              </a:solidFill>
              <a:latin typeface="Open sans bold"/>
              <a:cs typeface="Open sans bold"/>
            </a:endParaRPr>
          </a:p>
        </p:txBody>
      </p:sp>
      <p:sp>
        <p:nvSpPr>
          <p:cNvPr id="18" name="TextBox 17"/>
          <p:cNvSpPr txBox="1"/>
          <p:nvPr/>
        </p:nvSpPr>
        <p:spPr>
          <a:xfrm>
            <a:off x="345237" y="4530092"/>
            <a:ext cx="3152205" cy="400110"/>
          </a:xfrm>
          <a:prstGeom prst="rect">
            <a:avLst/>
          </a:prstGeom>
          <a:noFill/>
        </p:spPr>
        <p:txBody>
          <a:bodyPr wrap="square" rtlCol="0">
            <a:spAutoFit/>
          </a:bodyPr>
          <a:lstStyle/>
          <a:p>
            <a:r>
              <a:rPr lang="en-US" sz="2000" b="1" dirty="0" err="1" smtClean="0">
                <a:solidFill>
                  <a:schemeClr val="bg1"/>
                </a:solidFill>
                <a:latin typeface="Open sans bold"/>
                <a:cs typeface="Open sans bold"/>
              </a:rPr>
              <a:t>isuog.org</a:t>
            </a:r>
            <a:r>
              <a:rPr lang="en-US" sz="2000" b="1" dirty="0" smtClean="0">
                <a:solidFill>
                  <a:schemeClr val="bg1"/>
                </a:solidFill>
                <a:latin typeface="Open sans bold"/>
                <a:cs typeface="Open sans bold"/>
              </a:rPr>
              <a:t>/outreach</a:t>
            </a:r>
            <a:endParaRPr lang="en-US" sz="2000" b="1" dirty="0">
              <a:solidFill>
                <a:schemeClr val="bg1"/>
              </a:solidFill>
              <a:latin typeface="Open sans bold"/>
              <a:cs typeface="Open sans bold"/>
            </a:endParaRPr>
          </a:p>
        </p:txBody>
      </p:sp>
      <p:pic>
        <p:nvPicPr>
          <p:cNvPr id="19" name="Picture 18" descr="white_fu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2972" y="4586651"/>
            <a:ext cx="1484921" cy="386953"/>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6446"/>
          <a:stretch/>
        </p:blipFill>
        <p:spPr>
          <a:xfrm>
            <a:off x="4364018" y="1232325"/>
            <a:ext cx="4779982" cy="3164425"/>
          </a:xfrm>
          <a:prstGeom prst="rect">
            <a:avLst/>
          </a:prstGeom>
        </p:spPr>
      </p:pic>
      <p:sp>
        <p:nvSpPr>
          <p:cNvPr id="21" name="Oval 20"/>
          <p:cNvSpPr/>
          <p:nvPr/>
        </p:nvSpPr>
        <p:spPr>
          <a:xfrm>
            <a:off x="215863" y="1508461"/>
            <a:ext cx="956666" cy="956666"/>
          </a:xfrm>
          <a:prstGeom prst="ellipse">
            <a:avLst/>
          </a:prstGeom>
          <a:solidFill>
            <a:srgbClr val="E307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87297" y="1521031"/>
            <a:ext cx="1025383" cy="646331"/>
          </a:xfrm>
          <a:prstGeom prst="rect">
            <a:avLst/>
          </a:prstGeom>
          <a:noFill/>
        </p:spPr>
        <p:txBody>
          <a:bodyPr wrap="square" rtlCol="0">
            <a:spAutoFit/>
          </a:bodyPr>
          <a:lstStyle/>
          <a:p>
            <a:pPr algn="ctr"/>
            <a:endParaRPr lang="en-US" b="1" dirty="0" smtClean="0">
              <a:solidFill>
                <a:schemeClr val="bg1"/>
              </a:solidFill>
              <a:latin typeface="Roboto"/>
              <a:cs typeface="Roboto"/>
            </a:endParaRPr>
          </a:p>
          <a:p>
            <a:pPr algn="ctr"/>
            <a:r>
              <a:rPr lang="en-US" b="1" dirty="0" smtClean="0">
                <a:solidFill>
                  <a:schemeClr val="bg1"/>
                </a:solidFill>
                <a:latin typeface="Roboto"/>
                <a:cs typeface="Roboto"/>
              </a:rPr>
              <a:t>Vision</a:t>
            </a:r>
            <a:endParaRPr lang="en-US" b="1" dirty="0">
              <a:solidFill>
                <a:schemeClr val="bg1"/>
              </a:solidFill>
              <a:latin typeface="Roboto"/>
              <a:cs typeface="Roboto"/>
            </a:endParaRPr>
          </a:p>
        </p:txBody>
      </p:sp>
      <p:sp>
        <p:nvSpPr>
          <p:cNvPr id="23" name="TextBox 22"/>
          <p:cNvSpPr txBox="1"/>
          <p:nvPr/>
        </p:nvSpPr>
        <p:spPr>
          <a:xfrm>
            <a:off x="1325330" y="1521031"/>
            <a:ext cx="2885887" cy="2677656"/>
          </a:xfrm>
          <a:prstGeom prst="rect">
            <a:avLst/>
          </a:prstGeom>
          <a:noFill/>
        </p:spPr>
        <p:txBody>
          <a:bodyPr wrap="square" rtlCol="0">
            <a:spAutoFit/>
          </a:bodyPr>
          <a:lstStyle/>
          <a:p>
            <a:r>
              <a:rPr lang="en-GB" sz="2400" b="1" dirty="0" smtClean="0">
                <a:solidFill>
                  <a:schemeClr val="tx1">
                    <a:lumMod val="85000"/>
                    <a:lumOff val="15000"/>
                  </a:schemeClr>
                </a:solidFill>
              </a:rPr>
              <a:t>To </a:t>
            </a:r>
            <a:r>
              <a:rPr lang="en-GB" sz="2400" b="1" dirty="0">
                <a:solidFill>
                  <a:schemeClr val="tx1">
                    <a:lumMod val="85000"/>
                    <a:lumOff val="15000"/>
                  </a:schemeClr>
                </a:solidFill>
              </a:rPr>
              <a:t>increase access to and awareness of ultrasound, to provide effective training, to improve diagnosis and health outcomes </a:t>
            </a:r>
            <a:endParaRPr lang="en-US" sz="2400" b="1" dirty="0">
              <a:solidFill>
                <a:schemeClr val="tx1">
                  <a:lumMod val="85000"/>
                  <a:lumOff val="15000"/>
                </a:schemeClr>
              </a:solidFill>
            </a:endParaRPr>
          </a:p>
        </p:txBody>
      </p:sp>
    </p:spTree>
    <p:extLst>
      <p:ext uri="{BB962C8B-B14F-4D97-AF65-F5344CB8AC3E}">
        <p14:creationId xmlns:p14="http://schemas.microsoft.com/office/powerpoint/2010/main" val="75610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mage-slid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256" y="0"/>
            <a:ext cx="4441744" cy="4396078"/>
          </a:xfrm>
          <a:prstGeom prst="rect">
            <a:avLst/>
          </a:prstGeom>
        </p:spPr>
      </p:pic>
      <p:sp>
        <p:nvSpPr>
          <p:cNvPr id="5" name="Rectangle 4"/>
          <p:cNvSpPr/>
          <p:nvPr/>
        </p:nvSpPr>
        <p:spPr>
          <a:xfrm>
            <a:off x="0" y="4395167"/>
            <a:ext cx="9144000" cy="748333"/>
          </a:xfrm>
          <a:prstGeom prst="rect">
            <a:avLst/>
          </a:prstGeom>
          <a:solidFill>
            <a:srgbClr val="E307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12357" y="643195"/>
            <a:ext cx="956666" cy="956666"/>
          </a:xfrm>
          <a:prstGeom prst="ellipse">
            <a:avLst/>
          </a:prstGeom>
          <a:solidFill>
            <a:srgbClr val="E307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01489" y="1815872"/>
            <a:ext cx="781596" cy="781596"/>
          </a:xfrm>
          <a:prstGeom prst="ellipse">
            <a:avLst/>
          </a:prstGeom>
          <a:solidFill>
            <a:srgbClr val="E307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86153" y="2773312"/>
            <a:ext cx="605752" cy="605752"/>
          </a:xfrm>
          <a:prstGeom prst="ellipse">
            <a:avLst/>
          </a:prstGeom>
          <a:solidFill>
            <a:srgbClr val="E307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99475" y="3573144"/>
            <a:ext cx="399676" cy="399676"/>
          </a:xfrm>
          <a:prstGeom prst="ellipse">
            <a:avLst/>
          </a:prstGeom>
          <a:solidFill>
            <a:srgbClr val="E307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29905" y="587079"/>
            <a:ext cx="919579" cy="1228952"/>
          </a:xfrm>
          <a:prstGeom prst="rect">
            <a:avLst/>
          </a:prstGeom>
          <a:noFill/>
        </p:spPr>
        <p:txBody>
          <a:bodyPr wrap="square" rtlCol="0">
            <a:spAutoFit/>
          </a:bodyPr>
          <a:lstStyle/>
          <a:p>
            <a:pPr algn="ctr"/>
            <a:r>
              <a:rPr lang="en-US" sz="6000" b="1" dirty="0" smtClean="0">
                <a:solidFill>
                  <a:schemeClr val="bg1"/>
                </a:solidFill>
                <a:latin typeface="Roboto"/>
                <a:cs typeface="Roboto"/>
              </a:rPr>
              <a:t>9</a:t>
            </a:r>
            <a:endParaRPr lang="en-US" sz="6000" b="1" dirty="0">
              <a:solidFill>
                <a:schemeClr val="bg1"/>
              </a:solidFill>
              <a:latin typeface="Roboto"/>
              <a:cs typeface="Roboto"/>
            </a:endParaRPr>
          </a:p>
        </p:txBody>
      </p:sp>
      <p:sp>
        <p:nvSpPr>
          <p:cNvPr id="11" name="TextBox 10"/>
          <p:cNvSpPr txBox="1"/>
          <p:nvPr/>
        </p:nvSpPr>
        <p:spPr>
          <a:xfrm>
            <a:off x="429905" y="1742889"/>
            <a:ext cx="919579" cy="712210"/>
          </a:xfrm>
          <a:prstGeom prst="rect">
            <a:avLst/>
          </a:prstGeom>
          <a:noFill/>
        </p:spPr>
        <p:txBody>
          <a:bodyPr wrap="square" rtlCol="0">
            <a:spAutoFit/>
          </a:bodyPr>
          <a:lstStyle/>
          <a:p>
            <a:pPr algn="ctr"/>
            <a:r>
              <a:rPr lang="en-US" sz="5000" b="1" dirty="0" smtClean="0">
                <a:solidFill>
                  <a:schemeClr val="bg1"/>
                </a:solidFill>
                <a:latin typeface="Roboto"/>
                <a:cs typeface="Roboto"/>
              </a:rPr>
              <a:t>8</a:t>
            </a:r>
            <a:endParaRPr lang="en-US" sz="5000" b="1" dirty="0">
              <a:solidFill>
                <a:schemeClr val="bg1"/>
              </a:solidFill>
              <a:latin typeface="Roboto"/>
              <a:cs typeface="Roboto"/>
            </a:endParaRPr>
          </a:p>
        </p:txBody>
      </p:sp>
      <p:sp>
        <p:nvSpPr>
          <p:cNvPr id="12" name="TextBox 11"/>
          <p:cNvSpPr txBox="1"/>
          <p:nvPr/>
        </p:nvSpPr>
        <p:spPr>
          <a:xfrm>
            <a:off x="412357" y="2695161"/>
            <a:ext cx="919579" cy="707886"/>
          </a:xfrm>
          <a:prstGeom prst="rect">
            <a:avLst/>
          </a:prstGeom>
          <a:noFill/>
        </p:spPr>
        <p:txBody>
          <a:bodyPr wrap="square" rtlCol="0">
            <a:spAutoFit/>
          </a:bodyPr>
          <a:lstStyle/>
          <a:p>
            <a:pPr algn="ctr"/>
            <a:r>
              <a:rPr lang="en-US" sz="4000" b="1" dirty="0" smtClean="0">
                <a:solidFill>
                  <a:schemeClr val="bg1"/>
                </a:solidFill>
                <a:latin typeface="Roboto"/>
                <a:cs typeface="Roboto"/>
              </a:rPr>
              <a:t>4</a:t>
            </a:r>
            <a:endParaRPr lang="en-US" sz="4000" b="1" dirty="0">
              <a:solidFill>
                <a:schemeClr val="bg1"/>
              </a:solidFill>
              <a:latin typeface="Roboto"/>
              <a:cs typeface="Roboto"/>
            </a:endParaRPr>
          </a:p>
        </p:txBody>
      </p:sp>
      <p:sp>
        <p:nvSpPr>
          <p:cNvPr id="13" name="TextBox 12"/>
          <p:cNvSpPr txBox="1"/>
          <p:nvPr/>
        </p:nvSpPr>
        <p:spPr>
          <a:xfrm>
            <a:off x="553653" y="3514094"/>
            <a:ext cx="696812" cy="477054"/>
          </a:xfrm>
          <a:prstGeom prst="rect">
            <a:avLst/>
          </a:prstGeom>
          <a:noFill/>
        </p:spPr>
        <p:txBody>
          <a:bodyPr wrap="square" rtlCol="0">
            <a:spAutoFit/>
          </a:bodyPr>
          <a:lstStyle/>
          <a:p>
            <a:pPr algn="ctr"/>
            <a:r>
              <a:rPr lang="en-US" sz="2500" b="1" dirty="0" smtClean="0">
                <a:solidFill>
                  <a:schemeClr val="bg1"/>
                </a:solidFill>
                <a:latin typeface="Roboto"/>
                <a:cs typeface="Roboto"/>
              </a:rPr>
              <a:t>2</a:t>
            </a:r>
            <a:endParaRPr lang="en-US" sz="2500" b="1" dirty="0">
              <a:solidFill>
                <a:schemeClr val="bg1"/>
              </a:solidFill>
              <a:latin typeface="Roboto"/>
              <a:cs typeface="Roboto"/>
            </a:endParaRPr>
          </a:p>
        </p:txBody>
      </p:sp>
      <p:sp>
        <p:nvSpPr>
          <p:cNvPr id="14" name="TextBox 13"/>
          <p:cNvSpPr txBox="1"/>
          <p:nvPr/>
        </p:nvSpPr>
        <p:spPr>
          <a:xfrm>
            <a:off x="1471895" y="657569"/>
            <a:ext cx="3152205" cy="800219"/>
          </a:xfrm>
          <a:prstGeom prst="rect">
            <a:avLst/>
          </a:prstGeom>
          <a:noFill/>
        </p:spPr>
        <p:txBody>
          <a:bodyPr wrap="square" rtlCol="0">
            <a:spAutoFit/>
          </a:bodyPr>
          <a:lstStyle/>
          <a:p>
            <a:r>
              <a:rPr lang="en-US" sz="4600" b="1" dirty="0" smtClean="0">
                <a:solidFill>
                  <a:srgbClr val="272727"/>
                </a:solidFill>
                <a:latin typeface="Open sans bold"/>
                <a:cs typeface="Open sans bold"/>
              </a:rPr>
              <a:t>countries</a:t>
            </a:r>
            <a:endParaRPr lang="en-US" sz="4600" b="1" dirty="0">
              <a:solidFill>
                <a:srgbClr val="272727"/>
              </a:solidFill>
              <a:latin typeface="Open sans bold"/>
              <a:cs typeface="Open sans bold"/>
            </a:endParaRPr>
          </a:p>
        </p:txBody>
      </p:sp>
      <p:sp>
        <p:nvSpPr>
          <p:cNvPr id="15" name="TextBox 14"/>
          <p:cNvSpPr txBox="1"/>
          <p:nvPr/>
        </p:nvSpPr>
        <p:spPr>
          <a:xfrm>
            <a:off x="1494037" y="1775454"/>
            <a:ext cx="3152205" cy="677108"/>
          </a:xfrm>
          <a:prstGeom prst="rect">
            <a:avLst/>
          </a:prstGeom>
          <a:noFill/>
        </p:spPr>
        <p:txBody>
          <a:bodyPr wrap="square" rtlCol="0">
            <a:spAutoFit/>
          </a:bodyPr>
          <a:lstStyle/>
          <a:p>
            <a:r>
              <a:rPr lang="en-US" sz="3800" b="1" dirty="0" smtClean="0">
                <a:solidFill>
                  <a:srgbClr val="272727"/>
                </a:solidFill>
                <a:latin typeface="Open sans bold"/>
                <a:cs typeface="Open sans bold"/>
              </a:rPr>
              <a:t>programs</a:t>
            </a:r>
            <a:endParaRPr lang="en-US" sz="3800" b="1" dirty="0">
              <a:solidFill>
                <a:srgbClr val="272727"/>
              </a:solidFill>
              <a:latin typeface="Open sans bold"/>
              <a:cs typeface="Open sans bold"/>
            </a:endParaRPr>
          </a:p>
        </p:txBody>
      </p:sp>
      <p:sp>
        <p:nvSpPr>
          <p:cNvPr id="16" name="TextBox 15"/>
          <p:cNvSpPr txBox="1"/>
          <p:nvPr/>
        </p:nvSpPr>
        <p:spPr>
          <a:xfrm>
            <a:off x="1487524" y="2869860"/>
            <a:ext cx="3152205" cy="384721"/>
          </a:xfrm>
          <a:prstGeom prst="rect">
            <a:avLst/>
          </a:prstGeom>
          <a:noFill/>
        </p:spPr>
        <p:txBody>
          <a:bodyPr wrap="square" rtlCol="0">
            <a:spAutoFit/>
          </a:bodyPr>
          <a:lstStyle/>
          <a:p>
            <a:r>
              <a:rPr lang="en-US" sz="1900" b="1" dirty="0" smtClean="0">
                <a:solidFill>
                  <a:srgbClr val="272727"/>
                </a:solidFill>
                <a:latin typeface="Open sans bold"/>
                <a:cs typeface="Open sans bold"/>
              </a:rPr>
              <a:t>support programs</a:t>
            </a:r>
            <a:endParaRPr lang="en-US" sz="1900" b="1" dirty="0">
              <a:solidFill>
                <a:srgbClr val="272727"/>
              </a:solidFill>
              <a:latin typeface="Open sans bold"/>
              <a:cs typeface="Open sans bold"/>
            </a:endParaRPr>
          </a:p>
        </p:txBody>
      </p:sp>
      <p:sp>
        <p:nvSpPr>
          <p:cNvPr id="17" name="TextBox 16"/>
          <p:cNvSpPr txBox="1"/>
          <p:nvPr/>
        </p:nvSpPr>
        <p:spPr>
          <a:xfrm>
            <a:off x="1481011" y="3625126"/>
            <a:ext cx="3152205" cy="323165"/>
          </a:xfrm>
          <a:prstGeom prst="rect">
            <a:avLst/>
          </a:prstGeom>
          <a:noFill/>
        </p:spPr>
        <p:txBody>
          <a:bodyPr wrap="square" rtlCol="0">
            <a:spAutoFit/>
          </a:bodyPr>
          <a:lstStyle/>
          <a:p>
            <a:r>
              <a:rPr lang="en-US" sz="1500" b="1" dirty="0" smtClean="0">
                <a:solidFill>
                  <a:srgbClr val="272727"/>
                </a:solidFill>
                <a:latin typeface="Open sans bold"/>
                <a:cs typeface="Open sans bold"/>
              </a:rPr>
              <a:t>completed programs</a:t>
            </a:r>
            <a:endParaRPr lang="en-US" sz="1500" b="1" dirty="0">
              <a:solidFill>
                <a:srgbClr val="272727"/>
              </a:solidFill>
              <a:latin typeface="Open sans bold"/>
              <a:cs typeface="Open sans bold"/>
            </a:endParaRPr>
          </a:p>
        </p:txBody>
      </p:sp>
      <p:sp>
        <p:nvSpPr>
          <p:cNvPr id="18" name="TextBox 17"/>
          <p:cNvSpPr txBox="1"/>
          <p:nvPr/>
        </p:nvSpPr>
        <p:spPr>
          <a:xfrm>
            <a:off x="345237" y="4530092"/>
            <a:ext cx="3152205" cy="400110"/>
          </a:xfrm>
          <a:prstGeom prst="rect">
            <a:avLst/>
          </a:prstGeom>
          <a:noFill/>
        </p:spPr>
        <p:txBody>
          <a:bodyPr wrap="square" rtlCol="0">
            <a:spAutoFit/>
          </a:bodyPr>
          <a:lstStyle/>
          <a:p>
            <a:r>
              <a:rPr lang="en-US" sz="2000" b="1" dirty="0" err="1" smtClean="0">
                <a:solidFill>
                  <a:schemeClr val="bg1"/>
                </a:solidFill>
                <a:latin typeface="Open sans bold"/>
                <a:cs typeface="Open sans bold"/>
              </a:rPr>
              <a:t>isuog.org</a:t>
            </a:r>
            <a:r>
              <a:rPr lang="en-US" sz="2000" b="1" dirty="0" smtClean="0">
                <a:solidFill>
                  <a:schemeClr val="bg1"/>
                </a:solidFill>
                <a:latin typeface="Open sans bold"/>
                <a:cs typeface="Open sans bold"/>
              </a:rPr>
              <a:t>/outreach</a:t>
            </a:r>
            <a:endParaRPr lang="en-US" sz="2000" b="1" dirty="0">
              <a:solidFill>
                <a:schemeClr val="bg1"/>
              </a:solidFill>
              <a:latin typeface="Open sans bold"/>
              <a:cs typeface="Open sans bold"/>
            </a:endParaRPr>
          </a:p>
        </p:txBody>
      </p:sp>
      <p:pic>
        <p:nvPicPr>
          <p:cNvPr id="19" name="Picture 18" descr="white_fu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972" y="4586651"/>
            <a:ext cx="1484921" cy="386953"/>
          </a:xfrm>
          <a:prstGeom prst="rect">
            <a:avLst/>
          </a:prstGeom>
        </p:spPr>
      </p:pic>
    </p:spTree>
    <p:extLst>
      <p:ext uri="{BB962C8B-B14F-4D97-AF65-F5344CB8AC3E}">
        <p14:creationId xmlns:p14="http://schemas.microsoft.com/office/powerpoint/2010/main" val="197760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lid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317" y="0"/>
            <a:ext cx="2343683" cy="4395167"/>
          </a:xfrm>
          <a:prstGeom prst="rect">
            <a:avLst/>
          </a:prstGeom>
        </p:spPr>
      </p:pic>
      <p:sp>
        <p:nvSpPr>
          <p:cNvPr id="4" name="Rectangle 3"/>
          <p:cNvSpPr/>
          <p:nvPr/>
        </p:nvSpPr>
        <p:spPr>
          <a:xfrm>
            <a:off x="0" y="4395167"/>
            <a:ext cx="9144000" cy="748333"/>
          </a:xfrm>
          <a:prstGeom prst="rect">
            <a:avLst/>
          </a:prstGeom>
          <a:solidFill>
            <a:srgbClr val="E307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45237" y="4530092"/>
            <a:ext cx="3152205" cy="400110"/>
          </a:xfrm>
          <a:prstGeom prst="rect">
            <a:avLst/>
          </a:prstGeom>
          <a:noFill/>
        </p:spPr>
        <p:txBody>
          <a:bodyPr wrap="square" rtlCol="0">
            <a:spAutoFit/>
          </a:bodyPr>
          <a:lstStyle/>
          <a:p>
            <a:r>
              <a:rPr lang="en-US" sz="2000" b="1" dirty="0" err="1" smtClean="0">
                <a:solidFill>
                  <a:schemeClr val="bg1"/>
                </a:solidFill>
                <a:latin typeface="Open sans bold"/>
                <a:cs typeface="Open sans bold"/>
              </a:rPr>
              <a:t>isuog.org</a:t>
            </a:r>
            <a:r>
              <a:rPr lang="en-US" sz="2000" b="1" dirty="0" smtClean="0">
                <a:solidFill>
                  <a:schemeClr val="bg1"/>
                </a:solidFill>
                <a:latin typeface="Open sans bold"/>
                <a:cs typeface="Open sans bold"/>
              </a:rPr>
              <a:t>/outreach</a:t>
            </a:r>
            <a:endParaRPr lang="en-US" sz="2000" b="1" dirty="0">
              <a:solidFill>
                <a:schemeClr val="bg1"/>
              </a:solidFill>
              <a:latin typeface="Open sans bold"/>
              <a:cs typeface="Open sans bold"/>
            </a:endParaRPr>
          </a:p>
        </p:txBody>
      </p:sp>
      <p:pic>
        <p:nvPicPr>
          <p:cNvPr id="6" name="Picture 5" descr="white_fu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972" y="4586651"/>
            <a:ext cx="1484921" cy="386953"/>
          </a:xfrm>
          <a:prstGeom prst="rect">
            <a:avLst/>
          </a:prstGeom>
        </p:spPr>
      </p:pic>
      <p:sp>
        <p:nvSpPr>
          <p:cNvPr id="8" name="TextBox 7"/>
          <p:cNvSpPr txBox="1"/>
          <p:nvPr/>
        </p:nvSpPr>
        <p:spPr>
          <a:xfrm>
            <a:off x="455897" y="2652548"/>
            <a:ext cx="6011334" cy="1572737"/>
          </a:xfrm>
          <a:prstGeom prst="rect">
            <a:avLst/>
          </a:prstGeom>
          <a:noFill/>
        </p:spPr>
        <p:txBody>
          <a:bodyPr wrap="square" rtlCol="0">
            <a:spAutoFit/>
          </a:bodyPr>
          <a:lstStyle/>
          <a:p>
            <a:pPr>
              <a:lnSpc>
                <a:spcPct val="110000"/>
              </a:lnSpc>
            </a:pPr>
            <a:r>
              <a:rPr lang="en-GB" sz="1900" i="1" baseline="30000" dirty="0">
                <a:latin typeface="Open sans light"/>
                <a:cs typeface="Open sans light"/>
              </a:rPr>
              <a:t>“The eagerness to learn is palpable…how hard these men and women work. All of the trainees are Ob/</a:t>
            </a:r>
            <a:r>
              <a:rPr lang="en-GB" sz="1900" i="1" baseline="30000" dirty="0" err="1">
                <a:latin typeface="Open sans light"/>
                <a:cs typeface="Open sans light"/>
              </a:rPr>
              <a:t>Gyn</a:t>
            </a:r>
            <a:r>
              <a:rPr lang="en-GB" sz="1900" i="1" baseline="30000" dirty="0">
                <a:latin typeface="Open sans light"/>
                <a:cs typeface="Open sans light"/>
              </a:rPr>
              <a:t> or Radiology physicians with their own practices here in the city or in the surrounding state. After class ends, many of them see patients in their offices until all hours of the night and some of them even into the morning. Despite being very busy and probably sleep deprived, they pay attention, don’t fall asleep…</a:t>
            </a:r>
            <a:r>
              <a:rPr lang="en-GB" sz="1900" i="1" baseline="30000" dirty="0" smtClean="0">
                <a:latin typeface="Open sans light"/>
                <a:cs typeface="Open sans light"/>
              </a:rPr>
              <a:t>” </a:t>
            </a:r>
            <a:endParaRPr lang="en-GB" sz="1900" i="1" baseline="30000" dirty="0">
              <a:latin typeface="Open sans light"/>
              <a:cs typeface="Open sans light"/>
            </a:endParaRPr>
          </a:p>
          <a:p>
            <a:pPr algn="r">
              <a:lnSpc>
                <a:spcPct val="110000"/>
              </a:lnSpc>
            </a:pPr>
            <a:endParaRPr lang="en-GB" b="1" i="1" baseline="30000" dirty="0">
              <a:latin typeface="Open sans bold"/>
              <a:cs typeface="Open sans bold"/>
            </a:endParaRPr>
          </a:p>
          <a:p>
            <a:pPr algn="r"/>
            <a:r>
              <a:rPr lang="en-GB" sz="1500" b="1" baseline="30000" dirty="0">
                <a:latin typeface="Open sans bold"/>
                <a:cs typeface="Open sans bold"/>
              </a:rPr>
              <a:t>- Dr Angela </a:t>
            </a:r>
            <a:r>
              <a:rPr lang="en-GB" sz="1500" b="1" baseline="30000" dirty="0" err="1">
                <a:latin typeface="Open sans bold"/>
                <a:cs typeface="Open sans bold"/>
              </a:rPr>
              <a:t>Ranzini</a:t>
            </a:r>
            <a:r>
              <a:rPr lang="en-GB" sz="1500" b="1" baseline="30000" dirty="0">
                <a:latin typeface="Open sans bold"/>
                <a:cs typeface="Open sans bold"/>
              </a:rPr>
              <a:t>, Outreach Trainer</a:t>
            </a:r>
          </a:p>
        </p:txBody>
      </p:sp>
      <p:sp>
        <p:nvSpPr>
          <p:cNvPr id="11" name="TextBox 10"/>
          <p:cNvSpPr txBox="1"/>
          <p:nvPr/>
        </p:nvSpPr>
        <p:spPr>
          <a:xfrm>
            <a:off x="1060339" y="1004522"/>
            <a:ext cx="1550052" cy="810478"/>
          </a:xfrm>
          <a:prstGeom prst="rect">
            <a:avLst/>
          </a:prstGeom>
          <a:noFill/>
        </p:spPr>
        <p:txBody>
          <a:bodyPr wrap="square" rtlCol="0">
            <a:spAutoFit/>
          </a:bodyPr>
          <a:lstStyle/>
          <a:p>
            <a:pPr algn="ctr"/>
            <a:r>
              <a:rPr lang="en-GB" sz="7000" b="1" baseline="30000" dirty="0" smtClean="0">
                <a:solidFill>
                  <a:srgbClr val="E30712"/>
                </a:solidFill>
                <a:latin typeface="Open sans bold"/>
                <a:cs typeface="Open sans bold"/>
              </a:rPr>
              <a:t>95</a:t>
            </a:r>
            <a:endParaRPr lang="en-GB" sz="7000" i="1" baseline="30000" dirty="0">
              <a:solidFill>
                <a:srgbClr val="E30712"/>
              </a:solidFill>
              <a:latin typeface="Open sans bold"/>
              <a:cs typeface="Open sans bold"/>
            </a:endParaRPr>
          </a:p>
        </p:txBody>
      </p:sp>
      <p:sp>
        <p:nvSpPr>
          <p:cNvPr id="12" name="Rectangle 11"/>
          <p:cNvSpPr/>
          <p:nvPr/>
        </p:nvSpPr>
        <p:spPr>
          <a:xfrm>
            <a:off x="803733" y="1598927"/>
            <a:ext cx="1260825" cy="502702"/>
          </a:xfrm>
          <a:prstGeom prst="rect">
            <a:avLst/>
          </a:prstGeom>
        </p:spPr>
        <p:txBody>
          <a:bodyPr wrap="square">
            <a:spAutoFit/>
          </a:bodyPr>
          <a:lstStyle/>
          <a:p>
            <a:pPr algn="ctr"/>
            <a:r>
              <a:rPr lang="en-GB" sz="2000" b="1" baseline="30000" dirty="0">
                <a:solidFill>
                  <a:srgbClr val="272727"/>
                </a:solidFill>
                <a:latin typeface="Open sans bold"/>
                <a:cs typeface="Open sans bold"/>
              </a:rPr>
              <a:t>v</a:t>
            </a:r>
            <a:r>
              <a:rPr lang="en-GB" sz="2000" b="1" baseline="30000" dirty="0" smtClean="0">
                <a:solidFill>
                  <a:srgbClr val="272727"/>
                </a:solidFill>
                <a:latin typeface="Open sans bold"/>
                <a:cs typeface="Open sans bold"/>
              </a:rPr>
              <a:t>olunteer trainers</a:t>
            </a:r>
            <a:endParaRPr lang="en-GB" sz="2000" baseline="30000" dirty="0">
              <a:latin typeface="Open sans light"/>
              <a:cs typeface="Open sans light"/>
            </a:endParaRPr>
          </a:p>
        </p:txBody>
      </p:sp>
      <p:sp>
        <p:nvSpPr>
          <p:cNvPr id="13" name="TextBox 12"/>
          <p:cNvSpPr txBox="1"/>
          <p:nvPr/>
        </p:nvSpPr>
        <p:spPr>
          <a:xfrm>
            <a:off x="2988137" y="1012781"/>
            <a:ext cx="1550052" cy="810478"/>
          </a:xfrm>
          <a:prstGeom prst="rect">
            <a:avLst/>
          </a:prstGeom>
          <a:noFill/>
        </p:spPr>
        <p:txBody>
          <a:bodyPr wrap="square" rtlCol="0">
            <a:spAutoFit/>
          </a:bodyPr>
          <a:lstStyle/>
          <a:p>
            <a:pPr algn="ctr"/>
            <a:r>
              <a:rPr lang="en-GB" sz="7000" b="1" baseline="30000" dirty="0" smtClean="0">
                <a:solidFill>
                  <a:srgbClr val="E30712"/>
                </a:solidFill>
                <a:latin typeface="Open sans bold"/>
                <a:cs typeface="Open sans bold"/>
              </a:rPr>
              <a:t>252</a:t>
            </a:r>
            <a:endParaRPr lang="en-GB" sz="7000" i="1" baseline="30000" dirty="0">
              <a:solidFill>
                <a:srgbClr val="E30712"/>
              </a:solidFill>
              <a:latin typeface="Open sans bold"/>
              <a:cs typeface="Open sans bold"/>
            </a:endParaRPr>
          </a:p>
        </p:txBody>
      </p:sp>
      <p:sp>
        <p:nvSpPr>
          <p:cNvPr id="14" name="Rectangle 13"/>
          <p:cNvSpPr/>
          <p:nvPr/>
        </p:nvSpPr>
        <p:spPr>
          <a:xfrm>
            <a:off x="2709335" y="1598927"/>
            <a:ext cx="1487525" cy="502702"/>
          </a:xfrm>
          <a:prstGeom prst="rect">
            <a:avLst/>
          </a:prstGeom>
        </p:spPr>
        <p:txBody>
          <a:bodyPr wrap="square">
            <a:spAutoFit/>
          </a:bodyPr>
          <a:lstStyle/>
          <a:p>
            <a:pPr algn="ctr"/>
            <a:r>
              <a:rPr lang="en-GB" sz="2000" b="1" baseline="30000" dirty="0" smtClean="0">
                <a:solidFill>
                  <a:srgbClr val="272727"/>
                </a:solidFill>
                <a:latin typeface="Open sans bold"/>
                <a:cs typeface="Open sans bold"/>
              </a:rPr>
              <a:t>trainees from full programs</a:t>
            </a:r>
            <a:endParaRPr lang="en-GB" sz="2000" baseline="30000" dirty="0">
              <a:latin typeface="Open sans light"/>
              <a:cs typeface="Open sans light"/>
            </a:endParaRPr>
          </a:p>
        </p:txBody>
      </p:sp>
      <p:sp>
        <p:nvSpPr>
          <p:cNvPr id="15" name="TextBox 14"/>
          <p:cNvSpPr txBox="1"/>
          <p:nvPr/>
        </p:nvSpPr>
        <p:spPr>
          <a:xfrm>
            <a:off x="5029253" y="1012781"/>
            <a:ext cx="1550052" cy="810478"/>
          </a:xfrm>
          <a:prstGeom prst="rect">
            <a:avLst/>
          </a:prstGeom>
          <a:noFill/>
        </p:spPr>
        <p:txBody>
          <a:bodyPr wrap="square" rtlCol="0">
            <a:spAutoFit/>
          </a:bodyPr>
          <a:lstStyle/>
          <a:p>
            <a:pPr algn="ctr"/>
            <a:r>
              <a:rPr lang="en-GB" sz="7000" b="1" baseline="30000" dirty="0" smtClean="0">
                <a:solidFill>
                  <a:srgbClr val="E30712"/>
                </a:solidFill>
                <a:latin typeface="Open sans bold"/>
                <a:cs typeface="Open sans bold"/>
              </a:rPr>
              <a:t>9</a:t>
            </a:r>
            <a:endParaRPr lang="en-GB" sz="7000" i="1" baseline="30000" dirty="0">
              <a:solidFill>
                <a:srgbClr val="E30712"/>
              </a:solidFill>
              <a:latin typeface="Open sans bold"/>
              <a:cs typeface="Open sans bold"/>
            </a:endParaRPr>
          </a:p>
        </p:txBody>
      </p:sp>
      <p:sp>
        <p:nvSpPr>
          <p:cNvPr id="16" name="Rectangle 15"/>
          <p:cNvSpPr/>
          <p:nvPr/>
        </p:nvSpPr>
        <p:spPr>
          <a:xfrm>
            <a:off x="4681469" y="1598927"/>
            <a:ext cx="1522695" cy="707886"/>
          </a:xfrm>
          <a:prstGeom prst="rect">
            <a:avLst/>
          </a:prstGeom>
        </p:spPr>
        <p:txBody>
          <a:bodyPr wrap="square">
            <a:spAutoFit/>
          </a:bodyPr>
          <a:lstStyle/>
          <a:p>
            <a:pPr algn="ctr"/>
            <a:r>
              <a:rPr lang="en-GB" sz="2000" b="1" baseline="30000" dirty="0" smtClean="0">
                <a:solidFill>
                  <a:srgbClr val="272727"/>
                </a:solidFill>
                <a:latin typeface="Open sans bold"/>
                <a:cs typeface="Open sans bold"/>
              </a:rPr>
              <a:t>trainees now trainers from full programs</a:t>
            </a:r>
            <a:endParaRPr lang="en-GB" sz="2000" baseline="30000" dirty="0">
              <a:latin typeface="Open sans light"/>
              <a:cs typeface="Open sans light"/>
            </a:endParaRPr>
          </a:p>
        </p:txBody>
      </p:sp>
      <p:pic>
        <p:nvPicPr>
          <p:cNvPr id="17" name="Picture 16" descr="certifica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0351" y="768515"/>
            <a:ext cx="947411" cy="773397"/>
          </a:xfrm>
          <a:prstGeom prst="rect">
            <a:avLst/>
          </a:prstGeom>
        </p:spPr>
      </p:pic>
      <p:pic>
        <p:nvPicPr>
          <p:cNvPr id="18" name="Picture 17" descr="ha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7521" y="801079"/>
            <a:ext cx="827739" cy="675705"/>
          </a:xfrm>
          <a:prstGeom prst="rect">
            <a:avLst/>
          </a:prstGeom>
        </p:spPr>
      </p:pic>
      <p:pic>
        <p:nvPicPr>
          <p:cNvPr id="19" name="Picture 18" descr="peopl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742" y="801079"/>
            <a:ext cx="801683" cy="654435"/>
          </a:xfrm>
          <a:prstGeom prst="rect">
            <a:avLst/>
          </a:prstGeom>
        </p:spPr>
      </p:pic>
    </p:spTree>
    <p:extLst>
      <p:ext uri="{BB962C8B-B14F-4D97-AF65-F5344CB8AC3E}">
        <p14:creationId xmlns:p14="http://schemas.microsoft.com/office/powerpoint/2010/main" val="186166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lid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739" y="0"/>
            <a:ext cx="2342261" cy="4395167"/>
          </a:xfrm>
          <a:prstGeom prst="rect">
            <a:avLst/>
          </a:prstGeom>
        </p:spPr>
      </p:pic>
      <p:sp>
        <p:nvSpPr>
          <p:cNvPr id="4" name="Rectangle 3"/>
          <p:cNvSpPr/>
          <p:nvPr/>
        </p:nvSpPr>
        <p:spPr>
          <a:xfrm>
            <a:off x="0" y="4395167"/>
            <a:ext cx="9144000" cy="748333"/>
          </a:xfrm>
          <a:prstGeom prst="rect">
            <a:avLst/>
          </a:prstGeom>
          <a:solidFill>
            <a:srgbClr val="E307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45237" y="4530092"/>
            <a:ext cx="3152205" cy="400110"/>
          </a:xfrm>
          <a:prstGeom prst="rect">
            <a:avLst/>
          </a:prstGeom>
          <a:noFill/>
        </p:spPr>
        <p:txBody>
          <a:bodyPr wrap="square" rtlCol="0">
            <a:spAutoFit/>
          </a:bodyPr>
          <a:lstStyle/>
          <a:p>
            <a:r>
              <a:rPr lang="en-US" sz="2000" b="1" dirty="0" err="1" smtClean="0">
                <a:solidFill>
                  <a:schemeClr val="bg1"/>
                </a:solidFill>
                <a:latin typeface="Open sans bold"/>
                <a:cs typeface="Open sans bold"/>
              </a:rPr>
              <a:t>isuog.org</a:t>
            </a:r>
            <a:r>
              <a:rPr lang="en-US" sz="2000" b="1" dirty="0" smtClean="0">
                <a:solidFill>
                  <a:schemeClr val="bg1"/>
                </a:solidFill>
                <a:latin typeface="Open sans bold"/>
                <a:cs typeface="Open sans bold"/>
              </a:rPr>
              <a:t>/outreach</a:t>
            </a:r>
            <a:endParaRPr lang="en-US" sz="2000" b="1" dirty="0">
              <a:solidFill>
                <a:schemeClr val="bg1"/>
              </a:solidFill>
              <a:latin typeface="Open sans bold"/>
              <a:cs typeface="Open sans bold"/>
            </a:endParaRPr>
          </a:p>
        </p:txBody>
      </p:sp>
      <p:pic>
        <p:nvPicPr>
          <p:cNvPr id="6" name="Picture 5" descr="white_fu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972" y="4586651"/>
            <a:ext cx="1484921" cy="386953"/>
          </a:xfrm>
          <a:prstGeom prst="rect">
            <a:avLst/>
          </a:prstGeom>
        </p:spPr>
      </p:pic>
      <p:sp>
        <p:nvSpPr>
          <p:cNvPr id="8" name="TextBox 7"/>
          <p:cNvSpPr txBox="1"/>
          <p:nvPr/>
        </p:nvSpPr>
        <p:spPr>
          <a:xfrm>
            <a:off x="455897" y="2756753"/>
            <a:ext cx="5874563" cy="1569660"/>
          </a:xfrm>
          <a:prstGeom prst="rect">
            <a:avLst/>
          </a:prstGeom>
          <a:noFill/>
        </p:spPr>
        <p:txBody>
          <a:bodyPr wrap="square" rtlCol="0">
            <a:spAutoFit/>
          </a:bodyPr>
          <a:lstStyle/>
          <a:p>
            <a:r>
              <a:rPr lang="en-GB" sz="1900" i="1" baseline="30000" dirty="0">
                <a:latin typeface="Open sans light"/>
                <a:cs typeface="Open sans light"/>
              </a:rPr>
              <a:t>“ISUOG’s Education Committee had introduced for this project not only a theoretical assessment with pre and post-test questions, but also a pre and post practical assessment.  This meant that on the first day the trainees had to show whether they could obtain five specific planes before any teaching was done and the same planes had to be demonstrated today by them after four days of theoretical training and practical hands-on sessions. And what a difference!”</a:t>
            </a:r>
          </a:p>
          <a:p>
            <a:pPr algn="r"/>
            <a:endParaRPr lang="en-GB" sz="1500" b="1" baseline="30000" dirty="0">
              <a:latin typeface="Open sans bold"/>
              <a:cs typeface="Open sans bold"/>
            </a:endParaRPr>
          </a:p>
          <a:p>
            <a:pPr algn="r"/>
            <a:r>
              <a:rPr lang="en-GB" sz="1500" b="1" baseline="30000" dirty="0">
                <a:latin typeface="Open sans bold"/>
                <a:cs typeface="Open sans bold"/>
              </a:rPr>
              <a:t>- Dr </a:t>
            </a:r>
            <a:r>
              <a:rPr lang="en-GB" sz="1500" b="1" baseline="30000" dirty="0" err="1">
                <a:latin typeface="Open sans bold"/>
                <a:cs typeface="Open sans bold"/>
              </a:rPr>
              <a:t>Titia</a:t>
            </a:r>
            <a:r>
              <a:rPr lang="en-GB" sz="1500" b="1" baseline="30000" dirty="0">
                <a:latin typeface="Open sans bold"/>
                <a:cs typeface="Open sans bold"/>
              </a:rPr>
              <a:t> Cohen-</a:t>
            </a:r>
            <a:r>
              <a:rPr lang="en-GB" sz="1500" b="1" baseline="30000" dirty="0" err="1">
                <a:latin typeface="Open sans bold"/>
                <a:cs typeface="Open sans bold"/>
              </a:rPr>
              <a:t>Overbeek</a:t>
            </a:r>
            <a:r>
              <a:rPr lang="en-GB" sz="1500" b="1" baseline="30000" dirty="0">
                <a:latin typeface="Open sans bold"/>
                <a:cs typeface="Open sans bold"/>
              </a:rPr>
              <a:t>, Project Lead for Oman</a:t>
            </a:r>
          </a:p>
        </p:txBody>
      </p:sp>
      <p:sp>
        <p:nvSpPr>
          <p:cNvPr id="9" name="TextBox 8"/>
          <p:cNvSpPr txBox="1"/>
          <p:nvPr/>
        </p:nvSpPr>
        <p:spPr>
          <a:xfrm>
            <a:off x="488460" y="337117"/>
            <a:ext cx="3152205" cy="615553"/>
          </a:xfrm>
          <a:prstGeom prst="rect">
            <a:avLst/>
          </a:prstGeom>
          <a:noFill/>
        </p:spPr>
        <p:txBody>
          <a:bodyPr wrap="square" rtlCol="0">
            <a:spAutoFit/>
          </a:bodyPr>
          <a:lstStyle/>
          <a:p>
            <a:r>
              <a:rPr lang="en-US" sz="3400" b="1" dirty="0" smtClean="0">
                <a:solidFill>
                  <a:srgbClr val="E30712"/>
                </a:solidFill>
                <a:latin typeface="Roboto bold"/>
                <a:cs typeface="Roboto bold"/>
              </a:rPr>
              <a:t>Learning</a:t>
            </a:r>
            <a:endParaRPr lang="en-US" sz="3400" b="1" dirty="0">
              <a:solidFill>
                <a:srgbClr val="E30712"/>
              </a:solidFill>
              <a:latin typeface="Roboto bold"/>
              <a:cs typeface="Roboto bold"/>
            </a:endParaRPr>
          </a:p>
        </p:txBody>
      </p:sp>
      <p:pic>
        <p:nvPicPr>
          <p:cNvPr id="10" name="Picture 9" descr="graphic-slid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997" y="944370"/>
            <a:ext cx="5386104" cy="1704306"/>
          </a:xfrm>
          <a:prstGeom prst="rect">
            <a:avLst/>
          </a:prstGeom>
        </p:spPr>
      </p:pic>
    </p:spTree>
    <p:extLst>
      <p:ext uri="{BB962C8B-B14F-4D97-AF65-F5344CB8AC3E}">
        <p14:creationId xmlns:p14="http://schemas.microsoft.com/office/powerpoint/2010/main" val="320309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slide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4008" y="0"/>
            <a:ext cx="4449992" cy="4395167"/>
          </a:xfrm>
          <a:prstGeom prst="rect">
            <a:avLst/>
          </a:prstGeom>
        </p:spPr>
      </p:pic>
      <p:sp>
        <p:nvSpPr>
          <p:cNvPr id="4" name="Rectangle 3"/>
          <p:cNvSpPr/>
          <p:nvPr/>
        </p:nvSpPr>
        <p:spPr>
          <a:xfrm>
            <a:off x="0" y="4395167"/>
            <a:ext cx="9144000" cy="748333"/>
          </a:xfrm>
          <a:prstGeom prst="rect">
            <a:avLst/>
          </a:prstGeom>
          <a:solidFill>
            <a:srgbClr val="E307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45237" y="4530092"/>
            <a:ext cx="3152205" cy="400110"/>
          </a:xfrm>
          <a:prstGeom prst="rect">
            <a:avLst/>
          </a:prstGeom>
          <a:noFill/>
        </p:spPr>
        <p:txBody>
          <a:bodyPr wrap="square" rtlCol="0">
            <a:spAutoFit/>
          </a:bodyPr>
          <a:lstStyle/>
          <a:p>
            <a:r>
              <a:rPr lang="en-US" sz="2000" b="1" dirty="0" err="1" smtClean="0">
                <a:solidFill>
                  <a:schemeClr val="bg1"/>
                </a:solidFill>
                <a:latin typeface="Open sans bold"/>
                <a:cs typeface="Open sans bold"/>
              </a:rPr>
              <a:t>isuog.org</a:t>
            </a:r>
            <a:r>
              <a:rPr lang="en-US" sz="2000" b="1" dirty="0" smtClean="0">
                <a:solidFill>
                  <a:schemeClr val="bg1"/>
                </a:solidFill>
                <a:latin typeface="Open sans bold"/>
                <a:cs typeface="Open sans bold"/>
              </a:rPr>
              <a:t>/outreach</a:t>
            </a:r>
            <a:endParaRPr lang="en-US" sz="2000" b="1" dirty="0">
              <a:solidFill>
                <a:schemeClr val="bg1"/>
              </a:solidFill>
              <a:latin typeface="Open sans bold"/>
              <a:cs typeface="Open sans bold"/>
            </a:endParaRPr>
          </a:p>
        </p:txBody>
      </p:sp>
      <p:pic>
        <p:nvPicPr>
          <p:cNvPr id="6" name="Picture 5" descr="white_fu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972" y="4586651"/>
            <a:ext cx="1484921" cy="386953"/>
          </a:xfrm>
          <a:prstGeom prst="rect">
            <a:avLst/>
          </a:prstGeom>
        </p:spPr>
      </p:pic>
      <p:sp>
        <p:nvSpPr>
          <p:cNvPr id="9" name="Rectangle 8"/>
          <p:cNvSpPr/>
          <p:nvPr/>
        </p:nvSpPr>
        <p:spPr>
          <a:xfrm>
            <a:off x="345237" y="3610918"/>
            <a:ext cx="4572000" cy="687367"/>
          </a:xfrm>
          <a:prstGeom prst="rect">
            <a:avLst/>
          </a:prstGeom>
        </p:spPr>
        <p:txBody>
          <a:bodyPr>
            <a:spAutoFit/>
          </a:bodyPr>
          <a:lstStyle/>
          <a:p>
            <a:r>
              <a:rPr lang="en-GB" sz="1500" b="1" baseline="30000" dirty="0">
                <a:solidFill>
                  <a:srgbClr val="272727"/>
                </a:solidFill>
                <a:latin typeface="Open sans bold"/>
                <a:cs typeface="Open sans bold"/>
              </a:rPr>
              <a:t>(in </a:t>
            </a:r>
            <a:r>
              <a:rPr lang="en-GB" sz="1500" b="1" baseline="30000" dirty="0" smtClean="0">
                <a:solidFill>
                  <a:srgbClr val="272727"/>
                </a:solidFill>
                <a:latin typeface="Open sans bold"/>
                <a:cs typeface="Open sans bold"/>
              </a:rPr>
              <a:t>2018: </a:t>
            </a:r>
            <a:r>
              <a:rPr lang="en-GB" sz="1500" b="1" baseline="30000" dirty="0">
                <a:solidFill>
                  <a:srgbClr val="272727"/>
                </a:solidFill>
                <a:latin typeface="Open sans bold"/>
                <a:cs typeface="Open sans bold"/>
              </a:rPr>
              <a:t>Partnerships active with 9 NGO and </a:t>
            </a:r>
          </a:p>
          <a:p>
            <a:r>
              <a:rPr lang="en-GB" sz="1500" b="1" baseline="30000" dirty="0">
                <a:solidFill>
                  <a:srgbClr val="272727"/>
                </a:solidFill>
                <a:latin typeface="Open sans bold"/>
                <a:cs typeface="Open sans bold"/>
              </a:rPr>
              <a:t>3 ministries of health</a:t>
            </a:r>
            <a:r>
              <a:rPr lang="en-GB" sz="1500" b="1" baseline="30000" dirty="0" smtClean="0">
                <a:solidFill>
                  <a:srgbClr val="272727"/>
                </a:solidFill>
                <a:latin typeface="Open sans bold"/>
                <a:cs typeface="Open sans bold"/>
              </a:rPr>
              <a:t>)</a:t>
            </a:r>
          </a:p>
          <a:p>
            <a:endParaRPr lang="en-GB" sz="1500" b="1" baseline="30000" dirty="0" smtClean="0">
              <a:latin typeface="Open sans bold"/>
              <a:cs typeface="Open sans bold"/>
            </a:endParaRPr>
          </a:p>
          <a:p>
            <a:r>
              <a:rPr lang="en-GB" sz="1300" baseline="30000" dirty="0">
                <a:latin typeface="Open sans light"/>
                <a:cs typeface="Open sans light"/>
              </a:rPr>
              <a:t>* ISUOG no longer provides donations as per recent strategy update in 2015</a:t>
            </a:r>
            <a:r>
              <a:rPr lang="en-GB" sz="1300" baseline="30000" dirty="0" smtClean="0">
                <a:latin typeface="Open sans light"/>
                <a:cs typeface="Open sans light"/>
              </a:rPr>
              <a:t>.</a:t>
            </a:r>
            <a:endParaRPr lang="en-GB" sz="1300" baseline="30000" dirty="0">
              <a:latin typeface="Open sans light"/>
              <a:cs typeface="Open sans light"/>
            </a:endParaRPr>
          </a:p>
        </p:txBody>
      </p:sp>
      <p:sp>
        <p:nvSpPr>
          <p:cNvPr id="11" name="TextBox 10"/>
          <p:cNvSpPr txBox="1"/>
          <p:nvPr/>
        </p:nvSpPr>
        <p:spPr>
          <a:xfrm>
            <a:off x="2249582" y="664987"/>
            <a:ext cx="1550052" cy="810478"/>
          </a:xfrm>
          <a:prstGeom prst="rect">
            <a:avLst/>
          </a:prstGeom>
          <a:noFill/>
        </p:spPr>
        <p:txBody>
          <a:bodyPr wrap="square" rtlCol="0">
            <a:spAutoFit/>
          </a:bodyPr>
          <a:lstStyle/>
          <a:p>
            <a:pPr algn="ctr"/>
            <a:r>
              <a:rPr lang="en-GB" sz="7000" b="1" baseline="30000" dirty="0" smtClean="0">
                <a:solidFill>
                  <a:srgbClr val="E30712"/>
                </a:solidFill>
                <a:latin typeface="Open sans bold"/>
                <a:cs typeface="Open sans bold"/>
              </a:rPr>
              <a:t>21</a:t>
            </a:r>
            <a:endParaRPr lang="en-GB" sz="7000" i="1" baseline="30000" dirty="0">
              <a:solidFill>
                <a:srgbClr val="E30712"/>
              </a:solidFill>
              <a:latin typeface="Open sans bold"/>
              <a:cs typeface="Open sans bold"/>
            </a:endParaRPr>
          </a:p>
        </p:txBody>
      </p:sp>
      <p:sp>
        <p:nvSpPr>
          <p:cNvPr id="12" name="Rectangle 11"/>
          <p:cNvSpPr/>
          <p:nvPr/>
        </p:nvSpPr>
        <p:spPr>
          <a:xfrm>
            <a:off x="2366812" y="1155184"/>
            <a:ext cx="1299900" cy="707886"/>
          </a:xfrm>
          <a:prstGeom prst="rect">
            <a:avLst/>
          </a:prstGeom>
        </p:spPr>
        <p:txBody>
          <a:bodyPr wrap="square">
            <a:spAutoFit/>
          </a:bodyPr>
          <a:lstStyle/>
          <a:p>
            <a:pPr algn="ctr"/>
            <a:r>
              <a:rPr lang="en-GB" sz="2000" b="1" baseline="30000" dirty="0">
                <a:solidFill>
                  <a:srgbClr val="272727"/>
                </a:solidFill>
                <a:latin typeface="Open sans bold"/>
                <a:cs typeface="Open sans bold"/>
              </a:rPr>
              <a:t>p</a:t>
            </a:r>
            <a:r>
              <a:rPr lang="en-GB" sz="2000" b="1" baseline="30000" dirty="0" smtClean="0">
                <a:solidFill>
                  <a:srgbClr val="272727"/>
                </a:solidFill>
                <a:latin typeface="Open sans bold"/>
                <a:cs typeface="Open sans bold"/>
              </a:rPr>
              <a:t>artnerships from full programs</a:t>
            </a:r>
            <a:endParaRPr lang="en-GB" sz="2000" baseline="30000" dirty="0">
              <a:latin typeface="Open sans light"/>
              <a:cs typeface="Open sans light"/>
            </a:endParaRPr>
          </a:p>
        </p:txBody>
      </p:sp>
      <p:sp>
        <p:nvSpPr>
          <p:cNvPr id="13" name="TextBox 12"/>
          <p:cNvSpPr txBox="1"/>
          <p:nvPr/>
        </p:nvSpPr>
        <p:spPr>
          <a:xfrm>
            <a:off x="2217017" y="2114536"/>
            <a:ext cx="1550052" cy="810478"/>
          </a:xfrm>
          <a:prstGeom prst="rect">
            <a:avLst/>
          </a:prstGeom>
          <a:noFill/>
        </p:spPr>
        <p:txBody>
          <a:bodyPr wrap="square" rtlCol="0">
            <a:spAutoFit/>
          </a:bodyPr>
          <a:lstStyle/>
          <a:p>
            <a:pPr algn="ctr"/>
            <a:r>
              <a:rPr lang="en-GB" sz="7000" b="1" baseline="30000" dirty="0" smtClean="0">
                <a:solidFill>
                  <a:srgbClr val="E30712"/>
                </a:solidFill>
                <a:latin typeface="Open sans bold"/>
                <a:cs typeface="Open sans bold"/>
              </a:rPr>
              <a:t>10</a:t>
            </a:r>
            <a:endParaRPr lang="en-GB" sz="7000" i="1" baseline="30000" dirty="0">
              <a:solidFill>
                <a:srgbClr val="E30712"/>
              </a:solidFill>
              <a:latin typeface="Open sans bold"/>
              <a:cs typeface="Open sans bold"/>
            </a:endParaRPr>
          </a:p>
        </p:txBody>
      </p:sp>
      <p:sp>
        <p:nvSpPr>
          <p:cNvPr id="14" name="Rectangle 13"/>
          <p:cNvSpPr/>
          <p:nvPr/>
        </p:nvSpPr>
        <p:spPr>
          <a:xfrm>
            <a:off x="2288660" y="2604833"/>
            <a:ext cx="1436669" cy="707886"/>
          </a:xfrm>
          <a:prstGeom prst="rect">
            <a:avLst/>
          </a:prstGeom>
        </p:spPr>
        <p:txBody>
          <a:bodyPr wrap="square">
            <a:spAutoFit/>
          </a:bodyPr>
          <a:lstStyle/>
          <a:p>
            <a:pPr algn="ctr"/>
            <a:r>
              <a:rPr lang="en-GB" sz="2000" b="1" baseline="30000" dirty="0" smtClean="0">
                <a:solidFill>
                  <a:srgbClr val="272727"/>
                </a:solidFill>
                <a:latin typeface="Open sans bold"/>
                <a:cs typeface="Open sans bold"/>
              </a:rPr>
              <a:t>Donated machines to full programs*</a:t>
            </a:r>
            <a:endParaRPr lang="en-GB" sz="2000" baseline="30000" dirty="0">
              <a:latin typeface="Open sans light"/>
              <a:cs typeface="Open sans light"/>
            </a:endParaRPr>
          </a:p>
        </p:txBody>
      </p:sp>
      <p:pic>
        <p:nvPicPr>
          <p:cNvPr id="15" name="Picture 14" descr="graphic1-slid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10" y="588435"/>
            <a:ext cx="1643889" cy="1095925"/>
          </a:xfrm>
          <a:prstGeom prst="rect">
            <a:avLst/>
          </a:prstGeom>
        </p:spPr>
      </p:pic>
      <p:pic>
        <p:nvPicPr>
          <p:cNvPr id="16" name="Picture 15" descr="graphic2-slide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41" y="2010819"/>
            <a:ext cx="1782342" cy="1188227"/>
          </a:xfrm>
          <a:prstGeom prst="rect">
            <a:avLst/>
          </a:prstGeom>
        </p:spPr>
      </p:pic>
    </p:spTree>
    <p:extLst>
      <p:ext uri="{BB962C8B-B14F-4D97-AF65-F5344CB8AC3E}">
        <p14:creationId xmlns:p14="http://schemas.microsoft.com/office/powerpoint/2010/main" val="170203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age-slide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6509" y="0"/>
            <a:ext cx="2357491" cy="4395167"/>
          </a:xfrm>
          <a:prstGeom prst="rect">
            <a:avLst/>
          </a:prstGeom>
        </p:spPr>
      </p:pic>
      <p:sp>
        <p:nvSpPr>
          <p:cNvPr id="4" name="Rectangle 3"/>
          <p:cNvSpPr/>
          <p:nvPr/>
        </p:nvSpPr>
        <p:spPr>
          <a:xfrm>
            <a:off x="0" y="4395167"/>
            <a:ext cx="9144000" cy="748333"/>
          </a:xfrm>
          <a:prstGeom prst="rect">
            <a:avLst/>
          </a:prstGeom>
          <a:solidFill>
            <a:srgbClr val="E307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45237" y="4530092"/>
            <a:ext cx="3152205" cy="400110"/>
          </a:xfrm>
          <a:prstGeom prst="rect">
            <a:avLst/>
          </a:prstGeom>
          <a:noFill/>
        </p:spPr>
        <p:txBody>
          <a:bodyPr wrap="square" rtlCol="0">
            <a:spAutoFit/>
          </a:bodyPr>
          <a:lstStyle/>
          <a:p>
            <a:r>
              <a:rPr lang="en-US" sz="2000" b="1" dirty="0" err="1" smtClean="0">
                <a:solidFill>
                  <a:schemeClr val="bg1"/>
                </a:solidFill>
                <a:latin typeface="Open sans bold"/>
                <a:cs typeface="Open sans bold"/>
              </a:rPr>
              <a:t>isuog.org</a:t>
            </a:r>
            <a:r>
              <a:rPr lang="en-US" sz="2000" b="1" dirty="0" smtClean="0">
                <a:solidFill>
                  <a:schemeClr val="bg1"/>
                </a:solidFill>
                <a:latin typeface="Open sans bold"/>
                <a:cs typeface="Open sans bold"/>
              </a:rPr>
              <a:t>/outreach</a:t>
            </a:r>
            <a:endParaRPr lang="en-US" sz="2000" b="1" dirty="0">
              <a:solidFill>
                <a:schemeClr val="bg1"/>
              </a:solidFill>
              <a:latin typeface="Open sans bold"/>
              <a:cs typeface="Open sans bold"/>
            </a:endParaRPr>
          </a:p>
        </p:txBody>
      </p:sp>
      <p:pic>
        <p:nvPicPr>
          <p:cNvPr id="6" name="Picture 5" descr="white_fu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972" y="4586651"/>
            <a:ext cx="1484921" cy="386953"/>
          </a:xfrm>
          <a:prstGeom prst="rect">
            <a:avLst/>
          </a:prstGeom>
        </p:spPr>
      </p:pic>
      <p:sp>
        <p:nvSpPr>
          <p:cNvPr id="9" name="TextBox 8"/>
          <p:cNvSpPr txBox="1"/>
          <p:nvPr/>
        </p:nvSpPr>
        <p:spPr>
          <a:xfrm>
            <a:off x="455897" y="2626496"/>
            <a:ext cx="5874563" cy="1802032"/>
          </a:xfrm>
          <a:prstGeom prst="rect">
            <a:avLst/>
          </a:prstGeom>
          <a:noFill/>
        </p:spPr>
        <p:txBody>
          <a:bodyPr wrap="square" rtlCol="0">
            <a:spAutoFit/>
          </a:bodyPr>
          <a:lstStyle/>
          <a:p>
            <a:pPr>
              <a:lnSpc>
                <a:spcPct val="110000"/>
              </a:lnSpc>
            </a:pPr>
            <a:r>
              <a:rPr lang="en-GB" sz="1900" i="1" baseline="30000" dirty="0">
                <a:latin typeface="Open sans light"/>
                <a:cs typeface="Open sans light"/>
              </a:rPr>
              <a:t>“All trainees were engaged and motivated. It was inspiring to see how they were learning and helping each other. </a:t>
            </a:r>
            <a:r>
              <a:rPr lang="en-GB" sz="1900" i="1" baseline="30000" dirty="0" err="1">
                <a:latin typeface="Open sans light"/>
                <a:cs typeface="Open sans light"/>
              </a:rPr>
              <a:t>Mastora</a:t>
            </a:r>
            <a:r>
              <a:rPr lang="en-GB" sz="1900" i="1" baseline="30000" dirty="0">
                <a:latin typeface="Open sans light"/>
                <a:cs typeface="Open sans light"/>
              </a:rPr>
              <a:t> is a mother of three that had to travel for two hours to have her first ultrasound examination during her fourth pregnancy. She was found to be at her 30th week. The glance at her baby’s heart beating and movements lit her eyes. Fortunately, no abnormalities were noted.” </a:t>
            </a:r>
            <a:endParaRPr lang="en-GB" b="1" i="1" baseline="30000" dirty="0">
              <a:latin typeface="Open sans bold"/>
              <a:cs typeface="Open sans bold"/>
            </a:endParaRPr>
          </a:p>
          <a:p>
            <a:pPr algn="r">
              <a:lnSpc>
                <a:spcPct val="110000"/>
              </a:lnSpc>
            </a:pPr>
            <a:r>
              <a:rPr lang="en-GB" sz="1500" b="1" baseline="30000" dirty="0">
                <a:latin typeface="Open sans bold"/>
                <a:cs typeface="Open sans bold"/>
              </a:rPr>
              <a:t>- </a:t>
            </a:r>
            <a:r>
              <a:rPr lang="en-GB" sz="1500" b="1" baseline="30000" dirty="0" err="1">
                <a:latin typeface="Open sans bold"/>
                <a:cs typeface="Open sans bold"/>
              </a:rPr>
              <a:t>Prof.</a:t>
            </a:r>
            <a:r>
              <a:rPr lang="en-GB" sz="1500" b="1" baseline="30000" dirty="0">
                <a:latin typeface="Open sans bold"/>
                <a:cs typeface="Open sans bold"/>
              </a:rPr>
              <a:t> Prof </a:t>
            </a:r>
            <a:r>
              <a:rPr lang="en-GB" sz="1500" b="1" baseline="30000" dirty="0" err="1">
                <a:latin typeface="Open sans bold"/>
                <a:cs typeface="Open sans bold"/>
              </a:rPr>
              <a:t>Hisham</a:t>
            </a:r>
            <a:r>
              <a:rPr lang="en-GB" sz="1500" b="1" baseline="30000" dirty="0">
                <a:latin typeface="Open sans bold"/>
                <a:cs typeface="Open sans bold"/>
              </a:rPr>
              <a:t> </a:t>
            </a:r>
            <a:r>
              <a:rPr lang="en-GB" sz="1500" b="1" baseline="30000" dirty="0" err="1">
                <a:latin typeface="Open sans bold"/>
                <a:cs typeface="Open sans bold"/>
              </a:rPr>
              <a:t>Mirgani</a:t>
            </a:r>
            <a:r>
              <a:rPr lang="en-GB" sz="1500" b="1" baseline="30000" dirty="0">
                <a:latin typeface="Open sans bold"/>
                <a:cs typeface="Open sans bold"/>
              </a:rPr>
              <a:t> </a:t>
            </a:r>
            <a:r>
              <a:rPr lang="en-GB" sz="1500" b="1" baseline="30000" dirty="0" err="1">
                <a:latin typeface="Open sans bold"/>
                <a:cs typeface="Open sans bold"/>
              </a:rPr>
              <a:t>Mubara</a:t>
            </a:r>
            <a:endParaRPr lang="en-GB" sz="1500" b="1" baseline="30000" dirty="0">
              <a:latin typeface="Open sans bold"/>
              <a:cs typeface="Open sans bold"/>
            </a:endParaRPr>
          </a:p>
          <a:p>
            <a:pPr algn="r">
              <a:lnSpc>
                <a:spcPct val="110000"/>
              </a:lnSpc>
            </a:pPr>
            <a:r>
              <a:rPr lang="en-GB" sz="1500" b="1" baseline="30000" dirty="0">
                <a:latin typeface="Open sans bold"/>
                <a:cs typeface="Open sans bold"/>
              </a:rPr>
              <a:t>ISUOG Ambassador to the Middle East and Project Lead for Sudan</a:t>
            </a:r>
            <a:endParaRPr lang="en-US" sz="1500" b="1" dirty="0">
              <a:latin typeface="Open sans bold"/>
              <a:cs typeface="Open sans bold"/>
            </a:endParaRPr>
          </a:p>
        </p:txBody>
      </p:sp>
      <p:pic>
        <p:nvPicPr>
          <p:cNvPr id="11" name="Picture 10" descr="graphic-slide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026" y="283468"/>
            <a:ext cx="3334564" cy="2202593"/>
          </a:xfrm>
          <a:prstGeom prst="rect">
            <a:avLst/>
          </a:prstGeom>
        </p:spPr>
      </p:pic>
      <p:sp>
        <p:nvSpPr>
          <p:cNvPr id="13" name="Oval 12"/>
          <p:cNvSpPr/>
          <p:nvPr/>
        </p:nvSpPr>
        <p:spPr>
          <a:xfrm>
            <a:off x="4050973" y="416821"/>
            <a:ext cx="1992923" cy="1992923"/>
          </a:xfrm>
          <a:prstGeom prst="ellipse">
            <a:avLst/>
          </a:prstGeom>
          <a:noFill/>
          <a:ln w="3175" cmpd="sng">
            <a:solidFill>
              <a:srgbClr val="2727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272410" y="1358627"/>
            <a:ext cx="1550052" cy="954107"/>
          </a:xfrm>
          <a:prstGeom prst="rect">
            <a:avLst/>
          </a:prstGeom>
          <a:noFill/>
        </p:spPr>
        <p:txBody>
          <a:bodyPr wrap="square" rtlCol="0">
            <a:spAutoFit/>
          </a:bodyPr>
          <a:lstStyle/>
          <a:p>
            <a:pPr algn="ctr"/>
            <a:r>
              <a:rPr lang="en-GB" sz="2100" b="1" baseline="30000" dirty="0">
                <a:latin typeface="Open sans bold"/>
                <a:cs typeface="Open sans bold"/>
              </a:rPr>
              <a:t>women scans per day during training in full programs</a:t>
            </a:r>
            <a:endParaRPr lang="en-GB" sz="2100" i="1" baseline="30000" dirty="0">
              <a:latin typeface="Open sans bold"/>
              <a:cs typeface="Open sans bold"/>
            </a:endParaRPr>
          </a:p>
        </p:txBody>
      </p:sp>
      <p:sp>
        <p:nvSpPr>
          <p:cNvPr id="15" name="TextBox 14"/>
          <p:cNvSpPr txBox="1"/>
          <p:nvPr/>
        </p:nvSpPr>
        <p:spPr>
          <a:xfrm>
            <a:off x="4265897" y="775706"/>
            <a:ext cx="1550052" cy="1056699"/>
          </a:xfrm>
          <a:prstGeom prst="rect">
            <a:avLst/>
          </a:prstGeom>
          <a:noFill/>
        </p:spPr>
        <p:txBody>
          <a:bodyPr wrap="square" rtlCol="0">
            <a:spAutoFit/>
          </a:bodyPr>
          <a:lstStyle/>
          <a:p>
            <a:pPr algn="ctr"/>
            <a:r>
              <a:rPr lang="en-GB" sz="9400" b="1" baseline="30000" dirty="0" smtClean="0">
                <a:solidFill>
                  <a:srgbClr val="E30712"/>
                </a:solidFill>
                <a:latin typeface="Open sans bold"/>
                <a:cs typeface="Open sans bold"/>
              </a:rPr>
              <a:t>64</a:t>
            </a:r>
            <a:endParaRPr lang="en-GB" sz="9400" i="1" baseline="30000" dirty="0">
              <a:solidFill>
                <a:srgbClr val="E30712"/>
              </a:solidFill>
              <a:latin typeface="Open sans bold"/>
              <a:cs typeface="Open sans bold"/>
            </a:endParaRPr>
          </a:p>
        </p:txBody>
      </p:sp>
    </p:spTree>
    <p:extLst>
      <p:ext uri="{BB962C8B-B14F-4D97-AF65-F5344CB8AC3E}">
        <p14:creationId xmlns:p14="http://schemas.microsoft.com/office/powerpoint/2010/main" val="1245184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395167"/>
            <a:ext cx="9144000" cy="748333"/>
          </a:xfrm>
          <a:prstGeom prst="rect">
            <a:avLst/>
          </a:prstGeom>
          <a:solidFill>
            <a:srgbClr val="E307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45237" y="4530092"/>
            <a:ext cx="3152205" cy="400110"/>
          </a:xfrm>
          <a:prstGeom prst="rect">
            <a:avLst/>
          </a:prstGeom>
          <a:noFill/>
        </p:spPr>
        <p:txBody>
          <a:bodyPr wrap="square" rtlCol="0">
            <a:spAutoFit/>
          </a:bodyPr>
          <a:lstStyle/>
          <a:p>
            <a:r>
              <a:rPr lang="en-US" sz="2000" b="1" dirty="0" err="1" smtClean="0">
                <a:solidFill>
                  <a:schemeClr val="bg1"/>
                </a:solidFill>
                <a:latin typeface="Open sans bold"/>
                <a:cs typeface="Open sans bold"/>
              </a:rPr>
              <a:t>isuog.org</a:t>
            </a:r>
            <a:r>
              <a:rPr lang="en-US" sz="2000" b="1" dirty="0" smtClean="0">
                <a:solidFill>
                  <a:schemeClr val="bg1"/>
                </a:solidFill>
                <a:latin typeface="Open sans bold"/>
                <a:cs typeface="Open sans bold"/>
              </a:rPr>
              <a:t>/outreach</a:t>
            </a:r>
            <a:endParaRPr lang="en-US" sz="2000" b="1" dirty="0">
              <a:solidFill>
                <a:schemeClr val="bg1"/>
              </a:solidFill>
              <a:latin typeface="Open sans bold"/>
              <a:cs typeface="Open sans bold"/>
            </a:endParaRPr>
          </a:p>
        </p:txBody>
      </p:sp>
      <p:pic>
        <p:nvPicPr>
          <p:cNvPr id="6" name="Picture 5" descr="white_fu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2972" y="4586651"/>
            <a:ext cx="1484921" cy="386953"/>
          </a:xfrm>
          <a:prstGeom prst="rect">
            <a:avLst/>
          </a:prstGeom>
        </p:spPr>
      </p:pic>
      <p:sp>
        <p:nvSpPr>
          <p:cNvPr id="9" name="TextBox 8"/>
          <p:cNvSpPr txBox="1"/>
          <p:nvPr/>
        </p:nvSpPr>
        <p:spPr>
          <a:xfrm>
            <a:off x="328826" y="1211454"/>
            <a:ext cx="5147635" cy="2716128"/>
          </a:xfrm>
          <a:prstGeom prst="rect">
            <a:avLst/>
          </a:prstGeom>
          <a:noFill/>
        </p:spPr>
        <p:txBody>
          <a:bodyPr wrap="square" rtlCol="0">
            <a:spAutoFit/>
          </a:bodyPr>
          <a:lstStyle/>
          <a:p>
            <a:pPr>
              <a:lnSpc>
                <a:spcPct val="110000"/>
              </a:lnSpc>
            </a:pPr>
            <a:r>
              <a:rPr lang="en-US" sz="1400" i="1" dirty="0"/>
              <a:t>“From my personal experience the ultrasound training brings pleasure to my profession, the pleasure of practicing it, making diagnosis. That’s why I looked forward to know more about it and master it perfectly in the best way and that's what led me to the ISUOG training. Because I want to be good at it and I can testify that I learned a lot. Now I do ultrasound with more precision, I know what to look for and how to look for it, it makes my practice more interesting and more fun. By practicing I continue to learn as well and feel more confident and that brings better satisfaction to my community. Hand's up for ISUOG and Thanks a lot</a:t>
            </a:r>
            <a:r>
              <a:rPr lang="en-US" sz="1400" i="1" dirty="0" smtClean="0"/>
              <a:t>!”</a:t>
            </a:r>
          </a:p>
          <a:p>
            <a:pPr>
              <a:lnSpc>
                <a:spcPct val="110000"/>
              </a:lnSpc>
            </a:pPr>
            <a:r>
              <a:rPr lang="en-US" sz="1500" b="1" i="1" baseline="30000" dirty="0">
                <a:latin typeface="Open sans bold"/>
                <a:cs typeface="Open sans bold"/>
              </a:rPr>
              <a:t>	</a:t>
            </a:r>
            <a:r>
              <a:rPr lang="en-US" sz="1500" b="1" i="1" baseline="30000" dirty="0" smtClean="0">
                <a:latin typeface="Open sans bold"/>
                <a:cs typeface="Open sans bold"/>
              </a:rPr>
              <a:t>			-</a:t>
            </a:r>
            <a:r>
              <a:rPr lang="en-US" sz="1500" b="1" i="1" dirty="0" smtClean="0">
                <a:latin typeface="Open sans bold"/>
                <a:cs typeface="Open sans bold"/>
              </a:rPr>
              <a:t> </a:t>
            </a:r>
            <a:r>
              <a:rPr lang="en-US" sz="1500" b="1" baseline="30000" dirty="0" smtClean="0">
                <a:latin typeface="Open sans bold"/>
                <a:cs typeface="Open sans bold"/>
              </a:rPr>
              <a:t>Eunice </a:t>
            </a:r>
            <a:r>
              <a:rPr lang="en-US" sz="1500" b="1" baseline="30000" dirty="0" err="1" smtClean="0">
                <a:latin typeface="Open sans bold"/>
                <a:cs typeface="Open sans bold"/>
              </a:rPr>
              <a:t>Beausejour</a:t>
            </a:r>
            <a:r>
              <a:rPr lang="en-US" sz="1500" b="1" baseline="30000" dirty="0" smtClean="0">
                <a:latin typeface="Open sans bold"/>
                <a:cs typeface="Open sans bold"/>
              </a:rPr>
              <a:t>,</a:t>
            </a:r>
            <a:r>
              <a:rPr lang="en-US" sz="1500" b="1" dirty="0" smtClean="0">
                <a:latin typeface="Open sans bold"/>
                <a:cs typeface="Open sans bold"/>
              </a:rPr>
              <a:t> </a:t>
            </a:r>
            <a:r>
              <a:rPr lang="en-US" sz="1500" b="1" baseline="30000" dirty="0" smtClean="0">
                <a:latin typeface="Open sans bold"/>
                <a:cs typeface="Open sans bold"/>
              </a:rPr>
              <a:t>OB/GYN </a:t>
            </a:r>
            <a:r>
              <a:rPr lang="en-US" sz="1500" b="1" baseline="30000" dirty="0">
                <a:latin typeface="Open sans bold"/>
                <a:cs typeface="Open sans bold"/>
              </a:rPr>
              <a:t>Cap Haitian, </a:t>
            </a:r>
            <a:r>
              <a:rPr lang="en-US" sz="1500" b="1" baseline="30000" dirty="0" smtClean="0">
                <a:latin typeface="Open sans bold"/>
                <a:cs typeface="Open sans bold"/>
              </a:rPr>
              <a:t>Haiti</a:t>
            </a:r>
            <a:endParaRPr lang="en-US" sz="1500" b="1" baseline="30000" dirty="0">
              <a:latin typeface="Open sans bold"/>
              <a:cs typeface="Open sans bol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8282" y="1278552"/>
            <a:ext cx="3360000" cy="2520000"/>
          </a:xfrm>
          <a:prstGeom prst="rect">
            <a:avLst/>
          </a:prstGeom>
        </p:spPr>
      </p:pic>
      <p:sp>
        <p:nvSpPr>
          <p:cNvPr id="16" name="TextBox 15"/>
          <p:cNvSpPr txBox="1"/>
          <p:nvPr/>
        </p:nvSpPr>
        <p:spPr>
          <a:xfrm>
            <a:off x="488460" y="337117"/>
            <a:ext cx="3152205" cy="615553"/>
          </a:xfrm>
          <a:prstGeom prst="rect">
            <a:avLst/>
          </a:prstGeom>
          <a:noFill/>
        </p:spPr>
        <p:txBody>
          <a:bodyPr wrap="square" rtlCol="0">
            <a:spAutoFit/>
          </a:bodyPr>
          <a:lstStyle/>
          <a:p>
            <a:r>
              <a:rPr lang="en-US" sz="3400" b="1" dirty="0" smtClean="0">
                <a:solidFill>
                  <a:srgbClr val="E30712"/>
                </a:solidFill>
                <a:latin typeface="Roboto bold"/>
                <a:cs typeface="Roboto bold"/>
              </a:rPr>
              <a:t>Success</a:t>
            </a:r>
          </a:p>
        </p:txBody>
      </p:sp>
    </p:spTree>
    <p:extLst>
      <p:ext uri="{BB962C8B-B14F-4D97-AF65-F5344CB8AC3E}">
        <p14:creationId xmlns:p14="http://schemas.microsoft.com/office/powerpoint/2010/main" val="998387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682</TotalTime>
  <Words>408</Words>
  <Application>Microsoft Office PowerPoint</Application>
  <PresentationFormat>On-screen Show (16:9)</PresentationFormat>
  <Paragraphs>51</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Open sans bold</vt:lpstr>
      <vt:lpstr>Open sans light</vt:lpstr>
      <vt:lpstr>Roboto</vt:lpstr>
      <vt:lpstr>Roboto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Zebrative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Caller</dc:creator>
  <cp:lastModifiedBy>Terri Harris</cp:lastModifiedBy>
  <cp:revision>35</cp:revision>
  <dcterms:created xsi:type="dcterms:W3CDTF">2015-11-05T10:58:59Z</dcterms:created>
  <dcterms:modified xsi:type="dcterms:W3CDTF">2019-02-14T16:18:13Z</dcterms:modified>
</cp:coreProperties>
</file>