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8" r:id="rId2"/>
    <p:sldId id="259" r:id="rId3"/>
    <p:sldId id="285" r:id="rId4"/>
    <p:sldId id="260" r:id="rId5"/>
    <p:sldId id="262" r:id="rId6"/>
    <p:sldId id="276" r:id="rId7"/>
    <p:sldId id="278" r:id="rId8"/>
    <p:sldId id="279" r:id="rId9"/>
    <p:sldId id="280" r:id="rId10"/>
    <p:sldId id="281" r:id="rId11"/>
    <p:sldId id="264" r:id="rId12"/>
    <p:sldId id="265" r:id="rId13"/>
    <p:sldId id="287" r:id="rId14"/>
    <p:sldId id="268" r:id="rId15"/>
    <p:sldId id="274" r:id="rId16"/>
    <p:sldId id="270" r:id="rId17"/>
    <p:sldId id="288"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B15D1-404D-48F8-B3C2-2A9F8DCFFABC}" v="8" dt="2019-02-01T16:36:09.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6341" autoAdjust="0"/>
  </p:normalViewPr>
  <p:slideViewPr>
    <p:cSldViewPr snapToGrid="0" snapToObjects="1">
      <p:cViewPr varScale="1">
        <p:scale>
          <a:sx n="102" d="100"/>
          <a:sy n="102" d="100"/>
        </p:scale>
        <p:origin x="100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Fernandez" userId="b2ddae9f6de01a07" providerId="LiveId" clId="{E23B15D1-404D-48F8-B3C2-2A9F8DCFFABC}"/>
    <pc:docChg chg="custSel modSld">
      <pc:chgData name="Ruben Fernandez" userId="b2ddae9f6de01a07" providerId="LiveId" clId="{E23B15D1-404D-48F8-B3C2-2A9F8DCFFABC}" dt="2019-02-11T17:23:59.630" v="5029" actId="20577"/>
      <pc:docMkLst>
        <pc:docMk/>
      </pc:docMkLst>
      <pc:sldChg chg="modSp">
        <pc:chgData name="Ruben Fernandez" userId="b2ddae9f6de01a07" providerId="LiveId" clId="{E23B15D1-404D-48F8-B3C2-2A9F8DCFFABC}" dt="2019-02-01T16:35:15.722" v="16" actId="20577"/>
        <pc:sldMkLst>
          <pc:docMk/>
          <pc:sldMk cId="949666339" sldId="260"/>
        </pc:sldMkLst>
        <pc:spChg chg="mod">
          <ac:chgData name="Ruben Fernandez" userId="b2ddae9f6de01a07" providerId="LiveId" clId="{E23B15D1-404D-48F8-B3C2-2A9F8DCFFABC}" dt="2019-02-01T16:35:15.722" v="16" actId="20577"/>
          <ac:spMkLst>
            <pc:docMk/>
            <pc:sldMk cId="949666339" sldId="260"/>
            <ac:spMk id="18" creationId="{00000000-0000-0000-0000-000000000000}"/>
          </ac:spMkLst>
        </pc:spChg>
      </pc:sldChg>
      <pc:sldChg chg="modSp">
        <pc:chgData name="Ruben Fernandez" userId="b2ddae9f6de01a07" providerId="LiveId" clId="{E23B15D1-404D-48F8-B3C2-2A9F8DCFFABC}" dt="2019-02-01T16:35:42.252" v="85" actId="6549"/>
        <pc:sldMkLst>
          <pc:docMk/>
          <pc:sldMk cId="141944337" sldId="262"/>
        </pc:sldMkLst>
        <pc:spChg chg="mod">
          <ac:chgData name="Ruben Fernandez" userId="b2ddae9f6de01a07" providerId="LiveId" clId="{E23B15D1-404D-48F8-B3C2-2A9F8DCFFABC}" dt="2019-02-01T16:35:42.252" v="85" actId="6549"/>
          <ac:spMkLst>
            <pc:docMk/>
            <pc:sldMk cId="141944337" sldId="262"/>
            <ac:spMk id="10" creationId="{DD5C031B-27CD-4940-89F6-D622A5A23775}"/>
          </ac:spMkLst>
        </pc:spChg>
      </pc:sldChg>
      <pc:sldChg chg="delSp modSp">
        <pc:chgData name="Ruben Fernandez" userId="b2ddae9f6de01a07" providerId="LiveId" clId="{E23B15D1-404D-48F8-B3C2-2A9F8DCFFABC}" dt="2019-02-11T16:51:56.118" v="3394" actId="20577"/>
        <pc:sldMkLst>
          <pc:docMk/>
          <pc:sldMk cId="548451354" sldId="270"/>
        </pc:sldMkLst>
        <pc:spChg chg="mod">
          <ac:chgData name="Ruben Fernandez" userId="b2ddae9f6de01a07" providerId="LiveId" clId="{E23B15D1-404D-48F8-B3C2-2A9F8DCFFABC}" dt="2019-02-07T16:51:48.198" v="2035" actId="20577"/>
          <ac:spMkLst>
            <pc:docMk/>
            <pc:sldMk cId="548451354" sldId="270"/>
            <ac:spMk id="9" creationId="{B3BF4A0A-7316-8A41-B5AD-35E89139537B}"/>
          </ac:spMkLst>
        </pc:spChg>
        <pc:spChg chg="mod">
          <ac:chgData name="Ruben Fernandez" userId="b2ddae9f6de01a07" providerId="LiveId" clId="{E23B15D1-404D-48F8-B3C2-2A9F8DCFFABC}" dt="2019-02-11T16:51:56.118" v="3394" actId="20577"/>
          <ac:spMkLst>
            <pc:docMk/>
            <pc:sldMk cId="548451354" sldId="270"/>
            <ac:spMk id="13" creationId="{9F489A82-A3B3-264F-9D8A-1DA571EB72D9}"/>
          </ac:spMkLst>
        </pc:spChg>
        <pc:spChg chg="mod">
          <ac:chgData name="Ruben Fernandez" userId="b2ddae9f6de01a07" providerId="LiveId" clId="{E23B15D1-404D-48F8-B3C2-2A9F8DCFFABC}" dt="2019-02-07T16:56:12.837" v="2079" actId="790"/>
          <ac:spMkLst>
            <pc:docMk/>
            <pc:sldMk cId="548451354" sldId="270"/>
            <ac:spMk id="14" creationId="{00000000-0000-0000-0000-000000000000}"/>
          </ac:spMkLst>
        </pc:spChg>
        <pc:spChg chg="del">
          <ac:chgData name="Ruben Fernandez" userId="b2ddae9f6de01a07" providerId="LiveId" clId="{E23B15D1-404D-48F8-B3C2-2A9F8DCFFABC}" dt="2019-02-07T16:51:33.642" v="1952" actId="478"/>
          <ac:spMkLst>
            <pc:docMk/>
            <pc:sldMk cId="548451354" sldId="270"/>
            <ac:spMk id="16" creationId="{00000000-0000-0000-0000-000000000000}"/>
          </ac:spMkLst>
        </pc:spChg>
      </pc:sldChg>
      <pc:sldChg chg="modSp">
        <pc:chgData name="Ruben Fernandez" userId="b2ddae9f6de01a07" providerId="LiveId" clId="{E23B15D1-404D-48F8-B3C2-2A9F8DCFFABC}" dt="2019-02-01T17:50:47.462" v="709" actId="20577"/>
        <pc:sldMkLst>
          <pc:docMk/>
          <pc:sldMk cId="220298852" sldId="276"/>
        </pc:sldMkLst>
        <pc:spChg chg="mod">
          <ac:chgData name="Ruben Fernandez" userId="b2ddae9f6de01a07" providerId="LiveId" clId="{E23B15D1-404D-48F8-B3C2-2A9F8DCFFABC}" dt="2019-02-01T16:36:26.659" v="167" actId="255"/>
          <ac:spMkLst>
            <pc:docMk/>
            <pc:sldMk cId="220298852" sldId="276"/>
            <ac:spMk id="10" creationId="{614AA150-24B1-124F-943F-F40D84FC8AC6}"/>
          </ac:spMkLst>
        </pc:spChg>
        <pc:spChg chg="mod">
          <ac:chgData name="Ruben Fernandez" userId="b2ddae9f6de01a07" providerId="LiveId" clId="{E23B15D1-404D-48F8-B3C2-2A9F8DCFFABC}" dt="2019-02-01T16:36:03.457" v="159" actId="20577"/>
          <ac:spMkLst>
            <pc:docMk/>
            <pc:sldMk cId="220298852" sldId="276"/>
            <ac:spMk id="15" creationId="{00000000-0000-0000-0000-000000000000}"/>
          </ac:spMkLst>
        </pc:spChg>
        <pc:spChg chg="mod">
          <ac:chgData name="Ruben Fernandez" userId="b2ddae9f6de01a07" providerId="LiveId" clId="{E23B15D1-404D-48F8-B3C2-2A9F8DCFFABC}" dt="2019-02-01T16:37:03.485" v="208" actId="313"/>
          <ac:spMkLst>
            <pc:docMk/>
            <pc:sldMk cId="220298852" sldId="276"/>
            <ac:spMk id="16" creationId="{00000000-0000-0000-0000-000000000000}"/>
          </ac:spMkLst>
        </pc:spChg>
        <pc:spChg chg="mod">
          <ac:chgData name="Ruben Fernandez" userId="b2ddae9f6de01a07" providerId="LiveId" clId="{E23B15D1-404D-48F8-B3C2-2A9F8DCFFABC}" dt="2019-02-01T17:50:47.462" v="709" actId="20577"/>
          <ac:spMkLst>
            <pc:docMk/>
            <pc:sldMk cId="220298852" sldId="276"/>
            <ac:spMk id="17" creationId="{00000000-0000-0000-0000-000000000000}"/>
          </ac:spMkLst>
        </pc:spChg>
      </pc:sldChg>
      <pc:sldChg chg="delSp modSp">
        <pc:chgData name="Ruben Fernandez" userId="b2ddae9f6de01a07" providerId="LiveId" clId="{E23B15D1-404D-48F8-B3C2-2A9F8DCFFABC}" dt="2019-02-01T18:03:54.538" v="1452" actId="20577"/>
        <pc:sldMkLst>
          <pc:docMk/>
          <pc:sldMk cId="1112716417" sldId="278"/>
        </pc:sldMkLst>
        <pc:spChg chg="del mod">
          <ac:chgData name="Ruben Fernandez" userId="b2ddae9f6de01a07" providerId="LiveId" clId="{E23B15D1-404D-48F8-B3C2-2A9F8DCFFABC}" dt="2019-02-01T17:51:53.274" v="918" actId="478"/>
          <ac:spMkLst>
            <pc:docMk/>
            <pc:sldMk cId="1112716417" sldId="278"/>
            <ac:spMk id="11" creationId="{BEC5B8E7-22F1-4E49-90B9-223DBCC7D7CB}"/>
          </ac:spMkLst>
        </pc:spChg>
        <pc:spChg chg="mod">
          <ac:chgData name="Ruben Fernandez" userId="b2ddae9f6de01a07" providerId="LiveId" clId="{E23B15D1-404D-48F8-B3C2-2A9F8DCFFABC}" dt="2019-02-01T18:03:54.538" v="1452" actId="20577"/>
          <ac:spMkLst>
            <pc:docMk/>
            <pc:sldMk cId="1112716417" sldId="278"/>
            <ac:spMk id="15" creationId="{00000000-0000-0000-0000-000000000000}"/>
          </ac:spMkLst>
        </pc:spChg>
        <pc:spChg chg="mod">
          <ac:chgData name="Ruben Fernandez" userId="b2ddae9f6de01a07" providerId="LiveId" clId="{E23B15D1-404D-48F8-B3C2-2A9F8DCFFABC}" dt="2019-02-01T17:52:22.397" v="928" actId="313"/>
          <ac:spMkLst>
            <pc:docMk/>
            <pc:sldMk cId="1112716417" sldId="278"/>
            <ac:spMk id="16" creationId="{00000000-0000-0000-0000-000000000000}"/>
          </ac:spMkLst>
        </pc:spChg>
        <pc:spChg chg="mod">
          <ac:chgData name="Ruben Fernandez" userId="b2ddae9f6de01a07" providerId="LiveId" clId="{E23B15D1-404D-48F8-B3C2-2A9F8DCFFABC}" dt="2019-02-01T18:01:36.307" v="1292" actId="20577"/>
          <ac:spMkLst>
            <pc:docMk/>
            <pc:sldMk cId="1112716417" sldId="278"/>
            <ac:spMk id="17" creationId="{00000000-0000-0000-0000-000000000000}"/>
          </ac:spMkLst>
        </pc:spChg>
      </pc:sldChg>
      <pc:sldChg chg="delSp modSp">
        <pc:chgData name="Ruben Fernandez" userId="b2ddae9f6de01a07" providerId="LiveId" clId="{E23B15D1-404D-48F8-B3C2-2A9F8DCFFABC}" dt="2019-02-01T18:03:04.397" v="1336" actId="790"/>
        <pc:sldMkLst>
          <pc:docMk/>
          <pc:sldMk cId="1927673692" sldId="279"/>
        </pc:sldMkLst>
        <pc:spChg chg="mod">
          <ac:chgData name="Ruben Fernandez" userId="b2ddae9f6de01a07" providerId="LiveId" clId="{E23B15D1-404D-48F8-B3C2-2A9F8DCFFABC}" dt="2019-02-01T18:03:04.397" v="1336" actId="790"/>
          <ac:spMkLst>
            <pc:docMk/>
            <pc:sldMk cId="1927673692" sldId="279"/>
            <ac:spMk id="14" creationId="{00000000-0000-0000-0000-000000000000}"/>
          </ac:spMkLst>
        </pc:spChg>
        <pc:spChg chg="del">
          <ac:chgData name="Ruben Fernandez" userId="b2ddae9f6de01a07" providerId="LiveId" clId="{E23B15D1-404D-48F8-B3C2-2A9F8DCFFABC}" dt="2019-02-01T18:01:58.863" v="1298" actId="478"/>
          <ac:spMkLst>
            <pc:docMk/>
            <pc:sldMk cId="1927673692" sldId="279"/>
            <ac:spMk id="15" creationId="{00000000-0000-0000-0000-000000000000}"/>
          </ac:spMkLst>
        </pc:spChg>
        <pc:spChg chg="mod">
          <ac:chgData name="Ruben Fernandez" userId="b2ddae9f6de01a07" providerId="LiveId" clId="{E23B15D1-404D-48F8-B3C2-2A9F8DCFFABC}" dt="2019-02-01T18:02:06.150" v="1299" actId="1076"/>
          <ac:spMkLst>
            <pc:docMk/>
            <pc:sldMk cId="1927673692" sldId="279"/>
            <ac:spMk id="17" creationId="{7F9DE793-C27F-294E-A24A-3FA4ECE6E6EF}"/>
          </ac:spMkLst>
        </pc:spChg>
      </pc:sldChg>
      <pc:sldChg chg="delSp modSp">
        <pc:chgData name="Ruben Fernandez" userId="b2ddae9f6de01a07" providerId="LiveId" clId="{E23B15D1-404D-48F8-B3C2-2A9F8DCFFABC}" dt="2019-02-01T18:08:26.476" v="1899" actId="313"/>
        <pc:sldMkLst>
          <pc:docMk/>
          <pc:sldMk cId="460647272" sldId="280"/>
        </pc:sldMkLst>
        <pc:spChg chg="mod">
          <ac:chgData name="Ruben Fernandez" userId="b2ddae9f6de01a07" providerId="LiveId" clId="{E23B15D1-404D-48F8-B3C2-2A9F8DCFFABC}" dt="2019-02-01T18:08:26.476" v="1899" actId="313"/>
          <ac:spMkLst>
            <pc:docMk/>
            <pc:sldMk cId="460647272" sldId="280"/>
            <ac:spMk id="5" creationId="{F2F8D653-E36C-2441-A73A-A7DCB41BDAA2}"/>
          </ac:spMkLst>
        </pc:spChg>
        <pc:spChg chg="mod">
          <ac:chgData name="Ruben Fernandez" userId="b2ddae9f6de01a07" providerId="LiveId" clId="{E23B15D1-404D-48F8-B3C2-2A9F8DCFFABC}" dt="2019-02-01T18:05:31.455" v="1532" actId="255"/>
          <ac:spMkLst>
            <pc:docMk/>
            <pc:sldMk cId="460647272" sldId="280"/>
            <ac:spMk id="14" creationId="{00000000-0000-0000-0000-000000000000}"/>
          </ac:spMkLst>
        </pc:spChg>
        <pc:spChg chg="mod">
          <ac:chgData name="Ruben Fernandez" userId="b2ddae9f6de01a07" providerId="LiveId" clId="{E23B15D1-404D-48F8-B3C2-2A9F8DCFFABC}" dt="2019-02-01T18:04:10.737" v="1456" actId="20577"/>
          <ac:spMkLst>
            <pc:docMk/>
            <pc:sldMk cId="460647272" sldId="280"/>
            <ac:spMk id="15" creationId="{00000000-0000-0000-0000-000000000000}"/>
          </ac:spMkLst>
        </pc:spChg>
        <pc:spChg chg="del mod">
          <ac:chgData name="Ruben Fernandez" userId="b2ddae9f6de01a07" providerId="LiveId" clId="{E23B15D1-404D-48F8-B3C2-2A9F8DCFFABC}" dt="2019-02-01T18:03:39.546" v="1392" actId="478"/>
          <ac:spMkLst>
            <pc:docMk/>
            <pc:sldMk cId="460647272" sldId="280"/>
            <ac:spMk id="16" creationId="{241A8DED-57A1-8040-A57C-FC164D82B1FD}"/>
          </ac:spMkLst>
        </pc:spChg>
      </pc:sldChg>
      <pc:sldChg chg="delSp modSp">
        <pc:chgData name="Ruben Fernandez" userId="b2ddae9f6de01a07" providerId="LiveId" clId="{E23B15D1-404D-48F8-B3C2-2A9F8DCFFABC}" dt="2019-02-11T17:07:44.099" v="4241" actId="20577"/>
        <pc:sldMkLst>
          <pc:docMk/>
          <pc:sldMk cId="3868084051" sldId="288"/>
        </pc:sldMkLst>
        <pc:spChg chg="mod">
          <ac:chgData name="Ruben Fernandez" userId="b2ddae9f6de01a07" providerId="LiveId" clId="{E23B15D1-404D-48F8-B3C2-2A9F8DCFFABC}" dt="2019-02-11T16:52:44.763" v="3530" actId="6549"/>
          <ac:spMkLst>
            <pc:docMk/>
            <pc:sldMk cId="3868084051" sldId="288"/>
            <ac:spMk id="9" creationId="{B3BF4A0A-7316-8A41-B5AD-35E89139537B}"/>
          </ac:spMkLst>
        </pc:spChg>
        <pc:spChg chg="mod">
          <ac:chgData name="Ruben Fernandez" userId="b2ddae9f6de01a07" providerId="LiveId" clId="{E23B15D1-404D-48F8-B3C2-2A9F8DCFFABC}" dt="2019-02-11T17:07:44.099" v="4241" actId="20577"/>
          <ac:spMkLst>
            <pc:docMk/>
            <pc:sldMk cId="3868084051" sldId="288"/>
            <ac:spMk id="13" creationId="{9F489A82-A3B3-264F-9D8A-1DA571EB72D9}"/>
          </ac:spMkLst>
        </pc:spChg>
        <pc:spChg chg="mod">
          <ac:chgData name="Ruben Fernandez" userId="b2ddae9f6de01a07" providerId="LiveId" clId="{E23B15D1-404D-48F8-B3C2-2A9F8DCFFABC}" dt="2019-02-11T16:53:08.719" v="3546" actId="790"/>
          <ac:spMkLst>
            <pc:docMk/>
            <pc:sldMk cId="3868084051" sldId="288"/>
            <ac:spMk id="14" creationId="{00000000-0000-0000-0000-000000000000}"/>
          </ac:spMkLst>
        </pc:spChg>
        <pc:spChg chg="del">
          <ac:chgData name="Ruben Fernandez" userId="b2ddae9f6de01a07" providerId="LiveId" clId="{E23B15D1-404D-48F8-B3C2-2A9F8DCFFABC}" dt="2019-02-11T16:52:29.853" v="3431" actId="478"/>
          <ac:spMkLst>
            <pc:docMk/>
            <pc:sldMk cId="3868084051" sldId="288"/>
            <ac:spMk id="16" creationId="{00000000-0000-0000-0000-000000000000}"/>
          </ac:spMkLst>
        </pc:spChg>
      </pc:sldChg>
      <pc:sldChg chg="delSp modSp">
        <pc:chgData name="Ruben Fernandez" userId="b2ddae9f6de01a07" providerId="LiveId" clId="{E23B15D1-404D-48F8-B3C2-2A9F8DCFFABC}" dt="2019-02-11T17:23:59.630" v="5029" actId="20577"/>
        <pc:sldMkLst>
          <pc:docMk/>
          <pc:sldMk cId="2243131738" sldId="289"/>
        </pc:sldMkLst>
        <pc:spChg chg="mod">
          <ac:chgData name="Ruben Fernandez" userId="b2ddae9f6de01a07" providerId="LiveId" clId="{E23B15D1-404D-48F8-B3C2-2A9F8DCFFABC}" dt="2019-02-11T17:08:20.121" v="4311" actId="6549"/>
          <ac:spMkLst>
            <pc:docMk/>
            <pc:sldMk cId="2243131738" sldId="289"/>
            <ac:spMk id="9" creationId="{B3BF4A0A-7316-8A41-B5AD-35E89139537B}"/>
          </ac:spMkLst>
        </pc:spChg>
        <pc:spChg chg="mod">
          <ac:chgData name="Ruben Fernandez" userId="b2ddae9f6de01a07" providerId="LiveId" clId="{E23B15D1-404D-48F8-B3C2-2A9F8DCFFABC}" dt="2019-02-11T17:08:59.763" v="4353" actId="313"/>
          <ac:spMkLst>
            <pc:docMk/>
            <pc:sldMk cId="2243131738" sldId="289"/>
            <ac:spMk id="10" creationId="{6F755BF1-710C-B946-9081-878D01B7098F}"/>
          </ac:spMkLst>
        </pc:spChg>
        <pc:spChg chg="mod">
          <ac:chgData name="Ruben Fernandez" userId="b2ddae9f6de01a07" providerId="LiveId" clId="{E23B15D1-404D-48F8-B3C2-2A9F8DCFFABC}" dt="2019-02-11T17:23:59.630" v="5029" actId="20577"/>
          <ac:spMkLst>
            <pc:docMk/>
            <pc:sldMk cId="2243131738" sldId="289"/>
            <ac:spMk id="11" creationId="{408D8403-56D4-014B-BC4D-DA852128E6AD}"/>
          </ac:spMkLst>
        </pc:spChg>
        <pc:spChg chg="mod">
          <ac:chgData name="Ruben Fernandez" userId="b2ddae9f6de01a07" providerId="LiveId" clId="{E23B15D1-404D-48F8-B3C2-2A9F8DCFFABC}" dt="2019-02-11T17:19:32.832" v="4654" actId="313"/>
          <ac:spMkLst>
            <pc:docMk/>
            <pc:sldMk cId="2243131738" sldId="289"/>
            <ac:spMk id="13" creationId="{9F489A82-A3B3-264F-9D8A-1DA571EB72D9}"/>
          </ac:spMkLst>
        </pc:spChg>
        <pc:spChg chg="mod">
          <ac:chgData name="Ruben Fernandez" userId="b2ddae9f6de01a07" providerId="LiveId" clId="{E23B15D1-404D-48F8-B3C2-2A9F8DCFFABC}" dt="2019-02-11T17:08:37.124" v="4331" actId="790"/>
          <ac:spMkLst>
            <pc:docMk/>
            <pc:sldMk cId="2243131738" sldId="289"/>
            <ac:spMk id="14" creationId="{00000000-0000-0000-0000-000000000000}"/>
          </ac:spMkLst>
        </pc:spChg>
        <pc:spChg chg="del">
          <ac:chgData name="Ruben Fernandez" userId="b2ddae9f6de01a07" providerId="LiveId" clId="{E23B15D1-404D-48F8-B3C2-2A9F8DCFFABC}" dt="2019-02-11T17:08:11.515" v="4243" actId="478"/>
          <ac:spMkLst>
            <pc:docMk/>
            <pc:sldMk cId="2243131738" sldId="289"/>
            <ac:spMk id="16" creationId="{00000000-0000-0000-0000-000000000000}"/>
          </ac:spMkLst>
        </pc:spChg>
      </pc:sldChg>
    </pc:docChg>
  </pc:docChgLst>
  <pc:docChgLst>
    <pc:chgData name="Ruben Fernandez" userId="b2ddae9f6de01a07" providerId="LiveId" clId="{139412AF-49E7-4981-AE9E-700B2E89F33D}"/>
    <pc:docChg chg="custSel modSld">
      <pc:chgData name="Ruben Fernandez" userId="b2ddae9f6de01a07" providerId="LiveId" clId="{139412AF-49E7-4981-AE9E-700B2E89F33D}" dt="2019-01-30T17:41:49.091" v="3299" actId="313"/>
      <pc:docMkLst>
        <pc:docMk/>
      </pc:docMkLst>
      <pc:sldChg chg="modSp">
        <pc:chgData name="Ruben Fernandez" userId="b2ddae9f6de01a07" providerId="LiveId" clId="{139412AF-49E7-4981-AE9E-700B2E89F33D}" dt="2019-01-30T15:44:51.864" v="1" actId="790"/>
        <pc:sldMkLst>
          <pc:docMk/>
          <pc:sldMk cId="1220079345" sldId="258"/>
        </pc:sldMkLst>
        <pc:spChg chg="mod">
          <ac:chgData name="Ruben Fernandez" userId="b2ddae9f6de01a07" providerId="LiveId" clId="{139412AF-49E7-4981-AE9E-700B2E89F33D}" dt="2019-01-30T15:44:51.864" v="1" actId="790"/>
          <ac:spMkLst>
            <pc:docMk/>
            <pc:sldMk cId="1220079345" sldId="258"/>
            <ac:spMk id="13318" creationId="{00000000-0000-0000-0000-000000000000}"/>
          </ac:spMkLst>
        </pc:spChg>
      </pc:sldChg>
      <pc:sldChg chg="modSp">
        <pc:chgData name="Ruben Fernandez" userId="b2ddae9f6de01a07" providerId="LiveId" clId="{139412AF-49E7-4981-AE9E-700B2E89F33D}" dt="2019-01-30T16:01:13.728" v="902" actId="20577"/>
        <pc:sldMkLst>
          <pc:docMk/>
          <pc:sldMk cId="1919824524" sldId="259"/>
        </pc:sldMkLst>
        <pc:spChg chg="mod">
          <ac:chgData name="Ruben Fernandez" userId="b2ddae9f6de01a07" providerId="LiveId" clId="{139412AF-49E7-4981-AE9E-700B2E89F33D}" dt="2019-01-30T16:01:13.728" v="902" actId="20577"/>
          <ac:spMkLst>
            <pc:docMk/>
            <pc:sldMk cId="1919824524" sldId="259"/>
            <ac:spMk id="23" creationId="{00000000-0000-0000-0000-000000000000}"/>
          </ac:spMkLst>
        </pc:spChg>
        <pc:spChg chg="mod">
          <ac:chgData name="Ruben Fernandez" userId="b2ddae9f6de01a07" providerId="LiveId" clId="{139412AF-49E7-4981-AE9E-700B2E89F33D}" dt="2019-01-30T15:47:15.756" v="233" actId="313"/>
          <ac:spMkLst>
            <pc:docMk/>
            <pc:sldMk cId="1919824524" sldId="259"/>
            <ac:spMk id="14342" creationId="{00000000-0000-0000-0000-000000000000}"/>
          </ac:spMkLst>
        </pc:spChg>
        <pc:spChg chg="mod">
          <ac:chgData name="Ruben Fernandez" userId="b2ddae9f6de01a07" providerId="LiveId" clId="{139412AF-49E7-4981-AE9E-700B2E89F33D}" dt="2019-01-30T15:47:29.180" v="237" actId="313"/>
          <ac:spMkLst>
            <pc:docMk/>
            <pc:sldMk cId="1919824524" sldId="259"/>
            <ac:spMk id="14343" creationId="{00000000-0000-0000-0000-000000000000}"/>
          </ac:spMkLst>
        </pc:spChg>
      </pc:sldChg>
      <pc:sldChg chg="modSp">
        <pc:chgData name="Ruben Fernandez" userId="b2ddae9f6de01a07" providerId="LiveId" clId="{139412AF-49E7-4981-AE9E-700B2E89F33D}" dt="2019-01-30T16:59:50.583" v="2371" actId="790"/>
        <pc:sldMkLst>
          <pc:docMk/>
          <pc:sldMk cId="949666339" sldId="260"/>
        </pc:sldMkLst>
        <pc:spChg chg="mod">
          <ac:chgData name="Ruben Fernandez" userId="b2ddae9f6de01a07" providerId="LiveId" clId="{139412AF-49E7-4981-AE9E-700B2E89F33D}" dt="2019-01-30T16:23:09.624" v="2049"/>
          <ac:spMkLst>
            <pc:docMk/>
            <pc:sldMk cId="949666339" sldId="260"/>
            <ac:spMk id="9" creationId="{C708F42D-47A8-5C47-8EEB-1AF7955400A0}"/>
          </ac:spMkLst>
        </pc:spChg>
        <pc:spChg chg="mod">
          <ac:chgData name="Ruben Fernandez" userId="b2ddae9f6de01a07" providerId="LiveId" clId="{139412AF-49E7-4981-AE9E-700B2E89F33D}" dt="2019-01-30T16:59:50.583" v="2371" actId="790"/>
          <ac:spMkLst>
            <pc:docMk/>
            <pc:sldMk cId="949666339" sldId="260"/>
            <ac:spMk id="18" creationId="{00000000-0000-0000-0000-000000000000}"/>
          </ac:spMkLst>
        </pc:spChg>
        <pc:spChg chg="mod">
          <ac:chgData name="Ruben Fernandez" userId="b2ddae9f6de01a07" providerId="LiveId" clId="{139412AF-49E7-4981-AE9E-700B2E89F33D}" dt="2019-01-30T16:23:33.964" v="2096" actId="790"/>
          <ac:spMkLst>
            <pc:docMk/>
            <pc:sldMk cId="949666339" sldId="260"/>
            <ac:spMk id="19" creationId="{00000000-0000-0000-0000-000000000000}"/>
          </ac:spMkLst>
        </pc:spChg>
      </pc:sldChg>
      <pc:sldChg chg="modSp">
        <pc:chgData name="Ruben Fernandez" userId="b2ddae9f6de01a07" providerId="LiveId" clId="{139412AF-49E7-4981-AE9E-700B2E89F33D}" dt="2019-01-30T17:41:49.091" v="3299" actId="313"/>
        <pc:sldMkLst>
          <pc:docMk/>
          <pc:sldMk cId="141944337" sldId="262"/>
        </pc:sldMkLst>
        <pc:spChg chg="mod">
          <ac:chgData name="Ruben Fernandez" userId="b2ddae9f6de01a07" providerId="LiveId" clId="{139412AF-49E7-4981-AE9E-700B2E89F33D}" dt="2019-01-30T17:17:08.940" v="2373"/>
          <ac:spMkLst>
            <pc:docMk/>
            <pc:sldMk cId="141944337" sldId="262"/>
            <ac:spMk id="10" creationId="{DD5C031B-27CD-4940-89F6-D622A5A23775}"/>
          </ac:spMkLst>
        </pc:spChg>
        <pc:spChg chg="mod">
          <ac:chgData name="Ruben Fernandez" userId="b2ddae9f6de01a07" providerId="LiveId" clId="{139412AF-49E7-4981-AE9E-700B2E89F33D}" dt="2019-01-30T17:17:49.159" v="2404" actId="313"/>
          <ac:spMkLst>
            <pc:docMk/>
            <pc:sldMk cId="141944337" sldId="262"/>
            <ac:spMk id="16" creationId="{00000000-0000-0000-0000-000000000000}"/>
          </ac:spMkLst>
        </pc:spChg>
        <pc:spChg chg="mod">
          <ac:chgData name="Ruben Fernandez" userId="b2ddae9f6de01a07" providerId="LiveId" clId="{139412AF-49E7-4981-AE9E-700B2E89F33D}" dt="2019-01-30T17:41:49.091" v="3299" actId="313"/>
          <ac:spMkLst>
            <pc:docMk/>
            <pc:sldMk cId="141944337" sldId="262"/>
            <ac:spMk id="17" creationId="{00000000-0000-0000-0000-000000000000}"/>
          </ac:spMkLst>
        </pc:spChg>
      </pc:sldChg>
      <pc:sldChg chg="modSp">
        <pc:chgData name="Ruben Fernandez" userId="b2ddae9f6de01a07" providerId="LiveId" clId="{139412AF-49E7-4981-AE9E-700B2E89F33D}" dt="2019-01-30T16:22:44.166" v="1981" actId="313"/>
        <pc:sldMkLst>
          <pc:docMk/>
          <pc:sldMk cId="2303254458" sldId="285"/>
        </pc:sldMkLst>
        <pc:spChg chg="mod">
          <ac:chgData name="Ruben Fernandez" userId="b2ddae9f6de01a07" providerId="LiveId" clId="{139412AF-49E7-4981-AE9E-700B2E89F33D}" dt="2019-01-30T16:22:44.166" v="1981" actId="313"/>
          <ac:spMkLst>
            <pc:docMk/>
            <pc:sldMk cId="2303254458" sldId="285"/>
            <ac:spMk id="23" creationId="{00000000-0000-0000-0000-000000000000}"/>
          </ac:spMkLst>
        </pc:spChg>
        <pc:spChg chg="mod">
          <ac:chgData name="Ruben Fernandez" userId="b2ddae9f6de01a07" providerId="LiveId" clId="{139412AF-49E7-4981-AE9E-700B2E89F33D}" dt="2019-01-30T16:02:22.177" v="970"/>
          <ac:spMkLst>
            <pc:docMk/>
            <pc:sldMk cId="2303254458" sldId="285"/>
            <ac:spMk id="14342" creationId="{00000000-0000-0000-0000-000000000000}"/>
          </ac:spMkLst>
        </pc:spChg>
        <pc:spChg chg="mod">
          <ac:chgData name="Ruben Fernandez" userId="b2ddae9f6de01a07" providerId="LiveId" clId="{139412AF-49E7-4981-AE9E-700B2E89F33D}" dt="2019-01-30T16:02:36.496" v="974" actId="313"/>
          <ac:spMkLst>
            <pc:docMk/>
            <pc:sldMk cId="2303254458" sldId="285"/>
            <ac:spMk id="143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t>2/18/2019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t>‹#›</a:t>
            </a:fld>
            <a:endParaRPr lang="en-US" dirty="0"/>
          </a:p>
        </p:txBody>
      </p:sp>
    </p:spTree>
    <p:extLst>
      <p:ext uri="{BB962C8B-B14F-4D97-AF65-F5344CB8AC3E}">
        <p14:creationId xmlns:p14="http://schemas.microsoft.com/office/powerpoint/2010/main" val="1230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5</a:t>
            </a:fld>
            <a:endParaRPr lang="en-US" dirty="0"/>
          </a:p>
        </p:txBody>
      </p:sp>
    </p:spTree>
    <p:extLst>
      <p:ext uri="{BB962C8B-B14F-4D97-AF65-F5344CB8AC3E}">
        <p14:creationId xmlns:p14="http://schemas.microsoft.com/office/powerpoint/2010/main" val="140547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6</a:t>
            </a:fld>
            <a:endParaRPr lang="en-US" dirty="0"/>
          </a:p>
        </p:txBody>
      </p:sp>
    </p:spTree>
    <p:extLst>
      <p:ext uri="{BB962C8B-B14F-4D97-AF65-F5344CB8AC3E}">
        <p14:creationId xmlns:p14="http://schemas.microsoft.com/office/powerpoint/2010/main" val="30099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7</a:t>
            </a:fld>
            <a:endParaRPr lang="en-US" dirty="0"/>
          </a:p>
        </p:txBody>
      </p:sp>
    </p:spTree>
    <p:extLst>
      <p:ext uri="{BB962C8B-B14F-4D97-AF65-F5344CB8AC3E}">
        <p14:creationId xmlns:p14="http://schemas.microsoft.com/office/powerpoint/2010/main" val="113722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56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02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34622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209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902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8774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t>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9624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t>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2305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t>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441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107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874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t>2/18/2019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t>‹#›</a:t>
            </a:fld>
            <a:endParaRPr lang="en-US" dirty="0"/>
          </a:p>
        </p:txBody>
      </p:sp>
    </p:spTree>
    <p:extLst>
      <p:ext uri="{BB962C8B-B14F-4D97-AF65-F5344CB8AC3E}">
        <p14:creationId xmlns:p14="http://schemas.microsoft.com/office/powerpoint/2010/main" val="191796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44600"/>
            <a:ext cx="8748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b="1" dirty="0">
                <a:solidFill>
                  <a:srgbClr val="000000"/>
                </a:solidFill>
                <a:ea typeface="Arial" charset="0"/>
                <a:cs typeface="Arial" charset="0"/>
              </a:rPr>
              <a:t>UOG Journal Club: </a:t>
            </a:r>
            <a:r>
              <a:rPr lang="es-HN" altLang="it-IT" b="1" dirty="0">
                <a:solidFill>
                  <a:srgbClr val="000000"/>
                </a:solidFill>
                <a:ea typeface="Arial" charset="0"/>
                <a:cs typeface="Arial" charset="0"/>
              </a:rPr>
              <a:t>Febrero</a:t>
            </a:r>
            <a:r>
              <a:rPr lang="en-GB" altLang="it-IT" b="1" dirty="0">
                <a:solidFill>
                  <a:srgbClr val="000000"/>
                </a:solidFill>
                <a:ea typeface="Arial" charset="0"/>
                <a:cs typeface="Arial" charset="0"/>
              </a:rPr>
              <a:t> 2019</a:t>
            </a:r>
          </a:p>
        </p:txBody>
      </p:sp>
      <p:sp>
        <p:nvSpPr>
          <p:cNvPr id="13317" name="TextBox 1"/>
          <p:cNvSpPr txBox="1">
            <a:spLocks noChangeArrowheads="1"/>
          </p:cNvSpPr>
          <p:nvPr/>
        </p:nvSpPr>
        <p:spPr bwMode="auto">
          <a:xfrm>
            <a:off x="509048" y="2054944"/>
            <a:ext cx="8095202" cy="254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2000" b="1" dirty="0"/>
              <a:t>Mortalidad perinatal, tiempo de evacuación y manejo prenatal de embarazo gemelar monoamniótico: </a:t>
            </a:r>
            <a:r>
              <a:rPr lang="es-HN" sz="2000" b="1" dirty="0" smtClean="0"/>
              <a:t>revisión </a:t>
            </a:r>
            <a:r>
              <a:rPr lang="es-HN" sz="2000" b="1" dirty="0"/>
              <a:t>sistemática y meta-análisis</a:t>
            </a:r>
            <a:r>
              <a:rPr lang="en-US" sz="2000" b="1" dirty="0"/>
              <a:t> </a:t>
            </a:r>
          </a:p>
          <a:p>
            <a:pPr algn="ctr">
              <a:buNone/>
            </a:pPr>
            <a:endParaRPr lang="en-US" sz="1800" b="1" dirty="0"/>
          </a:p>
          <a:p>
            <a:pPr algn="ctr">
              <a:buNone/>
            </a:pPr>
            <a:r>
              <a:rPr lang="en-US" sz="1600" dirty="0"/>
              <a:t>F. D’ANTONIO , A. ODIBO, V. BERGHELLA, A. KHALIL, K. HACK, </a:t>
            </a:r>
            <a:r>
              <a:rPr lang="en-US" sz="1600" dirty="0" smtClean="0"/>
              <a:t>G</a:t>
            </a:r>
            <a:r>
              <a:rPr lang="en-US" sz="1600" dirty="0"/>
              <a:t>. SACCONE</a:t>
            </a:r>
            <a:r>
              <a:rPr lang="en-US" sz="1600" dirty="0" smtClean="0"/>
              <a:t>,</a:t>
            </a:r>
          </a:p>
          <a:p>
            <a:pPr algn="ctr">
              <a:buNone/>
            </a:pPr>
            <a:r>
              <a:rPr lang="en-US" sz="1600" dirty="0" smtClean="0"/>
              <a:t> </a:t>
            </a:r>
            <a:r>
              <a:rPr lang="en-US" sz="1600" dirty="0"/>
              <a:t>F. PREFUMO, D. BUCA, M. LIBERATI, G. </a:t>
            </a:r>
            <a:r>
              <a:rPr lang="en-US" sz="1600" dirty="0" smtClean="0"/>
              <a:t>PAGANI </a:t>
            </a:r>
            <a:r>
              <a:rPr lang="en-US" sz="1600" dirty="0"/>
              <a:t>and G. ACHARYA </a:t>
            </a:r>
          </a:p>
          <a:p>
            <a:pPr algn="ctr">
              <a:buNone/>
            </a:pPr>
            <a:endParaRPr lang="sv-SE" altLang="en-US" sz="1800" dirty="0"/>
          </a:p>
          <a:p>
            <a:pPr algn="ctr">
              <a:spcBef>
                <a:spcPct val="0"/>
              </a:spcBef>
              <a:spcAft>
                <a:spcPts val="600"/>
              </a:spcAft>
              <a:buNone/>
            </a:pPr>
            <a:r>
              <a:rPr lang="it-IT" altLang="en-US" sz="1800" i="1" dirty="0"/>
              <a:t>Volumen 53, Numero 2, Paginas 166–174  </a:t>
            </a:r>
            <a:endParaRPr lang="en-GB" altLang="en-US" sz="1800" b="1" dirty="0"/>
          </a:p>
        </p:txBody>
      </p:sp>
      <p:sp>
        <p:nvSpPr>
          <p:cNvPr id="13318" name="TextBox 2"/>
          <p:cNvSpPr txBox="1">
            <a:spLocks noChangeArrowheads="1"/>
          </p:cNvSpPr>
          <p:nvPr/>
        </p:nvSpPr>
        <p:spPr bwMode="auto">
          <a:xfrm>
            <a:off x="2352282" y="5153582"/>
            <a:ext cx="6062848"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HN" altLang="it-IT" sz="1900" dirty="0">
                <a:solidFill>
                  <a:srgbClr val="000000"/>
                </a:solidFill>
                <a:ea typeface="Arial" charset="0"/>
                <a:cs typeface="Arial" charset="0"/>
              </a:rPr>
              <a:t>Slides de Journal Club preparadas por </a:t>
            </a:r>
            <a:r>
              <a:rPr lang="es-HN" altLang="it-IT" sz="1900" dirty="0" err="1">
                <a:solidFill>
                  <a:srgbClr val="000000"/>
                </a:solidFill>
                <a:ea typeface="Arial" charset="0"/>
                <a:cs typeface="Arial" charset="0"/>
              </a:rPr>
              <a:t>Dr</a:t>
            </a:r>
            <a:r>
              <a:rPr lang="es-HN" altLang="it-IT" sz="1900" dirty="0">
                <a:solidFill>
                  <a:srgbClr val="000000"/>
                </a:solidFill>
                <a:ea typeface="Arial" charset="0"/>
                <a:cs typeface="Arial" charset="0"/>
              </a:rPr>
              <a:t> </a:t>
            </a:r>
            <a:r>
              <a:rPr lang="es-HN" altLang="it-IT" sz="1900" dirty="0" err="1">
                <a:solidFill>
                  <a:srgbClr val="000000"/>
                </a:solidFill>
                <a:ea typeface="Arial" charset="0"/>
                <a:cs typeface="Arial" charset="0"/>
              </a:rPr>
              <a:t>Yael</a:t>
            </a:r>
            <a:r>
              <a:rPr lang="es-HN" altLang="it-IT" sz="1900" dirty="0">
                <a:solidFill>
                  <a:srgbClr val="000000"/>
                </a:solidFill>
                <a:ea typeface="Arial" charset="0"/>
                <a:cs typeface="Arial" charset="0"/>
              </a:rPr>
              <a:t> Raz</a:t>
            </a:r>
          </a:p>
          <a:p>
            <a:pPr algn="ctr" eaLnBrk="1" hangingPunct="1">
              <a:spcBef>
                <a:spcPct val="0"/>
              </a:spcBef>
              <a:buFontTx/>
              <a:buNone/>
            </a:pPr>
            <a:r>
              <a:rPr lang="es-HN" altLang="it-IT" sz="1900" dirty="0">
                <a:solidFill>
                  <a:srgbClr val="000000"/>
                </a:solidFill>
                <a:ea typeface="Arial" charset="0"/>
                <a:cs typeface="Arial" charset="0"/>
              </a:rPr>
              <a:t>(Editor UOG para Practicantes</a:t>
            </a:r>
            <a:r>
              <a:rPr lang="es-HN" altLang="it-IT" sz="1900" dirty="0" smtClean="0">
                <a:solidFill>
                  <a:srgbClr val="000000"/>
                </a:solidFill>
                <a:ea typeface="Arial" charset="0"/>
                <a:cs typeface="Arial" charset="0"/>
              </a:rPr>
              <a:t>)</a:t>
            </a:r>
          </a:p>
          <a:p>
            <a:pPr algn="ctr" eaLnBrk="1" hangingPunct="1">
              <a:spcBef>
                <a:spcPct val="0"/>
              </a:spcBef>
              <a:buFontTx/>
              <a:buNone/>
            </a:pPr>
            <a:endParaRPr lang="es-HN" altLang="it-IT" sz="800" dirty="0">
              <a:solidFill>
                <a:srgbClr val="000000"/>
              </a:solidFill>
              <a:ea typeface="Arial" charset="0"/>
              <a:cs typeface="Arial" charset="0"/>
            </a:endParaRPr>
          </a:p>
          <a:p>
            <a:pPr algn="ctr" eaLnBrk="1" hangingPunct="1">
              <a:spcBef>
                <a:spcPct val="0"/>
              </a:spcBef>
              <a:buFontTx/>
              <a:buNone/>
            </a:pPr>
            <a:r>
              <a:rPr lang="es-HN" altLang="it-IT" sz="1900" dirty="0">
                <a:solidFill>
                  <a:srgbClr val="000000"/>
                </a:solidFill>
                <a:ea typeface="Arial" charset="0"/>
                <a:cs typeface="Arial" charset="0"/>
              </a:rPr>
              <a:t>Traducido por Dr. Ruben D. Fernandez Jr.</a:t>
            </a:r>
          </a:p>
        </p:txBody>
      </p:sp>
      <p:grpSp>
        <p:nvGrpSpPr>
          <p:cNvPr id="12" name="Group 2"/>
          <p:cNvGrpSpPr>
            <a:grpSpLocks/>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7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4" name="Rectangle 8"/>
          <p:cNvSpPr>
            <a:spLocks noChangeArrowheads="1"/>
          </p:cNvSpPr>
          <p:nvPr/>
        </p:nvSpPr>
        <p:spPr bwMode="auto">
          <a:xfrm>
            <a:off x="0" y="175292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400" b="1" dirty="0">
                <a:solidFill>
                  <a:srgbClr val="000000"/>
                </a:solidFill>
                <a:effectLst>
                  <a:outerShdw blurRad="50800" dist="38100" dir="2700000" algn="tl" rotWithShape="0">
                    <a:prstClr val="black">
                      <a:alpha val="40000"/>
                    </a:prstClr>
                  </a:outerShdw>
                </a:effectLst>
              </a:rPr>
              <a:t>Resultados</a:t>
            </a:r>
            <a:r>
              <a:rPr lang="en-GB" altLang="en-US" sz="2400" b="1" dirty="0">
                <a:solidFill>
                  <a:srgbClr val="000000"/>
                </a:solidFill>
                <a:effectLst>
                  <a:outerShdw blurRad="50800" dist="38100" dir="2700000" algn="tl" rotWithShape="0">
                    <a:prstClr val="black">
                      <a:alpha val="40000"/>
                    </a:prstClr>
                  </a:outerShdw>
                </a:effectLst>
              </a:rPr>
              <a:t> – </a:t>
            </a:r>
            <a:r>
              <a:rPr lang="es-HN" altLang="en-US" sz="2400" b="1" dirty="0">
                <a:solidFill>
                  <a:srgbClr val="000000"/>
                </a:solidFill>
                <a:effectLst>
                  <a:outerShdw blurRad="50800" dist="38100" dir="2700000" algn="tl" rotWithShape="0">
                    <a:prstClr val="black">
                      <a:alpha val="40000"/>
                    </a:prstClr>
                  </a:outerShdw>
                </a:effectLst>
              </a:rPr>
              <a:t>M</a:t>
            </a:r>
            <a:r>
              <a:rPr lang="es-HN" sz="2400" b="1" dirty="0">
                <a:solidFill>
                  <a:srgbClr val="000000"/>
                </a:solidFill>
                <a:effectLst>
                  <a:outerShdw blurRad="50800" dist="38100" dir="2700000" algn="tl" rotWithShape="0">
                    <a:prstClr val="black">
                      <a:alpha val="40000"/>
                    </a:prstClr>
                  </a:outerShdw>
                </a:effectLst>
              </a:rPr>
              <a:t>ortalidad de acuerdo a edad gestacional</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
            <a:extLst>
              <a:ext uri="{FF2B5EF4-FFF2-40B4-BE49-F238E27FC236}">
                <a16:creationId xmlns:a16="http://schemas.microsoft.com/office/drawing/2014/main" id="{84181520-0E37-F442-8C11-C02DCD601412}"/>
              </a:ext>
            </a:extLst>
          </p:cNvPr>
          <p:cNvSpPr txBox="1">
            <a:spLocks noChangeArrowheads="1"/>
          </p:cNvSpPr>
          <p:nvPr/>
        </p:nvSpPr>
        <p:spPr bwMode="auto">
          <a:xfrm>
            <a:off x="0" y="985994"/>
            <a:ext cx="9144000" cy="78790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pic>
        <p:nvPicPr>
          <p:cNvPr id="3" name="תמונה 2">
            <a:extLst>
              <a:ext uri="{FF2B5EF4-FFF2-40B4-BE49-F238E27FC236}">
                <a16:creationId xmlns:a16="http://schemas.microsoft.com/office/drawing/2014/main" id="{CDE22CAE-460F-304B-B2ED-6AC8092EED9E}"/>
              </a:ext>
            </a:extLst>
          </p:cNvPr>
          <p:cNvPicPr>
            <a:picLocks noChangeAspect="1"/>
          </p:cNvPicPr>
          <p:nvPr/>
        </p:nvPicPr>
        <p:blipFill rotWithShape="1">
          <a:blip r:embed="rId4"/>
          <a:srcRect t="1983" b="-1"/>
          <a:stretch/>
        </p:blipFill>
        <p:spPr>
          <a:xfrm>
            <a:off x="450009" y="2615371"/>
            <a:ext cx="2934528" cy="4261678"/>
          </a:xfrm>
          <a:prstGeom prst="rect">
            <a:avLst/>
          </a:prstGeom>
        </p:spPr>
      </p:pic>
      <p:sp>
        <p:nvSpPr>
          <p:cNvPr id="5" name="TextBox 4">
            <a:extLst>
              <a:ext uri="{FF2B5EF4-FFF2-40B4-BE49-F238E27FC236}">
                <a16:creationId xmlns:a16="http://schemas.microsoft.com/office/drawing/2014/main" id="{B1531911-EF39-FF4A-A15F-B1B00D58B029}"/>
              </a:ext>
            </a:extLst>
          </p:cNvPr>
          <p:cNvSpPr txBox="1"/>
          <p:nvPr/>
        </p:nvSpPr>
        <p:spPr>
          <a:xfrm>
            <a:off x="3508478" y="3160695"/>
            <a:ext cx="3000375" cy="3354765"/>
          </a:xfrm>
          <a:prstGeom prst="rect">
            <a:avLst/>
          </a:prstGeom>
          <a:noFill/>
        </p:spPr>
        <p:txBody>
          <a:bodyPr wrap="square" rtlCol="1">
            <a:spAutoFit/>
          </a:bodyPr>
          <a:lstStyle/>
          <a:p>
            <a:pPr marL="285750" indent="-285750">
              <a:buFont typeface="Arial" panose="020B0604020202020204" pitchFamily="34" charset="0"/>
              <a:buChar char="•"/>
            </a:pPr>
            <a:r>
              <a:rPr lang="es-HN" sz="1600" dirty="0"/>
              <a:t>La incidencia de mortalidad varia de acuerdo a la ventana de edad gestacional</a:t>
            </a:r>
            <a:r>
              <a:rPr lang="en-US" sz="1600" dirty="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s-HN" sz="1600" dirty="0"/>
              <a:t>No hubo IUD, ya sea único o doble, desde las 35 semanas de gestación, aunque el tamaño de la  muestra fue pequeña.</a:t>
            </a:r>
          </a:p>
          <a:p>
            <a:r>
              <a:rPr lang="en-US" dirty="0"/>
              <a:t> </a:t>
            </a:r>
          </a:p>
          <a:p>
            <a:endParaRPr lang="he-IL" dirty="0"/>
          </a:p>
        </p:txBody>
      </p:sp>
      <p:pic>
        <p:nvPicPr>
          <p:cNvPr id="6" name="תמונה 5">
            <a:extLst>
              <a:ext uri="{FF2B5EF4-FFF2-40B4-BE49-F238E27FC236}">
                <a16:creationId xmlns:a16="http://schemas.microsoft.com/office/drawing/2014/main" id="{E6FD749B-B630-304C-AFDE-27042E8FF7C8}"/>
              </a:ext>
            </a:extLst>
          </p:cNvPr>
          <p:cNvPicPr>
            <a:picLocks noChangeAspect="1"/>
          </p:cNvPicPr>
          <p:nvPr/>
        </p:nvPicPr>
        <p:blipFill>
          <a:blip r:embed="rId5"/>
          <a:stretch>
            <a:fillRect/>
          </a:stretch>
        </p:blipFill>
        <p:spPr>
          <a:xfrm>
            <a:off x="6459650" y="3407810"/>
            <a:ext cx="2684350" cy="2071388"/>
          </a:xfrm>
          <a:prstGeom prst="rect">
            <a:avLst/>
          </a:prstGeom>
        </p:spPr>
      </p:pic>
      <p:cxnSp>
        <p:nvCxnSpPr>
          <p:cNvPr id="8" name="מחבר חץ ישר 7">
            <a:extLst>
              <a:ext uri="{FF2B5EF4-FFF2-40B4-BE49-F238E27FC236}">
                <a16:creationId xmlns:a16="http://schemas.microsoft.com/office/drawing/2014/main" id="{EAB7CBAC-D59D-6B48-8F69-0A604D8FB8FB}"/>
              </a:ext>
            </a:extLst>
          </p:cNvPr>
          <p:cNvCxnSpPr/>
          <p:nvPr/>
        </p:nvCxnSpPr>
        <p:spPr>
          <a:xfrm flipH="1">
            <a:off x="3671888" y="4272049"/>
            <a:ext cx="115728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a:extLst>
              <a:ext uri="{FF2B5EF4-FFF2-40B4-BE49-F238E27FC236}">
                <a16:creationId xmlns:a16="http://schemas.microsoft.com/office/drawing/2014/main" id="{70CCF0D5-ABDB-E347-BE52-538FE6B770BA}"/>
              </a:ext>
            </a:extLst>
          </p:cNvPr>
          <p:cNvCxnSpPr>
            <a:cxnSpLocks/>
          </p:cNvCxnSpPr>
          <p:nvPr/>
        </p:nvCxnSpPr>
        <p:spPr>
          <a:xfrm>
            <a:off x="5008665" y="4277647"/>
            <a:ext cx="11620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8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77685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a:t>
            </a:r>
            <a:r>
              <a:rPr lang="en-GB" altLang="en-US" sz="2800" b="1" dirty="0">
                <a:solidFill>
                  <a:srgbClr val="000000"/>
                </a:solidFill>
                <a:effectLst>
                  <a:outerShdw blurRad="50800" dist="38100" dir="2700000" algn="tl" rotWithShape="0">
                    <a:prstClr val="black">
                      <a:alpha val="40000"/>
                    </a:prstClr>
                  </a:outerShdw>
                </a:effectLst>
              </a:rPr>
              <a:t> – </a:t>
            </a:r>
            <a:r>
              <a:rPr lang="es-HN" altLang="en-US" sz="2800" b="1" dirty="0">
                <a:solidFill>
                  <a:srgbClr val="000000"/>
                </a:solidFill>
                <a:effectLst>
                  <a:outerShdw blurRad="50800" dist="38100" dir="2700000" algn="tl" rotWithShape="0">
                    <a:prstClr val="black">
                      <a:alpha val="40000"/>
                    </a:prstClr>
                  </a:outerShdw>
                </a:effectLst>
              </a:rPr>
              <a:t>La</a:t>
            </a:r>
            <a:r>
              <a:rPr lang="en-GB" altLang="en-US" sz="2800" b="1" dirty="0">
                <a:solidFill>
                  <a:srgbClr val="000000"/>
                </a:solidFill>
                <a:effectLst>
                  <a:outerShdw blurRad="50800" dist="38100" dir="2700000" algn="tl" rotWithShape="0">
                    <a:prstClr val="black">
                      <a:alpha val="40000"/>
                    </a:prstClr>
                  </a:outerShdw>
                </a:effectLst>
              </a:rPr>
              <a:t> </a:t>
            </a:r>
            <a:r>
              <a:rPr lang="es-HN" altLang="en-US" sz="2800" b="1" dirty="0">
                <a:solidFill>
                  <a:srgbClr val="000000"/>
                </a:solidFill>
                <a:effectLst>
                  <a:outerShdw blurRad="50800" dist="38100" dir="2700000" algn="tl" rotWithShape="0">
                    <a:prstClr val="black">
                      <a:alpha val="40000"/>
                    </a:prstClr>
                  </a:outerShdw>
                </a:effectLst>
              </a:rPr>
              <a:t>etiología</a:t>
            </a:r>
            <a:r>
              <a:rPr lang="en-GB" altLang="en-US" sz="2800" b="1" dirty="0">
                <a:solidFill>
                  <a:srgbClr val="000000"/>
                </a:solidFill>
                <a:effectLst>
                  <a:outerShdw blurRad="50800" dist="38100" dir="2700000" algn="tl" rotWithShape="0">
                    <a:prstClr val="black">
                      <a:alpha val="40000"/>
                    </a:prstClr>
                  </a:outerShdw>
                </a:effectLst>
              </a:rPr>
              <a:t> </a:t>
            </a:r>
            <a:r>
              <a:rPr lang="es-HN" altLang="en-US" sz="2800" b="1" dirty="0">
                <a:solidFill>
                  <a:srgbClr val="000000"/>
                </a:solidFill>
                <a:effectLst>
                  <a:outerShdw blurRad="50800" dist="38100" dir="2700000" algn="tl" rotWithShape="0">
                    <a:prstClr val="black">
                      <a:alpha val="40000"/>
                    </a:prstClr>
                  </a:outerShdw>
                </a:effectLst>
              </a:rPr>
              <a:t>de</a:t>
            </a:r>
            <a:r>
              <a:rPr lang="en-US" sz="2800" b="1" dirty="0">
                <a:solidFill>
                  <a:srgbClr val="000000"/>
                </a:solidFill>
                <a:effectLst>
                  <a:outerShdw blurRad="50800" dist="38100" dir="2700000" algn="tl" rotWithShape="0">
                    <a:prstClr val="black">
                      <a:alpha val="40000"/>
                    </a:prstClr>
                  </a:outerShdw>
                </a:effectLst>
              </a:rPr>
              <a:t> IUD </a:t>
            </a:r>
          </a:p>
        </p:txBody>
      </p:sp>
      <p:grpSp>
        <p:nvGrpSpPr>
          <p:cNvPr id="25" name="Group 2"/>
          <p:cNvGrpSpPr>
            <a:grpSpLocks/>
          </p:cNvGrpSpPr>
          <p:nvPr/>
        </p:nvGrpSpPr>
        <p:grpSpPr bwMode="auto">
          <a:xfrm>
            <a:off x="0" y="0"/>
            <a:ext cx="9144000" cy="923925"/>
            <a:chOff x="0" y="3755"/>
            <a:chExt cx="5760" cy="582"/>
          </a:xfrm>
        </p:grpSpPr>
        <p:pic>
          <p:nvPicPr>
            <p:cNvPr id="2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5">
            <a:extLst>
              <a:ext uri="{FF2B5EF4-FFF2-40B4-BE49-F238E27FC236}">
                <a16:creationId xmlns:a16="http://schemas.microsoft.com/office/drawing/2014/main" id="{42305FD5-9F57-B14B-8F79-62ACB47665B5}"/>
              </a:ext>
            </a:extLst>
          </p:cNvPr>
          <p:cNvSpPr txBox="1">
            <a:spLocks noChangeArrowheads="1"/>
          </p:cNvSpPr>
          <p:nvPr/>
        </p:nvSpPr>
        <p:spPr bwMode="auto">
          <a:xfrm>
            <a:off x="0" y="985994"/>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sp>
        <p:nvSpPr>
          <p:cNvPr id="21" name="Segnaposto contenuto 2">
            <a:extLst>
              <a:ext uri="{FF2B5EF4-FFF2-40B4-BE49-F238E27FC236}">
                <a16:creationId xmlns:a16="http://schemas.microsoft.com/office/drawing/2014/main" id="{1C81FDC8-4847-464B-AF4D-5B96BF64FD03}"/>
              </a:ext>
            </a:extLst>
          </p:cNvPr>
          <p:cNvSpPr txBox="1">
            <a:spLocks/>
          </p:cNvSpPr>
          <p:nvPr/>
        </p:nvSpPr>
        <p:spPr bwMode="auto">
          <a:xfrm>
            <a:off x="158520" y="2927823"/>
            <a:ext cx="8915142" cy="237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b="1" dirty="0"/>
              <a:t>29.5% </a:t>
            </a:r>
            <a:r>
              <a:rPr lang="es-HN" sz="2000" dirty="0"/>
              <a:t>(95% CI, 13.5–48.8%; </a:t>
            </a:r>
            <a:r>
              <a:rPr lang="es-HN" sz="2000" i="1" dirty="0"/>
              <a:t>I</a:t>
            </a:r>
            <a:r>
              <a:rPr lang="es-HN" sz="2000" baseline="30000" dirty="0"/>
              <a:t>2</a:t>
            </a:r>
            <a:r>
              <a:rPr lang="es-HN" sz="2000" dirty="0"/>
              <a:t> =55.2%) del total de perdidas se debieron a TTTS o restricción de crecimiento, mientras el </a:t>
            </a:r>
            <a:r>
              <a:rPr lang="es-HN" sz="2000" b="1" dirty="0"/>
              <a:t>54.0%</a:t>
            </a:r>
            <a:r>
              <a:rPr lang="es-HN" sz="2000" dirty="0"/>
              <a:t> (95% CI, 37.1–71.3%; </a:t>
            </a:r>
            <a:r>
              <a:rPr lang="es-HN" sz="2000" i="1" dirty="0"/>
              <a:t>I</a:t>
            </a:r>
            <a:r>
              <a:rPr lang="es-HN" sz="2000" baseline="30000" dirty="0"/>
              <a:t>2</a:t>
            </a:r>
            <a:r>
              <a:rPr lang="es-HN" sz="2000" dirty="0"/>
              <a:t> = 42.8%) fueron IUD inesperadas.</a:t>
            </a:r>
            <a:r>
              <a:rPr lang="en-US" sz="2000" dirty="0"/>
              <a:t> </a:t>
            </a:r>
          </a:p>
          <a:p>
            <a:pPr marL="0" indent="0">
              <a:buNone/>
            </a:pPr>
            <a:endParaRPr lang="en-US" sz="2000" dirty="0"/>
          </a:p>
          <a:p>
            <a:r>
              <a:rPr lang="es-HN" sz="2000" dirty="0"/>
              <a:t>Desde las 31 semanas de gestación, todas la IUD incluidas en la revisión sistemática fueron reportadas como inesperadas</a:t>
            </a:r>
            <a:r>
              <a:rPr lang="en-US" sz="2000" dirty="0"/>
              <a:t>. </a:t>
            </a:r>
          </a:p>
          <a:p>
            <a:pPr marL="0" indent="0">
              <a:buNone/>
            </a:pPr>
            <a:endParaRPr lang="en-US" sz="2000" dirty="0"/>
          </a:p>
          <a:p>
            <a:endParaRPr lang="en-US" sz="2000" dirty="0"/>
          </a:p>
          <a:p>
            <a:endParaRPr lang="en-US" sz="2000" b="1" dirty="0"/>
          </a:p>
          <a:p>
            <a:endParaRPr lang="en-US" sz="2000" dirty="0">
              <a:latin typeface="Arial" charset="0"/>
              <a:ea typeface="Arial" charset="0"/>
              <a:cs typeface="Arial" charset="0"/>
            </a:endParaRPr>
          </a:p>
        </p:txBody>
      </p:sp>
    </p:spTree>
    <p:extLst>
      <p:ext uri="{BB962C8B-B14F-4D97-AF65-F5344CB8AC3E}">
        <p14:creationId xmlns:p14="http://schemas.microsoft.com/office/powerpoint/2010/main" val="207762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8485"/>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a:t>
            </a:r>
            <a:r>
              <a:rPr lang="en-US" altLang="en-US" sz="2800" b="1" dirty="0">
                <a:solidFill>
                  <a:srgbClr val="000000"/>
                </a:solidFill>
                <a:effectLst>
                  <a:outerShdw blurRad="50800" dist="38100" dir="2700000" algn="tl" rotWithShape="0">
                    <a:prstClr val="black">
                      <a:alpha val="40000"/>
                    </a:prstClr>
                  </a:outerShdw>
                </a:effectLst>
              </a:rPr>
              <a:t> – </a:t>
            </a:r>
            <a:r>
              <a:rPr lang="es-HN" altLang="en-US" sz="2800" b="1" dirty="0">
                <a:solidFill>
                  <a:srgbClr val="000000"/>
                </a:solidFill>
                <a:effectLst>
                  <a:outerShdw blurRad="50800" dist="38100" dir="2700000" algn="tl" rotWithShape="0">
                    <a:prstClr val="black">
                      <a:alpha val="40000"/>
                    </a:prstClr>
                  </a:outerShdw>
                </a:effectLst>
              </a:rPr>
              <a:t>Manejo del Paciente</a:t>
            </a:r>
            <a:r>
              <a:rPr lang="en-US" altLang="en-US" sz="2800" b="1" dirty="0">
                <a:solidFill>
                  <a:srgbClr val="000000"/>
                </a:solidFill>
                <a:effectLst>
                  <a:outerShdw blurRad="50800" dist="38100" dir="2700000" algn="tl" rotWithShape="0">
                    <a:prstClr val="black">
                      <a:alpha val="40000"/>
                    </a:prstClr>
                  </a:outerShdw>
                </a:effectLst>
              </a:rPr>
              <a:t>   </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73571" y="4073313"/>
            <a:ext cx="1292772" cy="13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600" dirty="0"/>
          </a:p>
        </p:txBody>
      </p:sp>
      <p:grpSp>
        <p:nvGrpSpPr>
          <p:cNvPr id="20" name="Group 2"/>
          <p:cNvGrpSpPr>
            <a:grpSpLocks/>
          </p:cNvGrpSpPr>
          <p:nvPr/>
        </p:nvGrpSpPr>
        <p:grpSpPr bwMode="auto">
          <a:xfrm>
            <a:off x="0" y="0"/>
            <a:ext cx="9144000" cy="923925"/>
            <a:chOff x="0" y="3755"/>
            <a:chExt cx="5760" cy="582"/>
          </a:xfrm>
        </p:grpSpPr>
        <p:pic>
          <p:nvPicPr>
            <p:cNvPr id="21"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33DD0115-9FBB-EE4B-ACE6-530C0E54AC76}"/>
              </a:ext>
            </a:extLst>
          </p:cNvPr>
          <p:cNvSpPr txBox="1">
            <a:spLocks noChangeArrowheads="1"/>
          </p:cNvSpPr>
          <p:nvPr/>
        </p:nvSpPr>
        <p:spPr bwMode="auto">
          <a:xfrm>
            <a:off x="0" y="985994"/>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pic>
        <p:nvPicPr>
          <p:cNvPr id="5" name="מציין מיקום תוכן 4">
            <a:extLst>
              <a:ext uri="{FF2B5EF4-FFF2-40B4-BE49-F238E27FC236}">
                <a16:creationId xmlns:a16="http://schemas.microsoft.com/office/drawing/2014/main" id="{2B2E42A7-BC30-1B44-8780-7E122F215B92}"/>
              </a:ext>
            </a:extLst>
          </p:cNvPr>
          <p:cNvPicPr>
            <a:picLocks noGrp="1" noChangeAspect="1"/>
          </p:cNvPicPr>
          <p:nvPr>
            <p:ph sz="half" idx="1"/>
          </p:nvPr>
        </p:nvPicPr>
        <p:blipFill rotWithShape="1">
          <a:blip r:embed="rId4"/>
          <a:srcRect t="24082"/>
          <a:stretch/>
        </p:blipFill>
        <p:spPr>
          <a:xfrm>
            <a:off x="1775620" y="2714617"/>
            <a:ext cx="5592761" cy="3814405"/>
          </a:xfrm>
          <a:prstGeom prst="rect">
            <a:avLst/>
          </a:prstGeom>
        </p:spPr>
      </p:pic>
      <p:sp>
        <p:nvSpPr>
          <p:cNvPr id="8" name="מלבן 7">
            <a:extLst>
              <a:ext uri="{FF2B5EF4-FFF2-40B4-BE49-F238E27FC236}">
                <a16:creationId xmlns:a16="http://schemas.microsoft.com/office/drawing/2014/main" id="{A8A13B97-B97B-D640-B622-DB14BE160EEC}"/>
              </a:ext>
            </a:extLst>
          </p:cNvPr>
          <p:cNvSpPr/>
          <p:nvPr/>
        </p:nvSpPr>
        <p:spPr>
          <a:xfrm>
            <a:off x="1901831" y="3708497"/>
            <a:ext cx="5401692" cy="20231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מלבן 22">
            <a:extLst>
              <a:ext uri="{FF2B5EF4-FFF2-40B4-BE49-F238E27FC236}">
                <a16:creationId xmlns:a16="http://schemas.microsoft.com/office/drawing/2014/main" id="{90598C5D-ED7A-BD4B-B150-FCC1DBB88EBE}"/>
              </a:ext>
            </a:extLst>
          </p:cNvPr>
          <p:cNvSpPr/>
          <p:nvPr/>
        </p:nvSpPr>
        <p:spPr>
          <a:xfrm>
            <a:off x="1901831" y="4986347"/>
            <a:ext cx="5401692" cy="20231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36960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6222" y="1746737"/>
            <a:ext cx="91177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a:t>
            </a:r>
            <a:r>
              <a:rPr lang="en-US" altLang="en-US" sz="2800" b="1" dirty="0">
                <a:solidFill>
                  <a:srgbClr val="000000"/>
                </a:solidFill>
                <a:effectLst>
                  <a:outerShdw blurRad="50800" dist="38100" dir="2700000" algn="tl" rotWithShape="0">
                    <a:prstClr val="black">
                      <a:alpha val="40000"/>
                    </a:prstClr>
                  </a:outerShdw>
                </a:effectLst>
              </a:rPr>
              <a:t> – </a:t>
            </a:r>
            <a:r>
              <a:rPr lang="es-HN" altLang="en-US" sz="2800" b="1" dirty="0">
                <a:solidFill>
                  <a:srgbClr val="000000"/>
                </a:solidFill>
                <a:effectLst>
                  <a:outerShdw blurRad="50800" dist="38100" dir="2700000" algn="tl" rotWithShape="0">
                    <a:prstClr val="black">
                      <a:alpha val="40000"/>
                    </a:prstClr>
                  </a:outerShdw>
                </a:effectLst>
              </a:rPr>
              <a:t>Parto antes de lo programado</a:t>
            </a:r>
            <a:r>
              <a:rPr lang="en-US" sz="2800" b="1" dirty="0">
                <a:solidFill>
                  <a:srgbClr val="000000"/>
                </a:solidFill>
                <a:effectLst>
                  <a:outerShdw blurRad="50800" dist="38100" dir="2700000" algn="tl" rotWithShape="0">
                    <a:prstClr val="black">
                      <a:alpha val="40000"/>
                    </a:prstClr>
                  </a:outerShdw>
                </a:effectLst>
              </a:rPr>
              <a:t> </a:t>
            </a:r>
            <a:endParaRPr lang="en-GB" altLang="en-US" sz="2800" b="1"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73571" y="4073313"/>
            <a:ext cx="1292772" cy="13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600" dirty="0"/>
          </a:p>
        </p:txBody>
      </p:sp>
      <p:grpSp>
        <p:nvGrpSpPr>
          <p:cNvPr id="20" name="Group 2"/>
          <p:cNvGrpSpPr>
            <a:grpSpLocks/>
          </p:cNvGrpSpPr>
          <p:nvPr/>
        </p:nvGrpSpPr>
        <p:grpSpPr bwMode="auto">
          <a:xfrm>
            <a:off x="0" y="0"/>
            <a:ext cx="9144000" cy="923925"/>
            <a:chOff x="0" y="3755"/>
            <a:chExt cx="5760" cy="582"/>
          </a:xfrm>
        </p:grpSpPr>
        <p:pic>
          <p:nvPicPr>
            <p:cNvPr id="21"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33DD0115-9FBB-EE4B-ACE6-530C0E54AC76}"/>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pic>
        <p:nvPicPr>
          <p:cNvPr id="4" name="תמונה 3">
            <a:extLst>
              <a:ext uri="{FF2B5EF4-FFF2-40B4-BE49-F238E27FC236}">
                <a16:creationId xmlns:a16="http://schemas.microsoft.com/office/drawing/2014/main" id="{1D49474F-322D-2A4A-A34C-CBFCD926B27B}"/>
              </a:ext>
            </a:extLst>
          </p:cNvPr>
          <p:cNvPicPr>
            <a:picLocks noChangeAspect="1"/>
          </p:cNvPicPr>
          <p:nvPr/>
        </p:nvPicPr>
        <p:blipFill>
          <a:blip r:embed="rId4"/>
          <a:stretch>
            <a:fillRect/>
          </a:stretch>
        </p:blipFill>
        <p:spPr>
          <a:xfrm>
            <a:off x="895759" y="2278554"/>
            <a:ext cx="7352481" cy="3072027"/>
          </a:xfrm>
          <a:prstGeom prst="rect">
            <a:avLst/>
          </a:prstGeom>
        </p:spPr>
      </p:pic>
      <p:sp>
        <p:nvSpPr>
          <p:cNvPr id="7" name="מלבן 6">
            <a:extLst>
              <a:ext uri="{FF2B5EF4-FFF2-40B4-BE49-F238E27FC236}">
                <a16:creationId xmlns:a16="http://schemas.microsoft.com/office/drawing/2014/main" id="{597EB6F4-7A7A-8241-AF6C-0A5D8BB093F3}"/>
              </a:ext>
            </a:extLst>
          </p:cNvPr>
          <p:cNvSpPr/>
          <p:nvPr/>
        </p:nvSpPr>
        <p:spPr>
          <a:xfrm>
            <a:off x="68264" y="5388201"/>
            <a:ext cx="4389436" cy="1323439"/>
          </a:xfrm>
          <a:prstGeom prst="rect">
            <a:avLst/>
          </a:prstGeom>
        </p:spPr>
        <p:txBody>
          <a:bodyPr wrap="square">
            <a:spAutoFit/>
          </a:bodyPr>
          <a:lstStyle/>
          <a:p>
            <a:r>
              <a:rPr lang="es-HN" sz="1600" dirty="0"/>
              <a:t>Riesgo de parto inesperado:</a:t>
            </a:r>
          </a:p>
          <a:p>
            <a:pPr marL="285750" indent="-285750">
              <a:buFont typeface="Arial" panose="020B0604020202020204" pitchFamily="34" charset="0"/>
              <a:buChar char="•"/>
            </a:pPr>
            <a:r>
              <a:rPr lang="es-HN" sz="1600" dirty="0"/>
              <a:t>Intrahospitalarios: </a:t>
            </a:r>
            <a:r>
              <a:rPr lang="es-HN" sz="1600" b="1" dirty="0"/>
              <a:t>44.9% </a:t>
            </a:r>
            <a:r>
              <a:rPr lang="es-HN" sz="1600" dirty="0"/>
              <a:t>(95% CI, 28.7–61.6%); </a:t>
            </a:r>
          </a:p>
          <a:p>
            <a:pPr marL="225425" indent="-225425">
              <a:buNone/>
            </a:pPr>
            <a:r>
              <a:rPr lang="es-HN" sz="1600" dirty="0"/>
              <a:t>      </a:t>
            </a:r>
            <a:r>
              <a:rPr lang="es-HN" sz="1600" b="1" dirty="0"/>
              <a:t>22.7% </a:t>
            </a:r>
            <a:r>
              <a:rPr lang="es-HN" sz="1600" dirty="0"/>
              <a:t>(95% CI, 10.3–38.2%) debido a PTB y </a:t>
            </a:r>
            <a:r>
              <a:rPr lang="es-HN" sz="1600" b="1" dirty="0"/>
              <a:t>44.9% </a:t>
            </a:r>
            <a:r>
              <a:rPr lang="es-HN" sz="1600" dirty="0"/>
              <a:t>(95% CI, 28.7–61.6%) debido anormalidad CTG.</a:t>
            </a:r>
          </a:p>
        </p:txBody>
      </p:sp>
      <p:sp>
        <p:nvSpPr>
          <p:cNvPr id="9" name="מלבן 8">
            <a:extLst>
              <a:ext uri="{FF2B5EF4-FFF2-40B4-BE49-F238E27FC236}">
                <a16:creationId xmlns:a16="http://schemas.microsoft.com/office/drawing/2014/main" id="{756EC9D1-D3C3-DF41-A680-E4575C957828}"/>
              </a:ext>
            </a:extLst>
          </p:cNvPr>
          <p:cNvSpPr/>
          <p:nvPr/>
        </p:nvSpPr>
        <p:spPr>
          <a:xfrm>
            <a:off x="4572000" y="5486400"/>
            <a:ext cx="4290646" cy="1077218"/>
          </a:xfrm>
          <a:prstGeom prst="rect">
            <a:avLst/>
          </a:prstGeom>
        </p:spPr>
        <p:txBody>
          <a:bodyPr wrap="square">
            <a:spAutoFit/>
          </a:bodyPr>
          <a:lstStyle/>
          <a:p>
            <a:pPr marL="285750" indent="-285750">
              <a:buFont typeface="Arial" panose="020B0604020202020204" pitchFamily="34" charset="0"/>
              <a:buChar char="•"/>
            </a:pPr>
            <a:r>
              <a:rPr lang="es-HN" sz="1600" dirty="0"/>
              <a:t>Ambulatorios: </a:t>
            </a:r>
            <a:r>
              <a:rPr lang="es-HN" sz="1600" b="1" dirty="0"/>
              <a:t>42.3% </a:t>
            </a:r>
            <a:r>
              <a:rPr lang="es-HN" sz="1600" dirty="0"/>
              <a:t>(95% CI, 26.4–59.4%); </a:t>
            </a:r>
            <a:r>
              <a:rPr lang="es-HN" sz="1600" b="1" dirty="0"/>
              <a:t>16.4% </a:t>
            </a:r>
            <a:r>
              <a:rPr lang="es-HN" sz="1600" dirty="0"/>
              <a:t>(95% CI, 10.4–23.4%) debido a PTB y </a:t>
            </a:r>
            <a:r>
              <a:rPr lang="es-HN" sz="1600" b="1" dirty="0"/>
              <a:t>16.7% </a:t>
            </a:r>
            <a:r>
              <a:rPr lang="es-HN" sz="1600" dirty="0"/>
              <a:t>(95% CI, 5.9–31.4%) debido anormalidad CTG.</a:t>
            </a:r>
          </a:p>
        </p:txBody>
      </p:sp>
    </p:spTree>
    <p:extLst>
      <p:ext uri="{BB962C8B-B14F-4D97-AF65-F5344CB8AC3E}">
        <p14:creationId xmlns:p14="http://schemas.microsoft.com/office/powerpoint/2010/main" val="8998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68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Discusión – Hallazgos principales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79375" y="2321032"/>
            <a:ext cx="8937625" cy="42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La incidencia general de perdida fetal en embarazos MCMA es aproximadamente de 6%.</a:t>
            </a:r>
            <a:r>
              <a:rPr lang="en-US" sz="1800" dirty="0"/>
              <a:t> </a:t>
            </a:r>
            <a:endParaRPr lang="he-IL" sz="1800" dirty="0"/>
          </a:p>
          <a:p>
            <a:endParaRPr lang="he-IL" sz="1800" dirty="0"/>
          </a:p>
          <a:p>
            <a:r>
              <a:rPr lang="es-HN" sz="1800" dirty="0"/>
              <a:t>La mayoría de </a:t>
            </a:r>
            <a:r>
              <a:rPr lang="es-HN" sz="1800" dirty="0" err="1"/>
              <a:t>IUDs</a:t>
            </a:r>
            <a:r>
              <a:rPr lang="es-HN" sz="1800" dirty="0"/>
              <a:t> fueron inesperadas, por ende cuestionando el tipo de vigilancia optima en estos embarazos</a:t>
            </a:r>
            <a:r>
              <a:rPr lang="en-US" sz="1800" dirty="0"/>
              <a:t>.</a:t>
            </a:r>
            <a:endParaRPr lang="he-IL" sz="1800" dirty="0"/>
          </a:p>
          <a:p>
            <a:endParaRPr lang="he-IL" sz="1800" dirty="0"/>
          </a:p>
          <a:p>
            <a:r>
              <a:rPr lang="es-HN" sz="1800" dirty="0"/>
              <a:t>La incidencia de perdida fetal en gemelos de embarazos manejados principalmente como </a:t>
            </a:r>
            <a:r>
              <a:rPr lang="es-HN" sz="1800" b="1" dirty="0"/>
              <a:t>intrahospitalarios</a:t>
            </a:r>
            <a:r>
              <a:rPr lang="es-HN" sz="1800" dirty="0"/>
              <a:t> fue de </a:t>
            </a:r>
            <a:r>
              <a:rPr lang="es-HN" sz="1800" b="1" dirty="0"/>
              <a:t>3%</a:t>
            </a:r>
            <a:r>
              <a:rPr lang="es-HN" sz="1800" dirty="0"/>
              <a:t> comparado con </a:t>
            </a:r>
            <a:r>
              <a:rPr lang="es-HN" sz="1800" b="1" dirty="0"/>
              <a:t>7%</a:t>
            </a:r>
            <a:r>
              <a:rPr lang="es-HN" sz="1800" dirty="0"/>
              <a:t> de aquellos manejados </a:t>
            </a:r>
            <a:r>
              <a:rPr lang="es-HN" sz="1800" b="1" dirty="0"/>
              <a:t>ambulatoriamente.</a:t>
            </a:r>
            <a:r>
              <a:rPr lang="en-US" sz="1800" b="1" dirty="0"/>
              <a:t> </a:t>
            </a:r>
            <a:endParaRPr lang="en-US" sz="1800" dirty="0"/>
          </a:p>
          <a:p>
            <a:pPr marL="0" indent="0">
              <a:buNone/>
            </a:pPr>
            <a:endParaRPr lang="en-US" sz="1800" dirty="0"/>
          </a:p>
          <a:p>
            <a:r>
              <a:rPr lang="es-HN" sz="1800" dirty="0"/>
              <a:t>La heterogeneidad en el tipo de valoración prenatal en los estudios incluidos enfatiza la necesidad de desarrollar un protocolo adecuado para el control prenatal de embarazos gemelares MCMA, enfocándose en el tipo y frecuencia de seguimiento mas que en la admisión intrahospitalaria.</a:t>
            </a:r>
          </a:p>
          <a:p>
            <a:endParaRPr lang="en-US" sz="1800" dirty="0"/>
          </a:p>
          <a:p>
            <a:endParaRPr lang="en-US" sz="1800" b="1"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8AD905CB-C34D-CB4C-9D71-1010D83C5279}"/>
              </a:ext>
            </a:extLst>
          </p:cNvPr>
          <p:cNvSpPr txBox="1">
            <a:spLocks noChangeArrowheads="1"/>
          </p:cNvSpPr>
          <p:nvPr/>
        </p:nvSpPr>
        <p:spPr bwMode="auto">
          <a:xfrm>
            <a:off x="0" y="975946"/>
            <a:ext cx="9144000" cy="78790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222192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68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Discusión</a:t>
            </a:r>
            <a:endParaRPr lang="es-HN" altLang="en-US" sz="2800" dirty="0">
              <a:solidFill>
                <a:srgbClr val="000000"/>
              </a:solidFill>
              <a:effectLst>
                <a:outerShdw blurRad="50800" dist="38100" dir="2700000" algn="tl" rotWithShape="0">
                  <a:prstClr val="black">
                    <a:alpha val="40000"/>
                  </a:prstClr>
                </a:outerShdw>
              </a:effectLst>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4E0F4CF9-B795-4F4A-AB03-48F2B1302594}"/>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sp>
        <p:nvSpPr>
          <p:cNvPr id="3" name="מציין מיקום טקסט 2">
            <a:extLst>
              <a:ext uri="{FF2B5EF4-FFF2-40B4-BE49-F238E27FC236}">
                <a16:creationId xmlns:a16="http://schemas.microsoft.com/office/drawing/2014/main" id="{DB0C2D8F-58F0-DB46-9618-87F49884E90D}"/>
              </a:ext>
            </a:extLst>
          </p:cNvPr>
          <p:cNvSpPr>
            <a:spLocks noGrp="1"/>
          </p:cNvSpPr>
          <p:nvPr>
            <p:ph type="body" idx="1"/>
          </p:nvPr>
        </p:nvSpPr>
        <p:spPr>
          <a:xfrm>
            <a:off x="629842" y="2227696"/>
            <a:ext cx="3868340" cy="608269"/>
          </a:xfrm>
        </p:spPr>
        <p:txBody>
          <a:bodyPr/>
          <a:lstStyle/>
          <a:p>
            <a:r>
              <a:rPr lang="es-HN" dirty="0">
                <a:solidFill>
                  <a:srgbClr val="000000"/>
                </a:solidFill>
                <a:latin typeface="Arial" charset="0"/>
                <a:ea typeface="ＭＳ Ｐゴシック" pitchFamily="34" charset="-128"/>
              </a:rPr>
              <a:t>Fortalezas</a:t>
            </a:r>
            <a:r>
              <a:rPr lang="en-US" dirty="0">
                <a:solidFill>
                  <a:srgbClr val="000000"/>
                </a:solidFill>
                <a:latin typeface="Arial" charset="0"/>
                <a:ea typeface="ＭＳ Ｐゴシック" pitchFamily="34" charset="-128"/>
              </a:rPr>
              <a:t> </a:t>
            </a:r>
            <a:endParaRPr lang="he-IL" dirty="0">
              <a:solidFill>
                <a:srgbClr val="000000"/>
              </a:solidFill>
              <a:latin typeface="Arial" charset="0"/>
              <a:ea typeface="ＭＳ Ｐゴシック" pitchFamily="34" charset="-128"/>
            </a:endParaRPr>
          </a:p>
        </p:txBody>
      </p:sp>
      <p:sp>
        <p:nvSpPr>
          <p:cNvPr id="4" name="מציין מיקום תוכן 3">
            <a:extLst>
              <a:ext uri="{FF2B5EF4-FFF2-40B4-BE49-F238E27FC236}">
                <a16:creationId xmlns:a16="http://schemas.microsoft.com/office/drawing/2014/main" id="{77251234-1648-FE4C-A1B1-3C5825D1D38E}"/>
              </a:ext>
            </a:extLst>
          </p:cNvPr>
          <p:cNvSpPr>
            <a:spLocks noGrp="1"/>
          </p:cNvSpPr>
          <p:nvPr>
            <p:ph sz="half" idx="2"/>
          </p:nvPr>
        </p:nvSpPr>
        <p:spPr>
          <a:xfrm>
            <a:off x="629842" y="3051608"/>
            <a:ext cx="3868340" cy="3684588"/>
          </a:xfrm>
        </p:spPr>
        <p:txBody>
          <a:bodyPr>
            <a:normAutofit/>
          </a:bodyPr>
          <a:lstStyle/>
          <a:p>
            <a:r>
              <a:rPr lang="es-HN" sz="1900" dirty="0">
                <a:solidFill>
                  <a:srgbClr val="000000"/>
                </a:solidFill>
                <a:latin typeface="Arial" charset="0"/>
                <a:ea typeface="ＭＳ Ｐゴシック" pitchFamily="34" charset="-128"/>
              </a:rPr>
              <a:t>La estimación mas completa publicada de los resultados investigados en los embarazos de gemelos MCMA.</a:t>
            </a:r>
            <a:r>
              <a:rPr lang="en-US" sz="1900" dirty="0">
                <a:solidFill>
                  <a:srgbClr val="000000"/>
                </a:solidFill>
                <a:latin typeface="Arial" charset="0"/>
                <a:ea typeface="ＭＳ Ｐゴシック" pitchFamily="34" charset="-128"/>
              </a:rPr>
              <a:t> </a:t>
            </a:r>
          </a:p>
          <a:p>
            <a:pPr marL="0" indent="0">
              <a:buNone/>
            </a:pPr>
            <a:endParaRPr lang="he-IL" dirty="0"/>
          </a:p>
        </p:txBody>
      </p:sp>
      <p:sp>
        <p:nvSpPr>
          <p:cNvPr id="5" name="מציין מיקום טקסט 4">
            <a:extLst>
              <a:ext uri="{FF2B5EF4-FFF2-40B4-BE49-F238E27FC236}">
                <a16:creationId xmlns:a16="http://schemas.microsoft.com/office/drawing/2014/main" id="{7B1BF28D-6A01-2149-9AE8-1214FEDA2F5B}"/>
              </a:ext>
            </a:extLst>
          </p:cNvPr>
          <p:cNvSpPr>
            <a:spLocks noGrp="1"/>
          </p:cNvSpPr>
          <p:nvPr>
            <p:ph type="body" sz="quarter" idx="3"/>
          </p:nvPr>
        </p:nvSpPr>
        <p:spPr>
          <a:xfrm>
            <a:off x="4629150" y="2227696"/>
            <a:ext cx="3887391" cy="608269"/>
          </a:xfrm>
        </p:spPr>
        <p:txBody>
          <a:bodyPr>
            <a:normAutofit/>
          </a:bodyPr>
          <a:lstStyle/>
          <a:p>
            <a:r>
              <a:rPr lang="es-HN" dirty="0">
                <a:solidFill>
                  <a:srgbClr val="000000"/>
                </a:solidFill>
                <a:latin typeface="Arial" charset="0"/>
                <a:ea typeface="ＭＳ Ｐゴシック" pitchFamily="34" charset="-128"/>
              </a:rPr>
              <a:t>Limitaciones</a:t>
            </a:r>
          </a:p>
        </p:txBody>
      </p:sp>
      <p:sp>
        <p:nvSpPr>
          <p:cNvPr id="6" name="מציין מיקום תוכן 5">
            <a:extLst>
              <a:ext uri="{FF2B5EF4-FFF2-40B4-BE49-F238E27FC236}">
                <a16:creationId xmlns:a16="http://schemas.microsoft.com/office/drawing/2014/main" id="{9FB8564B-4557-7E40-9D2A-66295999F601}"/>
              </a:ext>
            </a:extLst>
          </p:cNvPr>
          <p:cNvSpPr>
            <a:spLocks noGrp="1"/>
          </p:cNvSpPr>
          <p:nvPr>
            <p:ph sz="quarter" idx="4"/>
          </p:nvPr>
        </p:nvSpPr>
        <p:spPr>
          <a:xfrm>
            <a:off x="4629150" y="2835965"/>
            <a:ext cx="4137778" cy="3684588"/>
          </a:xfrm>
        </p:spPr>
        <p:txBody>
          <a:bodyPr>
            <a:noAutofit/>
          </a:bodyPr>
          <a:lstStyle/>
          <a:p>
            <a:r>
              <a:rPr lang="es-HN" sz="1800" dirty="0">
                <a:solidFill>
                  <a:srgbClr val="000000"/>
                </a:solidFill>
                <a:latin typeface="Arial" charset="0"/>
                <a:ea typeface="ＭＳ Ｐゴシック" pitchFamily="34" charset="-128"/>
              </a:rPr>
              <a:t>Pequeño numero de casos en algunos de los estudios incluidos</a:t>
            </a:r>
            <a:r>
              <a:rPr lang="en-US" sz="1800" dirty="0">
                <a:solidFill>
                  <a:srgbClr val="000000"/>
                </a:solidFill>
                <a:latin typeface="Arial" charset="0"/>
                <a:ea typeface="ＭＳ Ｐゴシック" pitchFamily="34" charset="-128"/>
              </a:rPr>
              <a:t>.</a:t>
            </a:r>
          </a:p>
          <a:p>
            <a:r>
              <a:rPr lang="es-HN" sz="1800" dirty="0">
                <a:solidFill>
                  <a:srgbClr val="000000"/>
                </a:solidFill>
                <a:latin typeface="Arial" charset="0"/>
                <a:ea typeface="ＭＳ Ｐゴシック" pitchFamily="34" charset="-128"/>
              </a:rPr>
              <a:t>Diseño no-aleatorizando retrospectivo en algunos de los estudios incluidos</a:t>
            </a:r>
            <a:r>
              <a:rPr lang="en-US" sz="1800" dirty="0">
                <a:solidFill>
                  <a:srgbClr val="000000"/>
                </a:solidFill>
                <a:latin typeface="Arial" charset="0"/>
                <a:ea typeface="ＭＳ Ｐゴシック" pitchFamily="34" charset="-128"/>
              </a:rPr>
              <a:t>.</a:t>
            </a:r>
          </a:p>
          <a:p>
            <a:r>
              <a:rPr lang="es-HN" sz="1800" dirty="0">
                <a:solidFill>
                  <a:srgbClr val="000000"/>
                </a:solidFill>
                <a:latin typeface="Arial" charset="0"/>
                <a:ea typeface="ＭＳ Ｐゴシック" pitchFamily="34" charset="-128"/>
              </a:rPr>
              <a:t>Disparidad de las poblaciones (debido a la variedad de criterios de inclusión)</a:t>
            </a:r>
            <a:r>
              <a:rPr lang="en-US" sz="1800" dirty="0">
                <a:solidFill>
                  <a:srgbClr val="000000"/>
                </a:solidFill>
                <a:latin typeface="Arial" charset="0"/>
                <a:ea typeface="ＭＳ Ｐゴシック" pitchFamily="34" charset="-128"/>
              </a:rPr>
              <a:t>.</a:t>
            </a:r>
          </a:p>
          <a:p>
            <a:r>
              <a:rPr lang="es-HN" sz="1800" dirty="0">
                <a:solidFill>
                  <a:srgbClr val="000000"/>
                </a:solidFill>
                <a:latin typeface="Arial" charset="0"/>
                <a:ea typeface="ＭＳ Ｐゴシック" pitchFamily="34" charset="-128"/>
              </a:rPr>
              <a:t>Falta de criterios estandarizados para el control prenatal de embarazos gemelares MCMA.</a:t>
            </a:r>
          </a:p>
          <a:p>
            <a:r>
              <a:rPr lang="es-HN" sz="1800" dirty="0">
                <a:solidFill>
                  <a:srgbClr val="000000"/>
                </a:solidFill>
                <a:latin typeface="Arial" charset="0"/>
                <a:ea typeface="ＭＳ Ｐゴシック" pitchFamily="34" charset="-128"/>
              </a:rPr>
              <a:t>Valoración de sesgo de publicación potencial fue problemático.</a:t>
            </a:r>
          </a:p>
          <a:p>
            <a:pPr marL="0" indent="0">
              <a:buNone/>
            </a:pPr>
            <a:r>
              <a:rPr lang="en-US" sz="1800" dirty="0">
                <a:solidFill>
                  <a:srgbClr val="000000"/>
                </a:solidFill>
                <a:latin typeface="Arial" charset="0"/>
                <a:ea typeface="ＭＳ Ｐゴシック" pitchFamily="34" charset="-128"/>
              </a:rPr>
              <a:t> </a:t>
            </a:r>
          </a:p>
          <a:p>
            <a:pPr marL="0" indent="0">
              <a:buNone/>
            </a:pPr>
            <a:endParaRPr lang="en-US" sz="1800" dirty="0">
              <a:solidFill>
                <a:srgbClr val="000000"/>
              </a:solidFill>
              <a:latin typeface="Arial" charset="0"/>
              <a:ea typeface="ＭＳ Ｐゴシック" pitchFamily="34" charset="-128"/>
            </a:endParaRPr>
          </a:p>
          <a:p>
            <a:endParaRPr lang="en-US" sz="1800" dirty="0"/>
          </a:p>
          <a:p>
            <a:endParaRPr lang="he-IL" sz="1800" dirty="0"/>
          </a:p>
        </p:txBody>
      </p:sp>
    </p:spTree>
    <p:extLst>
      <p:ext uri="{BB962C8B-B14F-4D97-AF65-F5344CB8AC3E}">
        <p14:creationId xmlns:p14="http://schemas.microsoft.com/office/powerpoint/2010/main" val="27414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95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Implicaciones para la practica</a:t>
            </a:r>
            <a:endParaRPr lang="es-HN" altLang="en-US" sz="2800" dirty="0">
              <a:solidFill>
                <a:srgbClr val="000000"/>
              </a:solidFill>
              <a:effectLst>
                <a:outerShdw blurRad="50800" dist="38100" dir="2700000" algn="tl" rotWithShape="0">
                  <a:prstClr val="black">
                    <a:alpha val="40000"/>
                  </a:prstClr>
                </a:outerShdw>
              </a:effectLst>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B3BF4A0A-7316-8A41-B5AD-35E89139537B}"/>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sp>
        <p:nvSpPr>
          <p:cNvPr id="13" name="Segnaposto contenuto 2">
            <a:extLst>
              <a:ext uri="{FF2B5EF4-FFF2-40B4-BE49-F238E27FC236}">
                <a16:creationId xmlns:a16="http://schemas.microsoft.com/office/drawing/2014/main" id="{9F489A82-A3B3-264F-9D8A-1DA571EB72D9}"/>
              </a:ext>
            </a:extLst>
          </p:cNvPr>
          <p:cNvSpPr txBox="1">
            <a:spLocks/>
          </p:cNvSpPr>
          <p:nvPr/>
        </p:nvSpPr>
        <p:spPr bwMode="auto">
          <a:xfrm>
            <a:off x="79375" y="2294821"/>
            <a:ext cx="9064625" cy="450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900" dirty="0"/>
              <a:t>Identificación prenatal de embarazos MCMA es fundamental en su estratificación de riesgo y vigilancia en su cuidado prenatal.</a:t>
            </a:r>
          </a:p>
          <a:p>
            <a:endParaRPr lang="en-US" sz="800" dirty="0"/>
          </a:p>
          <a:p>
            <a:r>
              <a:rPr lang="es-HN" sz="1900" dirty="0"/>
              <a:t>En esta revisión sistemática, solo 30% de las </a:t>
            </a:r>
            <a:r>
              <a:rPr lang="es-HN" sz="1900" dirty="0" err="1"/>
              <a:t>IUDs</a:t>
            </a:r>
            <a:r>
              <a:rPr lang="es-HN" sz="1900" dirty="0"/>
              <a:t> se debieron a condiciones reconocibles como ser TTTS. Sin embargo, el diagnostico prenatal de TTTS en embarazo gemelar MCMA no es fácil y el posible que algunas perdidas fetales clasificadas como inesperadas fueron el resultado de un TTTS no diagnosticado. Se necesita una evaluación minuciosa de los gemelos MCMA para poder encontrar signos de TTTS (evaluación serial de liquido amniótico, vejigas urinarias fetales y estudios Doppler)</a:t>
            </a:r>
            <a:r>
              <a:rPr lang="en-US" sz="1800" dirty="0"/>
              <a:t>. </a:t>
            </a:r>
            <a:endParaRPr lang="en-US" sz="1800" dirty="0" smtClean="0"/>
          </a:p>
          <a:p>
            <a:endParaRPr lang="en-US" sz="800" dirty="0"/>
          </a:p>
          <a:p>
            <a:r>
              <a:rPr lang="es-HN" sz="1900" dirty="0"/>
              <a:t>La norma de parto electivo a las 32 semanas de gestación puede verse apropiada en vista del alto riesgo aparente de muerte fetal que ocurre después en la gestación, pero debe de hacerse un balance con respecto al alto riesgo potencial de morbilidad neonatal.</a:t>
            </a:r>
            <a:endParaRPr lang="en-US" sz="19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54845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95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Implicaciones para la practica</a:t>
            </a:r>
            <a:endParaRPr lang="es-HN" altLang="en-US" sz="2800" dirty="0">
              <a:solidFill>
                <a:srgbClr val="000000"/>
              </a:solidFill>
              <a:effectLst>
                <a:outerShdw blurRad="50800" dist="38100" dir="2700000" algn="tl" rotWithShape="0">
                  <a:prstClr val="black">
                    <a:alpha val="40000"/>
                  </a:prstClr>
                </a:outerShdw>
              </a:effectLst>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B3BF4A0A-7316-8A41-B5AD-35E89139537B}"/>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sp>
        <p:nvSpPr>
          <p:cNvPr id="13" name="Segnaposto contenuto 2">
            <a:extLst>
              <a:ext uri="{FF2B5EF4-FFF2-40B4-BE49-F238E27FC236}">
                <a16:creationId xmlns:a16="http://schemas.microsoft.com/office/drawing/2014/main" id="{9F489A82-A3B3-264F-9D8A-1DA571EB72D9}"/>
              </a:ext>
            </a:extLst>
          </p:cNvPr>
          <p:cNvSpPr txBox="1">
            <a:spLocks/>
          </p:cNvSpPr>
          <p:nvPr/>
        </p:nvSpPr>
        <p:spPr bwMode="auto">
          <a:xfrm>
            <a:off x="79375" y="2321032"/>
            <a:ext cx="8937625" cy="42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en-US" sz="2000" dirty="0"/>
          </a:p>
          <a:p>
            <a:r>
              <a:rPr lang="es-HN" sz="2000" dirty="0"/>
              <a:t>No esta claro si la evaluación sistemática de los cordones umbilicales para diagnosticar enredamientos pueda reducir el riesgo de perdida fetal, ya que muchos de ellos son eventos inmediatos que no son fácilmente de predecir.</a:t>
            </a:r>
          </a:p>
          <a:p>
            <a:pPr marL="0" indent="0">
              <a:buNone/>
            </a:pPr>
            <a:endParaRPr lang="en-US" sz="800" dirty="0"/>
          </a:p>
          <a:p>
            <a:r>
              <a:rPr lang="es-HN" sz="2000" dirty="0"/>
              <a:t>Se ha sugerido el monitoreo fetal dos veces por semana comenzando desde las 24-26 semanas en vista de la alta tasa de perdida perinatal que ocurre a las 24-30 semanas de gestación. Aun con esto, consejería a los padres debe de enfatizarse la realidad que una evaluación normal no puede completamente descartar eventos adversos, ya que pueden ocurrir en cualquier momento.</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86808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95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he-IL" sz="2800" b="1" dirty="0">
                <a:effectLst>
                  <a:outerShdw blurRad="50800" dist="38100" dir="2700000" algn="tl" rotWithShape="0">
                    <a:prstClr val="black">
                      <a:alpha val="40000"/>
                    </a:prstClr>
                  </a:outerShdw>
                </a:effectLst>
              </a:rPr>
              <a:t>Perspectivas futuras</a:t>
            </a:r>
            <a:endParaRPr lang="es-HN" altLang="en-US" sz="2800" dirty="0">
              <a:solidFill>
                <a:srgbClr val="000000"/>
              </a:solidFill>
              <a:effectLst>
                <a:outerShdw blurRad="50800" dist="38100" dir="2700000" algn="tl" rotWithShape="0">
                  <a:prstClr val="black">
                    <a:alpha val="40000"/>
                  </a:prstClr>
                </a:outerShdw>
              </a:effectLst>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B3BF4A0A-7316-8A41-B5AD-35E89139537B}"/>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sp>
        <p:nvSpPr>
          <p:cNvPr id="13" name="Segnaposto contenuto 2">
            <a:extLst>
              <a:ext uri="{FF2B5EF4-FFF2-40B4-BE49-F238E27FC236}">
                <a16:creationId xmlns:a16="http://schemas.microsoft.com/office/drawing/2014/main" id="{9F489A82-A3B3-264F-9D8A-1DA571EB72D9}"/>
              </a:ext>
            </a:extLst>
          </p:cNvPr>
          <p:cNvSpPr txBox="1">
            <a:spLocks/>
          </p:cNvSpPr>
          <p:nvPr/>
        </p:nvSpPr>
        <p:spPr bwMode="auto">
          <a:xfrm>
            <a:off x="79375" y="2321032"/>
            <a:ext cx="8937625" cy="98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t>Grandes estudios se necesitan para poder desarrollar protocolos objetivos para vigilancia prenatal de gemelos MCMA, dirigidos a reducir el riesgo de mortalidad y morbilidad perinatal en estos embarazos</a:t>
            </a:r>
            <a:r>
              <a:rPr lang="en-US" sz="2000" dirty="0"/>
              <a:t>.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
        <p:nvSpPr>
          <p:cNvPr id="10" name="Rectangle 8">
            <a:extLst>
              <a:ext uri="{FF2B5EF4-FFF2-40B4-BE49-F238E27FC236}">
                <a16:creationId xmlns:a16="http://schemas.microsoft.com/office/drawing/2014/main" id="{6F755BF1-710C-B946-9081-878D01B7098F}"/>
              </a:ext>
            </a:extLst>
          </p:cNvPr>
          <p:cNvSpPr>
            <a:spLocks noChangeArrowheads="1"/>
          </p:cNvSpPr>
          <p:nvPr/>
        </p:nvSpPr>
        <p:spPr bwMode="auto">
          <a:xfrm>
            <a:off x="5260" y="345642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he-IL" sz="2800" b="1" dirty="0">
                <a:effectLst>
                  <a:outerShdw blurRad="50800" dist="38100" dir="2700000" algn="tl" rotWithShape="0">
                    <a:prstClr val="black">
                      <a:alpha val="40000"/>
                    </a:prstClr>
                  </a:outerShdw>
                </a:effectLst>
              </a:rPr>
              <a:t>Puntos para discusión</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1" name="Segnaposto contenuto 2">
            <a:extLst>
              <a:ext uri="{FF2B5EF4-FFF2-40B4-BE49-F238E27FC236}">
                <a16:creationId xmlns:a16="http://schemas.microsoft.com/office/drawing/2014/main" id="{408D8403-56D4-014B-BC4D-DA852128E6AD}"/>
              </a:ext>
            </a:extLst>
          </p:cNvPr>
          <p:cNvSpPr txBox="1">
            <a:spLocks/>
          </p:cNvSpPr>
          <p:nvPr/>
        </p:nvSpPr>
        <p:spPr bwMode="auto">
          <a:xfrm>
            <a:off x="53100" y="3955381"/>
            <a:ext cx="8937625" cy="2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t>En vista de las mejoras en los tratamientos de soporte de infantes prematuros, se deberían de evacuar los gemelos MCMA entre las 30-32 semanas en centros selectos?</a:t>
            </a:r>
          </a:p>
          <a:p>
            <a:endParaRPr lang="en-US" sz="2000" dirty="0"/>
          </a:p>
          <a:p>
            <a:r>
              <a:rPr lang="es-HN" sz="2000"/>
              <a:t>¿Las </a:t>
            </a:r>
            <a:r>
              <a:rPr lang="es-HN" sz="2000" dirty="0"/>
              <a:t>evaluaciones Doppler seriales comenzando lo mas temprano en el segundo trimestre minimizaría la IUD inesperada debido a enredos?</a:t>
            </a:r>
            <a:r>
              <a:rPr lang="en-US" sz="2000" dirty="0"/>
              <a:t>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224313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r>
              <a:rPr lang="en-US" sz="1400" b="1" dirty="0">
                <a:solidFill>
                  <a:schemeClr val="bg1"/>
                </a:solidFill>
              </a:rPr>
              <a:t>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4343" name="TextBox 1"/>
          <p:cNvSpPr txBox="1">
            <a:spLocks noChangeArrowheads="1"/>
          </p:cNvSpPr>
          <p:nvPr/>
        </p:nvSpPr>
        <p:spPr bwMode="auto">
          <a:xfrm>
            <a:off x="6619" y="1782525"/>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HN" altLang="it-IT" sz="2800" b="1" dirty="0">
                <a:effectLst>
                  <a:outerShdw blurRad="50800" dist="38100" dir="2700000" algn="tl" rotWithShape="0">
                    <a:prstClr val="black">
                      <a:alpha val="40000"/>
                    </a:prstClr>
                  </a:outerShdw>
                </a:effectLst>
              </a:rPr>
              <a:t>Introducción</a:t>
            </a:r>
          </a:p>
        </p:txBody>
      </p:sp>
      <p:sp>
        <p:nvSpPr>
          <p:cNvPr id="23" name="Segnaposto contenuto 2"/>
          <p:cNvSpPr txBox="1">
            <a:spLocks/>
          </p:cNvSpPr>
          <p:nvPr/>
        </p:nvSpPr>
        <p:spPr bwMode="auto">
          <a:xfrm>
            <a:off x="179388" y="2402922"/>
            <a:ext cx="8836793" cy="432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s-HN" sz="1800" dirty="0"/>
              <a:t>Embarazo gemelares monocoriales (MC) están en alto riesgo de mortalidad y morbilidad perinatal comparado con los embarazos dicoriónicos (DC).</a:t>
            </a:r>
          </a:p>
          <a:p>
            <a:pPr marL="0" indent="0">
              <a:buNone/>
              <a:defRPr/>
            </a:pPr>
            <a:endParaRPr lang="es-HN" sz="1800" dirty="0"/>
          </a:p>
          <a:p>
            <a:pPr>
              <a:defRPr/>
            </a:pPr>
            <a:r>
              <a:rPr lang="es-HN" sz="1800" dirty="0"/>
              <a:t>Algunas complicaciones son únicas para placentas MC, como ser síndrome de transfusión feto-feto (TTTS), secuencia de perfusión arterial reversa gemelar (TRAP) y restricción de crecimiento intrauterino selectivo.</a:t>
            </a:r>
          </a:p>
          <a:p>
            <a:pPr marL="0" indent="0">
              <a:buNone/>
              <a:defRPr/>
            </a:pPr>
            <a:endParaRPr lang="en-US" sz="1800" dirty="0"/>
          </a:p>
          <a:p>
            <a:pPr>
              <a:defRPr/>
            </a:pPr>
            <a:r>
              <a:rPr lang="es-HN" sz="1800" dirty="0"/>
              <a:t>Monoamniocidad conlleva mas riesgo aumentado de resultado adverso en el embarazo comparado con embarazos diamnióticos MC por ende la identificación prenatal de gemelos monoamnióticos monocoriales (MCMA) es fundamental.</a:t>
            </a:r>
          </a:p>
          <a:p>
            <a:pPr>
              <a:defRPr/>
            </a:pPr>
            <a:endParaRPr lang="en-US" sz="2000" dirty="0"/>
          </a:p>
          <a:p>
            <a:pPr marL="0" indent="0">
              <a:buNone/>
              <a:defRPr/>
            </a:pPr>
            <a:endParaRPr lang="en-US" sz="1800" dirty="0"/>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98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4343" name="TextBox 1"/>
          <p:cNvSpPr txBox="1">
            <a:spLocks noChangeArrowheads="1"/>
          </p:cNvSpPr>
          <p:nvPr/>
        </p:nvSpPr>
        <p:spPr bwMode="auto">
          <a:xfrm>
            <a:off x="6619" y="1772251"/>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HN" altLang="it-IT" sz="2800" b="1" dirty="0">
                <a:effectLst>
                  <a:outerShdw blurRad="50800" dist="38100" dir="2700000" algn="tl" rotWithShape="0">
                    <a:prstClr val="black">
                      <a:alpha val="40000"/>
                    </a:prstClr>
                  </a:outerShdw>
                </a:effectLst>
              </a:rPr>
              <a:t>Introducción</a:t>
            </a:r>
          </a:p>
        </p:txBody>
      </p:sp>
      <p:sp>
        <p:nvSpPr>
          <p:cNvPr id="23" name="Segnaposto contenuto 2"/>
          <p:cNvSpPr txBox="1">
            <a:spLocks/>
          </p:cNvSpPr>
          <p:nvPr/>
        </p:nvSpPr>
        <p:spPr bwMode="auto">
          <a:xfrm>
            <a:off x="179388" y="2347426"/>
            <a:ext cx="8836793" cy="432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s-HN" sz="1800" dirty="0"/>
              <a:t>No existe ensayo controlado aleatorizado que aborde el tipo y frecuencia de seguimiento en el embarazo MCMA.</a:t>
            </a:r>
          </a:p>
          <a:p>
            <a:pPr>
              <a:defRPr/>
            </a:pPr>
            <a:endParaRPr lang="en-US" sz="1800" dirty="0"/>
          </a:p>
          <a:p>
            <a:pPr>
              <a:defRPr/>
            </a:pPr>
            <a:r>
              <a:rPr lang="es-HN" sz="1800" dirty="0"/>
              <a:t>Algunos estudios instruyen seguimiento </a:t>
            </a:r>
            <a:r>
              <a:rPr lang="es-HN" sz="1800" b="1" dirty="0"/>
              <a:t>intrahospitalario</a:t>
            </a:r>
            <a:r>
              <a:rPr lang="es-HN" sz="1800" dirty="0"/>
              <a:t> de estos embarazos con ultrasonidos seriales y evaluación cardiotocográfica (CTG), mientras otros reportan que no hay diferencia en el resultado perinatal entre los casos manejados intrahospitalarios y aquellos manejados de manera </a:t>
            </a:r>
            <a:r>
              <a:rPr lang="es-HN" sz="1800" b="1" dirty="0"/>
              <a:t>ambulatoria.</a:t>
            </a:r>
          </a:p>
          <a:p>
            <a:pPr marL="0" indent="0">
              <a:buNone/>
              <a:defRPr/>
            </a:pPr>
            <a:endParaRPr lang="es-HN" sz="1800" dirty="0"/>
          </a:p>
          <a:p>
            <a:pPr>
              <a:defRPr/>
            </a:pPr>
            <a:r>
              <a:rPr lang="es-HN" sz="1800" dirty="0"/>
              <a:t>No hay recomendaciones especificas en como manejar gemelos MCMA que provean las diferentes instituciones nacionales.</a:t>
            </a:r>
            <a:r>
              <a:rPr lang="en-US" sz="1800" dirty="0"/>
              <a:t> </a:t>
            </a:r>
          </a:p>
          <a:p>
            <a:pPr>
              <a:defRPr/>
            </a:pPr>
            <a:endParaRPr lang="en-US" sz="1800" dirty="0"/>
          </a:p>
          <a:p>
            <a:pPr>
              <a:defRPr/>
            </a:pPr>
            <a:r>
              <a:rPr lang="es-HN" sz="1800" dirty="0"/>
              <a:t>Los embarazos MCMA usualmente se evacuan entre las 32 y 34 semanas de gestaciones en vista del alto riesgo reportado de perdida fetal inesperada con la gestación avanzada.</a:t>
            </a:r>
            <a:r>
              <a:rPr lang="en-US" sz="1800" dirty="0"/>
              <a:t> </a:t>
            </a:r>
          </a:p>
          <a:p>
            <a:pPr marL="0" indent="0">
              <a:buNone/>
              <a:defRPr/>
            </a:pPr>
            <a:endParaRPr lang="en-US" sz="2000" dirty="0"/>
          </a:p>
          <a:p>
            <a:pPr marL="0" indent="0">
              <a:buNone/>
              <a:defRPr/>
            </a:pPr>
            <a:r>
              <a:rPr lang="en-US" sz="2000" dirty="0"/>
              <a:t> </a:t>
            </a:r>
          </a:p>
          <a:p>
            <a:pPr>
              <a:defRPr/>
            </a:pPr>
            <a:endParaRPr lang="en-US" sz="2000" dirty="0"/>
          </a:p>
          <a:p>
            <a:pPr>
              <a:defRPr/>
            </a:pPr>
            <a:endParaRPr lang="en-US" sz="2000" dirty="0"/>
          </a:p>
          <a:p>
            <a:pPr marL="0" indent="0">
              <a:buNone/>
              <a:defRPr/>
            </a:pPr>
            <a:endParaRPr lang="en-US" sz="1800" dirty="0"/>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325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8" name="Content Placeholder 2"/>
          <p:cNvSpPr txBox="1">
            <a:spLocks/>
          </p:cNvSpPr>
          <p:nvPr/>
        </p:nvSpPr>
        <p:spPr>
          <a:xfrm>
            <a:off x="495300" y="2554115"/>
            <a:ext cx="8210550" cy="323297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s-HN" sz="2600" b="1" i="1" dirty="0">
                <a:latin typeface="Arial" panose="020B0604020202020204" pitchFamily="34" charset="0"/>
                <a:ea typeface="Arial" charset="0"/>
                <a:cs typeface="Arial" panose="020B0604020202020204" pitchFamily="34" charset="0"/>
              </a:rPr>
              <a:t>Primario</a:t>
            </a:r>
            <a:r>
              <a:rPr lang="en-US" b="1" i="1" dirty="0">
                <a:latin typeface="Arial" panose="020B0604020202020204" pitchFamily="34" charset="0"/>
                <a:ea typeface="Arial" charset="0"/>
                <a:cs typeface="Arial" panose="020B0604020202020204" pitchFamily="34" charset="0"/>
              </a:rPr>
              <a:t> </a:t>
            </a:r>
          </a:p>
          <a:p>
            <a:pPr>
              <a:lnSpc>
                <a:spcPct val="110000"/>
              </a:lnSpc>
            </a:pPr>
            <a:r>
              <a:rPr lang="es-HN" sz="2600" dirty="0">
                <a:latin typeface="Arial" panose="020B0604020202020204" pitchFamily="34" charset="0"/>
                <a:cs typeface="Arial" panose="020B0604020202020204" pitchFamily="34" charset="0"/>
              </a:rPr>
              <a:t>Cuantificar la incidencia de mortalidad perinatal en embarazos gemelares MCMA, de acuerdo a la edad gestacional</a:t>
            </a:r>
            <a:endParaRPr lang="es-HN" sz="2600" b="1" i="1" dirty="0">
              <a:latin typeface="Arial" panose="020B0604020202020204" pitchFamily="34" charset="0"/>
              <a:ea typeface="Arial" charset="0"/>
              <a:cs typeface="Arial" panose="020B0604020202020204" pitchFamily="34" charset="0"/>
            </a:endParaRPr>
          </a:p>
          <a:p>
            <a:pPr>
              <a:lnSpc>
                <a:spcPct val="110000"/>
              </a:lnSpc>
            </a:pPr>
            <a:endParaRPr lang="en-US" sz="2600" b="1" i="1" dirty="0">
              <a:latin typeface="Arial" panose="020B0604020202020204" pitchFamily="34" charset="0"/>
              <a:ea typeface="Arial" charset="0"/>
              <a:cs typeface="Arial" panose="020B0604020202020204" pitchFamily="34" charset="0"/>
            </a:endParaRPr>
          </a:p>
          <a:p>
            <a:pPr>
              <a:lnSpc>
                <a:spcPct val="110000"/>
              </a:lnSpc>
            </a:pPr>
            <a:r>
              <a:rPr lang="es-HN" sz="2600" b="1" i="1" dirty="0">
                <a:latin typeface="Arial" panose="020B0604020202020204" pitchFamily="34" charset="0"/>
                <a:ea typeface="Arial" charset="0"/>
                <a:cs typeface="Arial" panose="020B0604020202020204" pitchFamily="34" charset="0"/>
              </a:rPr>
              <a:t>Secundario</a:t>
            </a:r>
            <a:r>
              <a:rPr lang="en-US" sz="2600" b="1" i="1" dirty="0">
                <a:latin typeface="Arial" panose="020B0604020202020204" pitchFamily="34" charset="0"/>
                <a:ea typeface="Arial" charset="0"/>
                <a:cs typeface="Arial" panose="020B0604020202020204" pitchFamily="34" charset="0"/>
              </a:rPr>
              <a:t> </a:t>
            </a:r>
          </a:p>
          <a:p>
            <a:pPr>
              <a:lnSpc>
                <a:spcPct val="110000"/>
              </a:lnSpc>
            </a:pPr>
            <a:r>
              <a:rPr lang="es-HN" sz="2600" dirty="0">
                <a:latin typeface="Arial" panose="020B0604020202020204" pitchFamily="34" charset="0"/>
                <a:cs typeface="Arial" panose="020B0604020202020204" pitchFamily="34" charset="0"/>
              </a:rPr>
              <a:t>Establecer el riesgo de mortalidad en embarazos manejados como intrahospitalarios comparado con aquellos manejados ambulatoriamente</a:t>
            </a:r>
            <a:endParaRPr lang="es-HN" sz="2600" b="1" i="1" dirty="0">
              <a:latin typeface="Arial" panose="020B0604020202020204" pitchFamily="34" charset="0"/>
              <a:ea typeface="Arial" charset="0"/>
              <a:cs typeface="Arial" panose="020B0604020202020204" pitchFamily="34" charset="0"/>
            </a:endParaRPr>
          </a:p>
          <a:p>
            <a:endParaRPr lang="en-US" dirty="0">
              <a:latin typeface="Arial" charset="0"/>
              <a:ea typeface="Arial" charset="0"/>
              <a:cs typeface="Arial" charset="0"/>
            </a:endParaRPr>
          </a:p>
        </p:txBody>
      </p:sp>
      <p:sp>
        <p:nvSpPr>
          <p:cNvPr id="19" name="Rectangle 8"/>
          <p:cNvSpPr>
            <a:spLocks noChangeArrowheads="1"/>
          </p:cNvSpPr>
          <p:nvPr/>
        </p:nvSpPr>
        <p:spPr bwMode="auto">
          <a:xfrm>
            <a:off x="0" y="18139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Objetivos del estudio</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C708F42D-47A8-5C47-8EEB-1AF7955400A0}"/>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94966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0" y="17775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Métodos – Resultados primarios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158520" y="2203326"/>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defRPr/>
            </a:pPr>
            <a:r>
              <a:rPr lang="es-HN" sz="2000" dirty="0"/>
              <a:t>Incidencia de muerte intrauterina (IUD), muerte neonatal (NND) y muerte perinatal (PND) en gemelos MCMA en las siguientes ventanas de edades gestacionales: 24–30 semanas, 31–32 semanas, 33–34 semanas, 35–36 semanas y ≥ 37 semanas.</a:t>
            </a:r>
            <a:r>
              <a:rPr lang="en-US" sz="2000" dirty="0"/>
              <a:t> </a:t>
            </a:r>
            <a:endParaRPr lang="he-IL" sz="2000" dirty="0"/>
          </a:p>
          <a:p>
            <a:pPr algn="l">
              <a:defRPr/>
            </a:pPr>
            <a:endParaRPr lang="he-IL" sz="800" dirty="0"/>
          </a:p>
          <a:p>
            <a:pPr>
              <a:defRPr/>
            </a:pPr>
            <a:r>
              <a:rPr lang="en-US" sz="2000" b="1" dirty="0"/>
              <a:t>IUD</a:t>
            </a:r>
            <a:r>
              <a:rPr lang="he-IL" sz="2000" dirty="0"/>
              <a:t> </a:t>
            </a:r>
            <a:r>
              <a:rPr lang="en-US" sz="2000" dirty="0"/>
              <a:t>= </a:t>
            </a:r>
            <a:r>
              <a:rPr lang="es-HN" sz="2000" dirty="0"/>
              <a:t>Perdida fetal desde las 24 semanas de gestación, dividida en: única (</a:t>
            </a:r>
            <a:r>
              <a:rPr lang="es-HN" sz="2000" dirty="0" err="1"/>
              <a:t>sIUD</a:t>
            </a:r>
            <a:r>
              <a:rPr lang="es-HN" sz="2000" dirty="0"/>
              <a:t>) y doble (</a:t>
            </a:r>
            <a:r>
              <a:rPr lang="es-HN" sz="2000" dirty="0" err="1"/>
              <a:t>dIUD</a:t>
            </a:r>
            <a:r>
              <a:rPr lang="es-HN" sz="2000" dirty="0"/>
              <a:t>) de acuerdo a la muerte de uno o ambos gemelos.</a:t>
            </a:r>
            <a:r>
              <a:rPr lang="en-US" sz="2000" dirty="0"/>
              <a:t> </a:t>
            </a:r>
          </a:p>
          <a:p>
            <a:pPr marL="357188" indent="-357188">
              <a:buNone/>
              <a:defRPr/>
            </a:pPr>
            <a:r>
              <a:rPr lang="es-HN" sz="2000" dirty="0"/>
              <a:t>     Súbita o inesperada - IUD que ocurre en el gemelo MCMA sin ninguna condición crónica reconocible anteriormente como ser eventos transfusionales o anormalidades del crecimiento.</a:t>
            </a:r>
            <a:r>
              <a:rPr lang="en-US" sz="2000" dirty="0"/>
              <a:t> </a:t>
            </a:r>
          </a:p>
          <a:p>
            <a:pPr>
              <a:defRPr/>
            </a:pPr>
            <a:r>
              <a:rPr lang="en-US" sz="2000" b="1" dirty="0"/>
              <a:t>NND</a:t>
            </a:r>
            <a:r>
              <a:rPr lang="en-US" sz="2000" dirty="0"/>
              <a:t> =</a:t>
            </a:r>
            <a:r>
              <a:rPr lang="es-HN" sz="2000" dirty="0"/>
              <a:t> Muerte de por lo menos uno de los recién nacidos hasta los 28 días postparto.</a:t>
            </a:r>
          </a:p>
          <a:p>
            <a:pPr>
              <a:defRPr/>
            </a:pPr>
            <a:r>
              <a:rPr lang="en-US" sz="2000" b="1" dirty="0"/>
              <a:t>PND </a:t>
            </a:r>
            <a:r>
              <a:rPr lang="en-US" sz="2000" dirty="0"/>
              <a:t>= IUD mas NND. </a:t>
            </a:r>
          </a:p>
          <a:p>
            <a:pPr algn="l">
              <a:defRPr/>
            </a:pPr>
            <a:endParaRPr lang="en-US" sz="2000" dirty="0"/>
          </a:p>
          <a:p>
            <a:pPr>
              <a:defRPr/>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DD5C031B-27CD-4940-89F6-D622A5A23775}"/>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14194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1006090"/>
            <a:ext cx="9144000" cy="492443"/>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a:t>
            </a:r>
            <a:r>
              <a:rPr lang="en-US" sz="1400" b="1" dirty="0" err="1">
                <a:solidFill>
                  <a:schemeClr val="bg1"/>
                </a:solidFill>
              </a:rPr>
              <a:t>pregn</a:t>
            </a:r>
            <a:r>
              <a:rPr lang="en-US" sz="1400" b="1" dirty="0">
                <a:solidFill>
                  <a:schemeClr val="bg1"/>
                </a:solidFill>
              </a:rPr>
              <a: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0" y="1839811"/>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Métodos – Resultados s</a:t>
            </a:r>
            <a:r>
              <a:rPr lang="es-HN" altLang="en-US" sz="2800" b="1" dirty="0">
                <a:solidFill>
                  <a:srgbClr val="000000"/>
                </a:solidFill>
                <a:effectLst>
                  <a:outerShdw blurRad="50800" dist="38100" dir="2700000" algn="tl" rotWithShape="0">
                    <a:prstClr val="black">
                      <a:alpha val="40000"/>
                    </a:prstClr>
                  </a:outerShdw>
                </a:effectLst>
              </a:rPr>
              <a:t>ecundarios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158520" y="2568455"/>
            <a:ext cx="8826960" cy="321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t>Incidencia  de IUD, NND y PND en gemelos de acuerdo el tipo de monitoreo fetal. Los embarazos gemelares se dividieron en aquellos que se admitieron electivamente al hospital para monitoreo fetal (intrahospitalarios) y aquellos que se siguieron ambulatoriamente.</a:t>
            </a:r>
          </a:p>
          <a:p>
            <a:pPr marL="357188" indent="-357188">
              <a:buNone/>
            </a:pPr>
            <a:endParaRPr lang="en-US" sz="2000" dirty="0"/>
          </a:p>
          <a:p>
            <a:r>
              <a:rPr lang="es-HN" sz="2000" dirty="0"/>
              <a:t>Incidencia de parto antes de lo programado en embarazos  gemelares MCMA programados para parto electivo a las 32 semanas y aquellos programados para el parto entre 32 y 34 semanas de gestación.</a:t>
            </a:r>
            <a:r>
              <a:rPr lang="en-US" sz="2000" dirty="0"/>
              <a:t> </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614AA150-24B1-124F-943F-F40D84FC8AC6}"/>
              </a:ext>
            </a:extLst>
          </p:cNvPr>
          <p:cNvSpPr txBox="1">
            <a:spLocks noChangeArrowheads="1"/>
          </p:cNvSpPr>
          <p:nvPr/>
        </p:nvSpPr>
        <p:spPr bwMode="auto">
          <a:xfrm>
            <a:off x="0" y="993390"/>
            <a:ext cx="9144000" cy="78790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22029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1003299"/>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sp>
        <p:nvSpPr>
          <p:cNvPr id="16" name="Rectangle 8"/>
          <p:cNvSpPr>
            <a:spLocks noChangeArrowheads="1"/>
          </p:cNvSpPr>
          <p:nvPr/>
        </p:nvSpPr>
        <p:spPr bwMode="auto">
          <a:xfrm>
            <a:off x="0" y="179555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Métodos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158520" y="2486493"/>
            <a:ext cx="8826960" cy="336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s-HN" sz="2000" b="1" dirty="0">
                <a:latin typeface="Arial" charset="0"/>
                <a:ea typeface="Arial" charset="0"/>
                <a:cs typeface="Arial" charset="0"/>
              </a:rPr>
              <a:t>Inclusión</a:t>
            </a:r>
            <a:r>
              <a:rPr lang="en-US" sz="2000" dirty="0">
                <a:latin typeface="Arial" charset="0"/>
                <a:ea typeface="Arial" charset="0"/>
                <a:cs typeface="Arial" charset="0"/>
              </a:rPr>
              <a:t> </a:t>
            </a:r>
          </a:p>
          <a:p>
            <a:r>
              <a:rPr lang="es-HN" sz="2000" dirty="0"/>
              <a:t>Estudios que reportan el numero de embarazos gemelares MCMA en cada ventana de edad gestacional y el numero relativo de muertes.</a:t>
            </a:r>
          </a:p>
          <a:p>
            <a:pPr marL="0" indent="0">
              <a:buNone/>
            </a:pPr>
            <a:endParaRPr lang="en-US" sz="2000" dirty="0"/>
          </a:p>
          <a:p>
            <a:pPr marL="0" indent="0">
              <a:buNone/>
            </a:pPr>
            <a:r>
              <a:rPr lang="es-HN" sz="2000" b="1" dirty="0"/>
              <a:t>Exclusión</a:t>
            </a:r>
          </a:p>
          <a:p>
            <a:r>
              <a:rPr lang="es-HN" sz="2000" dirty="0"/>
              <a:t>Estudios que incluyan casos con anomalías fetales.</a:t>
            </a:r>
          </a:p>
          <a:p>
            <a:r>
              <a:rPr lang="es-HN" sz="2000" dirty="0"/>
              <a:t>Reportes de casos, abstractos y series de casos con menos de tres casos.</a:t>
            </a:r>
          </a:p>
          <a:p>
            <a:r>
              <a:rPr lang="es-HN" sz="2000" dirty="0"/>
              <a:t>Estudios publicados antes del 2000.</a:t>
            </a:r>
          </a:p>
          <a:p>
            <a:endParaRPr lang="en-US" sz="2000" b="1" dirty="0"/>
          </a:p>
          <a:p>
            <a:endParaRPr lang="en-US" sz="2000" dirty="0">
              <a:latin typeface="Arial" charset="0"/>
              <a:ea typeface="Arial" charset="0"/>
              <a:cs typeface="Arial" charset="0"/>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1271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4" name="Rectangle 8"/>
          <p:cNvSpPr>
            <a:spLocks noChangeArrowheads="1"/>
          </p:cNvSpPr>
          <p:nvPr/>
        </p:nvSpPr>
        <p:spPr bwMode="auto">
          <a:xfrm>
            <a:off x="0" y="175424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a:t>
            </a:r>
            <a:r>
              <a:rPr lang="en-GB" altLang="en-US" sz="2800" b="1" dirty="0">
                <a:solidFill>
                  <a:srgbClr val="000000"/>
                </a:solidFill>
                <a:effectLst>
                  <a:outerShdw blurRad="50800" dist="38100" dir="2700000" algn="tl" rotWithShape="0">
                    <a:prstClr val="black">
                      <a:alpha val="40000"/>
                    </a:prstClr>
                  </a:outerShdw>
                </a:effectLst>
              </a:rPr>
              <a:t> – </a:t>
            </a:r>
            <a:r>
              <a:rPr lang="es-HN" altLang="en-US" sz="2800" b="1" dirty="0">
                <a:solidFill>
                  <a:srgbClr val="000000"/>
                </a:solidFill>
                <a:effectLst>
                  <a:outerShdw blurRad="50800" dist="38100" dir="2700000" algn="tl" rotWithShape="0">
                    <a:prstClr val="black">
                      <a:alpha val="40000"/>
                    </a:prstClr>
                  </a:outerShdw>
                </a:effectLst>
              </a:rPr>
              <a:t>Estudios</a:t>
            </a:r>
            <a:r>
              <a:rPr lang="en-GB" altLang="en-US" sz="2800" b="1" dirty="0">
                <a:solidFill>
                  <a:srgbClr val="000000"/>
                </a:solidFill>
                <a:effectLst>
                  <a:outerShdw blurRad="50800" dist="38100" dir="2700000" algn="tl" rotWithShape="0">
                    <a:prstClr val="black">
                      <a:alpha val="40000"/>
                    </a:prstClr>
                  </a:outerShdw>
                </a:effectLst>
              </a:rPr>
              <a:t> </a:t>
            </a:r>
            <a:r>
              <a:rPr lang="es-HN" altLang="en-US" sz="2800" b="1" dirty="0">
                <a:solidFill>
                  <a:srgbClr val="000000"/>
                </a:solidFill>
                <a:effectLst>
                  <a:outerShdw blurRad="50800" dist="38100" dir="2700000" algn="tl" rotWithShape="0">
                    <a:prstClr val="black">
                      <a:alpha val="40000"/>
                    </a:prstClr>
                  </a:outerShdw>
                </a:effectLst>
              </a:rPr>
              <a:t>i</a:t>
            </a:r>
            <a:r>
              <a:rPr lang="es-HN" sz="2800" b="1" dirty="0">
                <a:solidFill>
                  <a:srgbClr val="000000"/>
                </a:solidFill>
                <a:effectLst>
                  <a:outerShdw blurRad="50800" dist="38100" dir="2700000" algn="tl" rotWithShape="0">
                    <a:prstClr val="black">
                      <a:alpha val="40000"/>
                    </a:prstClr>
                  </a:outerShdw>
                </a:effectLst>
              </a:rPr>
              <a:t>ncluidos</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Box 5">
            <a:extLst>
              <a:ext uri="{FF2B5EF4-FFF2-40B4-BE49-F238E27FC236}">
                <a16:creationId xmlns:a16="http://schemas.microsoft.com/office/drawing/2014/main" id="{7F9DE793-C27F-294E-A24A-3FA4ECE6E6EF}"/>
              </a:ext>
            </a:extLst>
          </p:cNvPr>
          <p:cNvSpPr txBox="1">
            <a:spLocks noChangeArrowheads="1"/>
          </p:cNvSpPr>
          <p:nvPr/>
        </p:nvSpPr>
        <p:spPr bwMode="auto">
          <a:xfrm>
            <a:off x="0" y="946019"/>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pic>
        <p:nvPicPr>
          <p:cNvPr id="3" name="תמונה 2">
            <a:extLst>
              <a:ext uri="{FF2B5EF4-FFF2-40B4-BE49-F238E27FC236}">
                <a16:creationId xmlns:a16="http://schemas.microsoft.com/office/drawing/2014/main" id="{3614E320-8F0D-E54C-AB50-014972FDE9DF}"/>
              </a:ext>
            </a:extLst>
          </p:cNvPr>
          <p:cNvPicPr>
            <a:picLocks noChangeAspect="1"/>
          </p:cNvPicPr>
          <p:nvPr/>
        </p:nvPicPr>
        <p:blipFill>
          <a:blip r:embed="rId4"/>
          <a:stretch>
            <a:fillRect/>
          </a:stretch>
        </p:blipFill>
        <p:spPr>
          <a:xfrm>
            <a:off x="2978150" y="2287740"/>
            <a:ext cx="3187700" cy="4267200"/>
          </a:xfrm>
          <a:prstGeom prst="rect">
            <a:avLst/>
          </a:prstGeom>
        </p:spPr>
      </p:pic>
      <p:sp>
        <p:nvSpPr>
          <p:cNvPr id="21" name="Oval 5">
            <a:extLst>
              <a:ext uri="{FF2B5EF4-FFF2-40B4-BE49-F238E27FC236}">
                <a16:creationId xmlns:a16="http://schemas.microsoft.com/office/drawing/2014/main" id="{5E1F6A18-B7DF-1746-B3BE-E57731E57226}"/>
              </a:ext>
            </a:extLst>
          </p:cNvPr>
          <p:cNvSpPr/>
          <p:nvPr/>
        </p:nvSpPr>
        <p:spPr>
          <a:xfrm>
            <a:off x="3341163" y="5814785"/>
            <a:ext cx="2232025" cy="5762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92767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5" name="Text Box 5"/>
          <p:cNvSpPr txBox="1">
            <a:spLocks noChangeArrowheads="1"/>
          </p:cNvSpPr>
          <p:nvPr/>
        </p:nvSpPr>
        <p:spPr bwMode="auto">
          <a:xfrm>
            <a:off x="0" y="10060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Mortalidad perinatal, tiempo de evacuación y manejo prenatal de embarazo gemelar monoamniótico: </a:t>
            </a:r>
          </a:p>
          <a:p>
            <a:pPr algn="ctr">
              <a:buNone/>
            </a:pPr>
            <a:r>
              <a:rPr lang="es-HN" sz="1400" b="1" dirty="0">
                <a:solidFill>
                  <a:schemeClr val="bg1"/>
                </a:solidFill>
              </a:rPr>
              <a:t>revisión sistemática y meta-análisis</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2019</a:t>
            </a:r>
            <a:endParaRPr lang="en-GB" altLang="it-IT" sz="1200" i="1" dirty="0">
              <a:solidFill>
                <a:schemeClr val="bg1"/>
              </a:solidFill>
            </a:endParaRPr>
          </a:p>
        </p:txBody>
      </p:sp>
      <p:sp>
        <p:nvSpPr>
          <p:cNvPr id="14" name="Rectangle 8"/>
          <p:cNvSpPr>
            <a:spLocks noChangeArrowheads="1"/>
          </p:cNvSpPr>
          <p:nvPr/>
        </p:nvSpPr>
        <p:spPr bwMode="auto">
          <a:xfrm>
            <a:off x="1" y="1766804"/>
            <a:ext cx="91439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200" b="1" dirty="0">
                <a:solidFill>
                  <a:srgbClr val="000000"/>
                </a:solidFill>
                <a:effectLst>
                  <a:outerShdw blurRad="50800" dist="38100" dir="2700000" algn="tl" rotWithShape="0">
                    <a:prstClr val="black">
                      <a:alpha val="40000"/>
                    </a:prstClr>
                  </a:outerShdw>
                </a:effectLst>
              </a:rPr>
              <a:t>Resultados – Características generales de los estudios incluidos</a:t>
            </a:r>
            <a:r>
              <a:rPr lang="en-US" sz="2000" b="1" dirty="0">
                <a:solidFill>
                  <a:srgbClr val="000000"/>
                </a:solidFill>
                <a:effectLst>
                  <a:outerShdw blurRad="50800" dist="38100" dir="2700000" algn="tl" rotWithShape="0">
                    <a:prstClr val="black">
                      <a:alpha val="40000"/>
                    </a:prstClr>
                  </a:outerShdw>
                </a:effectLst>
              </a:rPr>
              <a:t> </a:t>
            </a: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תמונה 2">
            <a:extLst>
              <a:ext uri="{FF2B5EF4-FFF2-40B4-BE49-F238E27FC236}">
                <a16:creationId xmlns:a16="http://schemas.microsoft.com/office/drawing/2014/main" id="{9C7FDDC9-3C95-5849-B92E-6928D10B0110}"/>
              </a:ext>
            </a:extLst>
          </p:cNvPr>
          <p:cNvPicPr>
            <a:picLocks noChangeAspect="1"/>
          </p:cNvPicPr>
          <p:nvPr/>
        </p:nvPicPr>
        <p:blipFill rotWithShape="1">
          <a:blip r:embed="rId4"/>
          <a:srcRect t="5783"/>
          <a:stretch/>
        </p:blipFill>
        <p:spPr>
          <a:xfrm>
            <a:off x="355600" y="2281167"/>
            <a:ext cx="6362454" cy="4261431"/>
          </a:xfrm>
          <a:prstGeom prst="rect">
            <a:avLst/>
          </a:prstGeom>
        </p:spPr>
      </p:pic>
      <p:sp>
        <p:nvSpPr>
          <p:cNvPr id="4" name="מלבן 3">
            <a:extLst>
              <a:ext uri="{FF2B5EF4-FFF2-40B4-BE49-F238E27FC236}">
                <a16:creationId xmlns:a16="http://schemas.microsoft.com/office/drawing/2014/main" id="{6D9F6C4B-210B-5B46-8C90-CB0A5430320A}"/>
              </a:ext>
            </a:extLst>
          </p:cNvPr>
          <p:cNvSpPr/>
          <p:nvPr/>
        </p:nvSpPr>
        <p:spPr>
          <a:xfrm>
            <a:off x="6108700" y="2387600"/>
            <a:ext cx="609354" cy="4064000"/>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TextBox 4">
            <a:extLst>
              <a:ext uri="{FF2B5EF4-FFF2-40B4-BE49-F238E27FC236}">
                <a16:creationId xmlns:a16="http://schemas.microsoft.com/office/drawing/2014/main" id="{F2F8D653-E36C-2441-A73A-A7DCB41BDAA2}"/>
              </a:ext>
            </a:extLst>
          </p:cNvPr>
          <p:cNvSpPr txBox="1"/>
          <p:nvPr/>
        </p:nvSpPr>
        <p:spPr>
          <a:xfrm>
            <a:off x="6749344" y="2443162"/>
            <a:ext cx="2425947" cy="3970318"/>
          </a:xfrm>
          <a:prstGeom prst="rect">
            <a:avLst/>
          </a:prstGeom>
          <a:noFill/>
        </p:spPr>
        <p:txBody>
          <a:bodyPr wrap="square" rtlCol="1">
            <a:spAutoFit/>
          </a:bodyPr>
          <a:lstStyle/>
          <a:p>
            <a:pPr marL="285750" indent="-285750">
              <a:buFont typeface="Arial" panose="020B0604020202020204" pitchFamily="34" charset="0"/>
              <a:buChar char="•"/>
            </a:pPr>
            <a:r>
              <a:rPr lang="es-HN" dirty="0"/>
              <a:t>Estudios incluidos: </a:t>
            </a:r>
            <a:r>
              <a:rPr lang="es-HN" b="1" dirty="0"/>
              <a:t>1068</a:t>
            </a:r>
            <a:r>
              <a:rPr lang="es-HN" dirty="0"/>
              <a:t>  embarazos MCMA (2136 gemelos).</a:t>
            </a:r>
          </a:p>
          <a:p>
            <a:endParaRPr lang="en-US" dirty="0"/>
          </a:p>
          <a:p>
            <a:pPr marL="285750" indent="-285750">
              <a:buFont typeface="Arial" panose="020B0604020202020204" pitchFamily="34" charset="0"/>
              <a:buChar char="•"/>
            </a:pPr>
            <a:r>
              <a:rPr lang="es-HN" dirty="0"/>
              <a:t>Incluidos en la revisión sistemática: </a:t>
            </a:r>
            <a:r>
              <a:rPr lang="es-HN" b="1" dirty="0"/>
              <a:t>814</a:t>
            </a:r>
            <a:r>
              <a:rPr lang="es-HN" dirty="0"/>
              <a:t> embarazos (1628 gemelos) con datos disponibles de mortalidad perinatal de acuerdo a la edad gestacional en la perdida.</a:t>
            </a:r>
          </a:p>
        </p:txBody>
      </p:sp>
    </p:spTree>
    <p:extLst>
      <p:ext uri="{BB962C8B-B14F-4D97-AF65-F5344CB8AC3E}">
        <p14:creationId xmlns:p14="http://schemas.microsoft.com/office/powerpoint/2010/main" val="4606472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2597</TotalTime>
  <Words>1871</Words>
  <Application>Microsoft Office PowerPoint</Application>
  <PresentationFormat>On-screen Show (4:3)</PresentationFormat>
  <Paragraphs>233</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166</cp:revision>
  <dcterms:created xsi:type="dcterms:W3CDTF">2018-05-11T23:46:17Z</dcterms:created>
  <dcterms:modified xsi:type="dcterms:W3CDTF">2019-02-18T12:01:38Z</dcterms:modified>
</cp:coreProperties>
</file>