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6"/>
  </p:notesMasterIdLst>
  <p:sldIdLst>
    <p:sldId id="329" r:id="rId3"/>
    <p:sldId id="350" r:id="rId4"/>
    <p:sldId id="349" r:id="rId5"/>
    <p:sldId id="384" r:id="rId6"/>
    <p:sldId id="387" r:id="rId7"/>
    <p:sldId id="402" r:id="rId8"/>
    <p:sldId id="399" r:id="rId9"/>
    <p:sldId id="398" r:id="rId10"/>
    <p:sldId id="401" r:id="rId11"/>
    <p:sldId id="353" r:id="rId12"/>
    <p:sldId id="400" r:id="rId13"/>
    <p:sldId id="381" r:id="rId14"/>
    <p:sldId id="371" r:id="rId15"/>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18">
          <p15:clr>
            <a:srgbClr val="A4A3A4"/>
          </p15:clr>
        </p15:guide>
        <p15:guide id="3" pos="2880">
          <p15:clr>
            <a:srgbClr val="A4A3A4"/>
          </p15:clr>
        </p15:guide>
        <p15:guide id="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4" autoAdjust="0"/>
    <p:restoredTop sz="88348" autoAdjust="0"/>
  </p:normalViewPr>
  <p:slideViewPr>
    <p:cSldViewPr>
      <p:cViewPr varScale="1">
        <p:scale>
          <a:sx n="97" d="100"/>
          <a:sy n="97" d="100"/>
        </p:scale>
        <p:origin x="162" y="84"/>
      </p:cViewPr>
      <p:guideLst>
        <p:guide orient="horz" pos="2160"/>
        <p:guide orient="horz" pos="618"/>
        <p:guide pos="2880"/>
        <p:guide/>
      </p:guideLst>
    </p:cSldViewPr>
  </p:slideViewPr>
  <p:notesTextViewPr>
    <p:cViewPr>
      <p:scale>
        <a:sx n="100" d="100"/>
        <a:sy n="100" d="100"/>
      </p:scale>
      <p:origin x="0" y="0"/>
    </p:cViewPr>
  </p:notesTextViewPr>
  <p:sorterViewPr>
    <p:cViewPr>
      <p:scale>
        <a:sx n="100" d="100"/>
        <a:sy n="100" d="100"/>
      </p:scale>
      <p:origin x="0" y="17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panose="020B0604020202020204" pitchFamily="34"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panose="020B0604020202020204" pitchFamily="34" charset="0"/>
              </a:defRPr>
            </a:lvl1pPr>
          </a:lstStyle>
          <a:p>
            <a:pPr>
              <a:defRPr/>
            </a:pPr>
            <a:fld id="{E85DC6F2-61F7-47F7-BDDB-8773C9C1B552}" type="datetimeFigureOut">
              <a:rPr lang="it-IT"/>
              <a:t>13/09/2019</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panose="020B0604020202020204" pitchFamily="34"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lstStyle>
            <a:lvl1pPr algn="r" eaLnBrk="1" hangingPunct="1">
              <a:defRPr sz="1200" i="0">
                <a:cs typeface="Arial" panose="020B0604020202020204" pitchFamily="34" charset="0"/>
              </a:defRPr>
            </a:lvl1pPr>
          </a:lstStyle>
          <a:p>
            <a:pPr>
              <a:defRPr/>
            </a:pPr>
            <a:fld id="{7A07579C-B849-46E4-81D5-095676F8793D}" type="slidenum">
              <a:rPr lang="en-US"/>
              <a:t>‹#›</a:t>
            </a:fld>
            <a:endParaRPr lang="it-IT" dirty="0">
              <a:cs typeface="+mn-cs"/>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t>1</a:t>
            </a:fld>
            <a:endParaRPr lang="en-GB" altLang="it-IT" dirty="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ln>
        </p:spPr>
      </p:sp>
      <p:sp>
        <p:nvSpPr>
          <p:cNvPr id="18436" name="Rectangle 3"/>
          <p:cNvSpPr>
            <a:spLocks noGrp="1" noChangeArrowheads="1"/>
          </p:cNvSpPr>
          <p:nvPr>
            <p:ph type="body" idx="1"/>
          </p:nvPr>
        </p:nvSpPr>
        <p:spPr bwMode="auto">
          <a:noFill/>
        </p:spPr>
        <p:txBody>
          <a:bodyPr wrap="square" numCol="1" anchor="t" anchorCtr="0" compatLnSpc="1"/>
          <a:lstStyle/>
          <a:p>
            <a:pPr eaLnBrk="1" hangingPunct="1"/>
            <a:endParaRPr lang="en-US" alt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ln>
        </p:spPr>
      </p:sp>
      <p:sp>
        <p:nvSpPr>
          <p:cNvPr id="22531"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22532" name="Segnaposto numero diapositiva 3"/>
          <p:cNvSpPr txBox="1">
            <a:spLocks noGrp="1"/>
          </p:cNvSpPr>
          <p:nvPr/>
        </p:nvSpPr>
        <p:spPr bwMode="auto">
          <a:xfrm>
            <a:off x="3829050" y="9444038"/>
            <a:ext cx="2930525" cy="496887"/>
          </a:xfrm>
          <a:prstGeom prst="rect">
            <a:avLst/>
          </a:prstGeom>
          <a:noFill/>
          <a:ln>
            <a:noFill/>
          </a:ln>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t>2</a:t>
            </a:fld>
            <a:endParaRPr lang="it-IT" altLang="it-IT" i="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ln>
        </p:spPr>
      </p:sp>
      <p:sp>
        <p:nvSpPr>
          <p:cNvPr id="24579"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24580" name="Segnaposto numero diapositiva 3"/>
          <p:cNvSpPr txBox="1">
            <a:spLocks noGrp="1"/>
          </p:cNvSpPr>
          <p:nvPr/>
        </p:nvSpPr>
        <p:spPr bwMode="auto">
          <a:xfrm>
            <a:off x="3829050" y="9444038"/>
            <a:ext cx="2930525" cy="496887"/>
          </a:xfrm>
          <a:prstGeom prst="rect">
            <a:avLst/>
          </a:prstGeom>
          <a:noFill/>
          <a:ln>
            <a:noFill/>
          </a:ln>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t>3</a:t>
            </a:fld>
            <a:endParaRPr lang="it-IT" altLang="it-IT" i="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ln>
        </p:spPr>
      </p:sp>
      <p:sp>
        <p:nvSpPr>
          <p:cNvPr id="34819"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t>10</a:t>
            </a:fld>
            <a:endParaRPr lang="it-IT" altLang="it-IT" i="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ln>
        </p:spPr>
      </p:sp>
      <p:sp>
        <p:nvSpPr>
          <p:cNvPr id="34819"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t>11</a:t>
            </a:fld>
            <a:endParaRPr lang="it-IT" altLang="it-IT" i="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ln>
        </p:spPr>
      </p:sp>
      <p:sp>
        <p:nvSpPr>
          <p:cNvPr id="59395"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59396" name="Segnaposto numero diapositiva 3"/>
          <p:cNvSpPr txBox="1">
            <a:spLocks noGrp="1"/>
          </p:cNvSpPr>
          <p:nvPr/>
        </p:nvSpPr>
        <p:spPr bwMode="auto">
          <a:xfrm>
            <a:off x="3829050" y="9444038"/>
            <a:ext cx="2930525" cy="496887"/>
          </a:xfrm>
          <a:prstGeom prst="rect">
            <a:avLst/>
          </a:prstGeom>
          <a:noFill/>
          <a:ln>
            <a:noFill/>
          </a:ln>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t>13</a:t>
            </a:fld>
            <a:endParaRPr lang="it-IT" altLang="it-IT" i="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CDE3EC82-1B01-4E61-8144-D6203CB61C62}" type="slidenum">
              <a:rPr lang="en-US"/>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testo verticale 2"/>
          <p:cNvSpPr>
            <a:spLocks noGrp="1"/>
          </p:cNvSpPr>
          <p:nvPr>
            <p:ph type="body" orient="vert" idx="1" hasCustomPrompt="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140D8DF2-7700-485C-A24B-6C4C21AB59CF}" type="slidenum">
              <a:rPr lang="en-US"/>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hasCustomPrompt="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107C36B0-32BF-4C1D-8B14-A851CC5C51F3}" type="slidenum">
              <a:rPr lang="en-US"/>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contenuto 2"/>
          <p:cNvSpPr>
            <a:spLocks noGrp="1"/>
          </p:cNvSpPr>
          <p:nvPr>
            <p:ph idx="1" hasCustomPrompt="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C909CB6-6D70-440F-BE29-455026851B21}" type="slidenum">
              <a:rPr lang="en-US"/>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C7007470-8E3A-4B11-89EA-065FF43B9312}" type="slidenum">
              <a:rPr lang="en-US"/>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contenuto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7803EB94-954C-42B7-BC7B-F6998BFAAE35}" type="slidenum">
              <a:rPr lang="en-US"/>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lvl1pPr>
              <a:defRPr/>
            </a:lvl1pPr>
          </a:lstStyle>
          <a:p>
            <a:r>
              <a:rPr lang="it-IT"/>
              <a:t>Fare clic per modificare lo stile del titolo</a:t>
            </a:r>
          </a:p>
        </p:txBody>
      </p:sp>
      <p:sp>
        <p:nvSpPr>
          <p:cNvPr id="3" name="Segnaposto tes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43178C1A-D1D9-4F7B-859A-60F116829842}" type="slidenum">
              <a:rPr lang="en-US"/>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Rectangle 4"/>
          <p:cNvSpPr>
            <a:spLocks noGrp="1" noChangeArrowheads="1"/>
          </p:cNvSpPr>
          <p:nvPr>
            <p:ph type="dt" sz="half" idx="10"/>
          </p:nvPr>
        </p:nvSpPr>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389177E-B0CC-4BAA-86B1-C7EC57F86527}" type="slidenum">
              <a:rPr lang="en-US"/>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7C3A35F0-57CA-4226-B22C-AEDC13518215}" type="slidenum">
              <a:rPr lang="en-US"/>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D0913055-48F1-4760-A228-BF2BB82244EF}" type="slidenum">
              <a:rPr lang="en-US"/>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6695BB04-7A9D-4F2A-9B1F-9B9D5AF2E16F}" type="slidenum">
              <a:rPr lang="en-US"/>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lstStyle/>
          <a:p>
            <a:pPr lvl="0"/>
            <a:r>
              <a:rPr lang="en-GB"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i="0">
                <a:latin typeface="Arial" panose="020B0604020202020204" pitchFamily="34"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i="0">
                <a:latin typeface="Arial" panose="020B0604020202020204" pitchFamily="34"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i="0">
                <a:cs typeface="Arial" panose="020B0604020202020204" pitchFamily="34" charset="0"/>
              </a:defRPr>
            </a:lvl1pPr>
          </a:lstStyle>
          <a:p>
            <a:pPr>
              <a:defRPr/>
            </a:pPr>
            <a:fld id="{E13D8571-8C07-428E-A66A-16124D03FB04}" type="slidenum">
              <a:rPr lang="en-US"/>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lstStyle/>
          <a:p>
            <a:pPr lvl="0"/>
            <a:r>
              <a:rPr lang="en-GB"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i="0">
                <a:solidFill>
                  <a:srgbClr val="000000"/>
                </a:solidFill>
                <a:latin typeface="Arial" panose="020B0604020202020204" pitchFamily="34" charset="0"/>
                <a:cs typeface="Arial" panose="020B0604020202020204" pitchFamily="34"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i="0">
                <a:solidFill>
                  <a:srgbClr val="000000"/>
                </a:solidFill>
                <a:latin typeface="Arial" panose="020B0604020202020204" pitchFamily="34" charset="0"/>
                <a:cs typeface="Arial" panose="020B0604020202020204" pitchFamily="34"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17416"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17411" name="Text Box 5"/>
          <p:cNvSpPr txBox="1">
            <a:spLocks noChangeArrowheads="1"/>
          </p:cNvSpPr>
          <p:nvPr/>
        </p:nvSpPr>
        <p:spPr bwMode="auto">
          <a:xfrm>
            <a:off x="228600" y="1295400"/>
            <a:ext cx="8748713" cy="5857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 Journal Club: June 2019</a:t>
            </a:r>
          </a:p>
        </p:txBody>
      </p:sp>
      <p:sp>
        <p:nvSpPr>
          <p:cNvPr id="17412" name="TextBox 1"/>
          <p:cNvSpPr txBox="1">
            <a:spLocks noChangeArrowheads="1"/>
          </p:cNvSpPr>
          <p:nvPr/>
        </p:nvSpPr>
        <p:spPr bwMode="auto">
          <a:xfrm>
            <a:off x="539552" y="2184188"/>
            <a:ext cx="8352928" cy="221424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2400" b="1" i="0" dirty="0"/>
              <a:t>Routine ultrasound at 32 </a:t>
            </a:r>
            <a:r>
              <a:rPr lang="en-GB" sz="2400" b="1" dirty="0"/>
              <a:t>vs</a:t>
            </a:r>
            <a:r>
              <a:rPr lang="en-GB" sz="2400" b="1" i="0" dirty="0"/>
              <a:t> 36 weeks’ gestation: prediction of small-for-gestational-age neonates</a:t>
            </a:r>
          </a:p>
          <a:p>
            <a:pPr algn="ctr">
              <a:buNone/>
            </a:pPr>
            <a:r>
              <a:rPr lang="zh-CN" altLang="en-US" sz="2400" b="1" i="0" dirty="0" smtClean="0">
                <a:solidFill>
                  <a:srgbClr val="FF0000"/>
                </a:solidFill>
              </a:rPr>
              <a:t>孕</a:t>
            </a:r>
            <a:r>
              <a:rPr lang="en-US" altLang="zh-CN" sz="2400" b="1" i="0" dirty="0" smtClean="0">
                <a:solidFill>
                  <a:srgbClr val="FF0000"/>
                </a:solidFill>
              </a:rPr>
              <a:t>32</a:t>
            </a:r>
            <a:r>
              <a:rPr lang="zh-CN" altLang="en-US" sz="2400" b="1" i="0" dirty="0" smtClean="0">
                <a:solidFill>
                  <a:srgbClr val="FF0000"/>
                </a:solidFill>
              </a:rPr>
              <a:t>周和孕</a:t>
            </a:r>
            <a:r>
              <a:rPr lang="en-US" altLang="zh-CN" sz="2400" b="1" i="0" dirty="0" smtClean="0">
                <a:solidFill>
                  <a:srgbClr val="FF0000"/>
                </a:solidFill>
              </a:rPr>
              <a:t>36</a:t>
            </a:r>
            <a:r>
              <a:rPr lang="zh-CN" altLang="en-US" sz="2400" b="1" i="0" dirty="0" smtClean="0">
                <a:solidFill>
                  <a:srgbClr val="FF0000"/>
                </a:solidFill>
              </a:rPr>
              <a:t>周</a:t>
            </a:r>
            <a:r>
              <a:rPr lang="en-US" altLang="zh-CN" sz="2400" b="1" i="0" dirty="0" smtClean="0">
                <a:solidFill>
                  <a:srgbClr val="FF0000"/>
                </a:solidFill>
              </a:rPr>
              <a:t>常规超声检查：</a:t>
            </a:r>
            <a:r>
              <a:rPr lang="zh-CN" altLang="en-US" sz="2400" b="1" i="0" dirty="0">
                <a:solidFill>
                  <a:srgbClr val="FF0000"/>
                </a:solidFill>
              </a:rPr>
              <a:t>小于胎</a:t>
            </a:r>
            <a:r>
              <a:rPr lang="zh-CN" altLang="en-US" sz="2400" b="1" i="0" dirty="0" smtClean="0">
                <a:solidFill>
                  <a:srgbClr val="FF0000"/>
                </a:solidFill>
              </a:rPr>
              <a:t>龄新</a:t>
            </a:r>
            <a:r>
              <a:rPr lang="zh-CN" altLang="en-US" sz="2400" b="1" i="0" dirty="0">
                <a:solidFill>
                  <a:srgbClr val="FF0000"/>
                </a:solidFill>
              </a:rPr>
              <a:t>生</a:t>
            </a:r>
            <a:r>
              <a:rPr lang="zh-CN" altLang="en-US" sz="2400" b="1" i="0" dirty="0" smtClean="0">
                <a:solidFill>
                  <a:srgbClr val="FF0000"/>
                </a:solidFill>
              </a:rPr>
              <a:t>儿的预</a:t>
            </a:r>
            <a:r>
              <a:rPr lang="zh-CN" altLang="en-US" sz="2400" b="1" i="0" dirty="0">
                <a:solidFill>
                  <a:srgbClr val="FF0000"/>
                </a:solidFill>
              </a:rPr>
              <a:t>测</a:t>
            </a:r>
            <a:endParaRPr lang="en-GB" sz="2600" b="1" i="0" dirty="0">
              <a:solidFill>
                <a:srgbClr val="FF0000"/>
              </a:solidFill>
            </a:endParaRPr>
          </a:p>
          <a:p>
            <a:pPr>
              <a:buNone/>
            </a:pPr>
            <a:r>
              <a:rPr lang="sv-SE" sz="1800" i="0" dirty="0"/>
              <a:t>A. CIOBANU, N. KHAN, A. SYNGELAKI, R. AKOLEKAR and K. H. NICOLAIDES</a:t>
            </a:r>
          </a:p>
          <a:p>
            <a:pPr>
              <a:buNone/>
            </a:pPr>
            <a:endParaRPr lang="sv-SE" sz="1800" i="0" dirty="0"/>
          </a:p>
          <a:p>
            <a:pPr algn="ctr" eaLnBrk="1" hangingPunct="1">
              <a:spcBef>
                <a:spcPct val="0"/>
              </a:spcBef>
              <a:spcAft>
                <a:spcPts val="600"/>
              </a:spcAft>
              <a:buNone/>
              <a:defRPr/>
            </a:pPr>
            <a:r>
              <a:rPr lang="it-IT" sz="1800" dirty="0"/>
              <a:t>Volume 53, Issue 6</a:t>
            </a:r>
            <a:endParaRPr lang="en-GB" sz="1800" b="1" dirty="0"/>
          </a:p>
        </p:txBody>
      </p:sp>
      <p:sp>
        <p:nvSpPr>
          <p:cNvPr id="17413" name="TextBox 2"/>
          <p:cNvSpPr txBox="1">
            <a:spLocks noChangeArrowheads="1"/>
          </p:cNvSpPr>
          <p:nvPr/>
        </p:nvSpPr>
        <p:spPr bwMode="auto">
          <a:xfrm>
            <a:off x="2411730" y="4869160"/>
            <a:ext cx="6480810" cy="1261884"/>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900" i="0" dirty="0">
                <a:solidFill>
                  <a:srgbClr val="000000"/>
                </a:solidFill>
                <a:cs typeface="Arial" panose="020B0604020202020204" pitchFamily="34" charset="0"/>
              </a:rPr>
              <a:t>Journal Club slides prepared by Dr Alessandra </a:t>
            </a:r>
            <a:r>
              <a:rPr lang="en-GB" altLang="it-IT" sz="1900" i="0" dirty="0" err="1">
                <a:solidFill>
                  <a:srgbClr val="000000"/>
                </a:solidFill>
                <a:cs typeface="Arial" panose="020B0604020202020204" pitchFamily="34" charset="0"/>
              </a:rPr>
              <a:t>Familiari</a:t>
            </a:r>
            <a:endParaRPr lang="en-GB" altLang="it-IT" sz="1900" i="0" dirty="0">
              <a:solidFill>
                <a:srgbClr val="000000"/>
              </a:solidFill>
              <a:cs typeface="Arial" panose="020B0604020202020204" pitchFamily="34" charset="0"/>
            </a:endParaRPr>
          </a:p>
          <a:p>
            <a:pPr algn="ctr" eaLnBrk="1" hangingPunct="1">
              <a:spcBef>
                <a:spcPct val="0"/>
              </a:spcBef>
              <a:buFontTx/>
              <a:buNone/>
            </a:pPr>
            <a:r>
              <a:rPr lang="en-GB" altLang="it-IT" sz="1900" i="0" dirty="0">
                <a:solidFill>
                  <a:srgbClr val="000000"/>
                </a:solidFill>
                <a:cs typeface="Arial" panose="020B0604020202020204" pitchFamily="34" charset="0"/>
              </a:rPr>
              <a:t>(UOG Editor for Trainees)</a:t>
            </a:r>
          </a:p>
          <a:p>
            <a:pPr algn="ctr" eaLnBrk="1" hangingPunct="1">
              <a:spcBef>
                <a:spcPct val="0"/>
              </a:spcBef>
              <a:buFontTx/>
              <a:buNone/>
            </a:pPr>
            <a:r>
              <a:rPr lang="en-US" altLang="en-GB" sz="1900" i="0" dirty="0">
                <a:solidFill>
                  <a:srgbClr val="000000"/>
                </a:solidFill>
                <a:cs typeface="Arial" panose="020B0604020202020204" pitchFamily="34" charset="0"/>
              </a:rPr>
              <a:t>Translated by </a:t>
            </a:r>
            <a:r>
              <a:rPr lang="en-US" altLang="en-GB" sz="1900" i="0" dirty="0" smtClean="0">
                <a:solidFill>
                  <a:srgbClr val="000000"/>
                </a:solidFill>
                <a:cs typeface="Arial" panose="020B0604020202020204" pitchFamily="34" charset="0"/>
              </a:rPr>
              <a:t>Dr Lina </a:t>
            </a:r>
            <a:r>
              <a:rPr lang="en-US" altLang="en-GB" sz="1900" i="0" dirty="0">
                <a:solidFill>
                  <a:srgbClr val="000000"/>
                </a:solidFill>
                <a:cs typeface="Arial" panose="020B0604020202020204" pitchFamily="34" charset="0"/>
              </a:rPr>
              <a:t>Zhang, </a:t>
            </a:r>
            <a:r>
              <a:rPr lang="en-US" altLang="en-GB" sz="1900" i="0" dirty="0" smtClean="0">
                <a:solidFill>
                  <a:srgbClr val="000000"/>
                </a:solidFill>
                <a:cs typeface="Arial" panose="020B0604020202020204" pitchFamily="34" charset="0"/>
              </a:rPr>
              <a:t>Dr </a:t>
            </a:r>
            <a:r>
              <a:rPr lang="en-US" altLang="en-GB" sz="1900" i="0" dirty="0" err="1" smtClean="0">
                <a:solidFill>
                  <a:srgbClr val="000000"/>
                </a:solidFill>
                <a:cs typeface="Arial" panose="020B0604020202020204" pitchFamily="34" charset="0"/>
              </a:rPr>
              <a:t>Lijuan</a:t>
            </a:r>
            <a:r>
              <a:rPr lang="en-US" altLang="en-GB" sz="1900" i="0" dirty="0" smtClean="0">
                <a:solidFill>
                  <a:srgbClr val="000000"/>
                </a:solidFill>
                <a:cs typeface="Arial" panose="020B0604020202020204" pitchFamily="34" charset="0"/>
              </a:rPr>
              <a:t> Sun and </a:t>
            </a:r>
            <a:r>
              <a:rPr lang="en-US" altLang="en-GB" sz="1900" i="0" dirty="0">
                <a:solidFill>
                  <a:srgbClr val="000000"/>
                </a:solidFill>
                <a:cs typeface="Arial" panose="020B0604020202020204" pitchFamily="34" charset="0"/>
              </a:rPr>
              <a:t>Prof. Qingqing Wu</a:t>
            </a:r>
            <a:endParaRPr lang="zh-CN" altLang="en-US" sz="1900" i="0" dirty="0">
              <a:solidFill>
                <a:srgbClr val="000000"/>
              </a:solidFill>
              <a:ea typeface="宋体" panose="02010600030101010101" pitchFamily="2" charset="-122"/>
              <a:cs typeface="Arial" panose="020B0604020202020204" pitchFamily="34" charset="0"/>
            </a:endParaRP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4869160"/>
            <a:ext cx="1728192" cy="14301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33799"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12" name="Rectangle 19"/>
          <p:cNvSpPr>
            <a:spLocks noChangeArrowheads="1"/>
          </p:cNvSpPr>
          <p:nvPr/>
        </p:nvSpPr>
        <p:spPr bwMode="auto">
          <a:xfrm>
            <a:off x="539552" y="2000331"/>
            <a:ext cx="8208912" cy="4404283"/>
          </a:xfrm>
          <a:prstGeom prst="rect">
            <a:avLst/>
          </a:prstGeom>
          <a:solidFill>
            <a:srgbClr val="F0F3FB"/>
          </a:solidFill>
          <a:ln w="19050">
            <a:solidFill>
              <a:srgbClr val="445895"/>
            </a:solidFill>
            <a:miter lim="800000"/>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pPr>
            <a:r>
              <a:rPr lang="en-GB" sz="1600" i="0" dirty="0">
                <a:latin typeface="Times New Roman" panose="02020603050405020304" pitchFamily="18" charset="0"/>
                <a:cs typeface="Times New Roman" panose="02020603050405020304" pitchFamily="18" charset="0"/>
              </a:rPr>
              <a:t>Prediction of &gt; 85% of SGA neonates with birth weight &lt; 10</a:t>
            </a:r>
            <a:r>
              <a:rPr lang="en-GB" sz="1600" i="0" baseline="30000" dirty="0">
                <a:latin typeface="Times New Roman" panose="02020603050405020304" pitchFamily="18" charset="0"/>
                <a:cs typeface="Times New Roman" panose="02020603050405020304" pitchFamily="18" charset="0"/>
              </a:rPr>
              <a:t>th</a:t>
            </a:r>
            <a:r>
              <a:rPr lang="en-GB" sz="1600" i="0" dirty="0">
                <a:latin typeface="Times New Roman" panose="02020603050405020304" pitchFamily="18" charset="0"/>
                <a:cs typeface="Times New Roman" panose="02020603050405020304" pitchFamily="18" charset="0"/>
              </a:rPr>
              <a:t> percentile born at any stage after screening at 35 + 0 to 36 + 6 weeks’ gestation requires use of EFW &lt; 40</a:t>
            </a:r>
            <a:r>
              <a:rPr lang="en-GB" sz="1600" i="0" baseline="30000" dirty="0">
                <a:latin typeface="Times New Roman" panose="02020603050405020304" pitchFamily="18" charset="0"/>
                <a:cs typeface="Times New Roman" panose="02020603050405020304" pitchFamily="18" charset="0"/>
              </a:rPr>
              <a:t>th</a:t>
            </a:r>
            <a:r>
              <a:rPr lang="en-GB" sz="1600" i="0" dirty="0">
                <a:latin typeface="Times New Roman" panose="02020603050405020304" pitchFamily="18" charset="0"/>
                <a:cs typeface="Times New Roman" panose="02020603050405020304" pitchFamily="18" charset="0"/>
              </a:rPr>
              <a:t> percentile.</a:t>
            </a:r>
          </a:p>
          <a:p>
            <a:pPr algn="just">
              <a:lnSpc>
                <a:spcPct val="150000"/>
              </a:lnSpc>
            </a:pPr>
            <a:r>
              <a:rPr lang="en-GB" sz="1600" i="0" dirty="0">
                <a:latin typeface="Times New Roman" panose="02020603050405020304" pitchFamily="18" charset="0"/>
                <a:cs typeface="Times New Roman" panose="02020603050405020304" pitchFamily="18" charset="0"/>
              </a:rPr>
              <a:t>Screening at this percentile cut-off predicted 95% and 99% of neonates with birth weight &lt; 10</a:t>
            </a:r>
            <a:r>
              <a:rPr lang="en-GB" sz="1600" i="0" baseline="30000" dirty="0">
                <a:latin typeface="Times New Roman" panose="02020603050405020304" pitchFamily="18" charset="0"/>
                <a:cs typeface="Times New Roman" panose="02020603050405020304" pitchFamily="18" charset="0"/>
              </a:rPr>
              <a:t>th</a:t>
            </a:r>
            <a:r>
              <a:rPr lang="en-GB" sz="1600" i="0" dirty="0">
                <a:latin typeface="Times New Roman" panose="02020603050405020304" pitchFamily="18" charset="0"/>
                <a:cs typeface="Times New Roman" panose="02020603050405020304" pitchFamily="18" charset="0"/>
              </a:rPr>
              <a:t> and &lt; 3</a:t>
            </a:r>
            <a:r>
              <a:rPr lang="en-GB" sz="1600" i="0" baseline="30000" dirty="0">
                <a:latin typeface="Times New Roman" panose="02020603050405020304" pitchFamily="18" charset="0"/>
                <a:cs typeface="Times New Roman" panose="02020603050405020304" pitchFamily="18" charset="0"/>
              </a:rPr>
              <a:t>rd</a:t>
            </a:r>
            <a:r>
              <a:rPr lang="en-GB" sz="1600" i="0" dirty="0">
                <a:latin typeface="Times New Roman" panose="02020603050405020304" pitchFamily="18" charset="0"/>
                <a:cs typeface="Times New Roman" panose="02020603050405020304" pitchFamily="18" charset="0"/>
              </a:rPr>
              <a:t> percentiles, respectively, born within 2 weeks after assessment, and the respective values for neonates born at any stage after assessment were 88% and 94%.</a:t>
            </a:r>
            <a:r>
              <a:rPr lang="en-GB" altLang="zh-CN" sz="1600" i="0" dirty="0">
                <a:latin typeface="Times New Roman" panose="02020603050405020304" pitchFamily="18" charset="0"/>
                <a:cs typeface="Times New Roman" panose="02020603050405020304" pitchFamily="18" charset="0"/>
              </a:rPr>
              <a:t> </a:t>
            </a:r>
          </a:p>
          <a:p>
            <a:pPr algn="just">
              <a:lnSpc>
                <a:spcPct val="150000"/>
              </a:lnSpc>
            </a:pPr>
            <a:r>
              <a:rPr lang="zh-CN" altLang="en-US" sz="1600" i="0" dirty="0" smtClean="0">
                <a:solidFill>
                  <a:srgbClr val="FF0000"/>
                </a:solidFill>
                <a:latin typeface="Times New Roman" panose="02020603050405020304" pitchFamily="18" charset="0"/>
                <a:cs typeface="Times New Roman" panose="02020603050405020304" pitchFamily="18" charset="0"/>
              </a:rPr>
              <a:t>孕</a:t>
            </a:r>
            <a:r>
              <a:rPr lang="en-GB" altLang="zh-CN" sz="1600" i="0" dirty="0" smtClean="0">
                <a:solidFill>
                  <a:srgbClr val="FF0000"/>
                </a:solidFill>
                <a:latin typeface="Times New Roman" panose="02020603050405020304" pitchFamily="18" charset="0"/>
                <a:cs typeface="Times New Roman" panose="02020603050405020304" pitchFamily="18" charset="0"/>
              </a:rPr>
              <a:t>35</a:t>
            </a:r>
            <a:r>
              <a:rPr lang="en-US" altLang="zh-CN" sz="1600" i="0" dirty="0">
                <a:solidFill>
                  <a:srgbClr val="FF0000"/>
                </a:solidFill>
                <a:latin typeface="Times New Roman" panose="02020603050405020304" pitchFamily="18" charset="0"/>
                <a:cs typeface="Times New Roman" panose="02020603050405020304" pitchFamily="18" charset="0"/>
              </a:rPr>
              <a:t>+0</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36+6</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周超声估测胎</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儿体重小于第</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40</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百分</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位预</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测新生</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儿出生体</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重小于第</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10</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百分</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位的</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预测准确性大于</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85%</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GB" sz="1600" i="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选择临界值预</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测评估后</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两周内出生的新生儿体重小于第</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10</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和第</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百分</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位的准</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确率分别为</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95%</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99%</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；预</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测评估后任意时间出</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生的新生儿体重小于第</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10</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和第</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百分</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位的准</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确率分别为</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88%</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94%</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GB" altLang="zh-CN" sz="1600" i="0" dirty="0">
              <a:solidFill>
                <a:srgbClr val="FF0000"/>
              </a:solidFill>
              <a:latin typeface="Times New Roman" panose="02020603050405020304" pitchFamily="18" charset="0"/>
              <a:cs typeface="Times New Roman" panose="02020603050405020304" pitchFamily="18" charset="0"/>
            </a:endParaRPr>
          </a:p>
          <a:p>
            <a:pPr algn="just">
              <a:lnSpc>
                <a:spcPct val="150000"/>
              </a:lnSpc>
            </a:pPr>
            <a:endParaRPr lang="en-GB" altLang="zh-CN" sz="1600" i="0" dirty="0">
              <a:solidFill>
                <a:srgbClr val="FF0000"/>
              </a:solidFill>
              <a:latin typeface="Times New Roman" panose="02020603050405020304" pitchFamily="18" charset="0"/>
              <a:cs typeface="Times New Roman" panose="02020603050405020304" pitchFamily="18" charset="0"/>
            </a:endParaRPr>
          </a:p>
        </p:txBody>
      </p:sp>
      <p:sp>
        <p:nvSpPr>
          <p:cNvPr id="13" name="TextBox 1"/>
          <p:cNvSpPr txBox="1">
            <a:spLocks noChangeArrowheads="1"/>
          </p:cNvSpPr>
          <p:nvPr/>
        </p:nvSpPr>
        <p:spPr bwMode="auto">
          <a:xfrm>
            <a:off x="2292287" y="1416520"/>
            <a:ext cx="4559424" cy="46166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 </a:t>
            </a:r>
            <a:r>
              <a:rPr lang="zh-CN" altLang="en-US" sz="2400" b="1" i="0" dirty="0">
                <a:solidFill>
                  <a:srgbClr val="FF0000"/>
                </a:solidFill>
              </a:rPr>
              <a:t>结果</a:t>
            </a:r>
          </a:p>
        </p:txBody>
      </p:sp>
      <p:sp>
        <p:nvSpPr>
          <p:cNvPr id="9" name="Text Box 5"/>
          <p:cNvSpPr txBox="1">
            <a:spLocks noChangeArrowheads="1"/>
          </p:cNvSpPr>
          <p:nvPr/>
        </p:nvSpPr>
        <p:spPr bwMode="auto">
          <a:xfrm>
            <a:off x="0" y="961564"/>
            <a:ext cx="9143999" cy="523220"/>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al.</a:t>
            </a:r>
            <a:r>
              <a:rPr lang="en-GB" altLang="it-IT" sz="1400" dirty="0">
                <a:solidFill>
                  <a:schemeClr val="bg1"/>
                </a:solidFill>
              </a:rPr>
              <a:t>, UOG 2019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33799"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10" name="Text Box 5"/>
          <p:cNvSpPr txBox="1">
            <a:spLocks noChangeArrowheads="1"/>
          </p:cNvSpPr>
          <p:nvPr/>
        </p:nvSpPr>
        <p:spPr bwMode="auto">
          <a:xfrm>
            <a:off x="0" y="961564"/>
            <a:ext cx="9143999" cy="523220"/>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al.</a:t>
            </a:r>
            <a:r>
              <a:rPr lang="en-GB" altLang="it-IT" sz="1400" dirty="0">
                <a:solidFill>
                  <a:schemeClr val="bg1"/>
                </a:solidFill>
              </a:rPr>
              <a:t>, UOG 2019</a:t>
            </a:r>
          </a:p>
        </p:txBody>
      </p:sp>
      <p:sp>
        <p:nvSpPr>
          <p:cNvPr id="13" name="TextBox 1"/>
          <p:cNvSpPr txBox="1">
            <a:spLocks noChangeArrowheads="1"/>
          </p:cNvSpPr>
          <p:nvPr/>
        </p:nvSpPr>
        <p:spPr bwMode="auto">
          <a:xfrm>
            <a:off x="1403920" y="1469268"/>
            <a:ext cx="6480175"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solidFill>
                  <a:srgbClr val="000000"/>
                </a:solidFill>
              </a:rPr>
              <a:t>Discussion </a:t>
            </a:r>
            <a:r>
              <a:rPr lang="en-GB" altLang="it-IT" sz="2400" b="1" i="0" dirty="0">
                <a:solidFill>
                  <a:srgbClr val="FF0000"/>
                </a:solidFill>
              </a:rPr>
              <a:t> </a:t>
            </a:r>
            <a:r>
              <a:rPr lang="zh-CN" altLang="en-US" sz="2400" b="1" i="0" dirty="0">
                <a:solidFill>
                  <a:srgbClr val="FF0000"/>
                </a:solidFill>
              </a:rPr>
              <a:t>讨论</a:t>
            </a:r>
          </a:p>
        </p:txBody>
      </p:sp>
      <p:sp>
        <p:nvSpPr>
          <p:cNvPr id="14" name="Rectangle 19"/>
          <p:cNvSpPr>
            <a:spLocks noChangeArrowheads="1"/>
          </p:cNvSpPr>
          <p:nvPr/>
        </p:nvSpPr>
        <p:spPr bwMode="auto">
          <a:xfrm>
            <a:off x="467544" y="1807822"/>
            <a:ext cx="8496944" cy="4795159"/>
          </a:xfrm>
          <a:prstGeom prst="rect">
            <a:avLst/>
          </a:prstGeom>
          <a:solidFill>
            <a:srgbClr val="F0F3FB"/>
          </a:solidFill>
          <a:ln w="19050">
            <a:solidFill>
              <a:srgbClr val="445895"/>
            </a:solidFill>
            <a:miter lim="800000"/>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en-GB" sz="1600" i="0" dirty="0">
                <a:latin typeface="Times New Roman" panose="02020603050405020304" pitchFamily="18" charset="0"/>
                <a:cs typeface="Times New Roman" panose="02020603050405020304" pitchFamily="18" charset="0"/>
              </a:rPr>
              <a:t>Predictive performance for a SGA neonate of routine ultrasonographic examination during the third trimester is higher if:</a:t>
            </a:r>
          </a:p>
          <a:p>
            <a:pPr algn="just"/>
            <a:r>
              <a:rPr lang="zh-CN" altLang="en-US" sz="1600" i="0" dirty="0">
                <a:solidFill>
                  <a:srgbClr val="FF0000"/>
                </a:solidFill>
                <a:latin typeface="Times New Roman" panose="02020603050405020304" pitchFamily="18" charset="0"/>
                <a:cs typeface="Times New Roman" panose="02020603050405020304" pitchFamily="18" charset="0"/>
              </a:rPr>
              <a:t>满足下列条件时，晚孕期常规超声预测</a:t>
            </a:r>
            <a:r>
              <a:rPr lang="en-US" altLang="zh-CN" sz="1600" i="0" dirty="0">
                <a:solidFill>
                  <a:srgbClr val="FF0000"/>
                </a:solidFill>
                <a:latin typeface="Times New Roman" panose="02020603050405020304" pitchFamily="18" charset="0"/>
                <a:cs typeface="Times New Roman" panose="02020603050405020304" pitchFamily="18" charset="0"/>
              </a:rPr>
              <a:t>SGA</a:t>
            </a:r>
            <a:r>
              <a:rPr lang="zh-CN" altLang="en-US" sz="1600" i="0" dirty="0">
                <a:solidFill>
                  <a:srgbClr val="FF0000"/>
                </a:solidFill>
                <a:latin typeface="Times New Roman" panose="02020603050405020304" pitchFamily="18" charset="0"/>
                <a:cs typeface="Times New Roman" panose="02020603050405020304" pitchFamily="18" charset="0"/>
              </a:rPr>
              <a:t>新生儿的准确率更高</a:t>
            </a:r>
            <a:endParaRPr lang="en-GB" sz="1600" i="0" dirty="0">
              <a:solidFill>
                <a:srgbClr val="FF0000"/>
              </a:solidFill>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Ø"/>
            </a:pPr>
            <a:r>
              <a:rPr lang="en-GB" sz="1600" i="0" dirty="0">
                <a:latin typeface="Times New Roman" panose="02020603050405020304" pitchFamily="18" charset="0"/>
                <a:cs typeface="Times New Roman" panose="02020603050405020304" pitchFamily="18" charset="0"/>
              </a:rPr>
              <a:t>The scan is carried out at 35 + 0 to 36 + 6 than at 31 + 0 to 33 + 6 weeks’ gestation;</a:t>
            </a:r>
          </a:p>
          <a:p>
            <a:pPr lvl="1" algn="just">
              <a:lnSpc>
                <a:spcPct val="150000"/>
              </a:lnSpc>
              <a:buFont typeface="Wingdings" panose="05000000000000000000" pitchFamily="2" charset="2"/>
              <a:buChar char="Ø"/>
            </a:pPr>
            <a:r>
              <a:rPr lang="en-GB" sz="1600" i="0" dirty="0">
                <a:latin typeface="Times New Roman" panose="02020603050405020304" pitchFamily="18" charset="0"/>
                <a:cs typeface="Times New Roman" panose="02020603050405020304" pitchFamily="18" charset="0"/>
              </a:rPr>
              <a:t>The method of screening is EFW than fetal AC;</a:t>
            </a:r>
          </a:p>
          <a:p>
            <a:pPr lvl="1" algn="just">
              <a:lnSpc>
                <a:spcPct val="150000"/>
              </a:lnSpc>
              <a:buFont typeface="Wingdings" panose="05000000000000000000" pitchFamily="2" charset="2"/>
              <a:buChar char="Ø"/>
            </a:pPr>
            <a:r>
              <a:rPr lang="en-GB" sz="1600" i="0" dirty="0">
                <a:latin typeface="Times New Roman" panose="02020603050405020304" pitchFamily="18" charset="0"/>
                <a:cs typeface="Times New Roman" panose="02020603050405020304" pitchFamily="18" charset="0"/>
              </a:rPr>
              <a:t>The outcome measure is birth weight &lt; 3</a:t>
            </a:r>
            <a:r>
              <a:rPr lang="en-GB" sz="1600" i="0" baseline="30000" dirty="0">
                <a:latin typeface="Times New Roman" panose="02020603050405020304" pitchFamily="18" charset="0"/>
                <a:cs typeface="Times New Roman" panose="02020603050405020304" pitchFamily="18" charset="0"/>
              </a:rPr>
              <a:t>rd</a:t>
            </a:r>
            <a:r>
              <a:rPr lang="en-GB" sz="1600" i="0" dirty="0">
                <a:latin typeface="Times New Roman" panose="02020603050405020304" pitchFamily="18" charset="0"/>
                <a:cs typeface="Times New Roman" panose="02020603050405020304" pitchFamily="18" charset="0"/>
              </a:rPr>
              <a:t> than &lt; 10</a:t>
            </a:r>
            <a:r>
              <a:rPr lang="en-GB" sz="1600" i="0" baseline="30000" dirty="0">
                <a:latin typeface="Times New Roman" panose="02020603050405020304" pitchFamily="18" charset="0"/>
                <a:cs typeface="Times New Roman" panose="02020603050405020304" pitchFamily="18" charset="0"/>
              </a:rPr>
              <a:t>th</a:t>
            </a:r>
            <a:r>
              <a:rPr lang="en-GB" sz="1600" i="0" dirty="0">
                <a:latin typeface="Times New Roman" panose="02020603050405020304" pitchFamily="18" charset="0"/>
                <a:cs typeface="Times New Roman" panose="02020603050405020304" pitchFamily="18" charset="0"/>
              </a:rPr>
              <a:t> percentile;</a:t>
            </a:r>
          </a:p>
          <a:p>
            <a:pPr lvl="1" algn="just">
              <a:lnSpc>
                <a:spcPct val="150000"/>
              </a:lnSpc>
              <a:buFont typeface="Wingdings" panose="05000000000000000000" pitchFamily="2" charset="2"/>
              <a:buChar char="Ø"/>
            </a:pPr>
            <a:r>
              <a:rPr lang="en-GB" sz="1600" i="0" dirty="0">
                <a:latin typeface="Times New Roman" panose="02020603050405020304" pitchFamily="18" charset="0"/>
                <a:cs typeface="Times New Roman" panose="02020603050405020304" pitchFamily="18" charset="0"/>
              </a:rPr>
              <a:t>Delivery occurs within 2 weeks than at any stage after assessment. </a:t>
            </a:r>
          </a:p>
          <a:p>
            <a:pPr marL="457200" lvl="1" indent="0" algn="just">
              <a:lnSpc>
                <a:spcPct val="150000"/>
              </a:lnSpc>
              <a:buNone/>
            </a:pPr>
            <a:r>
              <a:rPr lang="zh-CN" altLang="en-US" sz="1600" i="0" dirty="0" smtClean="0">
                <a:solidFill>
                  <a:srgbClr val="FF0000"/>
                </a:solidFill>
                <a:latin typeface="Times New Roman" panose="02020603050405020304" pitchFamily="18" charset="0"/>
                <a:cs typeface="Times New Roman" panose="02020603050405020304" pitchFamily="18" charset="0"/>
              </a:rPr>
              <a:t>在孕</a:t>
            </a:r>
            <a:r>
              <a:rPr lang="en-GB" altLang="zh-CN" sz="1600" i="0" dirty="0" smtClean="0">
                <a:solidFill>
                  <a:srgbClr val="FF0000"/>
                </a:solidFill>
                <a:latin typeface="Times New Roman" panose="02020603050405020304" pitchFamily="18" charset="0"/>
                <a:cs typeface="Times New Roman" panose="02020603050405020304" pitchFamily="18" charset="0"/>
              </a:rPr>
              <a:t>35 + 0</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 </a:t>
            </a:r>
            <a:r>
              <a:rPr lang="en-US" altLang="zh-CN" sz="1600" i="0" dirty="0" smtClean="0">
                <a:solidFill>
                  <a:srgbClr val="FF0000"/>
                </a:solidFill>
                <a:latin typeface="Times New Roman" panose="02020603050405020304" pitchFamily="18" charset="0"/>
                <a:cs typeface="Times New Roman" panose="02020603050405020304" pitchFamily="18" charset="0"/>
              </a:rPr>
              <a:t>36+6</a:t>
            </a:r>
            <a:r>
              <a:rPr lang="zh-CN" altLang="en-US" sz="1600" i="0" dirty="0" smtClean="0">
                <a:solidFill>
                  <a:srgbClr val="FF0000"/>
                </a:solidFill>
                <a:latin typeface="Times New Roman" panose="02020603050405020304" pitchFamily="18" charset="0"/>
                <a:cs typeface="Times New Roman" panose="02020603050405020304" pitchFamily="18" charset="0"/>
              </a:rPr>
              <a:t>周进行超声评估预</a:t>
            </a:r>
            <a:r>
              <a:rPr lang="zh-CN" altLang="en-US" sz="1600" i="0" dirty="0">
                <a:solidFill>
                  <a:srgbClr val="FF0000"/>
                </a:solidFill>
                <a:latin typeface="Times New Roman" panose="02020603050405020304" pitchFamily="18" charset="0"/>
                <a:cs typeface="Times New Roman" panose="02020603050405020304" pitchFamily="18" charset="0"/>
              </a:rPr>
              <a:t>测优</a:t>
            </a:r>
            <a:r>
              <a:rPr lang="zh-CN" altLang="en-US" sz="1600" i="0" dirty="0" smtClean="0">
                <a:solidFill>
                  <a:srgbClr val="FF0000"/>
                </a:solidFill>
                <a:latin typeface="Times New Roman" panose="02020603050405020304" pitchFamily="18" charset="0"/>
                <a:cs typeface="Times New Roman" panose="02020603050405020304" pitchFamily="18" charset="0"/>
              </a:rPr>
              <a:t>于孕</a:t>
            </a:r>
            <a:r>
              <a:rPr lang="en-GB" altLang="zh-CN" sz="1600" i="0" dirty="0" smtClean="0">
                <a:solidFill>
                  <a:srgbClr val="FF0000"/>
                </a:solidFill>
                <a:latin typeface="Times New Roman" panose="02020603050405020304" pitchFamily="18" charset="0"/>
                <a:cs typeface="Times New Roman" panose="02020603050405020304" pitchFamily="18" charset="0"/>
              </a:rPr>
              <a:t>31 + 0 </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i="0" dirty="0" smtClean="0">
                <a:solidFill>
                  <a:srgbClr val="FF0000"/>
                </a:solidFill>
                <a:latin typeface="Times New Roman" panose="02020603050405020304" pitchFamily="18" charset="0"/>
                <a:cs typeface="Times New Roman" panose="02020603050405020304" pitchFamily="18" charset="0"/>
              </a:rPr>
              <a:t>33+6</a:t>
            </a:r>
            <a:r>
              <a:rPr lang="zh-CN" altLang="en-US" sz="1600" i="0" dirty="0" smtClean="0">
                <a:solidFill>
                  <a:srgbClr val="FF0000"/>
                </a:solidFill>
                <a:latin typeface="Times New Roman" panose="02020603050405020304" pitchFamily="18" charset="0"/>
                <a:cs typeface="Times New Roman" panose="02020603050405020304" pitchFamily="18" charset="0"/>
              </a:rPr>
              <a:t>周</a:t>
            </a:r>
            <a:r>
              <a:rPr lang="zh-CN" altLang="en-US" sz="1600" i="0" dirty="0">
                <a:solidFill>
                  <a:srgbClr val="FF0000"/>
                </a:solidFill>
                <a:latin typeface="Times New Roman" panose="02020603050405020304" pitchFamily="18" charset="0"/>
                <a:cs typeface="Times New Roman" panose="02020603050405020304" pitchFamily="18" charset="0"/>
              </a:rPr>
              <a:t>；</a:t>
            </a:r>
            <a:r>
              <a:rPr lang="en-US" altLang="zh-CN" sz="1600" i="0" dirty="0">
                <a:solidFill>
                  <a:srgbClr val="FF0000"/>
                </a:solidFill>
                <a:latin typeface="Times New Roman" panose="02020603050405020304" pitchFamily="18" charset="0"/>
                <a:cs typeface="Times New Roman" panose="02020603050405020304" pitchFamily="18" charset="0"/>
              </a:rPr>
              <a:t>EFW</a:t>
            </a:r>
            <a:r>
              <a:rPr lang="zh-CN" altLang="en-US" sz="1600" i="0" dirty="0">
                <a:solidFill>
                  <a:srgbClr val="FF0000"/>
                </a:solidFill>
                <a:latin typeface="Times New Roman" panose="02020603050405020304" pitchFamily="18" charset="0"/>
                <a:cs typeface="Times New Roman" panose="02020603050405020304" pitchFamily="18" charset="0"/>
              </a:rPr>
              <a:t>预测优于</a:t>
            </a:r>
            <a:r>
              <a:rPr lang="en-US" altLang="zh-CN" sz="1600" i="0" dirty="0" smtClean="0">
                <a:solidFill>
                  <a:srgbClr val="FF0000"/>
                </a:solidFill>
                <a:latin typeface="Times New Roman" panose="02020603050405020304" pitchFamily="18" charset="0"/>
                <a:cs typeface="Times New Roman" panose="02020603050405020304" pitchFamily="18" charset="0"/>
              </a:rPr>
              <a:t>AC</a:t>
            </a:r>
            <a:r>
              <a:rPr lang="zh-CN" altLang="en-US" sz="1600" i="0" dirty="0" smtClean="0">
                <a:solidFill>
                  <a:srgbClr val="FF0000"/>
                </a:solidFill>
                <a:latin typeface="Times New Roman" panose="02020603050405020304" pitchFamily="18" charset="0"/>
                <a:cs typeface="Times New Roman" panose="02020603050405020304" pitchFamily="18" charset="0"/>
              </a:rPr>
              <a:t>；</a:t>
            </a:r>
            <a:r>
              <a:rPr lang="zh-CN" altLang="en-US" sz="1600" i="0" dirty="0">
                <a:solidFill>
                  <a:srgbClr val="FF0000"/>
                </a:solidFill>
                <a:latin typeface="Times New Roman" panose="02020603050405020304" pitchFamily="18" charset="0"/>
                <a:cs typeface="Times New Roman" panose="02020603050405020304" pitchFamily="18" charset="0"/>
              </a:rPr>
              <a:t>出生体重小于第</a:t>
            </a:r>
            <a:r>
              <a:rPr lang="en-US" altLang="zh-CN" sz="1600" i="0" dirty="0">
                <a:solidFill>
                  <a:srgbClr val="FF0000"/>
                </a:solidFill>
                <a:latin typeface="Times New Roman" panose="02020603050405020304" pitchFamily="18" charset="0"/>
                <a:cs typeface="Times New Roman" panose="02020603050405020304" pitchFamily="18" charset="0"/>
              </a:rPr>
              <a:t>3</a:t>
            </a:r>
            <a:r>
              <a:rPr lang="zh-CN" altLang="en-US" sz="1600" i="0" dirty="0">
                <a:solidFill>
                  <a:srgbClr val="FF0000"/>
                </a:solidFill>
                <a:latin typeface="Times New Roman" panose="02020603050405020304" pitchFamily="18" charset="0"/>
                <a:cs typeface="Times New Roman" panose="02020603050405020304" pitchFamily="18" charset="0"/>
              </a:rPr>
              <a:t>百分</a:t>
            </a:r>
            <a:r>
              <a:rPr lang="zh-CN" altLang="en-US" sz="1600" i="0" dirty="0" smtClean="0">
                <a:solidFill>
                  <a:srgbClr val="FF0000"/>
                </a:solidFill>
                <a:latin typeface="Times New Roman" panose="02020603050405020304" pitchFamily="18" charset="0"/>
                <a:cs typeface="Times New Roman" panose="02020603050405020304" pitchFamily="18" charset="0"/>
              </a:rPr>
              <a:t>位的</a:t>
            </a:r>
            <a:r>
              <a:rPr lang="zh-CN" altLang="en-US" sz="1600" i="0" dirty="0">
                <a:solidFill>
                  <a:srgbClr val="FF0000"/>
                </a:solidFill>
                <a:latin typeface="Times New Roman" panose="02020603050405020304" pitchFamily="18" charset="0"/>
                <a:cs typeface="Times New Roman" panose="02020603050405020304" pitchFamily="18" charset="0"/>
              </a:rPr>
              <a:t>预测优于第</a:t>
            </a:r>
            <a:r>
              <a:rPr lang="en-US" altLang="zh-CN" sz="1600" i="0" dirty="0">
                <a:solidFill>
                  <a:srgbClr val="FF0000"/>
                </a:solidFill>
                <a:latin typeface="Times New Roman" panose="02020603050405020304" pitchFamily="18" charset="0"/>
                <a:cs typeface="Times New Roman" panose="02020603050405020304" pitchFamily="18" charset="0"/>
              </a:rPr>
              <a:t>10</a:t>
            </a:r>
            <a:r>
              <a:rPr lang="zh-CN" altLang="en-US" sz="1600" i="0" dirty="0">
                <a:solidFill>
                  <a:srgbClr val="FF0000"/>
                </a:solidFill>
                <a:latin typeface="Times New Roman" panose="02020603050405020304" pitchFamily="18" charset="0"/>
                <a:cs typeface="Times New Roman" panose="02020603050405020304" pitchFamily="18" charset="0"/>
              </a:rPr>
              <a:t>百分</a:t>
            </a:r>
            <a:r>
              <a:rPr lang="zh-CN" altLang="en-US" sz="1600" i="0" dirty="0" smtClean="0">
                <a:solidFill>
                  <a:srgbClr val="FF0000"/>
                </a:solidFill>
                <a:latin typeface="Times New Roman" panose="02020603050405020304" pitchFamily="18" charset="0"/>
                <a:cs typeface="Times New Roman" panose="02020603050405020304" pitchFamily="18" charset="0"/>
              </a:rPr>
              <a:t>位；</a:t>
            </a:r>
            <a:r>
              <a:rPr lang="zh-CN" altLang="en-US" sz="1600" i="0" dirty="0">
                <a:solidFill>
                  <a:srgbClr val="FF0000"/>
                </a:solidFill>
                <a:latin typeface="Times New Roman" panose="02020603050405020304" pitchFamily="18" charset="0"/>
                <a:cs typeface="Times New Roman" panose="02020603050405020304" pitchFamily="18" charset="0"/>
              </a:rPr>
              <a:t>扫查后两周内出生的预测优于任意时间段出</a:t>
            </a:r>
            <a:r>
              <a:rPr lang="zh-CN" altLang="en-US" sz="1600" i="0" dirty="0" smtClean="0">
                <a:solidFill>
                  <a:srgbClr val="FF0000"/>
                </a:solidFill>
                <a:latin typeface="Times New Roman" panose="02020603050405020304" pitchFamily="18" charset="0"/>
                <a:cs typeface="Times New Roman" panose="02020603050405020304" pitchFamily="18" charset="0"/>
              </a:rPr>
              <a:t>生的预测</a:t>
            </a:r>
            <a:endParaRPr lang="en-GB" sz="1600" i="0" dirty="0">
              <a:solidFill>
                <a:srgbClr val="FF0000"/>
              </a:solidFill>
              <a:latin typeface="Times New Roman" panose="02020603050405020304" pitchFamily="18" charset="0"/>
              <a:cs typeface="Times New Roman" panose="02020603050405020304" pitchFamily="18" charset="0"/>
            </a:endParaRPr>
          </a:p>
          <a:p>
            <a:pPr algn="just"/>
            <a:r>
              <a:rPr lang="en-GB" sz="1600" i="0" dirty="0">
                <a:latin typeface="Times New Roman" panose="02020603050405020304" pitchFamily="18" charset="0"/>
                <a:cs typeface="Times New Roman" panose="02020603050405020304" pitchFamily="18" charset="0"/>
              </a:rPr>
              <a:t>Prediction of a SGA neonate by EFW &lt; 10</a:t>
            </a:r>
            <a:r>
              <a:rPr lang="en-GB" sz="1600" i="0" baseline="30000" dirty="0">
                <a:latin typeface="Times New Roman" panose="02020603050405020304" pitchFamily="18" charset="0"/>
                <a:cs typeface="Times New Roman" panose="02020603050405020304" pitchFamily="18" charset="0"/>
              </a:rPr>
              <a:t>th</a:t>
            </a:r>
            <a:r>
              <a:rPr lang="en-GB" sz="1600" i="0" dirty="0">
                <a:latin typeface="Times New Roman" panose="02020603050405020304" pitchFamily="18" charset="0"/>
                <a:cs typeface="Times New Roman" panose="02020603050405020304" pitchFamily="18" charset="0"/>
              </a:rPr>
              <a:t> percentile is modest and prediction of &gt; 85% of cases at 35 + 0 to 36 + 6 weeks’ gestation necessitates use of EFW &lt; 40</a:t>
            </a:r>
            <a:r>
              <a:rPr lang="en-GB" sz="1600" i="0" baseline="30000" dirty="0">
                <a:latin typeface="Times New Roman" panose="02020603050405020304" pitchFamily="18" charset="0"/>
                <a:cs typeface="Times New Roman" panose="02020603050405020304" pitchFamily="18" charset="0"/>
              </a:rPr>
              <a:t>th</a:t>
            </a:r>
            <a:r>
              <a:rPr lang="en-GB" sz="1600" i="0" dirty="0">
                <a:latin typeface="Times New Roman" panose="02020603050405020304" pitchFamily="18" charset="0"/>
                <a:cs typeface="Times New Roman" panose="02020603050405020304" pitchFamily="18" charset="0"/>
              </a:rPr>
              <a:t>  percentile.</a:t>
            </a:r>
            <a:r>
              <a:rPr lang="zh-CN" altLang="en-US" sz="1600" i="0" dirty="0">
                <a:latin typeface="Times New Roman" panose="02020603050405020304" pitchFamily="18" charset="0"/>
                <a:cs typeface="Times New Roman" panose="02020603050405020304" pitchFamily="18" charset="0"/>
              </a:rPr>
              <a:t> </a:t>
            </a:r>
            <a:endParaRPr lang="en-US" altLang="zh-CN" sz="1600" i="0" dirty="0">
              <a:latin typeface="Times New Roman" panose="02020603050405020304" pitchFamily="18" charset="0"/>
              <a:cs typeface="Times New Roman" panose="02020603050405020304" pitchFamily="18" charset="0"/>
            </a:endParaRPr>
          </a:p>
          <a:p>
            <a:pPr algn="just"/>
            <a:r>
              <a:rPr lang="zh-CN" altLang="en-US" sz="1600" i="0" dirty="0" smtClean="0">
                <a:solidFill>
                  <a:srgbClr val="FF0000"/>
                </a:solidFill>
                <a:latin typeface="Times New Roman" panose="02020603050405020304" pitchFamily="18" charset="0"/>
                <a:cs typeface="Times New Roman" panose="02020603050405020304" pitchFamily="18" charset="0"/>
              </a:rPr>
              <a:t>以</a:t>
            </a:r>
            <a:r>
              <a:rPr lang="en-GB" altLang="zh-CN" sz="1600" i="0" dirty="0" smtClean="0">
                <a:solidFill>
                  <a:srgbClr val="FF0000"/>
                </a:solidFill>
                <a:latin typeface="Times New Roman" panose="02020603050405020304" pitchFamily="18" charset="0"/>
                <a:cs typeface="Times New Roman" panose="02020603050405020304" pitchFamily="18" charset="0"/>
              </a:rPr>
              <a:t>EFW</a:t>
            </a:r>
            <a:r>
              <a:rPr lang="zh-CN" altLang="en-US" sz="1600" i="0" dirty="0" smtClean="0">
                <a:solidFill>
                  <a:srgbClr val="FF0000"/>
                </a:solidFill>
                <a:latin typeface="Times New Roman" panose="02020603050405020304" pitchFamily="18" charset="0"/>
                <a:cs typeface="Times New Roman" panose="02020603050405020304" pitchFamily="18" charset="0"/>
              </a:rPr>
              <a:t>小于第</a:t>
            </a:r>
            <a:r>
              <a:rPr lang="en-US" altLang="zh-CN" sz="1600" i="0" dirty="0" smtClean="0">
                <a:solidFill>
                  <a:srgbClr val="FF0000"/>
                </a:solidFill>
                <a:latin typeface="Times New Roman" panose="02020603050405020304" pitchFamily="18" charset="0"/>
                <a:cs typeface="Times New Roman" panose="02020603050405020304" pitchFamily="18" charset="0"/>
              </a:rPr>
              <a:t>10</a:t>
            </a:r>
            <a:r>
              <a:rPr lang="zh-CN" altLang="en-US" sz="1600" i="0" dirty="0" smtClean="0">
                <a:solidFill>
                  <a:srgbClr val="FF0000"/>
                </a:solidFill>
                <a:latin typeface="Times New Roman" panose="02020603050405020304" pitchFamily="18" charset="0"/>
                <a:cs typeface="Times New Roman" panose="02020603050405020304" pitchFamily="18" charset="0"/>
              </a:rPr>
              <a:t>百分位预测小于胎龄新生儿的价值一般，在孕</a:t>
            </a:r>
            <a:r>
              <a:rPr lang="en-GB" altLang="zh-CN" sz="1600" i="0" dirty="0" smtClean="0">
                <a:solidFill>
                  <a:srgbClr val="FF0000"/>
                </a:solidFill>
                <a:latin typeface="Times New Roman" panose="02020603050405020304" pitchFamily="18" charset="0"/>
                <a:cs typeface="Times New Roman" panose="02020603050405020304" pitchFamily="18" charset="0"/>
              </a:rPr>
              <a:t>35 + 0</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 </a:t>
            </a:r>
            <a:r>
              <a:rPr lang="en-US" altLang="zh-CN" sz="1600" i="0" dirty="0" smtClean="0">
                <a:solidFill>
                  <a:srgbClr val="FF0000"/>
                </a:solidFill>
                <a:latin typeface="Times New Roman" panose="02020603050405020304" pitchFamily="18" charset="0"/>
                <a:cs typeface="Times New Roman" panose="02020603050405020304" pitchFamily="18" charset="0"/>
              </a:rPr>
              <a:t>36+6</a:t>
            </a:r>
            <a:r>
              <a:rPr lang="zh-CN" altLang="en-US" sz="1600" i="0" dirty="0" smtClean="0">
                <a:solidFill>
                  <a:srgbClr val="FF0000"/>
                </a:solidFill>
                <a:latin typeface="Times New Roman" panose="02020603050405020304" pitchFamily="18" charset="0"/>
                <a:cs typeface="Times New Roman" panose="02020603050405020304" pitchFamily="18" charset="0"/>
              </a:rPr>
              <a:t>周，以</a:t>
            </a:r>
            <a:r>
              <a:rPr lang="en-US" altLang="zh-CN" sz="1600" i="0" dirty="0" smtClean="0">
                <a:solidFill>
                  <a:srgbClr val="FF0000"/>
                </a:solidFill>
                <a:latin typeface="Times New Roman" panose="02020603050405020304" pitchFamily="18" charset="0"/>
                <a:cs typeface="Times New Roman" panose="02020603050405020304" pitchFamily="18" charset="0"/>
              </a:rPr>
              <a:t>EFW</a:t>
            </a:r>
            <a:r>
              <a:rPr lang="zh-CN" altLang="en-US" sz="1600" i="0" dirty="0">
                <a:solidFill>
                  <a:srgbClr val="FF0000"/>
                </a:solidFill>
                <a:latin typeface="Times New Roman" panose="02020603050405020304" pitchFamily="18" charset="0"/>
                <a:cs typeface="Times New Roman" panose="02020603050405020304" pitchFamily="18" charset="0"/>
              </a:rPr>
              <a:t>小于第</a:t>
            </a:r>
            <a:r>
              <a:rPr lang="en-US" altLang="zh-CN" sz="1600" i="0" dirty="0">
                <a:solidFill>
                  <a:srgbClr val="FF0000"/>
                </a:solidFill>
                <a:latin typeface="Times New Roman" panose="02020603050405020304" pitchFamily="18" charset="0"/>
                <a:cs typeface="Times New Roman" panose="02020603050405020304" pitchFamily="18" charset="0"/>
              </a:rPr>
              <a:t>40</a:t>
            </a:r>
            <a:r>
              <a:rPr lang="zh-CN" altLang="en-US" sz="1600" i="0" dirty="0">
                <a:solidFill>
                  <a:srgbClr val="FF0000"/>
                </a:solidFill>
                <a:latin typeface="Times New Roman" panose="02020603050405020304" pitchFamily="18" charset="0"/>
                <a:cs typeface="Times New Roman" panose="02020603050405020304" pitchFamily="18" charset="0"/>
              </a:rPr>
              <a:t>百分</a:t>
            </a:r>
            <a:r>
              <a:rPr lang="zh-CN" altLang="en-US" sz="1600" i="0" dirty="0" smtClean="0">
                <a:solidFill>
                  <a:srgbClr val="FF0000"/>
                </a:solidFill>
                <a:latin typeface="Times New Roman" panose="02020603050405020304" pitchFamily="18" charset="0"/>
                <a:cs typeface="Times New Roman" panose="02020603050405020304" pitchFamily="18" charset="0"/>
              </a:rPr>
              <a:t>位预测准</a:t>
            </a:r>
            <a:r>
              <a:rPr lang="zh-CN" altLang="en-US" sz="1600" i="0" dirty="0">
                <a:solidFill>
                  <a:srgbClr val="FF0000"/>
                </a:solidFill>
                <a:latin typeface="Times New Roman" panose="02020603050405020304" pitchFamily="18" charset="0"/>
                <a:cs typeface="Times New Roman" panose="02020603050405020304" pitchFamily="18" charset="0"/>
              </a:rPr>
              <a:t>确率大于</a:t>
            </a:r>
            <a:r>
              <a:rPr lang="en-US" altLang="zh-CN" sz="1600" i="0" dirty="0">
                <a:solidFill>
                  <a:srgbClr val="FF0000"/>
                </a:solidFill>
                <a:latin typeface="Times New Roman" panose="02020603050405020304" pitchFamily="18" charset="0"/>
                <a:cs typeface="Times New Roman" panose="02020603050405020304" pitchFamily="18" charset="0"/>
              </a:rPr>
              <a:t>85%</a:t>
            </a:r>
            <a:r>
              <a:rPr lang="zh-CN" altLang="en-US" sz="1600" i="0" dirty="0">
                <a:solidFill>
                  <a:srgbClr val="FF0000"/>
                </a:solidFill>
                <a:latin typeface="Times New Roman" panose="02020603050405020304" pitchFamily="18" charset="0"/>
                <a:cs typeface="Times New Roman" panose="02020603050405020304" pitchFamily="18" charset="0"/>
              </a:rPr>
              <a:t>。</a:t>
            </a:r>
            <a:endParaRPr lang="en-GB" sz="1600" i="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5" name="TextBox 1"/>
          <p:cNvSpPr txBox="1">
            <a:spLocks noChangeArrowheads="1"/>
          </p:cNvSpPr>
          <p:nvPr/>
        </p:nvSpPr>
        <p:spPr bwMode="auto">
          <a:xfrm>
            <a:off x="381000" y="1937783"/>
            <a:ext cx="8295456" cy="2078355"/>
          </a:xfrm>
          <a:prstGeom prst="rect">
            <a:avLst/>
          </a:prstGeom>
          <a:solidFill>
            <a:srgbClr val="F0F3FB"/>
          </a:solidFill>
          <a:ln w="19050">
            <a:solidFill>
              <a:srgbClr val="445895"/>
            </a:solidFill>
            <a:miter lim="800000"/>
          </a:ln>
        </p:spPr>
        <p:txBody>
          <a:bodyPr wrap="square" anchor="ctr">
            <a:spAutoFit/>
          </a:bodyPr>
          <a:lstStyle>
            <a:defPPr>
              <a:defRPr lang="en-GB"/>
            </a:defPPr>
            <a:lvl1pPr marL="0" indent="0" algn="ctr">
              <a:spcBef>
                <a:spcPct val="20000"/>
              </a:spcBef>
              <a:buNone/>
              <a:defRPr sz="1700" b="1" i="0"/>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lgn="just">
              <a:buFont typeface="Arial" panose="020B0604020202020204" pitchFamily="34" charset="0"/>
              <a:buChar char="•"/>
            </a:pPr>
            <a:r>
              <a:rPr lang="en-GB" b="0" dirty="0"/>
              <a:t>Examination of a large population of pregnant women attending for routine assessment of fetal growth and wellbeing at either 31</a:t>
            </a:r>
            <a:r>
              <a:rPr lang="en-GB" sz="1600" dirty="0"/>
              <a:t> </a:t>
            </a:r>
            <a:r>
              <a:rPr lang="en-GB" b="0" dirty="0"/>
              <a:t>+</a:t>
            </a:r>
            <a:r>
              <a:rPr lang="en-GB" sz="1600" dirty="0"/>
              <a:t> </a:t>
            </a:r>
            <a:r>
              <a:rPr lang="en-GB" b="0" dirty="0"/>
              <a:t>0 to 33</a:t>
            </a:r>
            <a:r>
              <a:rPr lang="en-GB" sz="1600" dirty="0"/>
              <a:t> </a:t>
            </a:r>
            <a:r>
              <a:rPr lang="en-GB" b="0" dirty="0"/>
              <a:t>+</a:t>
            </a:r>
            <a:r>
              <a:rPr lang="en-GB" sz="1600" dirty="0"/>
              <a:t> </a:t>
            </a:r>
            <a:r>
              <a:rPr lang="en-GB" b="0" dirty="0"/>
              <a:t>6 or 35</a:t>
            </a:r>
            <a:r>
              <a:rPr lang="en-GB" sz="1600" dirty="0"/>
              <a:t> </a:t>
            </a:r>
            <a:r>
              <a:rPr lang="en-GB" b="0" dirty="0"/>
              <a:t>+</a:t>
            </a:r>
            <a:r>
              <a:rPr lang="en-GB" sz="1600" dirty="0"/>
              <a:t> </a:t>
            </a:r>
            <a:r>
              <a:rPr lang="en-GB" b="0" dirty="0"/>
              <a:t>0 to 36</a:t>
            </a:r>
            <a:r>
              <a:rPr lang="en-GB" sz="1600" dirty="0"/>
              <a:t> </a:t>
            </a:r>
            <a:r>
              <a:rPr lang="en-GB" b="0" dirty="0"/>
              <a:t>+</a:t>
            </a:r>
            <a:r>
              <a:rPr lang="en-GB" sz="1600" dirty="0"/>
              <a:t> </a:t>
            </a:r>
            <a:r>
              <a:rPr lang="en-GB" b="0" dirty="0"/>
              <a:t>6 weeks. </a:t>
            </a:r>
            <a:endParaRPr lang="en-GB" sz="1000" b="0" dirty="0"/>
          </a:p>
          <a:p>
            <a:pPr marL="285750" indent="-285750" algn="just">
              <a:buFont typeface="Arial" panose="020B0604020202020204" pitchFamily="34" charset="0"/>
              <a:buChar char="•"/>
            </a:pPr>
            <a:r>
              <a:rPr lang="en-GB" b="0" dirty="0"/>
              <a:t>A limitation of the study is that it was not a randomized study.</a:t>
            </a:r>
          </a:p>
          <a:p>
            <a:pPr marL="285750" indent="-285750" algn="just">
              <a:buFont typeface="Arial" panose="020B0604020202020204" pitchFamily="34" charset="0"/>
              <a:buChar char="•"/>
            </a:pPr>
            <a:r>
              <a:rPr lang="zh-CN" altLang="en-US" b="0" dirty="0" smtClean="0">
                <a:solidFill>
                  <a:srgbClr val="FF0000"/>
                </a:solidFill>
              </a:rPr>
              <a:t>为</a:t>
            </a:r>
            <a:r>
              <a:rPr lang="en-GB" altLang="zh-CN" b="0" dirty="0" smtClean="0">
                <a:solidFill>
                  <a:srgbClr val="FF0000"/>
                </a:solidFill>
              </a:rPr>
              <a:t>31</a:t>
            </a:r>
            <a:r>
              <a:rPr lang="zh-CN" altLang="en-US" b="0" dirty="0" smtClean="0">
                <a:solidFill>
                  <a:srgbClr val="FF0000"/>
                </a:solidFill>
              </a:rPr>
              <a:t> </a:t>
            </a:r>
            <a:r>
              <a:rPr lang="en-GB" altLang="zh-CN" b="0" dirty="0" smtClean="0">
                <a:solidFill>
                  <a:srgbClr val="FF0000"/>
                </a:solidFill>
              </a:rPr>
              <a:t> + 0</a:t>
            </a:r>
            <a:r>
              <a:rPr lang="zh-CN" altLang="en-US" b="0" dirty="0" smtClean="0">
                <a:solidFill>
                  <a:srgbClr val="FF0000"/>
                </a:solidFill>
              </a:rPr>
              <a:t>～ </a:t>
            </a:r>
            <a:r>
              <a:rPr lang="en-GB" altLang="zh-CN" b="0" dirty="0" smtClean="0">
                <a:solidFill>
                  <a:srgbClr val="FF0000"/>
                </a:solidFill>
              </a:rPr>
              <a:t>33</a:t>
            </a:r>
            <a:r>
              <a:rPr lang="en-GB" altLang="zh-CN" b="0" dirty="0">
                <a:solidFill>
                  <a:srgbClr val="FF0000"/>
                </a:solidFill>
              </a:rPr>
              <a:t> + 6 </a:t>
            </a:r>
            <a:r>
              <a:rPr lang="zh-CN" altLang="en-US" b="0" dirty="0">
                <a:solidFill>
                  <a:srgbClr val="FF0000"/>
                </a:solidFill>
              </a:rPr>
              <a:t>和</a:t>
            </a:r>
            <a:r>
              <a:rPr lang="en-GB" altLang="zh-CN" b="0" dirty="0">
                <a:solidFill>
                  <a:srgbClr val="FF0000"/>
                </a:solidFill>
              </a:rPr>
              <a:t> </a:t>
            </a:r>
            <a:r>
              <a:rPr lang="en-GB" altLang="zh-CN" b="0" dirty="0" smtClean="0">
                <a:solidFill>
                  <a:srgbClr val="FF0000"/>
                </a:solidFill>
              </a:rPr>
              <a:t>35  + 0</a:t>
            </a:r>
            <a:r>
              <a:rPr lang="zh-CN" altLang="en-US" b="0" dirty="0" smtClean="0">
                <a:solidFill>
                  <a:srgbClr val="FF0000"/>
                </a:solidFill>
              </a:rPr>
              <a:t>～ </a:t>
            </a:r>
            <a:r>
              <a:rPr lang="en-US" altLang="zh-CN" b="0" dirty="0" smtClean="0">
                <a:solidFill>
                  <a:srgbClr val="FF0000"/>
                </a:solidFill>
              </a:rPr>
              <a:t>3</a:t>
            </a:r>
            <a:r>
              <a:rPr lang="en-GB" altLang="zh-CN" b="0" dirty="0" smtClean="0">
                <a:solidFill>
                  <a:srgbClr val="FF0000"/>
                </a:solidFill>
              </a:rPr>
              <a:t>6 + 6 </a:t>
            </a:r>
            <a:r>
              <a:rPr lang="zh-CN" altLang="en-US" b="0" dirty="0">
                <a:solidFill>
                  <a:srgbClr val="FF0000"/>
                </a:solidFill>
              </a:rPr>
              <a:t>两个孕周时</a:t>
            </a:r>
            <a:r>
              <a:rPr lang="zh-CN" altLang="en-US" b="0" dirty="0" smtClean="0">
                <a:solidFill>
                  <a:srgbClr val="FF0000"/>
                </a:solidFill>
              </a:rPr>
              <a:t>段的超声评估胎儿生长发育的大</a:t>
            </a:r>
            <a:r>
              <a:rPr lang="zh-CN" altLang="en-US" b="0" dirty="0">
                <a:solidFill>
                  <a:srgbClr val="FF0000"/>
                </a:solidFill>
              </a:rPr>
              <a:t>样本</a:t>
            </a:r>
            <a:r>
              <a:rPr lang="zh-CN" altLang="en-US" b="0" dirty="0" smtClean="0">
                <a:solidFill>
                  <a:srgbClr val="FF0000"/>
                </a:solidFill>
              </a:rPr>
              <a:t>量研究</a:t>
            </a:r>
            <a:endParaRPr lang="en-GB" altLang="zh-CN" b="0" dirty="0">
              <a:solidFill>
                <a:srgbClr val="FF0000"/>
              </a:solidFill>
            </a:endParaRPr>
          </a:p>
          <a:p>
            <a:pPr marL="285750" indent="-285750" algn="just">
              <a:buFont typeface="Arial" panose="020B0604020202020204" pitchFamily="34" charset="0"/>
              <a:buChar char="•"/>
            </a:pPr>
            <a:r>
              <a:rPr lang="zh-CN" altLang="en-US" b="0" dirty="0" smtClean="0">
                <a:solidFill>
                  <a:srgbClr val="FF0000"/>
                </a:solidFill>
              </a:rPr>
              <a:t>局限性是该</a:t>
            </a:r>
            <a:r>
              <a:rPr lang="zh-CN" altLang="en-US" b="0" dirty="0">
                <a:solidFill>
                  <a:srgbClr val="FF0000"/>
                </a:solidFill>
              </a:rPr>
              <a:t>研究不是随机性研究</a:t>
            </a:r>
          </a:p>
        </p:txBody>
      </p:sp>
      <p:sp>
        <p:nvSpPr>
          <p:cNvPr id="8" name="Rectangle 1"/>
          <p:cNvSpPr>
            <a:spLocks noChangeArrowheads="1"/>
          </p:cNvSpPr>
          <p:nvPr/>
        </p:nvSpPr>
        <p:spPr bwMode="auto">
          <a:xfrm>
            <a:off x="1259632" y="1455270"/>
            <a:ext cx="5976316"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400" b="1" i="0" dirty="0"/>
              <a:t>Strengths and limitations  </a:t>
            </a:r>
            <a:r>
              <a:rPr lang="en-GB" altLang="it-IT" sz="2400" b="1" i="0" dirty="0">
                <a:solidFill>
                  <a:srgbClr val="FF0000"/>
                </a:solidFill>
              </a:rPr>
              <a:t> </a:t>
            </a:r>
            <a:r>
              <a:rPr lang="zh-CN" altLang="en-US" sz="2400" b="1" i="0" dirty="0">
                <a:solidFill>
                  <a:srgbClr val="FF0000"/>
                </a:solidFill>
              </a:rPr>
              <a:t>优势和局限性</a:t>
            </a:r>
          </a:p>
        </p:txBody>
      </p:sp>
      <p:sp>
        <p:nvSpPr>
          <p:cNvPr id="9" name="Rectangle 1"/>
          <p:cNvSpPr>
            <a:spLocks noChangeArrowheads="1"/>
          </p:cNvSpPr>
          <p:nvPr/>
        </p:nvSpPr>
        <p:spPr bwMode="auto">
          <a:xfrm>
            <a:off x="2843808" y="3868330"/>
            <a:ext cx="2736304" cy="46166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400" b="1" i="0" dirty="0"/>
              <a:t>Conclusion  </a:t>
            </a:r>
            <a:r>
              <a:rPr lang="zh-CN" altLang="en-US" sz="2400" b="1" i="0" dirty="0"/>
              <a:t>结论</a:t>
            </a:r>
            <a:endParaRPr lang="en-GB" altLang="it-IT" sz="2400" dirty="0"/>
          </a:p>
        </p:txBody>
      </p:sp>
      <p:sp>
        <p:nvSpPr>
          <p:cNvPr id="13" name="TextBox 1"/>
          <p:cNvSpPr txBox="1">
            <a:spLocks noChangeArrowheads="1"/>
          </p:cNvSpPr>
          <p:nvPr/>
        </p:nvSpPr>
        <p:spPr bwMode="auto">
          <a:xfrm>
            <a:off x="323528" y="3995678"/>
            <a:ext cx="8295456" cy="2862322"/>
          </a:xfrm>
          <a:prstGeom prst="rect">
            <a:avLst/>
          </a:prstGeom>
          <a:solidFill>
            <a:srgbClr val="F0F3FB"/>
          </a:solidFill>
          <a:ln w="19050">
            <a:solidFill>
              <a:srgbClr val="445895"/>
            </a:solidFill>
            <a:miter lim="800000"/>
          </a:ln>
        </p:spPr>
        <p:txBody>
          <a:bodyPr wrap="square" anchor="ctr">
            <a:spAutoFit/>
          </a:bodyPr>
          <a:lstStyle>
            <a:defPPr>
              <a:defRPr lang="en-GB"/>
            </a:defPPr>
            <a:lvl1pPr marL="0" indent="0" algn="ctr">
              <a:spcBef>
                <a:spcPct val="20000"/>
              </a:spcBef>
              <a:buNone/>
              <a:defRPr sz="1700" b="1" i="0"/>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lgn="just">
              <a:buFont typeface="Arial" panose="020B0604020202020204" pitchFamily="34" charset="0"/>
              <a:buChar char="•"/>
            </a:pPr>
            <a:r>
              <a:rPr lang="en-GB" b="0" dirty="0"/>
              <a:t>The predictive performance for a SGA neonate of routine ultrasonographic examination during the third trimester is higher if the scan is carried out at 35</a:t>
            </a:r>
            <a:r>
              <a:rPr lang="en-GB" sz="1600" dirty="0"/>
              <a:t> </a:t>
            </a:r>
            <a:r>
              <a:rPr lang="en-GB" b="0" dirty="0"/>
              <a:t>+</a:t>
            </a:r>
            <a:r>
              <a:rPr lang="en-GB" sz="1600" dirty="0"/>
              <a:t> </a:t>
            </a:r>
            <a:r>
              <a:rPr lang="en-GB" b="0" dirty="0"/>
              <a:t>0 to 36</a:t>
            </a:r>
            <a:r>
              <a:rPr lang="en-GB" sz="1600" dirty="0"/>
              <a:t> </a:t>
            </a:r>
            <a:r>
              <a:rPr lang="en-GB" b="0" dirty="0"/>
              <a:t>+</a:t>
            </a:r>
            <a:r>
              <a:rPr lang="en-GB" sz="1600" dirty="0"/>
              <a:t> </a:t>
            </a:r>
            <a:r>
              <a:rPr lang="en-GB" b="0" dirty="0"/>
              <a:t>6 weeks’ gestation, but prediction of a SGA neonate by EFW &lt;</a:t>
            </a:r>
            <a:r>
              <a:rPr lang="en-GB" sz="1600" dirty="0"/>
              <a:t> </a:t>
            </a:r>
            <a:r>
              <a:rPr lang="en-GB" b="0" dirty="0"/>
              <a:t>10</a:t>
            </a:r>
            <a:r>
              <a:rPr lang="en-GB" b="0" baseline="30000" dirty="0"/>
              <a:t>th</a:t>
            </a:r>
            <a:r>
              <a:rPr lang="en-GB" b="0" dirty="0"/>
              <a:t> percentile is modest and prediction of &gt;</a:t>
            </a:r>
            <a:r>
              <a:rPr lang="en-GB" sz="1600" dirty="0"/>
              <a:t> </a:t>
            </a:r>
            <a:r>
              <a:rPr lang="en-GB" b="0" dirty="0"/>
              <a:t>85% of cases at 35</a:t>
            </a:r>
            <a:r>
              <a:rPr lang="en-GB" sz="1600" dirty="0"/>
              <a:t> </a:t>
            </a:r>
            <a:r>
              <a:rPr lang="en-GB" b="0" dirty="0"/>
              <a:t>+</a:t>
            </a:r>
            <a:r>
              <a:rPr lang="en-GB" sz="1600" dirty="0"/>
              <a:t> </a:t>
            </a:r>
            <a:r>
              <a:rPr lang="en-GB" b="0" dirty="0"/>
              <a:t>0 to 36</a:t>
            </a:r>
            <a:r>
              <a:rPr lang="en-GB" sz="1600" dirty="0"/>
              <a:t> </a:t>
            </a:r>
            <a:r>
              <a:rPr lang="en-GB" b="0" dirty="0"/>
              <a:t>+</a:t>
            </a:r>
            <a:r>
              <a:rPr lang="en-GB" sz="1600" dirty="0"/>
              <a:t> </a:t>
            </a:r>
            <a:r>
              <a:rPr lang="en-GB" b="0" dirty="0"/>
              <a:t>6 weeks necessitates use of EFW &lt;</a:t>
            </a:r>
            <a:r>
              <a:rPr lang="en-GB" sz="1600" dirty="0"/>
              <a:t> </a:t>
            </a:r>
            <a:r>
              <a:rPr lang="en-GB" b="0" dirty="0"/>
              <a:t>40</a:t>
            </a:r>
            <a:r>
              <a:rPr lang="en-GB" b="0" baseline="30000" dirty="0"/>
              <a:t>th</a:t>
            </a:r>
            <a:r>
              <a:rPr lang="en-GB" b="0" dirty="0"/>
              <a:t> percentile for selecting the group in need of further assessment. </a:t>
            </a:r>
            <a:endParaRPr lang="en-GB" b="0" dirty="0" smtClean="0"/>
          </a:p>
          <a:p>
            <a:pPr marL="285750" indent="-285750" algn="just">
              <a:buFont typeface="Arial" panose="020B0604020202020204" pitchFamily="34" charset="0"/>
              <a:buChar char="•"/>
            </a:pPr>
            <a:r>
              <a:rPr lang="zh-CN" altLang="en-US" sz="1800" b="0" dirty="0" smtClean="0">
                <a:solidFill>
                  <a:srgbClr val="FF0000"/>
                </a:solidFill>
                <a:latin typeface="Times New Roman" panose="02020603050405020304" pitchFamily="18" charset="0"/>
                <a:cs typeface="Times New Roman" panose="02020603050405020304" pitchFamily="18" charset="0"/>
              </a:rPr>
              <a:t>孕晚期，在孕</a:t>
            </a:r>
            <a:r>
              <a:rPr lang="en-GB" altLang="zh-CN" sz="1800" b="0" dirty="0" smtClean="0">
                <a:solidFill>
                  <a:srgbClr val="FF0000"/>
                </a:solidFill>
                <a:latin typeface="Times New Roman" panose="02020603050405020304" pitchFamily="18" charset="0"/>
                <a:cs typeface="Times New Roman" panose="02020603050405020304" pitchFamily="18" charset="0"/>
              </a:rPr>
              <a:t>35 + 0</a:t>
            </a:r>
            <a:r>
              <a:rPr lang="zh-CN" altLang="en-US" sz="1800" b="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 </a:t>
            </a:r>
            <a:r>
              <a:rPr lang="en-US" altLang="zh-CN" sz="1800" b="0" dirty="0" smtClean="0">
                <a:solidFill>
                  <a:srgbClr val="FF0000"/>
                </a:solidFill>
                <a:latin typeface="Times New Roman" panose="02020603050405020304" pitchFamily="18" charset="0"/>
                <a:cs typeface="Times New Roman" panose="02020603050405020304" pitchFamily="18" charset="0"/>
              </a:rPr>
              <a:t>36+6</a:t>
            </a:r>
            <a:r>
              <a:rPr lang="zh-CN" altLang="en-US" sz="1800" b="0" dirty="0" smtClean="0">
                <a:solidFill>
                  <a:srgbClr val="FF0000"/>
                </a:solidFill>
                <a:latin typeface="Times New Roman" panose="02020603050405020304" pitchFamily="18" charset="0"/>
                <a:cs typeface="Times New Roman" panose="02020603050405020304" pitchFamily="18" charset="0"/>
              </a:rPr>
              <a:t>周，常规超声预测小于胎龄新生儿的价值较高，但以</a:t>
            </a:r>
            <a:r>
              <a:rPr lang="en-GB" altLang="zh-CN" sz="1800" b="0" dirty="0" smtClean="0">
                <a:solidFill>
                  <a:srgbClr val="FF0000"/>
                </a:solidFill>
                <a:latin typeface="Times New Roman" panose="02020603050405020304" pitchFamily="18" charset="0"/>
                <a:cs typeface="Times New Roman" panose="02020603050405020304" pitchFamily="18" charset="0"/>
              </a:rPr>
              <a:t>EFW</a:t>
            </a:r>
            <a:r>
              <a:rPr lang="zh-CN" altLang="en-US" sz="1800" b="0" dirty="0" smtClean="0">
                <a:solidFill>
                  <a:srgbClr val="FF0000"/>
                </a:solidFill>
                <a:latin typeface="Times New Roman" panose="02020603050405020304" pitchFamily="18" charset="0"/>
                <a:cs typeface="Times New Roman" panose="02020603050405020304" pitchFamily="18" charset="0"/>
              </a:rPr>
              <a:t>小于第</a:t>
            </a:r>
            <a:r>
              <a:rPr lang="en-US" altLang="zh-CN" sz="1800" b="0" dirty="0" smtClean="0">
                <a:solidFill>
                  <a:srgbClr val="FF0000"/>
                </a:solidFill>
                <a:latin typeface="Times New Roman" panose="02020603050405020304" pitchFamily="18" charset="0"/>
                <a:cs typeface="Times New Roman" panose="02020603050405020304" pitchFamily="18" charset="0"/>
              </a:rPr>
              <a:t>10</a:t>
            </a:r>
            <a:r>
              <a:rPr lang="zh-CN" altLang="en-US" sz="1800" b="0" dirty="0" smtClean="0">
                <a:solidFill>
                  <a:srgbClr val="FF0000"/>
                </a:solidFill>
                <a:latin typeface="Times New Roman" panose="02020603050405020304" pitchFamily="18" charset="0"/>
                <a:cs typeface="Times New Roman" panose="02020603050405020304" pitchFamily="18" charset="0"/>
              </a:rPr>
              <a:t>百分位预测小于胎龄新生儿的价值一般，以</a:t>
            </a:r>
            <a:r>
              <a:rPr lang="en-US" altLang="zh-CN" sz="1800" b="0" dirty="0" smtClean="0">
                <a:solidFill>
                  <a:srgbClr val="FF0000"/>
                </a:solidFill>
                <a:latin typeface="Times New Roman" panose="02020603050405020304" pitchFamily="18" charset="0"/>
                <a:cs typeface="Times New Roman" panose="02020603050405020304" pitchFamily="18" charset="0"/>
              </a:rPr>
              <a:t>EFW</a:t>
            </a:r>
            <a:r>
              <a:rPr lang="zh-CN" altLang="en-US" sz="1800" b="0" dirty="0" smtClean="0">
                <a:solidFill>
                  <a:srgbClr val="FF0000"/>
                </a:solidFill>
                <a:latin typeface="Times New Roman" panose="02020603050405020304" pitchFamily="18" charset="0"/>
                <a:cs typeface="Times New Roman" panose="02020603050405020304" pitchFamily="18" charset="0"/>
              </a:rPr>
              <a:t>小于第</a:t>
            </a:r>
            <a:r>
              <a:rPr lang="en-US" altLang="zh-CN" sz="1800" b="0" dirty="0" smtClean="0">
                <a:solidFill>
                  <a:srgbClr val="FF0000"/>
                </a:solidFill>
                <a:latin typeface="Times New Roman" panose="02020603050405020304" pitchFamily="18" charset="0"/>
                <a:cs typeface="Times New Roman" panose="02020603050405020304" pitchFamily="18" charset="0"/>
              </a:rPr>
              <a:t>40</a:t>
            </a:r>
            <a:r>
              <a:rPr lang="zh-CN" altLang="en-US" sz="1800" b="0" dirty="0" smtClean="0">
                <a:solidFill>
                  <a:srgbClr val="FF0000"/>
                </a:solidFill>
                <a:latin typeface="Times New Roman" panose="02020603050405020304" pitchFamily="18" charset="0"/>
                <a:cs typeface="Times New Roman" panose="02020603050405020304" pitchFamily="18" charset="0"/>
              </a:rPr>
              <a:t>百分位预测准确率大于</a:t>
            </a:r>
            <a:r>
              <a:rPr lang="en-US" altLang="zh-CN" sz="1800" b="0" dirty="0" smtClean="0">
                <a:solidFill>
                  <a:srgbClr val="FF0000"/>
                </a:solidFill>
                <a:latin typeface="Times New Roman" panose="02020603050405020304" pitchFamily="18" charset="0"/>
                <a:cs typeface="Times New Roman" panose="02020603050405020304" pitchFamily="18" charset="0"/>
              </a:rPr>
              <a:t>85%</a:t>
            </a:r>
            <a:r>
              <a:rPr lang="zh-CN" altLang="en-US" sz="1800" b="0" dirty="0" smtClean="0">
                <a:solidFill>
                  <a:srgbClr val="FF0000"/>
                </a:solidFill>
                <a:latin typeface="Times New Roman" panose="02020603050405020304" pitchFamily="18" charset="0"/>
                <a:cs typeface="Times New Roman" panose="02020603050405020304" pitchFamily="18" charset="0"/>
              </a:rPr>
              <a:t>需要进一步评估。</a:t>
            </a:r>
            <a:endParaRPr lang="en-GB" b="0" dirty="0"/>
          </a:p>
          <a:p>
            <a:pPr marL="285750" indent="-285750" algn="just">
              <a:buFont typeface="Arial" panose="020B0604020202020204" pitchFamily="34" charset="0"/>
              <a:buChar char="•"/>
            </a:pPr>
            <a:r>
              <a:rPr lang="zh-CN" altLang="en-US" b="0" dirty="0" smtClean="0">
                <a:solidFill>
                  <a:srgbClr val="0070C0"/>
                </a:solidFill>
              </a:rPr>
              <a:t>。</a:t>
            </a:r>
            <a:endParaRPr lang="en-GB" b="0" dirty="0">
              <a:solidFill>
                <a:srgbClr val="0070C0"/>
              </a:solidFill>
            </a:endParaRPr>
          </a:p>
        </p:txBody>
      </p:sp>
      <p:sp>
        <p:nvSpPr>
          <p:cNvPr id="10" name="Text Box 5"/>
          <p:cNvSpPr txBox="1">
            <a:spLocks noChangeArrowheads="1"/>
          </p:cNvSpPr>
          <p:nvPr/>
        </p:nvSpPr>
        <p:spPr bwMode="auto">
          <a:xfrm>
            <a:off x="0" y="961564"/>
            <a:ext cx="9143999" cy="523220"/>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al.</a:t>
            </a:r>
            <a:r>
              <a:rPr lang="en-GB" altLang="it-IT" sz="1400" dirty="0">
                <a:solidFill>
                  <a:schemeClr val="bg1"/>
                </a:solidFill>
              </a:rPr>
              <a:t>, UOG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58377"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27653" name="TextBox 1"/>
          <p:cNvSpPr txBox="1">
            <a:spLocks noChangeArrowheads="1"/>
          </p:cNvSpPr>
          <p:nvPr/>
        </p:nvSpPr>
        <p:spPr bwMode="auto">
          <a:xfrm>
            <a:off x="1115616" y="1484784"/>
            <a:ext cx="6480175"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solidFill>
                  <a:srgbClr val="000000"/>
                </a:solidFill>
              </a:rPr>
              <a:t>Discussion points  </a:t>
            </a:r>
            <a:r>
              <a:rPr lang="zh-CN" altLang="en-US" sz="2400" b="1" i="0" dirty="0">
                <a:solidFill>
                  <a:srgbClr val="FF0000"/>
                </a:solidFill>
              </a:rPr>
              <a:t>讨论要点</a:t>
            </a:r>
          </a:p>
        </p:txBody>
      </p:sp>
      <p:sp>
        <p:nvSpPr>
          <p:cNvPr id="10" name="TextBox 1"/>
          <p:cNvSpPr txBox="1">
            <a:spLocks noChangeArrowheads="1"/>
          </p:cNvSpPr>
          <p:nvPr/>
        </p:nvSpPr>
        <p:spPr bwMode="auto">
          <a:xfrm>
            <a:off x="503547" y="2132856"/>
            <a:ext cx="8136904" cy="4364272"/>
          </a:xfrm>
          <a:prstGeom prst="rect">
            <a:avLst/>
          </a:prstGeom>
          <a:solidFill>
            <a:srgbClr val="F0F3FB"/>
          </a:solidFill>
          <a:ln w="19050">
            <a:solidFill>
              <a:srgbClr val="445895"/>
            </a:solidFill>
            <a:miter lim="800000"/>
          </a:ln>
        </p:spPr>
        <p:txBody>
          <a:bodyPr wrap="square" anchor="ctr">
            <a:spAutoFit/>
          </a:bodyPr>
          <a:lstStyle>
            <a:defPPr>
              <a:defRPr lang="en-GB"/>
            </a:defPPr>
            <a:lvl1pPr marL="0" indent="0" algn="ctr">
              <a:spcBef>
                <a:spcPct val="20000"/>
              </a:spcBef>
              <a:buNone/>
              <a:defRPr sz="1700" b="1" i="0"/>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lgn="just">
              <a:buFont typeface="Arial" panose="020B0604020202020204" pitchFamily="34" charset="0"/>
              <a:buChar char="•"/>
            </a:pPr>
            <a:r>
              <a:rPr lang="en-GB" sz="1600" b="0" dirty="0"/>
              <a:t>Does this strategy reduce the adverse neonatal outcomes related to SGA condition?</a:t>
            </a:r>
          </a:p>
          <a:p>
            <a:pPr marL="285750" indent="-285750" algn="just">
              <a:buFont typeface="Arial" panose="020B0604020202020204" pitchFamily="34" charset="0"/>
              <a:buChar char="•"/>
            </a:pPr>
            <a:r>
              <a:rPr lang="en-GB" sz="1600" b="0" dirty="0"/>
              <a:t> Future studies should investigate potential methods for reducing the false-positive rate in the group with EFW &lt;</a:t>
            </a:r>
            <a:r>
              <a:rPr lang="en-GB" sz="1600" dirty="0"/>
              <a:t> </a:t>
            </a:r>
            <a:r>
              <a:rPr lang="en-GB" sz="1600" b="0" dirty="0"/>
              <a:t>40</a:t>
            </a:r>
            <a:r>
              <a:rPr lang="en-GB" sz="1600" b="0" baseline="30000" dirty="0"/>
              <a:t>th</a:t>
            </a:r>
            <a:r>
              <a:rPr lang="en-GB" sz="1600" b="0" dirty="0"/>
              <a:t> percentile: can fetal growth velocity or fetal Doppler parameters have a role in this subgroup?</a:t>
            </a:r>
          </a:p>
          <a:p>
            <a:pPr marL="285750" indent="-285750" algn="just">
              <a:buFont typeface="Arial" panose="020B0604020202020204" pitchFamily="34" charset="0"/>
              <a:buChar char="•"/>
            </a:pPr>
            <a:r>
              <a:rPr lang="en-GB" sz="1600" b="0" dirty="0"/>
              <a:t> For a SGA neonate born within 2 weeks after assessment at 31</a:t>
            </a:r>
            <a:r>
              <a:rPr lang="en-GB" sz="1600" dirty="0"/>
              <a:t> </a:t>
            </a:r>
            <a:r>
              <a:rPr lang="en-GB" sz="1600" b="0" dirty="0"/>
              <a:t>+</a:t>
            </a:r>
            <a:r>
              <a:rPr lang="en-GB" sz="1600" dirty="0"/>
              <a:t> </a:t>
            </a:r>
            <a:r>
              <a:rPr lang="en-GB" sz="1600" b="0" dirty="0"/>
              <a:t>0 to 33</a:t>
            </a:r>
            <a:r>
              <a:rPr lang="en-GB" sz="1600" dirty="0"/>
              <a:t> </a:t>
            </a:r>
            <a:r>
              <a:rPr lang="en-GB" sz="1600" b="0" dirty="0"/>
              <a:t>+</a:t>
            </a:r>
            <a:r>
              <a:rPr lang="en-GB" sz="1600" dirty="0"/>
              <a:t> </a:t>
            </a:r>
            <a:r>
              <a:rPr lang="en-GB" sz="1600" b="0" dirty="0"/>
              <a:t>6 weeks, there was no significant difference in the predictive performance between EFW and fetal AC: should we consider that for “early” SGA both parameters are equally effective and for “late” SGA EFW is the best tool we have to identify fetuses at risk of adverse outcome?</a:t>
            </a:r>
          </a:p>
          <a:p>
            <a:pPr marL="285750" indent="-285750" algn="just">
              <a:buFont typeface="Arial" panose="020B0604020202020204" pitchFamily="34" charset="0"/>
              <a:buChar char="•"/>
            </a:pPr>
            <a:r>
              <a:rPr lang="zh-CN" altLang="en-US" sz="1600" b="0" dirty="0">
                <a:solidFill>
                  <a:srgbClr val="FF0000"/>
                </a:solidFill>
              </a:rPr>
              <a:t>该项检查能否减少与</a:t>
            </a:r>
            <a:r>
              <a:rPr lang="en-US" altLang="zh-CN" sz="1600" b="0" dirty="0">
                <a:solidFill>
                  <a:srgbClr val="FF0000"/>
                </a:solidFill>
              </a:rPr>
              <a:t>SGA </a:t>
            </a:r>
            <a:r>
              <a:rPr lang="zh-CN" altLang="en-US" sz="1600" b="0" dirty="0">
                <a:solidFill>
                  <a:srgbClr val="FF0000"/>
                </a:solidFill>
              </a:rPr>
              <a:t>有关的新生儿不良妊娠结局？</a:t>
            </a:r>
            <a:endParaRPr lang="en-US" altLang="zh-CN" sz="1600" b="0" dirty="0">
              <a:solidFill>
                <a:srgbClr val="FF0000"/>
              </a:solidFill>
            </a:endParaRPr>
          </a:p>
          <a:p>
            <a:pPr marL="285750" indent="-285750" algn="just">
              <a:buFont typeface="Arial" panose="020B0604020202020204" pitchFamily="34" charset="0"/>
              <a:buChar char="•"/>
            </a:pPr>
            <a:r>
              <a:rPr lang="zh-CN" altLang="en-US" sz="1600" b="0" dirty="0">
                <a:solidFill>
                  <a:srgbClr val="FF0000"/>
                </a:solidFill>
              </a:rPr>
              <a:t>将来的研究应</a:t>
            </a:r>
            <a:r>
              <a:rPr lang="zh-CN" altLang="en-US" sz="1600" b="0" dirty="0" smtClean="0">
                <a:solidFill>
                  <a:srgbClr val="FF0000"/>
                </a:solidFill>
              </a:rPr>
              <a:t>该试图寻</a:t>
            </a:r>
            <a:r>
              <a:rPr lang="zh-CN" altLang="en-US" sz="1600" b="0" dirty="0">
                <a:solidFill>
                  <a:srgbClr val="FF0000"/>
                </a:solidFill>
              </a:rPr>
              <a:t>找方</a:t>
            </a:r>
            <a:r>
              <a:rPr lang="zh-CN" altLang="en-US" sz="1600" b="0" dirty="0" smtClean="0">
                <a:solidFill>
                  <a:srgbClr val="FF0000"/>
                </a:solidFill>
              </a:rPr>
              <a:t>法以减少</a:t>
            </a:r>
            <a:r>
              <a:rPr lang="en-US" altLang="zh-CN" sz="1600" b="0" dirty="0" smtClean="0">
                <a:solidFill>
                  <a:srgbClr val="FF0000"/>
                </a:solidFill>
              </a:rPr>
              <a:t>EFW</a:t>
            </a:r>
            <a:r>
              <a:rPr lang="zh-CN" altLang="en-US" sz="1600" b="0" dirty="0" smtClean="0">
                <a:solidFill>
                  <a:srgbClr val="FF0000"/>
                </a:solidFill>
              </a:rPr>
              <a:t>小</a:t>
            </a:r>
            <a:r>
              <a:rPr lang="zh-CN" altLang="en-US" sz="1600" b="0" dirty="0">
                <a:solidFill>
                  <a:srgbClr val="FF0000"/>
                </a:solidFill>
              </a:rPr>
              <a:t>于第</a:t>
            </a:r>
            <a:r>
              <a:rPr lang="en-US" altLang="zh-CN" sz="1600" b="0" dirty="0">
                <a:solidFill>
                  <a:srgbClr val="FF0000"/>
                </a:solidFill>
              </a:rPr>
              <a:t>40</a:t>
            </a:r>
            <a:r>
              <a:rPr lang="zh-CN" altLang="en-US" sz="1600" b="0" dirty="0">
                <a:solidFill>
                  <a:srgbClr val="FF0000"/>
                </a:solidFill>
              </a:rPr>
              <a:t>百分</a:t>
            </a:r>
            <a:r>
              <a:rPr lang="zh-CN" altLang="en-US" sz="1600" b="0" dirty="0" smtClean="0">
                <a:solidFill>
                  <a:srgbClr val="FF0000"/>
                </a:solidFill>
              </a:rPr>
              <a:t>位预测的</a:t>
            </a:r>
            <a:r>
              <a:rPr lang="zh-CN" altLang="en-US" sz="1600" b="0" dirty="0">
                <a:solidFill>
                  <a:srgbClr val="FF0000"/>
                </a:solidFill>
              </a:rPr>
              <a:t>假阳性率</a:t>
            </a:r>
            <a:r>
              <a:rPr lang="zh-CN" altLang="en-US" sz="1600" b="0" dirty="0" smtClean="0">
                <a:solidFill>
                  <a:srgbClr val="FF0000"/>
                </a:solidFill>
              </a:rPr>
              <a:t>：用胎</a:t>
            </a:r>
            <a:r>
              <a:rPr lang="zh-CN" altLang="en-US" sz="1600" b="0" dirty="0">
                <a:solidFill>
                  <a:srgbClr val="FF0000"/>
                </a:solidFill>
              </a:rPr>
              <a:t>儿生</a:t>
            </a:r>
            <a:r>
              <a:rPr lang="zh-CN" altLang="en-US" sz="1600" b="0" dirty="0" smtClean="0">
                <a:solidFill>
                  <a:srgbClr val="FF0000"/>
                </a:solidFill>
              </a:rPr>
              <a:t>长速度和</a:t>
            </a:r>
            <a:r>
              <a:rPr lang="en-US" altLang="zh-CN" sz="1600" b="0" dirty="0">
                <a:solidFill>
                  <a:srgbClr val="FF0000"/>
                </a:solidFill>
              </a:rPr>
              <a:t>Doppler</a:t>
            </a:r>
            <a:r>
              <a:rPr lang="zh-CN" altLang="en-US" sz="1600" b="0" dirty="0">
                <a:solidFill>
                  <a:srgbClr val="FF0000"/>
                </a:solidFill>
              </a:rPr>
              <a:t>参</a:t>
            </a:r>
            <a:r>
              <a:rPr lang="zh-CN" altLang="en-US" sz="1600" b="0" dirty="0" smtClean="0">
                <a:solidFill>
                  <a:srgbClr val="FF0000"/>
                </a:solidFill>
              </a:rPr>
              <a:t>数进行分</a:t>
            </a:r>
            <a:r>
              <a:rPr lang="zh-CN" altLang="en-US" sz="1600" b="0" dirty="0">
                <a:solidFill>
                  <a:srgbClr val="FF0000"/>
                </a:solidFill>
              </a:rPr>
              <a:t>组是否有帮助？</a:t>
            </a:r>
            <a:endParaRPr lang="en-US" altLang="zh-CN" sz="1600" b="0" dirty="0">
              <a:solidFill>
                <a:srgbClr val="FF0000"/>
              </a:solidFill>
            </a:endParaRPr>
          </a:p>
          <a:p>
            <a:pPr marL="285750" indent="-285750" algn="just">
              <a:buFont typeface="Arial" panose="020B0604020202020204" pitchFamily="34" charset="0"/>
              <a:buChar char="•"/>
            </a:pPr>
            <a:r>
              <a:rPr lang="en-GB" sz="1600" b="0" dirty="0">
                <a:solidFill>
                  <a:srgbClr val="FF0000"/>
                </a:solidFill>
              </a:rPr>
              <a:t> </a:t>
            </a:r>
            <a:r>
              <a:rPr lang="zh-CN" altLang="en-US" sz="1600" b="0" dirty="0" smtClean="0">
                <a:solidFill>
                  <a:srgbClr val="FF0000"/>
                </a:solidFill>
              </a:rPr>
              <a:t>孕</a:t>
            </a:r>
            <a:r>
              <a:rPr lang="en-GB" altLang="zh-CN" sz="1600" b="0" dirty="0" smtClean="0">
                <a:solidFill>
                  <a:srgbClr val="FF0000"/>
                </a:solidFill>
              </a:rPr>
              <a:t>31</a:t>
            </a:r>
            <a:r>
              <a:rPr lang="zh-CN" altLang="en-US" sz="1600" b="0" dirty="0" smtClean="0">
                <a:solidFill>
                  <a:srgbClr val="FF0000"/>
                </a:solidFill>
              </a:rPr>
              <a:t> </a:t>
            </a:r>
            <a:r>
              <a:rPr lang="en-GB" altLang="zh-CN" sz="1600" b="0" dirty="0" smtClean="0">
                <a:solidFill>
                  <a:srgbClr val="FF0000"/>
                </a:solidFill>
              </a:rPr>
              <a:t> + 0</a:t>
            </a:r>
            <a:r>
              <a:rPr lang="zh-CN" altLang="en-US" sz="1600" b="0" dirty="0" smtClean="0">
                <a:solidFill>
                  <a:srgbClr val="FF0000"/>
                </a:solidFill>
              </a:rPr>
              <a:t>～ </a:t>
            </a:r>
            <a:r>
              <a:rPr lang="en-GB" altLang="zh-CN" sz="1600" b="0" dirty="0" smtClean="0">
                <a:solidFill>
                  <a:srgbClr val="FF0000"/>
                </a:solidFill>
              </a:rPr>
              <a:t>33 + 6</a:t>
            </a:r>
            <a:r>
              <a:rPr lang="zh-CN" altLang="en-US" sz="1600" b="0" dirty="0" smtClean="0">
                <a:solidFill>
                  <a:srgbClr val="FF0000"/>
                </a:solidFill>
              </a:rPr>
              <a:t>周，</a:t>
            </a:r>
            <a:r>
              <a:rPr lang="en-US" altLang="zh-CN" sz="1600" b="0" dirty="0" smtClean="0">
                <a:solidFill>
                  <a:srgbClr val="FF0000"/>
                </a:solidFill>
              </a:rPr>
              <a:t>EFW</a:t>
            </a:r>
            <a:r>
              <a:rPr lang="zh-CN" altLang="en-US" sz="1600" b="0" dirty="0" smtClean="0">
                <a:solidFill>
                  <a:srgbClr val="FF0000"/>
                </a:solidFill>
              </a:rPr>
              <a:t>和</a:t>
            </a:r>
            <a:r>
              <a:rPr lang="en-US" altLang="zh-CN" sz="1600" b="0" dirty="0" smtClean="0">
                <a:solidFill>
                  <a:srgbClr val="FF0000"/>
                </a:solidFill>
              </a:rPr>
              <a:t>AC</a:t>
            </a:r>
            <a:r>
              <a:rPr lang="zh-CN" altLang="en-US" sz="1600" b="0" dirty="0" smtClean="0">
                <a:solidFill>
                  <a:srgbClr val="FF0000"/>
                </a:solidFill>
              </a:rPr>
              <a:t>对评</a:t>
            </a:r>
            <a:r>
              <a:rPr lang="zh-CN" altLang="en-US" sz="1600" b="0" dirty="0">
                <a:solidFill>
                  <a:srgbClr val="FF0000"/>
                </a:solidFill>
              </a:rPr>
              <a:t>估后两周内出生</a:t>
            </a:r>
            <a:r>
              <a:rPr lang="zh-CN" altLang="en-US" sz="1600" b="0" dirty="0" smtClean="0">
                <a:solidFill>
                  <a:srgbClr val="FF0000"/>
                </a:solidFill>
              </a:rPr>
              <a:t>的小于胎龄新</a:t>
            </a:r>
            <a:r>
              <a:rPr lang="zh-CN" altLang="en-US" sz="1600" b="0" dirty="0">
                <a:solidFill>
                  <a:srgbClr val="FF0000"/>
                </a:solidFill>
              </a:rPr>
              <a:t>生</a:t>
            </a:r>
            <a:r>
              <a:rPr lang="zh-CN" altLang="en-US" sz="1600" b="0" dirty="0" smtClean="0">
                <a:solidFill>
                  <a:srgbClr val="FF0000"/>
                </a:solidFill>
              </a:rPr>
              <a:t>儿的预测准</a:t>
            </a:r>
            <a:r>
              <a:rPr lang="zh-CN" altLang="en-US" sz="1600" b="0" dirty="0">
                <a:solidFill>
                  <a:srgbClr val="FF0000"/>
                </a:solidFill>
              </a:rPr>
              <a:t>确</a:t>
            </a:r>
            <a:r>
              <a:rPr lang="zh-CN" altLang="en-US" sz="1600" b="0" dirty="0" smtClean="0">
                <a:solidFill>
                  <a:srgbClr val="FF0000"/>
                </a:solidFill>
              </a:rPr>
              <a:t>性无显</a:t>
            </a:r>
            <a:r>
              <a:rPr lang="zh-CN" altLang="en-US" sz="1600" b="0" dirty="0">
                <a:solidFill>
                  <a:srgbClr val="FF0000"/>
                </a:solidFill>
              </a:rPr>
              <a:t>著差异：是否我们可以认</a:t>
            </a:r>
            <a:r>
              <a:rPr lang="zh-CN" altLang="en-US" sz="1600" b="0" dirty="0" smtClean="0">
                <a:solidFill>
                  <a:srgbClr val="FF0000"/>
                </a:solidFill>
              </a:rPr>
              <a:t>为两个参数预测早</a:t>
            </a:r>
            <a:r>
              <a:rPr lang="zh-CN" altLang="en-US" sz="1600" b="0" dirty="0">
                <a:solidFill>
                  <a:srgbClr val="FF0000"/>
                </a:solidFill>
              </a:rPr>
              <a:t>发型</a:t>
            </a:r>
            <a:r>
              <a:rPr lang="en-US" altLang="zh-CN" sz="1600" b="0" dirty="0" smtClean="0">
                <a:solidFill>
                  <a:srgbClr val="FF0000"/>
                </a:solidFill>
              </a:rPr>
              <a:t>SGA</a:t>
            </a:r>
            <a:r>
              <a:rPr lang="zh-CN" altLang="en-US" sz="1600" b="0" dirty="0" smtClean="0">
                <a:solidFill>
                  <a:srgbClr val="FF0000"/>
                </a:solidFill>
              </a:rPr>
              <a:t>效</a:t>
            </a:r>
            <a:r>
              <a:rPr lang="zh-CN" altLang="en-US" sz="1600" b="0" dirty="0">
                <a:solidFill>
                  <a:srgbClr val="FF0000"/>
                </a:solidFill>
              </a:rPr>
              <a:t>果相同，而对迟发型</a:t>
            </a:r>
            <a:r>
              <a:rPr lang="en-US" altLang="zh-CN" sz="1600" b="0" dirty="0">
                <a:solidFill>
                  <a:srgbClr val="FF0000"/>
                </a:solidFill>
              </a:rPr>
              <a:t>SGA</a:t>
            </a:r>
            <a:r>
              <a:rPr lang="zh-CN" altLang="en-US" sz="1600" b="0" dirty="0">
                <a:solidFill>
                  <a:srgbClr val="FF0000"/>
                </a:solidFill>
              </a:rPr>
              <a:t>，</a:t>
            </a:r>
            <a:r>
              <a:rPr lang="en-US" altLang="zh-CN" sz="1600" b="0" dirty="0" smtClean="0">
                <a:solidFill>
                  <a:srgbClr val="FF0000"/>
                </a:solidFill>
              </a:rPr>
              <a:t>EFW</a:t>
            </a:r>
            <a:r>
              <a:rPr lang="zh-CN" altLang="en-US" sz="1600" b="0" dirty="0" smtClean="0">
                <a:solidFill>
                  <a:srgbClr val="FF0000"/>
                </a:solidFill>
              </a:rPr>
              <a:t>可作为识别具有不</a:t>
            </a:r>
            <a:r>
              <a:rPr lang="zh-CN" altLang="en-US" sz="1600" b="0" dirty="0">
                <a:solidFill>
                  <a:srgbClr val="FF0000"/>
                </a:solidFill>
              </a:rPr>
              <a:t>良妊娠结局风险</a:t>
            </a:r>
            <a:r>
              <a:rPr lang="zh-CN" altLang="en-US" sz="1600" b="0" dirty="0" smtClean="0">
                <a:solidFill>
                  <a:srgbClr val="FF0000"/>
                </a:solidFill>
              </a:rPr>
              <a:t>的最佳评</a:t>
            </a:r>
            <a:r>
              <a:rPr lang="zh-CN" altLang="en-US" sz="1600" b="0" dirty="0">
                <a:solidFill>
                  <a:srgbClr val="FF0000"/>
                </a:solidFill>
              </a:rPr>
              <a:t>价指标？</a:t>
            </a:r>
            <a:endParaRPr lang="en-GB" sz="1600" b="0" dirty="0">
              <a:solidFill>
                <a:srgbClr val="FF0000"/>
              </a:solidFill>
            </a:endParaRPr>
          </a:p>
          <a:p>
            <a:pPr marL="285750" indent="-285750" algn="just">
              <a:buFont typeface="Arial" panose="020B0604020202020204" pitchFamily="34" charset="0"/>
              <a:buChar char="•"/>
            </a:pPr>
            <a:endParaRPr lang="en-GB" sz="1800" b="0" dirty="0"/>
          </a:p>
        </p:txBody>
      </p:sp>
      <p:sp>
        <p:nvSpPr>
          <p:cNvPr id="9" name="Text Box 5"/>
          <p:cNvSpPr txBox="1">
            <a:spLocks noChangeArrowheads="1"/>
          </p:cNvSpPr>
          <p:nvPr/>
        </p:nvSpPr>
        <p:spPr bwMode="auto">
          <a:xfrm>
            <a:off x="0" y="961564"/>
            <a:ext cx="9143999" cy="523220"/>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al.</a:t>
            </a:r>
            <a:r>
              <a:rPr lang="en-GB" altLang="it-IT" sz="1400" dirty="0">
                <a:solidFill>
                  <a:schemeClr val="bg1"/>
                </a:solidFill>
              </a:rPr>
              <a:t>, UOG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500"/>
                                        <p:tgtEl>
                                          <p:spTgt spid="276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p:nvPr/>
        </p:nvGrpSpPr>
        <p:grpSpPr bwMode="auto">
          <a:xfrm>
            <a:off x="0" y="-15875"/>
            <a:ext cx="9144000" cy="923925"/>
            <a:chOff x="0" y="3755"/>
            <a:chExt cx="5760" cy="582"/>
          </a:xfrm>
        </p:grpSpPr>
        <p:pic>
          <p:nvPicPr>
            <p:cNvPr id="2151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2151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21507" name="Rettangolo 1"/>
          <p:cNvSpPr>
            <a:spLocks noChangeArrowheads="1"/>
          </p:cNvSpPr>
          <p:nvPr/>
        </p:nvSpPr>
        <p:spPr bwMode="auto">
          <a:xfrm>
            <a:off x="68263" y="922338"/>
            <a:ext cx="2286000" cy="3698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p:nvPr/>
        </p:nvSpPr>
        <p:spPr bwMode="auto">
          <a:xfrm>
            <a:off x="323850" y="2403475"/>
            <a:ext cx="8856663" cy="511175"/>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250823" y="1508313"/>
            <a:ext cx="8642350" cy="52322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Introduction</a:t>
            </a:r>
            <a:r>
              <a:rPr lang="zh-CN" altLang="en-US" sz="2800" b="1" i="0" dirty="0">
                <a:solidFill>
                  <a:srgbClr val="FF0000"/>
                </a:solidFill>
              </a:rPr>
              <a:t>介绍</a:t>
            </a:r>
          </a:p>
        </p:txBody>
      </p:sp>
      <p:sp>
        <p:nvSpPr>
          <p:cNvPr id="21511" name="Text Box 5"/>
          <p:cNvSpPr txBox="1">
            <a:spLocks noChangeArrowheads="1"/>
          </p:cNvSpPr>
          <p:nvPr/>
        </p:nvSpPr>
        <p:spPr bwMode="auto">
          <a:xfrm>
            <a:off x="0" y="961564"/>
            <a:ext cx="9143999" cy="523220"/>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al.</a:t>
            </a:r>
            <a:r>
              <a:rPr lang="en-GB" altLang="it-IT" sz="1400" dirty="0">
                <a:solidFill>
                  <a:schemeClr val="bg1"/>
                </a:solidFill>
              </a:rPr>
              <a:t>, UOG 2019</a:t>
            </a:r>
          </a:p>
        </p:txBody>
      </p:sp>
      <p:sp>
        <p:nvSpPr>
          <p:cNvPr id="10" name="Rectangle 19"/>
          <p:cNvSpPr>
            <a:spLocks noChangeArrowheads="1"/>
          </p:cNvSpPr>
          <p:nvPr/>
        </p:nvSpPr>
        <p:spPr bwMode="auto">
          <a:xfrm>
            <a:off x="575554" y="2009113"/>
            <a:ext cx="7992889" cy="4592320"/>
          </a:xfrm>
          <a:prstGeom prst="rect">
            <a:avLst/>
          </a:prstGeom>
          <a:solidFill>
            <a:srgbClr val="F0F3FB"/>
          </a:solidFill>
          <a:ln w="19050">
            <a:solidFill>
              <a:srgbClr val="445895"/>
            </a:solidFill>
            <a:miter lim="800000"/>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GB" sz="1600" i="0" dirty="0">
                <a:latin typeface="Times New Roman" panose="02020603050405020304" pitchFamily="18" charset="0"/>
                <a:cs typeface="Times New Roman" panose="02020603050405020304" pitchFamily="18" charset="0"/>
              </a:rPr>
              <a:t>There is uncertainty over the best approach for identifying small-for-gestational-age (SGA) fetuses due to:</a:t>
            </a:r>
          </a:p>
          <a:p>
            <a:pPr lvl="1">
              <a:lnSpc>
                <a:spcPct val="150000"/>
              </a:lnSpc>
              <a:buFont typeface="Wingdings" panose="05000000000000000000" pitchFamily="2" charset="2"/>
              <a:buChar char="Ø"/>
            </a:pPr>
            <a:r>
              <a:rPr lang="en-GB" sz="1600" i="0" dirty="0">
                <a:latin typeface="Times New Roman" panose="02020603050405020304" pitchFamily="18" charset="0"/>
                <a:cs typeface="Times New Roman" panose="02020603050405020304" pitchFamily="18" charset="0"/>
              </a:rPr>
              <a:t>Wide range of charts for fetal size and birth weight</a:t>
            </a:r>
          </a:p>
          <a:p>
            <a:pPr lvl="1">
              <a:buFont typeface="Wingdings" panose="05000000000000000000" pitchFamily="2" charset="2"/>
              <a:buChar char="Ø"/>
            </a:pPr>
            <a:r>
              <a:rPr lang="en-GB" sz="1600" i="0" dirty="0">
                <a:latin typeface="Times New Roman" panose="02020603050405020304" pitchFamily="18" charset="0"/>
                <a:cs typeface="Times New Roman" panose="02020603050405020304" pitchFamily="18" charset="0"/>
              </a:rPr>
              <a:t>Controversy of universal </a:t>
            </a:r>
            <a:r>
              <a:rPr lang="en-GB" sz="1600" dirty="0">
                <a:latin typeface="Times New Roman" panose="02020603050405020304" pitchFamily="18" charset="0"/>
                <a:cs typeface="Times New Roman" panose="02020603050405020304" pitchFamily="18" charset="0"/>
              </a:rPr>
              <a:t>vs</a:t>
            </a:r>
            <a:r>
              <a:rPr lang="en-GB" sz="1600" i="0" dirty="0">
                <a:latin typeface="Times New Roman" panose="02020603050405020304" pitchFamily="18" charset="0"/>
                <a:cs typeface="Times New Roman" panose="02020603050405020304" pitchFamily="18" charset="0"/>
              </a:rPr>
              <a:t> selective ultrasound examination based on maternal risk factors and the results of abdominal palpation or serial measurements of symphysis–fundus height.</a:t>
            </a:r>
            <a:endParaRPr lang="en-GB" sz="1600" i="0" dirty="0">
              <a:solidFill>
                <a:srgbClr val="0070C0"/>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GB" sz="1600" i="0" dirty="0">
                <a:latin typeface="Times New Roman" panose="02020603050405020304" pitchFamily="18" charset="0"/>
                <a:cs typeface="Times New Roman" panose="02020603050405020304" pitchFamily="18" charset="0"/>
              </a:rPr>
              <a:t>Lack of consistent data on the performance of EFW </a:t>
            </a:r>
            <a:r>
              <a:rPr lang="en-GB" sz="1600" dirty="0">
                <a:latin typeface="Times New Roman" panose="02020603050405020304" pitchFamily="18" charset="0"/>
                <a:cs typeface="Times New Roman" panose="02020603050405020304" pitchFamily="18" charset="0"/>
              </a:rPr>
              <a:t>vs</a:t>
            </a:r>
            <a:r>
              <a:rPr lang="en-GB" sz="1600" i="0" dirty="0">
                <a:latin typeface="Times New Roman" panose="02020603050405020304" pitchFamily="18" charset="0"/>
                <a:cs typeface="Times New Roman" panose="02020603050405020304" pitchFamily="18" charset="0"/>
              </a:rPr>
              <a:t> AC for prediction of a SGA neonate. </a:t>
            </a:r>
          </a:p>
          <a:p>
            <a:pPr lvl="1">
              <a:buFont typeface="Wingdings" panose="05000000000000000000" pitchFamily="2" charset="2"/>
              <a:buChar char="Ø"/>
            </a:pPr>
            <a:r>
              <a:rPr lang="en-GB" sz="1600" i="0" dirty="0">
                <a:latin typeface="Times New Roman" panose="02020603050405020304" pitchFamily="18" charset="0"/>
                <a:cs typeface="Times New Roman" panose="02020603050405020304" pitchFamily="18" charset="0"/>
              </a:rPr>
              <a:t>Limited data on the best timing for a universal third-trimester scan at 32 </a:t>
            </a:r>
            <a:r>
              <a:rPr lang="en-GB" sz="1600" dirty="0">
                <a:latin typeface="Times New Roman" panose="02020603050405020304" pitchFamily="18" charset="0"/>
                <a:cs typeface="Times New Roman" panose="02020603050405020304" pitchFamily="18" charset="0"/>
              </a:rPr>
              <a:t>vs</a:t>
            </a:r>
            <a:r>
              <a:rPr lang="en-GB" sz="1600" i="0" dirty="0">
                <a:latin typeface="Times New Roman" panose="02020603050405020304" pitchFamily="18" charset="0"/>
                <a:cs typeface="Times New Roman" panose="02020603050405020304" pitchFamily="18" charset="0"/>
              </a:rPr>
              <a:t> 36 weeks’ gestation. </a:t>
            </a:r>
            <a:endParaRPr lang="en-US" sz="1600" i="0" dirty="0">
              <a:solidFill>
                <a:srgbClr val="0070C0"/>
              </a:solidFill>
              <a:latin typeface="Times New Roman" panose="02020603050405020304" pitchFamily="18" charset="0"/>
              <a:cs typeface="Times New Roman" panose="02020603050405020304" pitchFamily="18" charset="0"/>
            </a:endParaRPr>
          </a:p>
          <a:p>
            <a:pPr marL="457200" lvl="1" indent="0">
              <a:buNone/>
            </a:pPr>
            <a:r>
              <a:rPr lang="zh-CN" altLang="en-US" sz="1600" i="0" dirty="0">
                <a:solidFill>
                  <a:srgbClr val="FF0000"/>
                </a:solidFill>
                <a:latin typeface="Times New Roman" panose="02020603050405020304" pitchFamily="18" charset="0"/>
                <a:cs typeface="Times New Roman" panose="02020603050405020304" pitchFamily="18" charset="0"/>
              </a:rPr>
              <a:t>由</a:t>
            </a:r>
            <a:r>
              <a:rPr lang="zh-CN" altLang="en-US" sz="1600" i="0" dirty="0" smtClean="0">
                <a:solidFill>
                  <a:srgbClr val="FF0000"/>
                </a:solidFill>
                <a:latin typeface="Times New Roman" panose="02020603050405020304" pitchFamily="18" charset="0"/>
                <a:cs typeface="Times New Roman" panose="02020603050405020304" pitchFamily="18" charset="0"/>
              </a:rPr>
              <a:t>于以下原因，目前尚无法确</a:t>
            </a:r>
            <a:r>
              <a:rPr lang="zh-CN" altLang="en-US" sz="1600" i="0" dirty="0">
                <a:solidFill>
                  <a:srgbClr val="FF0000"/>
                </a:solidFill>
                <a:latin typeface="Times New Roman" panose="02020603050405020304" pitchFamily="18" charset="0"/>
                <a:cs typeface="Times New Roman" panose="02020603050405020304" pitchFamily="18" charset="0"/>
              </a:rPr>
              <a:t>诊小于胎龄儿：</a:t>
            </a:r>
            <a:endParaRPr lang="en-US" altLang="zh-CN" sz="1600" i="0" dirty="0">
              <a:solidFill>
                <a:srgbClr val="FF0000"/>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zh-CN" altLang="en-US" sz="1600" i="0" dirty="0">
                <a:solidFill>
                  <a:srgbClr val="FF0000"/>
                </a:solidFill>
                <a:latin typeface="Times New Roman" panose="02020603050405020304" pitchFamily="18" charset="0"/>
                <a:cs typeface="Times New Roman" panose="02020603050405020304" pitchFamily="18" charset="0"/>
              </a:rPr>
              <a:t>针</a:t>
            </a:r>
            <a:r>
              <a:rPr lang="zh-CN" altLang="en-US" sz="1600" i="0" dirty="0" smtClean="0">
                <a:solidFill>
                  <a:srgbClr val="FF0000"/>
                </a:solidFill>
                <a:latin typeface="Times New Roman" panose="02020603050405020304" pitchFamily="18" charset="0"/>
                <a:cs typeface="Times New Roman" panose="02020603050405020304" pitchFamily="18" charset="0"/>
              </a:rPr>
              <a:t>对胎</a:t>
            </a:r>
            <a:r>
              <a:rPr lang="zh-CN" altLang="en-US" sz="1600" i="0" dirty="0">
                <a:solidFill>
                  <a:srgbClr val="FF0000"/>
                </a:solidFill>
                <a:latin typeface="Times New Roman" panose="02020603050405020304" pitchFamily="18" charset="0"/>
                <a:cs typeface="Times New Roman" panose="02020603050405020304" pitchFamily="18" charset="0"/>
              </a:rPr>
              <a:t>儿大小和出生体重的参</a:t>
            </a:r>
            <a:r>
              <a:rPr lang="zh-CN" altLang="en-US" sz="1600" i="0" dirty="0" smtClean="0">
                <a:solidFill>
                  <a:srgbClr val="FF0000"/>
                </a:solidFill>
                <a:latin typeface="Times New Roman" panose="02020603050405020304" pitchFamily="18" charset="0"/>
                <a:cs typeface="Times New Roman" panose="02020603050405020304" pitchFamily="18" charset="0"/>
              </a:rPr>
              <a:t>考图表范</a:t>
            </a:r>
            <a:r>
              <a:rPr lang="zh-CN" altLang="en-US" sz="1600" i="0" dirty="0">
                <a:solidFill>
                  <a:srgbClr val="FF0000"/>
                </a:solidFill>
                <a:latin typeface="Times New Roman" panose="02020603050405020304" pitchFamily="18" charset="0"/>
                <a:cs typeface="Times New Roman" panose="02020603050405020304" pitchFamily="18" charset="0"/>
              </a:rPr>
              <a:t>围太大</a:t>
            </a:r>
            <a:endParaRPr lang="en-US" altLang="zh-CN" sz="1600" i="0" dirty="0">
              <a:solidFill>
                <a:srgbClr val="FF0000"/>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zh-CN" altLang="en-US" sz="1600" i="0" dirty="0">
                <a:solidFill>
                  <a:srgbClr val="FF0000"/>
                </a:solidFill>
                <a:latin typeface="Times New Roman" panose="02020603050405020304" pitchFamily="18" charset="0"/>
                <a:cs typeface="Times New Roman" panose="02020603050405020304" pitchFamily="18" charset="0"/>
              </a:rPr>
              <a:t>基于母</a:t>
            </a:r>
            <a:r>
              <a:rPr lang="zh-CN" altLang="en-US" sz="1600" i="0" dirty="0" smtClean="0">
                <a:solidFill>
                  <a:srgbClr val="FF0000"/>
                </a:solidFill>
                <a:latin typeface="Times New Roman" panose="02020603050405020304" pitchFamily="18" charset="0"/>
                <a:cs typeface="Times New Roman" panose="02020603050405020304" pitchFamily="18" charset="0"/>
              </a:rPr>
              <a:t>体高</a:t>
            </a:r>
            <a:r>
              <a:rPr lang="zh-CN" altLang="en-US" sz="1600" i="0" dirty="0">
                <a:solidFill>
                  <a:srgbClr val="FF0000"/>
                </a:solidFill>
                <a:latin typeface="Times New Roman" panose="02020603050405020304" pitchFamily="18" charset="0"/>
                <a:cs typeface="Times New Roman" panose="02020603050405020304" pitchFamily="18" charset="0"/>
              </a:rPr>
              <a:t>危因素和孕妇宫高、腹围测量后，需要常规超声还是选择性超声检查仍然存在争议</a:t>
            </a:r>
            <a:endParaRPr lang="en-US" altLang="zh-CN" sz="1600" i="0" dirty="0">
              <a:solidFill>
                <a:srgbClr val="FF0000"/>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zh-CN" altLang="en-US" sz="1600" i="0" dirty="0">
                <a:solidFill>
                  <a:srgbClr val="FF0000"/>
                </a:solidFill>
                <a:latin typeface="Times New Roman" panose="02020603050405020304" pitchFamily="18" charset="0"/>
                <a:cs typeface="Times New Roman" panose="02020603050405020304" pitchFamily="18" charset="0"/>
              </a:rPr>
              <a:t>缺少体重或腹围预测</a:t>
            </a:r>
            <a:r>
              <a:rPr lang="en-US" altLang="zh-CN" sz="1600" i="0" dirty="0">
                <a:solidFill>
                  <a:srgbClr val="FF0000"/>
                </a:solidFill>
                <a:latin typeface="Times New Roman" panose="02020603050405020304" pitchFamily="18" charset="0"/>
                <a:cs typeface="Times New Roman" panose="02020603050405020304" pitchFamily="18" charset="0"/>
              </a:rPr>
              <a:t>SGA</a:t>
            </a:r>
            <a:r>
              <a:rPr lang="zh-CN" altLang="en-US" sz="1600" i="0" dirty="0">
                <a:solidFill>
                  <a:srgbClr val="FF0000"/>
                </a:solidFill>
                <a:latin typeface="Times New Roman" panose="02020603050405020304" pitchFamily="18" charset="0"/>
                <a:cs typeface="Times New Roman" panose="02020603050405020304" pitchFamily="18" charset="0"/>
              </a:rPr>
              <a:t>新生儿的一致性数据</a:t>
            </a:r>
            <a:endParaRPr lang="en-US" altLang="zh-CN" sz="1600" i="0" dirty="0">
              <a:solidFill>
                <a:srgbClr val="FF0000"/>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zh-CN" altLang="en-US" sz="1600" i="0" dirty="0">
                <a:solidFill>
                  <a:srgbClr val="FF0000"/>
                </a:solidFill>
                <a:latin typeface="Times New Roman" panose="02020603050405020304" pitchFamily="18" charset="0"/>
                <a:cs typeface="Times New Roman" panose="02020603050405020304" pitchFamily="18" charset="0"/>
              </a:rPr>
              <a:t>晚孕期</a:t>
            </a:r>
            <a:r>
              <a:rPr lang="en-US" altLang="zh-CN" sz="1600" i="0" dirty="0">
                <a:solidFill>
                  <a:srgbClr val="FF0000"/>
                </a:solidFill>
                <a:latin typeface="Times New Roman" panose="02020603050405020304" pitchFamily="18" charset="0"/>
                <a:cs typeface="Times New Roman" panose="02020603050405020304" pitchFamily="18" charset="0"/>
              </a:rPr>
              <a:t>32</a:t>
            </a:r>
            <a:r>
              <a:rPr lang="zh-CN" altLang="en-US" sz="1600" i="0" dirty="0">
                <a:solidFill>
                  <a:srgbClr val="FF0000"/>
                </a:solidFill>
                <a:latin typeface="Times New Roman" panose="02020603050405020304" pitchFamily="18" charset="0"/>
                <a:cs typeface="Times New Roman" panose="02020603050405020304" pitchFamily="18" charset="0"/>
              </a:rPr>
              <a:t>周和</a:t>
            </a:r>
            <a:r>
              <a:rPr lang="en-US" altLang="zh-CN" sz="1600" i="0" dirty="0">
                <a:solidFill>
                  <a:srgbClr val="FF0000"/>
                </a:solidFill>
                <a:latin typeface="Times New Roman" panose="02020603050405020304" pitchFamily="18" charset="0"/>
                <a:cs typeface="Times New Roman" panose="02020603050405020304" pitchFamily="18" charset="0"/>
              </a:rPr>
              <a:t>36</a:t>
            </a:r>
            <a:r>
              <a:rPr lang="zh-CN" altLang="en-US" sz="1600" i="0" dirty="0">
                <a:solidFill>
                  <a:srgbClr val="FF0000"/>
                </a:solidFill>
                <a:latin typeface="Times New Roman" panose="02020603050405020304" pitchFamily="18" charset="0"/>
                <a:cs typeface="Times New Roman" panose="02020603050405020304" pitchFamily="18" charset="0"/>
              </a:rPr>
              <a:t>周的超声扫查数据有限</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23559"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23557" name="Rectangle 8"/>
          <p:cNvSpPr>
            <a:spLocks noChangeArrowheads="1"/>
          </p:cNvSpPr>
          <p:nvPr/>
        </p:nvSpPr>
        <p:spPr bwMode="auto">
          <a:xfrm>
            <a:off x="3071427" y="1684913"/>
            <a:ext cx="3001142" cy="954107"/>
          </a:xfrm>
          <a:prstGeom prst="rect">
            <a:avLst/>
          </a:prstGeom>
          <a:noFill/>
          <a:ln>
            <a:noFill/>
          </a:ln>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2800" b="1" i="0" dirty="0">
                <a:solidFill>
                  <a:srgbClr val="000000"/>
                </a:solidFill>
              </a:rPr>
              <a:t>Aim of the study</a:t>
            </a:r>
          </a:p>
          <a:p>
            <a:pPr algn="ctr">
              <a:spcBef>
                <a:spcPct val="0"/>
              </a:spcBef>
              <a:buFontTx/>
              <a:buNone/>
            </a:pPr>
            <a:r>
              <a:rPr lang="zh-CN" altLang="en-US" sz="2800" b="1" i="0" dirty="0">
                <a:solidFill>
                  <a:srgbClr val="FF0000"/>
                </a:solidFill>
              </a:rPr>
              <a:t>研究目的</a:t>
            </a:r>
          </a:p>
        </p:txBody>
      </p:sp>
      <p:sp>
        <p:nvSpPr>
          <p:cNvPr id="11" name="Rectangle 19"/>
          <p:cNvSpPr>
            <a:spLocks noChangeArrowheads="1"/>
          </p:cNvSpPr>
          <p:nvPr/>
        </p:nvSpPr>
        <p:spPr bwMode="auto">
          <a:xfrm>
            <a:off x="395536" y="2796484"/>
            <a:ext cx="8496944" cy="2922905"/>
          </a:xfrm>
          <a:prstGeom prst="rect">
            <a:avLst/>
          </a:prstGeom>
          <a:solidFill>
            <a:srgbClr val="F0F3FB"/>
          </a:solidFill>
          <a:ln w="19050">
            <a:solidFill>
              <a:srgbClr val="445895"/>
            </a:solidFill>
            <a:miter lim="800000"/>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nSpc>
                <a:spcPct val="150000"/>
              </a:lnSpc>
              <a:buNone/>
            </a:pPr>
            <a:r>
              <a:rPr lang="en-GB" sz="2000" i="0" dirty="0">
                <a:latin typeface="Times New Roman" panose="02020603050405020304" pitchFamily="18" charset="0"/>
                <a:cs typeface="Times New Roman" panose="02020603050405020304" pitchFamily="18" charset="0"/>
              </a:rPr>
              <a:t>To evaluate and compare the performance of routine ultrasonographic EFW and fetal AC at 31 + 0 to 33 + 6 and 35 + 0 to 36 + 6 weeks’ gestation in the prediction of a SGA neonate born within 2 weeks and at any stage after assessment.</a:t>
            </a:r>
            <a:r>
              <a:rPr lang="zh-CN" altLang="en-US" sz="2000" b="1" i="0" dirty="0">
                <a:solidFill>
                  <a:srgbClr val="0070C0"/>
                </a:solidFill>
                <a:latin typeface="Times New Roman" panose="02020603050405020304" pitchFamily="18" charset="0"/>
                <a:cs typeface="Times New Roman" panose="02020603050405020304" pitchFamily="18" charset="0"/>
              </a:rPr>
              <a:t> </a:t>
            </a:r>
            <a:endParaRPr lang="en-US" altLang="zh-CN" sz="2000" b="1" i="0" dirty="0">
              <a:solidFill>
                <a:srgbClr val="0070C0"/>
              </a:solidFill>
              <a:latin typeface="Times New Roman" panose="02020603050405020304" pitchFamily="18" charset="0"/>
              <a:cs typeface="Times New Roman" panose="02020603050405020304" pitchFamily="18" charset="0"/>
            </a:endParaRPr>
          </a:p>
          <a:p>
            <a:pPr marL="0" indent="0">
              <a:lnSpc>
                <a:spcPct val="150000"/>
              </a:lnSpc>
              <a:buNone/>
            </a:pPr>
            <a:r>
              <a:rPr lang="zh-CN" altLang="en-US" sz="2000" b="1" i="0" dirty="0" smtClean="0">
                <a:solidFill>
                  <a:srgbClr val="FF0000"/>
                </a:solidFill>
                <a:latin typeface="Times New Roman" panose="02020603050405020304" pitchFamily="18" charset="0"/>
                <a:cs typeface="Times New Roman" panose="02020603050405020304" pitchFamily="18" charset="0"/>
              </a:rPr>
              <a:t>常规超声分别在孕</a:t>
            </a:r>
            <a:r>
              <a:rPr lang="en-US" altLang="zh-CN" sz="2000" b="1" i="0" dirty="0" smtClean="0">
                <a:solidFill>
                  <a:srgbClr val="FF0000"/>
                </a:solidFill>
                <a:latin typeface="Times New Roman" panose="02020603050405020304" pitchFamily="18" charset="0"/>
                <a:cs typeface="Times New Roman" panose="02020603050405020304" pitchFamily="18" charset="0"/>
              </a:rPr>
              <a:t>31</a:t>
            </a:r>
            <a:r>
              <a:rPr lang="en-US" altLang="zh-CN" sz="2000" b="1" i="0" baseline="30000" dirty="0" smtClean="0">
                <a:solidFill>
                  <a:srgbClr val="FF0000"/>
                </a:solidFill>
                <a:latin typeface="Times New Roman" panose="02020603050405020304" pitchFamily="18" charset="0"/>
                <a:cs typeface="Times New Roman" panose="02020603050405020304" pitchFamily="18" charset="0"/>
              </a:rPr>
              <a:t>+0</a:t>
            </a:r>
            <a:r>
              <a:rPr lang="zh-CN" altLang="en-US" sz="2000" b="1"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i="0" dirty="0" smtClean="0">
                <a:solidFill>
                  <a:srgbClr val="FF0000"/>
                </a:solidFill>
                <a:latin typeface="Times New Roman" panose="02020603050405020304" pitchFamily="18" charset="0"/>
                <a:cs typeface="Times New Roman" panose="02020603050405020304" pitchFamily="18" charset="0"/>
              </a:rPr>
              <a:t>33</a:t>
            </a:r>
            <a:r>
              <a:rPr lang="en-US" altLang="zh-CN" sz="2000" b="1" i="0" baseline="30000" dirty="0" smtClean="0">
                <a:solidFill>
                  <a:srgbClr val="FF0000"/>
                </a:solidFill>
                <a:latin typeface="Times New Roman" panose="02020603050405020304" pitchFamily="18" charset="0"/>
                <a:cs typeface="Times New Roman" panose="02020603050405020304" pitchFamily="18" charset="0"/>
              </a:rPr>
              <a:t>+6</a:t>
            </a:r>
            <a:r>
              <a:rPr lang="zh-CN" altLang="en-US" sz="2000" b="1" i="0" dirty="0" smtClean="0">
                <a:solidFill>
                  <a:srgbClr val="FF0000"/>
                </a:solidFill>
                <a:latin typeface="Times New Roman" panose="02020603050405020304" pitchFamily="18" charset="0"/>
                <a:cs typeface="Times New Roman" panose="02020603050405020304" pitchFamily="18" charset="0"/>
              </a:rPr>
              <a:t>周和</a:t>
            </a:r>
            <a:r>
              <a:rPr lang="en-US" altLang="zh-CN" sz="2000" b="1" i="0" dirty="0" smtClean="0">
                <a:solidFill>
                  <a:srgbClr val="FF0000"/>
                </a:solidFill>
                <a:latin typeface="Times New Roman" panose="02020603050405020304" pitchFamily="18" charset="0"/>
                <a:cs typeface="Times New Roman" panose="02020603050405020304" pitchFamily="18" charset="0"/>
              </a:rPr>
              <a:t>35</a:t>
            </a:r>
            <a:r>
              <a:rPr lang="en-US" altLang="zh-CN" sz="2000" b="1" i="0" baseline="30000" dirty="0" smtClean="0">
                <a:solidFill>
                  <a:srgbClr val="FF0000"/>
                </a:solidFill>
                <a:latin typeface="Times New Roman" panose="02020603050405020304" pitchFamily="18" charset="0"/>
                <a:cs typeface="Times New Roman" panose="02020603050405020304" pitchFamily="18" charset="0"/>
              </a:rPr>
              <a:t>+0</a:t>
            </a:r>
            <a:r>
              <a:rPr lang="zh-CN" altLang="en-US" sz="2000" b="1"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i="0" dirty="0" smtClean="0">
                <a:solidFill>
                  <a:srgbClr val="FF0000"/>
                </a:solidFill>
                <a:latin typeface="Times New Roman" panose="02020603050405020304" pitchFamily="18" charset="0"/>
                <a:cs typeface="Times New Roman" panose="02020603050405020304" pitchFamily="18" charset="0"/>
              </a:rPr>
              <a:t>36</a:t>
            </a:r>
            <a:r>
              <a:rPr lang="en-US" altLang="zh-CN" sz="2000" b="1" i="0" baseline="30000" dirty="0" smtClean="0">
                <a:solidFill>
                  <a:srgbClr val="FF0000"/>
                </a:solidFill>
                <a:latin typeface="Times New Roman" panose="02020603050405020304" pitchFamily="18" charset="0"/>
                <a:cs typeface="Times New Roman" panose="02020603050405020304" pitchFamily="18" charset="0"/>
              </a:rPr>
              <a:t>+6</a:t>
            </a:r>
            <a:r>
              <a:rPr lang="zh-CN" altLang="en-US" sz="2000" b="1" i="0" dirty="0" smtClean="0">
                <a:solidFill>
                  <a:srgbClr val="FF0000"/>
                </a:solidFill>
                <a:latin typeface="Times New Roman" panose="02020603050405020304" pitchFamily="18" charset="0"/>
                <a:cs typeface="Times New Roman" panose="02020603050405020304" pitchFamily="18" charset="0"/>
              </a:rPr>
              <a:t>周估测胎儿体重（</a:t>
            </a:r>
            <a:r>
              <a:rPr lang="en-US" altLang="zh-CN" sz="2000" b="1" i="0" dirty="0" smtClean="0">
                <a:solidFill>
                  <a:srgbClr val="FF0000"/>
                </a:solidFill>
                <a:latin typeface="Times New Roman" panose="02020603050405020304" pitchFamily="18" charset="0"/>
                <a:cs typeface="Times New Roman" panose="02020603050405020304" pitchFamily="18" charset="0"/>
              </a:rPr>
              <a:t>EFW</a:t>
            </a:r>
            <a:r>
              <a:rPr lang="zh-CN" altLang="en-US" sz="2000" b="1" i="0" dirty="0" smtClean="0">
                <a:solidFill>
                  <a:srgbClr val="FF0000"/>
                </a:solidFill>
                <a:latin typeface="Times New Roman" panose="02020603050405020304" pitchFamily="18" charset="0"/>
                <a:cs typeface="Times New Roman" panose="02020603050405020304" pitchFamily="18" charset="0"/>
              </a:rPr>
              <a:t>）与腹围（</a:t>
            </a:r>
            <a:r>
              <a:rPr lang="en-US" altLang="zh-CN" sz="2000" b="1" i="0" dirty="0" smtClean="0">
                <a:solidFill>
                  <a:srgbClr val="FF0000"/>
                </a:solidFill>
                <a:latin typeface="Times New Roman" panose="02020603050405020304" pitchFamily="18" charset="0"/>
                <a:cs typeface="Times New Roman" panose="02020603050405020304" pitchFamily="18" charset="0"/>
              </a:rPr>
              <a:t>AC</a:t>
            </a:r>
            <a:r>
              <a:rPr lang="zh-CN" altLang="en-US" sz="2000" b="1" i="0" dirty="0" smtClean="0">
                <a:solidFill>
                  <a:srgbClr val="FF0000"/>
                </a:solidFill>
                <a:latin typeface="Times New Roman" panose="02020603050405020304" pitchFamily="18" charset="0"/>
                <a:cs typeface="Times New Roman" panose="02020603050405020304" pitchFamily="18" charset="0"/>
              </a:rPr>
              <a:t>），</a:t>
            </a:r>
            <a:r>
              <a:rPr lang="zh-CN" altLang="en-US" sz="2000" b="1" i="0" dirty="0" smtClean="0">
                <a:solidFill>
                  <a:srgbClr val="FF0000"/>
                </a:solidFill>
                <a:latin typeface="Times New Roman" panose="02020603050405020304" pitchFamily="18" charset="0"/>
                <a:cs typeface="Times New Roman" panose="02020603050405020304" pitchFamily="18" charset="0"/>
                <a:sym typeface="+mn-ea"/>
              </a:rPr>
              <a:t>评价</a:t>
            </a:r>
            <a:r>
              <a:rPr lang="zh-CN" altLang="en-US" sz="2000" b="1" i="0" dirty="0" smtClean="0">
                <a:solidFill>
                  <a:srgbClr val="FF0000"/>
                </a:solidFill>
                <a:latin typeface="Times New Roman" panose="02020603050405020304" pitchFamily="18" charset="0"/>
                <a:cs typeface="Times New Roman" panose="02020603050405020304" pitchFamily="18" charset="0"/>
              </a:rPr>
              <a:t>比较两参数对在两周内出生或评估后任意时间出生的</a:t>
            </a:r>
            <a:r>
              <a:rPr lang="en-US" altLang="zh-CN" sz="2000" b="1" i="0" dirty="0" smtClean="0">
                <a:solidFill>
                  <a:srgbClr val="FF0000"/>
                </a:solidFill>
                <a:latin typeface="Times New Roman" panose="02020603050405020304" pitchFamily="18" charset="0"/>
                <a:cs typeface="Times New Roman" panose="02020603050405020304" pitchFamily="18" charset="0"/>
              </a:rPr>
              <a:t>SGA</a:t>
            </a:r>
            <a:r>
              <a:rPr lang="zh-CN" altLang="en-US" sz="2000" b="1" i="0" dirty="0" smtClean="0">
                <a:solidFill>
                  <a:srgbClr val="FF0000"/>
                </a:solidFill>
                <a:latin typeface="Times New Roman" panose="02020603050405020304" pitchFamily="18" charset="0"/>
                <a:cs typeface="Times New Roman" panose="02020603050405020304" pitchFamily="18" charset="0"/>
              </a:rPr>
              <a:t>新生儿的预测价值</a:t>
            </a:r>
            <a:endParaRPr lang="en-US" altLang="zh-CN" sz="2000" b="1" i="0" dirty="0" smtClean="0">
              <a:solidFill>
                <a:srgbClr val="FF0000"/>
              </a:solidFill>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0" y="961564"/>
            <a:ext cx="9143999" cy="523220"/>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al.</a:t>
            </a:r>
            <a:r>
              <a:rPr lang="en-GB" altLang="it-IT" sz="1400" dirty="0">
                <a:solidFill>
                  <a:schemeClr val="bg1"/>
                </a:solidFill>
              </a:rPr>
              <a:t>, UOG 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6"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7" name="Rectangle 19"/>
          <p:cNvSpPr>
            <a:spLocks noChangeArrowheads="1"/>
          </p:cNvSpPr>
          <p:nvPr/>
        </p:nvSpPr>
        <p:spPr bwMode="auto">
          <a:xfrm>
            <a:off x="0" y="1906037"/>
            <a:ext cx="8964488" cy="3891915"/>
          </a:xfrm>
          <a:prstGeom prst="rect">
            <a:avLst/>
          </a:prstGeom>
          <a:solidFill>
            <a:srgbClr val="F0F3FB"/>
          </a:solidFill>
          <a:ln w="19050">
            <a:solidFill>
              <a:srgbClr val="445895"/>
            </a:solidFill>
            <a:miter lim="800000"/>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pPr>
            <a:r>
              <a:rPr lang="en-GB" sz="1600" i="0" dirty="0">
                <a:latin typeface="Times New Roman" panose="02020603050405020304" pitchFamily="18" charset="0"/>
                <a:cs typeface="Times New Roman" panose="02020603050405020304" pitchFamily="18" charset="0"/>
              </a:rPr>
              <a:t>Prospective study of: </a:t>
            </a:r>
          </a:p>
          <a:p>
            <a:pPr marL="457200" lvl="1" indent="0">
              <a:lnSpc>
                <a:spcPct val="150000"/>
              </a:lnSpc>
              <a:buNone/>
            </a:pPr>
            <a:r>
              <a:rPr lang="en-GB" sz="1600" i="0" dirty="0">
                <a:latin typeface="Times New Roman" panose="02020603050405020304" pitchFamily="18" charset="0"/>
                <a:cs typeface="Times New Roman" panose="02020603050405020304" pitchFamily="18" charset="0"/>
              </a:rPr>
              <a:t>21 989 singleton pregnancies undergoing routine ultrasound examination at 31 + 0 to 33 + 6 weeks. </a:t>
            </a:r>
          </a:p>
          <a:p>
            <a:pPr marL="457200" lvl="1" indent="0">
              <a:lnSpc>
                <a:spcPct val="150000"/>
              </a:lnSpc>
              <a:buNone/>
            </a:pPr>
            <a:r>
              <a:rPr lang="en-GB" sz="1600" i="0" dirty="0">
                <a:latin typeface="Times New Roman" panose="02020603050405020304" pitchFamily="18" charset="0"/>
                <a:cs typeface="Times New Roman" panose="02020603050405020304" pitchFamily="18" charset="0"/>
              </a:rPr>
              <a:t>45 847 singleton pregnancies undergoing routine ultrasound examination at 35 + 0 to 36 + 6 weeks. </a:t>
            </a:r>
          </a:p>
          <a:p>
            <a:pPr>
              <a:lnSpc>
                <a:spcPct val="150000"/>
              </a:lnSpc>
            </a:pPr>
            <a:r>
              <a:rPr lang="en-GB" sz="1600" i="0" dirty="0">
                <a:latin typeface="Times New Roman" panose="02020603050405020304" pitchFamily="18" charset="0"/>
                <a:cs typeface="Times New Roman" panose="02020603050405020304" pitchFamily="18" charset="0"/>
              </a:rPr>
              <a:t>Maternal demographic characteristics and medical history were recorded.</a:t>
            </a:r>
          </a:p>
          <a:p>
            <a:r>
              <a:rPr lang="en-GB" sz="1600" i="0" dirty="0">
                <a:latin typeface="Times New Roman" panose="02020603050405020304" pitchFamily="18" charset="0"/>
                <a:cs typeface="Times New Roman" panose="02020603050405020304" pitchFamily="18" charset="0"/>
              </a:rPr>
              <a:t>At third-trimester visit, an ultrasound examination of fetal anatomy and measurement of fetal HC, AC and FL were carried out for calculation of EFW using the formula of Hadlock </a:t>
            </a:r>
            <a:r>
              <a:rPr lang="en-GB" sz="1600" dirty="0">
                <a:latin typeface="Times New Roman" panose="02020603050405020304" pitchFamily="18" charset="0"/>
                <a:cs typeface="Times New Roman" panose="02020603050405020304" pitchFamily="18" charset="0"/>
              </a:rPr>
              <a:t>et al</a:t>
            </a:r>
          </a:p>
          <a:p>
            <a:r>
              <a:rPr lang="en-GB" sz="1600" i="0" dirty="0">
                <a:latin typeface="Times New Roman" panose="02020603050405020304" pitchFamily="18" charset="0"/>
                <a:cs typeface="Times New Roman" panose="02020603050405020304" pitchFamily="18" charset="0"/>
              </a:rPr>
              <a:t>Pregnancies with aneuploidy or major </a:t>
            </a:r>
            <a:r>
              <a:rPr lang="en-GB" sz="1600" i="0" dirty="0" err="1">
                <a:latin typeface="Times New Roman" panose="02020603050405020304" pitchFamily="18" charset="0"/>
                <a:cs typeface="Times New Roman" panose="02020603050405020304" pitchFamily="18" charset="0"/>
              </a:rPr>
              <a:t>fetal</a:t>
            </a:r>
            <a:r>
              <a:rPr lang="en-GB" sz="1600" i="0" dirty="0">
                <a:latin typeface="Times New Roman" panose="02020603050405020304" pitchFamily="18" charset="0"/>
                <a:cs typeface="Times New Roman" panose="02020603050405020304" pitchFamily="18" charset="0"/>
              </a:rPr>
              <a:t> abnormality were excluded</a:t>
            </a:r>
          </a:p>
          <a:p>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前瞻性研究</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buNone/>
            </a:pPr>
            <a:r>
              <a:rPr lang="en-US" altLang="zh-CN"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GB" altLang="zh-CN"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21989</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个单胎孕妇在</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31+0</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33+6</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孕</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周进行测量，</a:t>
            </a:r>
            <a:r>
              <a:rPr lang="en-GB" altLang="zh-CN"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45847</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个单胎孕妇在</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35+0</a:t>
            </a:r>
            <a:r>
              <a:rPr lang="en-GB"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～36</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+6</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孕</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周进行测量；</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记</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录母亲的</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人口特征和病史；晚孕期超声检查胎儿结构并测量胎儿头围、腹围、股骨长，根据</a:t>
            </a:r>
            <a:r>
              <a:rPr lang="en-US" altLang="zh-CN"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Hadlock</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等的方程估计胎儿体重；排除非整倍体异常</a:t>
            </a:r>
            <a:r>
              <a:rPr lang="zh-CN" altLang="en-US" sz="1600"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或重大胎</a:t>
            </a:r>
            <a:r>
              <a:rPr lang="zh-CN" altLang="en-US" sz="16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儿畸形</a:t>
            </a:r>
            <a:endParaRPr lang="en-GB" altLang="zh-CN" sz="1600" i="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endParaRPr lang="en-GB" sz="1400" dirty="0"/>
          </a:p>
        </p:txBody>
      </p:sp>
      <p:sp>
        <p:nvSpPr>
          <p:cNvPr id="9" name="TextBox 1"/>
          <p:cNvSpPr txBox="1">
            <a:spLocks noChangeArrowheads="1"/>
          </p:cNvSpPr>
          <p:nvPr/>
        </p:nvSpPr>
        <p:spPr bwMode="auto">
          <a:xfrm>
            <a:off x="2987824" y="1448639"/>
            <a:ext cx="3565525" cy="52322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   </a:t>
            </a:r>
            <a:r>
              <a:rPr lang="zh-CN" altLang="en-US" sz="2800" b="1" i="0" dirty="0">
                <a:solidFill>
                  <a:srgbClr val="FF0000"/>
                </a:solidFill>
              </a:rPr>
              <a:t>方法</a:t>
            </a:r>
          </a:p>
        </p:txBody>
      </p:sp>
      <p:sp>
        <p:nvSpPr>
          <p:cNvPr id="11" name="Text Box 5"/>
          <p:cNvSpPr txBox="1">
            <a:spLocks noChangeArrowheads="1"/>
          </p:cNvSpPr>
          <p:nvPr/>
        </p:nvSpPr>
        <p:spPr bwMode="auto">
          <a:xfrm>
            <a:off x="0" y="961564"/>
            <a:ext cx="9143999" cy="523220"/>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al.</a:t>
            </a:r>
            <a:r>
              <a:rPr lang="en-GB" altLang="it-IT" sz="1400" dirty="0">
                <a:solidFill>
                  <a:schemeClr val="bg1"/>
                </a:solidFill>
              </a:rPr>
              <a:t>, UOG 2019</a:t>
            </a:r>
          </a:p>
        </p:txBody>
      </p:sp>
      <p:sp>
        <p:nvSpPr>
          <p:cNvPr id="13" name="Rectangle 19"/>
          <p:cNvSpPr>
            <a:spLocks noChangeArrowheads="1"/>
          </p:cNvSpPr>
          <p:nvPr/>
        </p:nvSpPr>
        <p:spPr bwMode="auto">
          <a:xfrm>
            <a:off x="207094" y="5522947"/>
            <a:ext cx="8550697" cy="1198790"/>
          </a:xfrm>
          <a:prstGeom prst="rect">
            <a:avLst/>
          </a:prstGeom>
          <a:solidFill>
            <a:srgbClr val="F0F3FB"/>
          </a:solidFill>
          <a:ln w="19050">
            <a:solidFill>
              <a:srgbClr val="445895"/>
            </a:solidFill>
            <a:miter lim="800000"/>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lnSpc>
                <a:spcPct val="150000"/>
              </a:lnSpc>
              <a:buNone/>
            </a:pPr>
            <a:r>
              <a:rPr lang="en-GB" sz="1600" b="1" i="0" dirty="0">
                <a:latin typeface="Times New Roman" panose="02020603050405020304" pitchFamily="18" charset="0"/>
                <a:cs typeface="Times New Roman" panose="02020603050405020304" pitchFamily="18" charset="0"/>
              </a:rPr>
              <a:t>Outcome measures  </a:t>
            </a:r>
            <a:r>
              <a:rPr lang="zh-CN" altLang="en-US" sz="1600" b="1" i="0" dirty="0" smtClean="0">
                <a:solidFill>
                  <a:srgbClr val="FF0000"/>
                </a:solidFill>
                <a:latin typeface="Times New Roman" panose="02020603050405020304" pitchFamily="18" charset="0"/>
                <a:cs typeface="Times New Roman" panose="02020603050405020304" pitchFamily="18" charset="0"/>
              </a:rPr>
              <a:t>出生结局</a:t>
            </a:r>
            <a:endParaRPr lang="en-US" altLang="zh-CN" sz="1600" b="1" i="0" dirty="0">
              <a:solidFill>
                <a:srgbClr val="FF0000"/>
              </a:solidFill>
              <a:latin typeface="Times New Roman" panose="02020603050405020304" pitchFamily="18" charset="0"/>
              <a:cs typeface="Times New Roman" panose="02020603050405020304" pitchFamily="18" charset="0"/>
            </a:endParaRPr>
          </a:p>
          <a:p>
            <a:pPr marL="0" indent="0" algn="ctr">
              <a:lnSpc>
                <a:spcPct val="150000"/>
              </a:lnSpc>
              <a:buNone/>
            </a:pPr>
            <a:r>
              <a:rPr lang="en-GB" sz="1600" i="0" dirty="0">
                <a:latin typeface="Times New Roman" panose="02020603050405020304" pitchFamily="18" charset="0"/>
                <a:cs typeface="Times New Roman" panose="02020603050405020304" pitchFamily="18" charset="0"/>
              </a:rPr>
              <a:t>Delivery of a neonate with birth weight &lt; 10</a:t>
            </a:r>
            <a:r>
              <a:rPr lang="en-GB" sz="1600" i="0" baseline="30000" dirty="0">
                <a:latin typeface="Times New Roman" panose="02020603050405020304" pitchFamily="18" charset="0"/>
                <a:cs typeface="Times New Roman" panose="02020603050405020304" pitchFamily="18" charset="0"/>
              </a:rPr>
              <a:t>th</a:t>
            </a:r>
            <a:r>
              <a:rPr lang="en-GB" sz="1600" i="0" dirty="0">
                <a:latin typeface="Times New Roman" panose="02020603050405020304" pitchFamily="18" charset="0"/>
                <a:cs typeface="Times New Roman" panose="02020603050405020304" pitchFamily="18" charset="0"/>
              </a:rPr>
              <a:t> or &lt; 3</a:t>
            </a:r>
            <a:r>
              <a:rPr lang="en-GB" sz="1600" i="0" baseline="30000" dirty="0">
                <a:latin typeface="Times New Roman" panose="02020603050405020304" pitchFamily="18" charset="0"/>
                <a:cs typeface="Times New Roman" panose="02020603050405020304" pitchFamily="18" charset="0"/>
              </a:rPr>
              <a:t>rd</a:t>
            </a:r>
            <a:r>
              <a:rPr lang="en-GB" sz="1600" i="0" dirty="0">
                <a:latin typeface="Times New Roman" panose="02020603050405020304" pitchFamily="18" charset="0"/>
                <a:cs typeface="Times New Roman" panose="02020603050405020304" pitchFamily="18" charset="0"/>
              </a:rPr>
              <a:t> percentile for gestational age.</a:t>
            </a:r>
          </a:p>
          <a:p>
            <a:pPr marL="0" indent="0" algn="just">
              <a:buNone/>
            </a:pPr>
            <a:r>
              <a:rPr lang="zh-CN" altLang="en-US" sz="1600" i="0" dirty="0">
                <a:solidFill>
                  <a:srgbClr val="0070C0"/>
                </a:solidFill>
                <a:latin typeface="Times New Roman" panose="02020603050405020304" pitchFamily="18" charset="0"/>
                <a:cs typeface="Times New Roman" panose="02020603050405020304" pitchFamily="18" charset="0"/>
              </a:rPr>
              <a:t>                 </a:t>
            </a:r>
            <a:r>
              <a:rPr lang="zh-CN" altLang="en-US" sz="1600" i="0" dirty="0">
                <a:solidFill>
                  <a:srgbClr val="FF0000"/>
                </a:solidFill>
                <a:latin typeface="Times New Roman" panose="02020603050405020304" pitchFamily="18" charset="0"/>
                <a:cs typeface="Times New Roman" panose="02020603050405020304" pitchFamily="18" charset="0"/>
              </a:rPr>
              <a:t>  新生儿出生体重小于该孕周体重的第</a:t>
            </a:r>
            <a:r>
              <a:rPr lang="en-US" altLang="zh-CN" sz="1600" i="0" dirty="0">
                <a:solidFill>
                  <a:srgbClr val="FF0000"/>
                </a:solidFill>
                <a:latin typeface="Times New Roman" panose="02020603050405020304" pitchFamily="18" charset="0"/>
                <a:cs typeface="Times New Roman" panose="02020603050405020304" pitchFamily="18" charset="0"/>
              </a:rPr>
              <a:t>10</a:t>
            </a:r>
            <a:r>
              <a:rPr lang="zh-CN" altLang="en-US" sz="1600" i="0" dirty="0">
                <a:solidFill>
                  <a:srgbClr val="FF0000"/>
                </a:solidFill>
                <a:latin typeface="Times New Roman" panose="02020603050405020304" pitchFamily="18" charset="0"/>
                <a:cs typeface="Times New Roman" panose="02020603050405020304" pitchFamily="18" charset="0"/>
              </a:rPr>
              <a:t>或第</a:t>
            </a:r>
            <a:r>
              <a:rPr lang="en-US" altLang="zh-CN" sz="1600" i="0" dirty="0">
                <a:solidFill>
                  <a:srgbClr val="FF0000"/>
                </a:solidFill>
                <a:latin typeface="Times New Roman" panose="02020603050405020304" pitchFamily="18" charset="0"/>
                <a:cs typeface="Times New Roman" panose="02020603050405020304" pitchFamily="18" charset="0"/>
              </a:rPr>
              <a:t>3</a:t>
            </a:r>
            <a:r>
              <a:rPr lang="zh-CN" altLang="en-US" sz="1600" i="0" dirty="0">
                <a:solidFill>
                  <a:srgbClr val="FF0000"/>
                </a:solidFill>
                <a:latin typeface="Times New Roman" panose="02020603050405020304" pitchFamily="18" charset="0"/>
                <a:cs typeface="Times New Roman" panose="02020603050405020304" pitchFamily="18" charset="0"/>
              </a:rPr>
              <a:t>百分位数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5" name="TextBox 1"/>
          <p:cNvSpPr txBox="1">
            <a:spLocks noChangeArrowheads="1"/>
          </p:cNvSpPr>
          <p:nvPr/>
        </p:nvSpPr>
        <p:spPr bwMode="auto">
          <a:xfrm>
            <a:off x="228600" y="1599183"/>
            <a:ext cx="8642350"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  </a:t>
            </a:r>
            <a:r>
              <a:rPr lang="zh-CN" altLang="en-US" sz="2400" b="1" i="0" dirty="0">
                <a:solidFill>
                  <a:srgbClr val="FF0000"/>
                </a:solidFill>
              </a:rPr>
              <a:t>结果</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9" name="Text Box 5"/>
          <p:cNvSpPr txBox="1">
            <a:spLocks noChangeArrowheads="1"/>
          </p:cNvSpPr>
          <p:nvPr/>
        </p:nvSpPr>
        <p:spPr bwMode="auto">
          <a:xfrm>
            <a:off x="0" y="961564"/>
            <a:ext cx="9143999" cy="523220"/>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al.</a:t>
            </a:r>
            <a:r>
              <a:rPr lang="en-GB" altLang="it-IT" sz="1400" dirty="0">
                <a:solidFill>
                  <a:schemeClr val="bg1"/>
                </a:solidFill>
              </a:rPr>
              <a:t>, UOG 2019</a:t>
            </a:r>
          </a:p>
        </p:txBody>
      </p:sp>
      <p:pic>
        <p:nvPicPr>
          <p:cNvPr id="6" name="Immagine 5"/>
          <p:cNvPicPr>
            <a:picLocks noChangeAspect="1"/>
          </p:cNvPicPr>
          <p:nvPr/>
        </p:nvPicPr>
        <p:blipFill rotWithShape="1">
          <a:blip r:embed="rId4" cstate="print"/>
          <a:srcRect t="19813"/>
          <a:stretch>
            <a:fillRect/>
          </a:stretch>
        </p:blipFill>
        <p:spPr>
          <a:xfrm>
            <a:off x="447484" y="2132856"/>
            <a:ext cx="8369505" cy="33123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5" name="TextBox 1"/>
          <p:cNvSpPr txBox="1">
            <a:spLocks noChangeArrowheads="1"/>
          </p:cNvSpPr>
          <p:nvPr/>
        </p:nvSpPr>
        <p:spPr bwMode="auto">
          <a:xfrm>
            <a:off x="228600" y="1599183"/>
            <a:ext cx="8642350"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  </a:t>
            </a:r>
            <a:r>
              <a:rPr lang="zh-CN" altLang="en-US" sz="2400" b="1" i="0" dirty="0">
                <a:solidFill>
                  <a:srgbClr val="FF0000"/>
                </a:solidFill>
              </a:rPr>
              <a:t>结果</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9" name="Text Box 5"/>
          <p:cNvSpPr txBox="1">
            <a:spLocks noChangeArrowheads="1"/>
          </p:cNvSpPr>
          <p:nvPr/>
        </p:nvSpPr>
        <p:spPr bwMode="auto">
          <a:xfrm>
            <a:off x="0" y="961564"/>
            <a:ext cx="9143999" cy="523220"/>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al.</a:t>
            </a:r>
            <a:r>
              <a:rPr lang="en-GB" altLang="it-IT" sz="1400" dirty="0">
                <a:solidFill>
                  <a:schemeClr val="bg1"/>
                </a:solidFill>
              </a:rPr>
              <a:t>, UOG 2019</a:t>
            </a:r>
          </a:p>
        </p:txBody>
      </p:sp>
      <p:sp>
        <p:nvSpPr>
          <p:cNvPr id="8" name="CasellaDiTesto 7"/>
          <p:cNvSpPr txBox="1"/>
          <p:nvPr/>
        </p:nvSpPr>
        <p:spPr>
          <a:xfrm>
            <a:off x="323528" y="2175247"/>
            <a:ext cx="8005246" cy="4707890"/>
          </a:xfrm>
          <a:prstGeom prst="rect">
            <a:avLst/>
          </a:prstGeom>
          <a:noFill/>
          <a:ln>
            <a:solidFill>
              <a:schemeClr val="tx1"/>
            </a:solidFill>
          </a:ln>
        </p:spPr>
        <p:txBody>
          <a:bodyPr wrap="square" rtlCol="0">
            <a:spAutoFit/>
          </a:bodyPr>
          <a:lstStyle/>
          <a:p>
            <a:pPr marL="285750" indent="-285750" algn="just">
              <a:buFont typeface="Arial" panose="020B0604020202020204" pitchFamily="34" charset="0"/>
              <a:buChar char="•"/>
            </a:pPr>
            <a:r>
              <a:rPr lang="en-GB" i="0" dirty="0">
                <a:latin typeface="Times New Roman" panose="02020603050405020304" pitchFamily="18" charset="0"/>
                <a:cs typeface="Times New Roman" panose="02020603050405020304" pitchFamily="18" charset="0"/>
              </a:rPr>
              <a:t>The AUCs in screening by EF</a:t>
            </a:r>
            <a:r>
              <a:rPr lang="en-US" i="0" dirty="0">
                <a:latin typeface="Times New Roman" panose="02020603050405020304" pitchFamily="18" charset="0"/>
                <a:cs typeface="Times New Roman" panose="02020603050405020304" pitchFamily="18" charset="0"/>
              </a:rPr>
              <a:t>W </a:t>
            </a:r>
            <a:r>
              <a:rPr lang="en-GB" i="0" dirty="0">
                <a:latin typeface="Times New Roman" panose="02020603050405020304" pitchFamily="18" charset="0"/>
                <a:cs typeface="Times New Roman" panose="02020603050405020304" pitchFamily="18" charset="0"/>
              </a:rPr>
              <a:t>for a SGA neonate with birth weight &lt; 10</a:t>
            </a:r>
            <a:r>
              <a:rPr lang="en-GB" i="0" baseline="30000" dirty="0">
                <a:latin typeface="Times New Roman" panose="02020603050405020304" pitchFamily="18" charset="0"/>
                <a:cs typeface="Times New Roman" panose="02020603050405020304" pitchFamily="18" charset="0"/>
              </a:rPr>
              <a:t>th</a:t>
            </a:r>
            <a:r>
              <a:rPr lang="en-GB" i="0" dirty="0">
                <a:latin typeface="Times New Roman" panose="02020603050405020304" pitchFamily="18" charset="0"/>
                <a:cs typeface="Times New Roman" panose="02020603050405020304" pitchFamily="18" charset="0"/>
              </a:rPr>
              <a:t> and &lt; 3</a:t>
            </a:r>
            <a:r>
              <a:rPr lang="en-GB" i="0" baseline="30000" dirty="0">
                <a:latin typeface="Times New Roman" panose="02020603050405020304" pitchFamily="18" charset="0"/>
                <a:cs typeface="Times New Roman" panose="02020603050405020304" pitchFamily="18" charset="0"/>
              </a:rPr>
              <a:t>rd</a:t>
            </a:r>
            <a:r>
              <a:rPr lang="en-GB" i="0" dirty="0">
                <a:latin typeface="Times New Roman" panose="02020603050405020304" pitchFamily="18" charset="0"/>
                <a:cs typeface="Times New Roman" panose="02020603050405020304" pitchFamily="18" charset="0"/>
              </a:rPr>
              <a:t> percentile, delivered within 2 weeks and at any stage after screening at 35 + 0 to 36 + 6 weeks’ gestation were significantly higher than AUCs at 31 + 0 to 33 + 6 weeks.</a:t>
            </a:r>
          </a:p>
          <a:p>
            <a:pPr marL="285750" indent="-285750" algn="just">
              <a:buFont typeface="Arial" panose="020B0604020202020204" pitchFamily="34" charset="0"/>
              <a:buChar char="•"/>
            </a:pPr>
            <a:r>
              <a:rPr lang="en-GB" i="0" dirty="0">
                <a:latin typeface="Times New Roman" panose="02020603050405020304" pitchFamily="18" charset="0"/>
                <a:cs typeface="Times New Roman" panose="02020603050405020304" pitchFamily="18" charset="0"/>
              </a:rPr>
              <a:t>At both 35 + 0 to 36 + 6 and 31 + 0 to 33 + 6 weeks’ gestation, the predictive performance for a SGA neonate with birth weight &lt; 10</a:t>
            </a:r>
            <a:r>
              <a:rPr lang="en-GB" i="0" baseline="30000" dirty="0">
                <a:latin typeface="Times New Roman" panose="02020603050405020304" pitchFamily="18" charset="0"/>
                <a:cs typeface="Times New Roman" panose="02020603050405020304" pitchFamily="18" charset="0"/>
              </a:rPr>
              <a:t>th</a:t>
            </a:r>
            <a:r>
              <a:rPr lang="en-GB" i="0" dirty="0">
                <a:latin typeface="Times New Roman" panose="02020603050405020304" pitchFamily="18" charset="0"/>
                <a:cs typeface="Times New Roman" panose="02020603050405020304" pitchFamily="18" charset="0"/>
              </a:rPr>
              <a:t> and &lt; 3</a:t>
            </a:r>
            <a:r>
              <a:rPr lang="en-GB" i="0" baseline="30000" dirty="0">
                <a:latin typeface="Times New Roman" panose="02020603050405020304" pitchFamily="18" charset="0"/>
                <a:cs typeface="Times New Roman" panose="02020603050405020304" pitchFamily="18" charset="0"/>
              </a:rPr>
              <a:t>rd</a:t>
            </a:r>
            <a:r>
              <a:rPr lang="en-GB" i="0" dirty="0">
                <a:latin typeface="Times New Roman" panose="02020603050405020304" pitchFamily="18" charset="0"/>
                <a:cs typeface="Times New Roman" panose="02020603050405020304" pitchFamily="18" charset="0"/>
              </a:rPr>
              <a:t> percentiles born at any stage after screening was significantly higher using EFW </a:t>
            </a:r>
            <a:r>
              <a:rPr lang="en-GB" dirty="0">
                <a:latin typeface="Times New Roman" panose="02020603050405020304" pitchFamily="18" charset="0"/>
                <a:cs typeface="Times New Roman" panose="02020603050405020304" pitchFamily="18" charset="0"/>
              </a:rPr>
              <a:t>Z</a:t>
            </a:r>
            <a:r>
              <a:rPr lang="en-GB" i="0" dirty="0">
                <a:latin typeface="Times New Roman" panose="02020603050405020304" pitchFamily="18" charset="0"/>
                <a:cs typeface="Times New Roman" panose="02020603050405020304" pitchFamily="18" charset="0"/>
              </a:rPr>
              <a:t>-score than AC </a:t>
            </a:r>
            <a:r>
              <a:rPr lang="en-GB" dirty="0">
                <a:latin typeface="Times New Roman" panose="02020603050405020304" pitchFamily="18" charset="0"/>
                <a:cs typeface="Times New Roman" panose="02020603050405020304" pitchFamily="18" charset="0"/>
              </a:rPr>
              <a:t>Z</a:t>
            </a:r>
            <a:r>
              <a:rPr lang="en-GB" i="0" dirty="0">
                <a:latin typeface="Times New Roman" panose="02020603050405020304" pitchFamily="18" charset="0"/>
                <a:cs typeface="Times New Roman" panose="02020603050405020304" pitchFamily="18" charset="0"/>
              </a:rPr>
              <a:t>-score. </a:t>
            </a:r>
          </a:p>
          <a:p>
            <a:pPr marL="285750" indent="-285750" algn="just">
              <a:buFont typeface="Arial" panose="020B0604020202020204" pitchFamily="34" charset="0"/>
              <a:buChar char="•"/>
            </a:pPr>
            <a:r>
              <a:rPr lang="zh-CN" altLang="en-US" i="0" dirty="0" smtClean="0">
                <a:solidFill>
                  <a:srgbClr val="FF0000"/>
                </a:solidFill>
                <a:latin typeface="Times New Roman" panose="02020603050405020304" pitchFamily="18" charset="0"/>
                <a:cs typeface="Times New Roman" panose="02020603050405020304" pitchFamily="18" charset="0"/>
              </a:rPr>
              <a:t>在孕</a:t>
            </a:r>
            <a:r>
              <a:rPr lang="en-GB" altLang="zh-CN" i="0" dirty="0" smtClean="0">
                <a:solidFill>
                  <a:srgbClr val="FF0000"/>
                </a:solidFill>
                <a:latin typeface="Times New Roman" panose="02020603050405020304" pitchFamily="18" charset="0"/>
                <a:cs typeface="Times New Roman" panose="02020603050405020304" pitchFamily="18" charset="0"/>
              </a:rPr>
              <a:t>35 + 0 </a:t>
            </a:r>
            <a:r>
              <a:rPr lang="en-GB" altLang="zh-CN"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GB" altLang="zh-CN" i="0" dirty="0" smtClean="0">
                <a:solidFill>
                  <a:srgbClr val="FF0000"/>
                </a:solidFill>
                <a:latin typeface="Times New Roman" panose="02020603050405020304" pitchFamily="18" charset="0"/>
                <a:cs typeface="Times New Roman" panose="02020603050405020304" pitchFamily="18" charset="0"/>
              </a:rPr>
              <a:t> 36 + 6 </a:t>
            </a:r>
            <a:r>
              <a:rPr lang="zh-CN" altLang="en-US" i="0" dirty="0" smtClean="0">
                <a:solidFill>
                  <a:srgbClr val="FF0000"/>
                </a:solidFill>
                <a:latin typeface="Times New Roman" panose="02020603050405020304" pitchFamily="18" charset="0"/>
                <a:cs typeface="Times New Roman" panose="02020603050405020304" pitchFamily="18" charset="0"/>
              </a:rPr>
              <a:t>周测量的</a:t>
            </a:r>
            <a:r>
              <a:rPr lang="en-US" altLang="zh-CN" i="0" dirty="0" smtClean="0">
                <a:solidFill>
                  <a:srgbClr val="FF0000"/>
                </a:solidFill>
                <a:latin typeface="Times New Roman" panose="02020603050405020304" pitchFamily="18" charset="0"/>
                <a:cs typeface="Times New Roman" panose="02020603050405020304" pitchFamily="18" charset="0"/>
              </a:rPr>
              <a:t>EFW</a:t>
            </a:r>
            <a:r>
              <a:rPr lang="zh-CN" altLang="en-US" i="0" dirty="0" smtClean="0">
                <a:solidFill>
                  <a:srgbClr val="FF0000"/>
                </a:solidFill>
                <a:latin typeface="Times New Roman" panose="02020603050405020304" pitchFamily="18" charset="0"/>
                <a:cs typeface="Times New Roman" panose="02020603050405020304" pitchFamily="18" charset="0"/>
              </a:rPr>
              <a:t>，预测两周内出生或评估后任意时间内出生的体重小于第</a:t>
            </a:r>
            <a:r>
              <a:rPr lang="en-US" altLang="zh-CN" i="0" dirty="0" smtClean="0">
                <a:solidFill>
                  <a:srgbClr val="FF0000"/>
                </a:solidFill>
                <a:latin typeface="Times New Roman" panose="02020603050405020304" pitchFamily="18" charset="0"/>
                <a:cs typeface="Times New Roman" panose="02020603050405020304" pitchFamily="18" charset="0"/>
              </a:rPr>
              <a:t>10</a:t>
            </a:r>
            <a:r>
              <a:rPr lang="zh-CN" altLang="en-US" i="0" dirty="0" smtClean="0">
                <a:solidFill>
                  <a:srgbClr val="FF0000"/>
                </a:solidFill>
                <a:latin typeface="Times New Roman" panose="02020603050405020304" pitchFamily="18" charset="0"/>
                <a:cs typeface="Times New Roman" panose="02020603050405020304" pitchFamily="18" charset="0"/>
              </a:rPr>
              <a:t>和第</a:t>
            </a:r>
            <a:r>
              <a:rPr lang="en-US" altLang="zh-CN" i="0" dirty="0" smtClean="0">
                <a:solidFill>
                  <a:srgbClr val="FF0000"/>
                </a:solidFill>
                <a:latin typeface="Times New Roman" panose="02020603050405020304" pitchFamily="18" charset="0"/>
                <a:cs typeface="Times New Roman" panose="02020603050405020304" pitchFamily="18" charset="0"/>
              </a:rPr>
              <a:t>3</a:t>
            </a:r>
            <a:r>
              <a:rPr lang="zh-CN" altLang="en-US" i="0" dirty="0" smtClean="0">
                <a:solidFill>
                  <a:srgbClr val="FF0000"/>
                </a:solidFill>
                <a:latin typeface="Times New Roman" panose="02020603050405020304" pitchFamily="18" charset="0"/>
                <a:cs typeface="Times New Roman" panose="02020603050405020304" pitchFamily="18" charset="0"/>
              </a:rPr>
              <a:t>百分位数的新</a:t>
            </a:r>
            <a:r>
              <a:rPr lang="zh-CN" altLang="en-US" i="0" dirty="0">
                <a:solidFill>
                  <a:srgbClr val="FF0000"/>
                </a:solidFill>
                <a:latin typeface="Times New Roman" panose="02020603050405020304" pitchFamily="18" charset="0"/>
                <a:cs typeface="Times New Roman" panose="02020603050405020304" pitchFamily="18" charset="0"/>
              </a:rPr>
              <a:t>生</a:t>
            </a:r>
            <a:r>
              <a:rPr lang="zh-CN" altLang="en-US" i="0" dirty="0" smtClean="0">
                <a:solidFill>
                  <a:srgbClr val="FF0000"/>
                </a:solidFill>
                <a:latin typeface="Times New Roman" panose="02020603050405020304" pitchFamily="18" charset="0"/>
                <a:cs typeface="Times New Roman" panose="02020603050405020304" pitchFamily="18" charset="0"/>
              </a:rPr>
              <a:t>儿，其曲线下面积高于在孕</a:t>
            </a:r>
            <a:r>
              <a:rPr lang="en-GB" altLang="zh-CN" i="0" dirty="0" smtClean="0">
                <a:solidFill>
                  <a:srgbClr val="FF0000"/>
                </a:solidFill>
                <a:latin typeface="Times New Roman" panose="02020603050405020304" pitchFamily="18" charset="0"/>
                <a:cs typeface="Times New Roman" panose="02020603050405020304" pitchFamily="18" charset="0"/>
              </a:rPr>
              <a:t>31</a:t>
            </a:r>
            <a:r>
              <a:rPr lang="en-GB" altLang="zh-CN" i="0" dirty="0">
                <a:solidFill>
                  <a:srgbClr val="FF0000"/>
                </a:solidFill>
                <a:latin typeface="Times New Roman" panose="02020603050405020304" pitchFamily="18" charset="0"/>
                <a:cs typeface="Times New Roman" panose="02020603050405020304" pitchFamily="18" charset="0"/>
              </a:rPr>
              <a:t> + 0 ～33 + 6 </a:t>
            </a:r>
            <a:r>
              <a:rPr lang="zh-CN" altLang="en-US" i="0" dirty="0" smtClean="0">
                <a:solidFill>
                  <a:srgbClr val="FF0000"/>
                </a:solidFill>
                <a:latin typeface="Times New Roman" panose="02020603050405020304" pitchFamily="18" charset="0"/>
                <a:cs typeface="Times New Roman" panose="02020603050405020304" pitchFamily="18" charset="0"/>
              </a:rPr>
              <a:t>周测量的</a:t>
            </a:r>
            <a:r>
              <a:rPr lang="en-US" altLang="zh-CN" i="0" dirty="0" smtClean="0">
                <a:solidFill>
                  <a:srgbClr val="FF0000"/>
                </a:solidFill>
                <a:latin typeface="Times New Roman" panose="02020603050405020304" pitchFamily="18" charset="0"/>
                <a:cs typeface="Times New Roman" panose="02020603050405020304" pitchFamily="18" charset="0"/>
              </a:rPr>
              <a:t>EFW</a:t>
            </a:r>
            <a:r>
              <a:rPr lang="zh-CN" altLang="en-US" i="0" dirty="0" smtClean="0">
                <a:solidFill>
                  <a:srgbClr val="FF0000"/>
                </a:solidFill>
                <a:latin typeface="Times New Roman" panose="02020603050405020304" pitchFamily="18" charset="0"/>
                <a:cs typeface="Times New Roman" panose="02020603050405020304" pitchFamily="18" charset="0"/>
              </a:rPr>
              <a:t>的预测价值</a:t>
            </a:r>
            <a:r>
              <a:rPr lang="en-GB" altLang="zh-CN" i="0" dirty="0" smtClean="0">
                <a:solidFill>
                  <a:srgbClr val="FF0000"/>
                </a:solidFill>
                <a:latin typeface="Times New Roman" panose="02020603050405020304" pitchFamily="18" charset="0"/>
                <a:cs typeface="Times New Roman" panose="02020603050405020304" pitchFamily="18" charset="0"/>
              </a:rPr>
              <a:t>.</a:t>
            </a:r>
            <a:r>
              <a:rPr lang="zh-CN" altLang="en-GB" i="0" dirty="0" smtClean="0">
                <a:solidFill>
                  <a:srgbClr val="FF0000"/>
                </a:solidFill>
                <a:latin typeface="Times New Roman" panose="02020603050405020304" pitchFamily="18" charset="0"/>
                <a:cs typeface="Times New Roman" panose="02020603050405020304" pitchFamily="18" charset="0"/>
              </a:rPr>
              <a:t> </a:t>
            </a:r>
            <a:endParaRPr lang="en-US" altLang="zh-CN" i="0" dirty="0">
              <a:solidFill>
                <a:srgbClr val="FF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zh-CN" altLang="en-US" i="0" dirty="0" smtClean="0">
                <a:solidFill>
                  <a:srgbClr val="FF0000"/>
                </a:solidFill>
                <a:latin typeface="Times New Roman" panose="02020603050405020304" pitchFamily="18" charset="0"/>
                <a:cs typeface="Times New Roman" panose="02020603050405020304" pitchFamily="18" charset="0"/>
              </a:rPr>
              <a:t>在孕</a:t>
            </a:r>
            <a:r>
              <a:rPr lang="en-GB" altLang="zh-CN" i="0" dirty="0" smtClean="0">
                <a:solidFill>
                  <a:srgbClr val="FF0000"/>
                </a:solidFill>
                <a:latin typeface="Times New Roman" panose="02020603050405020304" pitchFamily="18" charset="0"/>
                <a:cs typeface="Times New Roman" panose="02020603050405020304" pitchFamily="18" charset="0"/>
              </a:rPr>
              <a:t>35</a:t>
            </a:r>
            <a:r>
              <a:rPr lang="en-GB" altLang="zh-CN" i="0" dirty="0">
                <a:solidFill>
                  <a:srgbClr val="FF0000"/>
                </a:solidFill>
                <a:latin typeface="Times New Roman" panose="02020603050405020304" pitchFamily="18" charset="0"/>
                <a:cs typeface="Times New Roman" panose="02020603050405020304" pitchFamily="18" charset="0"/>
              </a:rPr>
              <a:t> + 0 ～ 36 + </a:t>
            </a:r>
            <a:r>
              <a:rPr lang="en-GB" altLang="zh-CN" i="0" dirty="0" smtClean="0">
                <a:solidFill>
                  <a:srgbClr val="FF0000"/>
                </a:solidFill>
                <a:latin typeface="Times New Roman" panose="02020603050405020304" pitchFamily="18" charset="0"/>
                <a:cs typeface="Times New Roman" panose="02020603050405020304" pitchFamily="18" charset="0"/>
              </a:rPr>
              <a:t>6</a:t>
            </a:r>
            <a:r>
              <a:rPr lang="zh-CN" altLang="en-US" i="0" dirty="0" smtClean="0">
                <a:solidFill>
                  <a:srgbClr val="FF0000"/>
                </a:solidFill>
                <a:latin typeface="Times New Roman" panose="02020603050405020304" pitchFamily="18" charset="0"/>
                <a:cs typeface="Times New Roman" panose="02020603050405020304" pitchFamily="18" charset="0"/>
              </a:rPr>
              <a:t>周和孕</a:t>
            </a:r>
            <a:r>
              <a:rPr lang="en-GB" altLang="zh-CN" i="0" dirty="0" smtClean="0">
                <a:solidFill>
                  <a:srgbClr val="FF0000"/>
                </a:solidFill>
                <a:latin typeface="Times New Roman" panose="02020603050405020304" pitchFamily="18" charset="0"/>
                <a:cs typeface="Times New Roman" panose="02020603050405020304" pitchFamily="18" charset="0"/>
              </a:rPr>
              <a:t>31</a:t>
            </a:r>
            <a:r>
              <a:rPr lang="en-GB" altLang="zh-CN" i="0" dirty="0">
                <a:solidFill>
                  <a:srgbClr val="FF0000"/>
                </a:solidFill>
                <a:latin typeface="Times New Roman" panose="02020603050405020304" pitchFamily="18" charset="0"/>
                <a:cs typeface="Times New Roman" panose="02020603050405020304" pitchFamily="18" charset="0"/>
              </a:rPr>
              <a:t> + 0 ～33 + 6 </a:t>
            </a:r>
            <a:r>
              <a:rPr lang="zh-CN" altLang="en-US" i="0" dirty="0" smtClean="0">
                <a:solidFill>
                  <a:srgbClr val="FF0000"/>
                </a:solidFill>
                <a:latin typeface="Times New Roman" panose="02020603050405020304" pitchFamily="18" charset="0"/>
                <a:cs typeface="Times New Roman" panose="02020603050405020304" pitchFamily="18" charset="0"/>
              </a:rPr>
              <a:t>周两个孕周时段，</a:t>
            </a:r>
            <a:r>
              <a:rPr lang="en-US" altLang="zh-CN" i="0" dirty="0" smtClean="0">
                <a:solidFill>
                  <a:srgbClr val="FF0000"/>
                </a:solidFill>
                <a:latin typeface="Times New Roman" panose="02020603050405020304" pitchFamily="18" charset="0"/>
                <a:cs typeface="Times New Roman" panose="02020603050405020304" pitchFamily="18" charset="0"/>
              </a:rPr>
              <a:t>EFW</a:t>
            </a:r>
            <a:r>
              <a:rPr lang="zh-CN" altLang="en-US" i="0" dirty="0" smtClean="0">
                <a:solidFill>
                  <a:srgbClr val="FF0000"/>
                </a:solidFill>
                <a:latin typeface="Times New Roman" panose="02020603050405020304" pitchFamily="18" charset="0"/>
                <a:cs typeface="Times New Roman" panose="02020603050405020304" pitchFamily="18" charset="0"/>
              </a:rPr>
              <a:t>的</a:t>
            </a:r>
            <a:r>
              <a:rPr lang="en-US" altLang="zh-CN" i="0" dirty="0" smtClean="0">
                <a:solidFill>
                  <a:srgbClr val="FF0000"/>
                </a:solidFill>
                <a:latin typeface="Times New Roman" panose="02020603050405020304" pitchFamily="18" charset="0"/>
                <a:cs typeface="Times New Roman" panose="02020603050405020304" pitchFamily="18" charset="0"/>
              </a:rPr>
              <a:t>Z-</a:t>
            </a:r>
            <a:r>
              <a:rPr lang="zh-CN" altLang="en-US" i="0" dirty="0">
                <a:solidFill>
                  <a:srgbClr val="FF0000"/>
                </a:solidFill>
                <a:latin typeface="Times New Roman" panose="02020603050405020304" pitchFamily="18" charset="0"/>
                <a:cs typeface="Times New Roman" panose="02020603050405020304" pitchFamily="18" charset="0"/>
              </a:rPr>
              <a:t>评分预</a:t>
            </a:r>
            <a:r>
              <a:rPr lang="zh-CN" altLang="en-US" i="0" dirty="0" smtClean="0">
                <a:solidFill>
                  <a:srgbClr val="FF0000"/>
                </a:solidFill>
                <a:latin typeface="Times New Roman" panose="02020603050405020304" pitchFamily="18" charset="0"/>
                <a:cs typeface="Times New Roman" panose="02020603050405020304" pitchFamily="18" charset="0"/>
              </a:rPr>
              <a:t>测两周内出生或评估后任意时间内出生的体重小于第</a:t>
            </a:r>
            <a:r>
              <a:rPr lang="en-US" altLang="zh-CN" i="0" dirty="0" smtClean="0">
                <a:solidFill>
                  <a:srgbClr val="FF0000"/>
                </a:solidFill>
                <a:latin typeface="Times New Roman" panose="02020603050405020304" pitchFamily="18" charset="0"/>
                <a:cs typeface="Times New Roman" panose="02020603050405020304" pitchFamily="18" charset="0"/>
              </a:rPr>
              <a:t>10</a:t>
            </a:r>
            <a:r>
              <a:rPr lang="zh-CN" altLang="en-US" i="0" dirty="0" smtClean="0">
                <a:solidFill>
                  <a:srgbClr val="FF0000"/>
                </a:solidFill>
                <a:latin typeface="Times New Roman" panose="02020603050405020304" pitchFamily="18" charset="0"/>
                <a:cs typeface="Times New Roman" panose="02020603050405020304" pitchFamily="18" charset="0"/>
              </a:rPr>
              <a:t>和第</a:t>
            </a:r>
            <a:r>
              <a:rPr lang="en-US" altLang="zh-CN" i="0" dirty="0" smtClean="0">
                <a:solidFill>
                  <a:srgbClr val="FF0000"/>
                </a:solidFill>
                <a:latin typeface="Times New Roman" panose="02020603050405020304" pitchFamily="18" charset="0"/>
                <a:cs typeface="Times New Roman" panose="02020603050405020304" pitchFamily="18" charset="0"/>
              </a:rPr>
              <a:t>3</a:t>
            </a:r>
            <a:r>
              <a:rPr lang="zh-CN" altLang="en-US" i="0" dirty="0" smtClean="0">
                <a:solidFill>
                  <a:srgbClr val="FF0000"/>
                </a:solidFill>
                <a:latin typeface="Times New Roman" panose="02020603050405020304" pitchFamily="18" charset="0"/>
                <a:cs typeface="Times New Roman" panose="02020603050405020304" pitchFamily="18" charset="0"/>
              </a:rPr>
              <a:t>百分位数的新生儿的准</a:t>
            </a:r>
            <a:r>
              <a:rPr lang="zh-CN" altLang="en-US" i="0" dirty="0">
                <a:solidFill>
                  <a:srgbClr val="FF0000"/>
                </a:solidFill>
                <a:latin typeface="Times New Roman" panose="02020603050405020304" pitchFamily="18" charset="0"/>
                <a:cs typeface="Times New Roman" panose="02020603050405020304" pitchFamily="18" charset="0"/>
              </a:rPr>
              <a:t>确率高于腹围</a:t>
            </a:r>
            <a:r>
              <a:rPr lang="en-US" altLang="zh-CN" i="0" dirty="0">
                <a:solidFill>
                  <a:srgbClr val="FF0000"/>
                </a:solidFill>
                <a:latin typeface="Times New Roman" panose="02020603050405020304" pitchFamily="18" charset="0"/>
                <a:cs typeface="Times New Roman" panose="02020603050405020304" pitchFamily="18" charset="0"/>
              </a:rPr>
              <a:t>Z</a:t>
            </a:r>
            <a:r>
              <a:rPr lang="zh-CN" altLang="en-US" i="0" dirty="0">
                <a:solidFill>
                  <a:srgbClr val="FF0000"/>
                </a:solidFill>
                <a:latin typeface="Times New Roman" panose="02020603050405020304" pitchFamily="18" charset="0"/>
                <a:cs typeface="Times New Roman" panose="02020603050405020304" pitchFamily="18" charset="0"/>
              </a:rPr>
              <a:t>评分。</a:t>
            </a:r>
            <a:endParaRPr lang="en-GB" altLang="zh-CN" i="0" dirty="0">
              <a:solidFill>
                <a:srgbClr val="FF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altLang="zh-CN" sz="1600" i="0" dirty="0"/>
          </a:p>
          <a:p>
            <a:pPr marL="285750" indent="-285750" algn="just">
              <a:buFont typeface="Arial" panose="020B0604020202020204" pitchFamily="34" charset="0"/>
              <a:buChar char="•"/>
            </a:pPr>
            <a:endParaRPr lang="en-GB" sz="1600" i="0" dirty="0"/>
          </a:p>
          <a:p>
            <a:pPr marL="285750" indent="-285750" algn="just">
              <a:buFont typeface="Arial" panose="020B0604020202020204" pitchFamily="34" charset="0"/>
              <a:buChar char="•"/>
            </a:pPr>
            <a:endParaRPr lang="en-GB" sz="1600" i="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1" name="Text Box 5"/>
          <p:cNvSpPr txBox="1">
            <a:spLocks noChangeArrowheads="1"/>
          </p:cNvSpPr>
          <p:nvPr/>
        </p:nvSpPr>
        <p:spPr bwMode="auto">
          <a:xfrm>
            <a:off x="0" y="961564"/>
            <a:ext cx="9143999" cy="523220"/>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al.</a:t>
            </a:r>
            <a:r>
              <a:rPr lang="en-GB" altLang="it-IT" sz="1400" dirty="0">
                <a:solidFill>
                  <a:schemeClr val="bg1"/>
                </a:solidFill>
              </a:rPr>
              <a:t>, UOG 2019</a:t>
            </a:r>
          </a:p>
        </p:txBody>
      </p:sp>
      <p:pic>
        <p:nvPicPr>
          <p:cNvPr id="12" name="Immagine 11"/>
          <p:cNvPicPr>
            <a:picLocks noChangeAspect="1"/>
          </p:cNvPicPr>
          <p:nvPr/>
        </p:nvPicPr>
        <p:blipFill>
          <a:blip r:embed="rId4" cstate="print"/>
          <a:stretch>
            <a:fillRect/>
          </a:stretch>
        </p:blipFill>
        <p:spPr>
          <a:xfrm>
            <a:off x="539552" y="1938159"/>
            <a:ext cx="6163750" cy="4830412"/>
          </a:xfrm>
          <a:prstGeom prst="rect">
            <a:avLst/>
          </a:prstGeom>
        </p:spPr>
      </p:pic>
      <p:sp>
        <p:nvSpPr>
          <p:cNvPr id="9" name="TextBox 1"/>
          <p:cNvSpPr txBox="1">
            <a:spLocks noChangeArrowheads="1"/>
          </p:cNvSpPr>
          <p:nvPr/>
        </p:nvSpPr>
        <p:spPr bwMode="auto">
          <a:xfrm>
            <a:off x="182247" y="1473572"/>
            <a:ext cx="8642350"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  </a:t>
            </a:r>
            <a:r>
              <a:rPr lang="zh-CN" altLang="en-US" sz="2400" b="1" i="0" dirty="0">
                <a:solidFill>
                  <a:srgbClr val="FF0000"/>
                </a:solidFill>
              </a:rPr>
              <a:t>结果</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8" name="Text Box 5"/>
          <p:cNvSpPr txBox="1">
            <a:spLocks noChangeArrowheads="1"/>
          </p:cNvSpPr>
          <p:nvPr/>
        </p:nvSpPr>
        <p:spPr bwMode="auto">
          <a:xfrm>
            <a:off x="0" y="961564"/>
            <a:ext cx="9143999" cy="523220"/>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al.</a:t>
            </a:r>
            <a:r>
              <a:rPr lang="en-GB" altLang="it-IT" sz="1400" dirty="0">
                <a:solidFill>
                  <a:schemeClr val="bg1"/>
                </a:solidFill>
              </a:rPr>
              <a:t>, UOG 2019</a:t>
            </a:r>
          </a:p>
        </p:txBody>
      </p:sp>
      <p:pic>
        <p:nvPicPr>
          <p:cNvPr id="6" name="Immagine 5"/>
          <p:cNvPicPr>
            <a:picLocks noChangeAspect="1"/>
          </p:cNvPicPr>
          <p:nvPr/>
        </p:nvPicPr>
        <p:blipFill rotWithShape="1">
          <a:blip r:embed="rId4" cstate="print"/>
          <a:srcRect t="7162"/>
          <a:stretch>
            <a:fillRect/>
          </a:stretch>
        </p:blipFill>
        <p:spPr>
          <a:xfrm>
            <a:off x="539552" y="1916832"/>
            <a:ext cx="8244946" cy="4824536"/>
          </a:xfrm>
          <a:prstGeom prst="rect">
            <a:avLst/>
          </a:prstGeom>
        </p:spPr>
      </p:pic>
      <p:sp>
        <p:nvSpPr>
          <p:cNvPr id="9" name="TextBox 1"/>
          <p:cNvSpPr txBox="1">
            <a:spLocks noChangeArrowheads="1"/>
          </p:cNvSpPr>
          <p:nvPr/>
        </p:nvSpPr>
        <p:spPr bwMode="auto">
          <a:xfrm>
            <a:off x="214156" y="1455167"/>
            <a:ext cx="8642350"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 </a:t>
            </a:r>
            <a:r>
              <a:rPr lang="zh-CN" altLang="en-US" sz="2400" b="1" i="0" dirty="0">
                <a:solidFill>
                  <a:srgbClr val="FF0000"/>
                </a:solidFill>
              </a:rPr>
              <a:t>结果</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8" name="Text Box 5"/>
          <p:cNvSpPr txBox="1">
            <a:spLocks noChangeArrowheads="1"/>
          </p:cNvSpPr>
          <p:nvPr/>
        </p:nvSpPr>
        <p:spPr bwMode="auto">
          <a:xfrm>
            <a:off x="0" y="961564"/>
            <a:ext cx="9143999" cy="523220"/>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al.</a:t>
            </a:r>
            <a:r>
              <a:rPr lang="en-GB" altLang="it-IT" sz="1400" dirty="0">
                <a:solidFill>
                  <a:schemeClr val="bg1"/>
                </a:solidFill>
              </a:rPr>
              <a:t>, UOG 2019</a:t>
            </a:r>
          </a:p>
        </p:txBody>
      </p:sp>
      <p:sp>
        <p:nvSpPr>
          <p:cNvPr id="7" name="CasellaDiTesto 6"/>
          <p:cNvSpPr txBox="1"/>
          <p:nvPr/>
        </p:nvSpPr>
        <p:spPr>
          <a:xfrm>
            <a:off x="971600" y="2276872"/>
            <a:ext cx="6704964" cy="2585323"/>
          </a:xfrm>
          <a:prstGeom prst="rect">
            <a:avLst/>
          </a:prstGeom>
          <a:noFill/>
        </p:spPr>
        <p:txBody>
          <a:bodyPr wrap="square" rtlCol="0">
            <a:spAutoFit/>
          </a:bodyPr>
          <a:lstStyle/>
          <a:p>
            <a:r>
              <a:rPr lang="it-IT" i="0" dirty="0">
                <a:latin typeface="Times New Roman" panose="02020603050405020304" pitchFamily="18" charset="0"/>
                <a:cs typeface="Times New Roman" panose="02020603050405020304" pitchFamily="18" charset="0"/>
              </a:rPr>
              <a:t>Screening by EFW &lt;</a:t>
            </a:r>
            <a:r>
              <a:rPr lang="en-GB" i="0" dirty="0">
                <a:latin typeface="Times New Roman" panose="02020603050405020304" pitchFamily="18" charset="0"/>
                <a:cs typeface="Times New Roman" panose="02020603050405020304" pitchFamily="18" charset="0"/>
              </a:rPr>
              <a:t> 10</a:t>
            </a:r>
            <a:r>
              <a:rPr lang="en-GB" i="0" baseline="30000" dirty="0">
                <a:latin typeface="Times New Roman" panose="02020603050405020304" pitchFamily="18" charset="0"/>
                <a:cs typeface="Times New Roman" panose="02020603050405020304" pitchFamily="18" charset="0"/>
              </a:rPr>
              <a:t>th</a:t>
            </a:r>
            <a:r>
              <a:rPr lang="it-IT" i="0" dirty="0">
                <a:latin typeface="Times New Roman" panose="02020603050405020304" pitchFamily="18" charset="0"/>
                <a:cs typeface="Times New Roman" panose="02020603050405020304" pitchFamily="18" charset="0"/>
              </a:rPr>
              <a:t> percentile at 35</a:t>
            </a:r>
            <a:r>
              <a:rPr lang="en-GB" i="0" dirty="0">
                <a:latin typeface="Times New Roman" panose="02020603050405020304" pitchFamily="18" charset="0"/>
                <a:cs typeface="Times New Roman" panose="02020603050405020304" pitchFamily="18" charset="0"/>
              </a:rPr>
              <a:t> + 0 to </a:t>
            </a:r>
            <a:r>
              <a:rPr lang="it-IT" i="0" dirty="0">
                <a:latin typeface="Times New Roman" panose="02020603050405020304" pitchFamily="18" charset="0"/>
                <a:cs typeface="Times New Roman" panose="02020603050405020304" pitchFamily="18" charset="0"/>
              </a:rPr>
              <a:t>36</a:t>
            </a:r>
            <a:r>
              <a:rPr lang="en-GB" i="0" dirty="0">
                <a:latin typeface="Times New Roman" panose="02020603050405020304" pitchFamily="18" charset="0"/>
                <a:cs typeface="Times New Roman" panose="02020603050405020304" pitchFamily="18" charset="0"/>
              </a:rPr>
              <a:t> </a:t>
            </a:r>
            <a:r>
              <a:rPr lang="it-IT" i="0" dirty="0">
                <a:latin typeface="Times New Roman" panose="02020603050405020304" pitchFamily="18" charset="0"/>
                <a:cs typeface="Times New Roman" panose="02020603050405020304" pitchFamily="18" charset="0"/>
              </a:rPr>
              <a:t>+</a:t>
            </a:r>
            <a:r>
              <a:rPr lang="en-GB" i="0" dirty="0">
                <a:latin typeface="Times New Roman" panose="02020603050405020304" pitchFamily="18" charset="0"/>
                <a:cs typeface="Times New Roman" panose="02020603050405020304" pitchFamily="18" charset="0"/>
              </a:rPr>
              <a:t> </a:t>
            </a:r>
            <a:r>
              <a:rPr lang="it-IT" i="0" dirty="0">
                <a:latin typeface="Times New Roman" panose="02020603050405020304" pitchFamily="18" charset="0"/>
                <a:cs typeface="Times New Roman" panose="02020603050405020304" pitchFamily="18" charset="0"/>
              </a:rPr>
              <a:t>6 weeks predicted 70% and 84% of neonates </a:t>
            </a:r>
            <a:r>
              <a:rPr lang="en-GB" i="0" dirty="0">
                <a:latin typeface="Times New Roman" panose="02020603050405020304" pitchFamily="18" charset="0"/>
                <a:cs typeface="Times New Roman" panose="02020603050405020304" pitchFamily="18" charset="0"/>
              </a:rPr>
              <a:t>with birth weight &lt; 10</a:t>
            </a:r>
            <a:r>
              <a:rPr lang="en-GB" i="0" baseline="30000" dirty="0">
                <a:latin typeface="Times New Roman" panose="02020603050405020304" pitchFamily="18" charset="0"/>
                <a:cs typeface="Times New Roman" panose="02020603050405020304" pitchFamily="18" charset="0"/>
              </a:rPr>
              <a:t>th</a:t>
            </a:r>
            <a:r>
              <a:rPr lang="en-GB" i="0" dirty="0">
                <a:latin typeface="Times New Roman" panose="02020603050405020304" pitchFamily="18" charset="0"/>
                <a:cs typeface="Times New Roman" panose="02020603050405020304" pitchFamily="18" charset="0"/>
              </a:rPr>
              <a:t> and &lt; 3</a:t>
            </a:r>
            <a:r>
              <a:rPr lang="en-GB" i="0" baseline="30000" dirty="0">
                <a:latin typeface="Times New Roman" panose="02020603050405020304" pitchFamily="18" charset="0"/>
                <a:cs typeface="Times New Roman" panose="02020603050405020304" pitchFamily="18" charset="0"/>
              </a:rPr>
              <a:t>rd </a:t>
            </a:r>
            <a:r>
              <a:rPr lang="en-GB" i="0" dirty="0">
                <a:latin typeface="Times New Roman" panose="02020603050405020304" pitchFamily="18" charset="0"/>
                <a:cs typeface="Times New Roman" panose="02020603050405020304" pitchFamily="18" charset="0"/>
              </a:rPr>
              <a:t>percentiles, respectively, born within 2 weeks after assessment, and the respective values for neonates born at any stage after assessment were 46% and 65%.</a:t>
            </a:r>
          </a:p>
          <a:p>
            <a:r>
              <a:rPr lang="zh-CN" altLang="en-US" i="0" dirty="0" smtClean="0">
                <a:solidFill>
                  <a:srgbClr val="FF0000"/>
                </a:solidFill>
                <a:latin typeface="Times New Roman" panose="02020603050405020304" pitchFamily="18" charset="0"/>
                <a:cs typeface="Times New Roman" panose="02020603050405020304" pitchFamily="18" charset="0"/>
              </a:rPr>
              <a:t>孕</a:t>
            </a:r>
            <a:r>
              <a:rPr lang="en-GB" altLang="zh-CN" i="0" dirty="0" smtClean="0">
                <a:solidFill>
                  <a:srgbClr val="FF0000"/>
                </a:solidFill>
                <a:latin typeface="Times New Roman" panose="02020603050405020304" pitchFamily="18" charset="0"/>
                <a:cs typeface="Times New Roman" panose="02020603050405020304" pitchFamily="18" charset="0"/>
              </a:rPr>
              <a:t>35 + 0 </a:t>
            </a:r>
            <a:r>
              <a:rPr lang="en-GB" altLang="zh-CN" i="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GB" altLang="zh-CN" i="0" dirty="0" smtClean="0">
                <a:solidFill>
                  <a:srgbClr val="FF0000"/>
                </a:solidFill>
                <a:latin typeface="Times New Roman" panose="02020603050405020304" pitchFamily="18" charset="0"/>
                <a:cs typeface="Times New Roman" panose="02020603050405020304" pitchFamily="18" charset="0"/>
              </a:rPr>
              <a:t> 36 + 6 </a:t>
            </a:r>
            <a:r>
              <a:rPr lang="zh-CN" altLang="en-US" i="0" dirty="0" smtClean="0">
                <a:solidFill>
                  <a:srgbClr val="FF0000"/>
                </a:solidFill>
                <a:latin typeface="Times New Roman" panose="02020603050405020304" pitchFamily="18" charset="0"/>
                <a:cs typeface="Times New Roman" panose="02020603050405020304" pitchFamily="18" charset="0"/>
              </a:rPr>
              <a:t>周以超声估测胎</a:t>
            </a:r>
            <a:r>
              <a:rPr lang="zh-CN" altLang="en-US" i="0" dirty="0">
                <a:solidFill>
                  <a:srgbClr val="FF0000"/>
                </a:solidFill>
                <a:latin typeface="Times New Roman" panose="02020603050405020304" pitchFamily="18" charset="0"/>
                <a:cs typeface="Times New Roman" panose="02020603050405020304" pitchFamily="18" charset="0"/>
              </a:rPr>
              <a:t>儿体重小于第</a:t>
            </a:r>
            <a:r>
              <a:rPr lang="en-US" altLang="zh-CN" i="0" dirty="0">
                <a:solidFill>
                  <a:srgbClr val="FF0000"/>
                </a:solidFill>
                <a:latin typeface="Times New Roman" panose="02020603050405020304" pitchFamily="18" charset="0"/>
                <a:cs typeface="Times New Roman" panose="02020603050405020304" pitchFamily="18" charset="0"/>
              </a:rPr>
              <a:t>10</a:t>
            </a:r>
            <a:r>
              <a:rPr lang="zh-CN" altLang="en-US" i="0" dirty="0">
                <a:solidFill>
                  <a:srgbClr val="FF0000"/>
                </a:solidFill>
                <a:latin typeface="Times New Roman" panose="02020603050405020304" pitchFamily="18" charset="0"/>
                <a:cs typeface="Times New Roman" panose="02020603050405020304" pitchFamily="18" charset="0"/>
              </a:rPr>
              <a:t>百分</a:t>
            </a:r>
            <a:r>
              <a:rPr lang="zh-CN" altLang="en-US" i="0" dirty="0" smtClean="0">
                <a:solidFill>
                  <a:srgbClr val="FF0000"/>
                </a:solidFill>
                <a:latin typeface="Times New Roman" panose="02020603050405020304" pitchFamily="18" charset="0"/>
                <a:cs typeface="Times New Roman" panose="02020603050405020304" pitchFamily="18" charset="0"/>
              </a:rPr>
              <a:t>位预</a:t>
            </a:r>
            <a:r>
              <a:rPr lang="zh-CN" altLang="en-US" i="0" dirty="0">
                <a:solidFill>
                  <a:srgbClr val="FF0000"/>
                </a:solidFill>
                <a:latin typeface="Times New Roman" panose="02020603050405020304" pitchFamily="18" charset="0"/>
                <a:cs typeface="Times New Roman" panose="02020603050405020304" pitchFamily="18" charset="0"/>
              </a:rPr>
              <a:t>测两周内出生的新生儿体重小于第</a:t>
            </a:r>
            <a:r>
              <a:rPr lang="en-US" altLang="zh-CN" i="0" dirty="0">
                <a:solidFill>
                  <a:srgbClr val="FF0000"/>
                </a:solidFill>
                <a:latin typeface="Times New Roman" panose="02020603050405020304" pitchFamily="18" charset="0"/>
                <a:cs typeface="Times New Roman" panose="02020603050405020304" pitchFamily="18" charset="0"/>
              </a:rPr>
              <a:t>10</a:t>
            </a:r>
            <a:r>
              <a:rPr lang="zh-CN" altLang="en-US" i="0" dirty="0">
                <a:solidFill>
                  <a:srgbClr val="FF0000"/>
                </a:solidFill>
                <a:latin typeface="Times New Roman" panose="02020603050405020304" pitchFamily="18" charset="0"/>
                <a:cs typeface="Times New Roman" panose="02020603050405020304" pitchFamily="18" charset="0"/>
              </a:rPr>
              <a:t>和第</a:t>
            </a:r>
            <a:r>
              <a:rPr lang="en-US" altLang="zh-CN" i="0" dirty="0">
                <a:solidFill>
                  <a:srgbClr val="FF0000"/>
                </a:solidFill>
                <a:latin typeface="Times New Roman" panose="02020603050405020304" pitchFamily="18" charset="0"/>
                <a:cs typeface="Times New Roman" panose="02020603050405020304" pitchFamily="18" charset="0"/>
              </a:rPr>
              <a:t>3</a:t>
            </a:r>
            <a:r>
              <a:rPr lang="zh-CN" altLang="en-US" i="0" dirty="0">
                <a:solidFill>
                  <a:srgbClr val="FF0000"/>
                </a:solidFill>
                <a:latin typeface="Times New Roman" panose="02020603050405020304" pitchFamily="18" charset="0"/>
                <a:cs typeface="Times New Roman" panose="02020603050405020304" pitchFamily="18" charset="0"/>
              </a:rPr>
              <a:t>百分</a:t>
            </a:r>
            <a:r>
              <a:rPr lang="zh-CN" altLang="en-US" i="0" dirty="0" smtClean="0">
                <a:solidFill>
                  <a:srgbClr val="FF0000"/>
                </a:solidFill>
                <a:latin typeface="Times New Roman" panose="02020603050405020304" pitchFamily="18" charset="0"/>
                <a:cs typeface="Times New Roman" panose="02020603050405020304" pitchFamily="18" charset="0"/>
              </a:rPr>
              <a:t>位的</a:t>
            </a:r>
            <a:r>
              <a:rPr lang="zh-CN" altLang="en-US" i="0" dirty="0">
                <a:solidFill>
                  <a:srgbClr val="FF0000"/>
                </a:solidFill>
                <a:latin typeface="Times New Roman" panose="02020603050405020304" pitchFamily="18" charset="0"/>
                <a:cs typeface="Times New Roman" panose="02020603050405020304" pitchFamily="18" charset="0"/>
              </a:rPr>
              <a:t>预测准确率分别为</a:t>
            </a:r>
            <a:r>
              <a:rPr lang="en-US" altLang="zh-CN" i="0" dirty="0">
                <a:solidFill>
                  <a:srgbClr val="FF0000"/>
                </a:solidFill>
                <a:latin typeface="Times New Roman" panose="02020603050405020304" pitchFamily="18" charset="0"/>
                <a:cs typeface="Times New Roman" panose="02020603050405020304" pitchFamily="18" charset="0"/>
              </a:rPr>
              <a:t>70%</a:t>
            </a:r>
            <a:r>
              <a:rPr lang="zh-CN" altLang="en-US" i="0" dirty="0">
                <a:solidFill>
                  <a:srgbClr val="FF0000"/>
                </a:solidFill>
                <a:latin typeface="Times New Roman" panose="02020603050405020304" pitchFamily="18" charset="0"/>
                <a:cs typeface="Times New Roman" panose="02020603050405020304" pitchFamily="18" charset="0"/>
              </a:rPr>
              <a:t>和</a:t>
            </a:r>
            <a:r>
              <a:rPr lang="en-US" altLang="zh-CN" i="0" dirty="0">
                <a:solidFill>
                  <a:srgbClr val="FF0000"/>
                </a:solidFill>
                <a:latin typeface="Times New Roman" panose="02020603050405020304" pitchFamily="18" charset="0"/>
                <a:cs typeface="Times New Roman" panose="02020603050405020304" pitchFamily="18" charset="0"/>
              </a:rPr>
              <a:t>84%</a:t>
            </a:r>
            <a:r>
              <a:rPr lang="zh-CN" altLang="en-US" i="0" dirty="0">
                <a:solidFill>
                  <a:srgbClr val="FF0000"/>
                </a:solidFill>
                <a:latin typeface="Times New Roman" panose="02020603050405020304" pitchFamily="18" charset="0"/>
                <a:cs typeface="Times New Roman" panose="02020603050405020304" pitchFamily="18" charset="0"/>
              </a:rPr>
              <a:t>，</a:t>
            </a:r>
            <a:r>
              <a:rPr lang="zh-CN" altLang="en-US" i="0" dirty="0" smtClean="0">
                <a:solidFill>
                  <a:srgbClr val="FF0000"/>
                </a:solidFill>
                <a:latin typeface="Times New Roman" panose="02020603050405020304" pitchFamily="18" charset="0"/>
                <a:cs typeface="Times New Roman" panose="02020603050405020304" pitchFamily="18" charset="0"/>
              </a:rPr>
              <a:t>在评估后任</a:t>
            </a:r>
            <a:r>
              <a:rPr lang="zh-CN" altLang="en-US" i="0" dirty="0">
                <a:solidFill>
                  <a:srgbClr val="FF0000"/>
                </a:solidFill>
                <a:latin typeface="Times New Roman" panose="02020603050405020304" pitchFamily="18" charset="0"/>
                <a:cs typeface="Times New Roman" panose="02020603050405020304" pitchFamily="18" charset="0"/>
              </a:rPr>
              <a:t>意时间段出生</a:t>
            </a:r>
            <a:r>
              <a:rPr lang="zh-CN" altLang="en-US" i="0" dirty="0" smtClean="0">
                <a:solidFill>
                  <a:srgbClr val="FF0000"/>
                </a:solidFill>
                <a:latin typeface="Times New Roman" panose="02020603050405020304" pitchFamily="18" charset="0"/>
                <a:cs typeface="Times New Roman" panose="02020603050405020304" pitchFamily="18" charset="0"/>
              </a:rPr>
              <a:t>的小于胎龄新</a:t>
            </a:r>
            <a:r>
              <a:rPr lang="zh-CN" altLang="en-US" i="0" dirty="0">
                <a:solidFill>
                  <a:srgbClr val="FF0000"/>
                </a:solidFill>
                <a:latin typeface="Times New Roman" panose="02020603050405020304" pitchFamily="18" charset="0"/>
                <a:cs typeface="Times New Roman" panose="02020603050405020304" pitchFamily="18" charset="0"/>
              </a:rPr>
              <a:t>生</a:t>
            </a:r>
            <a:r>
              <a:rPr lang="zh-CN" altLang="en-US" i="0" dirty="0" smtClean="0">
                <a:solidFill>
                  <a:srgbClr val="FF0000"/>
                </a:solidFill>
                <a:latin typeface="Times New Roman" panose="02020603050405020304" pitchFamily="18" charset="0"/>
                <a:cs typeface="Times New Roman" panose="02020603050405020304" pitchFamily="18" charset="0"/>
              </a:rPr>
              <a:t>儿的预</a:t>
            </a:r>
            <a:r>
              <a:rPr lang="zh-CN" altLang="en-US" i="0" dirty="0">
                <a:solidFill>
                  <a:srgbClr val="FF0000"/>
                </a:solidFill>
                <a:latin typeface="Times New Roman" panose="02020603050405020304" pitchFamily="18" charset="0"/>
                <a:cs typeface="Times New Roman" panose="02020603050405020304" pitchFamily="18" charset="0"/>
              </a:rPr>
              <a:t>测准确率分别为</a:t>
            </a:r>
            <a:r>
              <a:rPr lang="en-US" altLang="zh-CN" i="0" dirty="0">
                <a:solidFill>
                  <a:srgbClr val="FF0000"/>
                </a:solidFill>
                <a:latin typeface="Times New Roman" panose="02020603050405020304" pitchFamily="18" charset="0"/>
                <a:cs typeface="Times New Roman" panose="02020603050405020304" pitchFamily="18" charset="0"/>
              </a:rPr>
              <a:t>46%</a:t>
            </a:r>
            <a:r>
              <a:rPr lang="zh-CN" altLang="en-US" i="0" dirty="0">
                <a:solidFill>
                  <a:srgbClr val="FF0000"/>
                </a:solidFill>
                <a:latin typeface="Times New Roman" panose="02020603050405020304" pitchFamily="18" charset="0"/>
                <a:cs typeface="Times New Roman" panose="02020603050405020304" pitchFamily="18" charset="0"/>
              </a:rPr>
              <a:t>和</a:t>
            </a:r>
            <a:r>
              <a:rPr lang="en-US" altLang="zh-CN" i="0" dirty="0">
                <a:solidFill>
                  <a:srgbClr val="FF0000"/>
                </a:solidFill>
                <a:latin typeface="Times New Roman" panose="02020603050405020304" pitchFamily="18" charset="0"/>
                <a:cs typeface="Times New Roman" panose="02020603050405020304" pitchFamily="18" charset="0"/>
              </a:rPr>
              <a:t>65%</a:t>
            </a:r>
            <a:r>
              <a:rPr lang="zh-CN" altLang="en-US" i="0" dirty="0">
                <a:solidFill>
                  <a:srgbClr val="FF0000"/>
                </a:solidFill>
                <a:latin typeface="Times New Roman" panose="02020603050405020304" pitchFamily="18" charset="0"/>
                <a:cs typeface="Times New Roman" panose="02020603050405020304" pitchFamily="18" charset="0"/>
              </a:rPr>
              <a:t>。</a:t>
            </a:r>
          </a:p>
        </p:txBody>
      </p:sp>
      <p:sp>
        <p:nvSpPr>
          <p:cNvPr id="9" name="TextBox 1"/>
          <p:cNvSpPr txBox="1">
            <a:spLocks noChangeArrowheads="1"/>
          </p:cNvSpPr>
          <p:nvPr/>
        </p:nvSpPr>
        <p:spPr bwMode="auto">
          <a:xfrm>
            <a:off x="179388" y="1610638"/>
            <a:ext cx="8642350"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r>
              <a:rPr lang="en-GB" altLang="it-IT" sz="2400" b="1" i="0" dirty="0">
                <a:solidFill>
                  <a:srgbClr val="FF0000"/>
                </a:solidFill>
              </a:rPr>
              <a:t> </a:t>
            </a:r>
            <a:r>
              <a:rPr lang="zh-CN" altLang="en-US" sz="2400" b="1" i="0" dirty="0">
                <a:solidFill>
                  <a:srgbClr val="FF0000"/>
                </a:solidFill>
              </a:rPr>
              <a:t>结果</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794</Words>
  <Application>Microsoft Office PowerPoint</Application>
  <PresentationFormat>On-screen Show (4:3)</PresentationFormat>
  <Paragraphs>109</Paragraphs>
  <Slides>13</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宋体</vt:lpstr>
      <vt:lpstr>Arial</vt:lpstr>
      <vt:lpstr>Calibri</vt:lpstr>
      <vt:lpstr>Times New Roman</vt:lpstr>
      <vt:lpstr>Wingdings</vt: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Renata Kotsia</cp:lastModifiedBy>
  <cp:revision>902</cp:revision>
  <cp:lastPrinted>2011-09-13T15:07:00Z</cp:lastPrinted>
  <dcterms:created xsi:type="dcterms:W3CDTF">2016-05-13T18:06:00Z</dcterms:created>
  <dcterms:modified xsi:type="dcterms:W3CDTF">2019-09-13T14:04:44Z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2052-10.1.0.7565</vt:lpwstr>
  </property>
</Properties>
</file>