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5"/>
  </p:notesMasterIdLst>
  <p:sldIdLst>
    <p:sldId id="720" r:id="rId3"/>
    <p:sldId id="721" r:id="rId4"/>
    <p:sldId id="722" r:id="rId5"/>
    <p:sldId id="723" r:id="rId6"/>
    <p:sldId id="724" r:id="rId7"/>
    <p:sldId id="725" r:id="rId8"/>
    <p:sldId id="726" r:id="rId9"/>
    <p:sldId id="727" r:id="rId10"/>
    <p:sldId id="728" r:id="rId11"/>
    <p:sldId id="729" r:id="rId12"/>
    <p:sldId id="730" r:id="rId13"/>
    <p:sldId id="731" r:id="rId1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DDA"/>
    <a:srgbClr val="F0F3FB"/>
    <a:srgbClr val="E6B9B8"/>
    <a:srgbClr val="DAD8D4"/>
    <a:srgbClr val="EADEE7"/>
    <a:srgbClr val="E2E1DE"/>
    <a:srgbClr val="445895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7" autoAdjust="0"/>
    <p:restoredTop sz="90681" autoAdjust="0"/>
  </p:normalViewPr>
  <p:slideViewPr>
    <p:cSldViewPr snapToObjects="1">
      <p:cViewPr>
        <p:scale>
          <a:sx n="70" d="100"/>
          <a:sy n="70" d="100"/>
        </p:scale>
        <p:origin x="-2814" y="-1116"/>
      </p:cViewPr>
      <p:guideLst>
        <p:guide orient="horz" pos="2160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5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4877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4877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04877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4878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487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fld id="{36A4A78E-3EE6-460E-BAE4-6F39EE78D39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867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8B560A-BEAC-4283-BA72-462A1225865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 smtClean="0"/>
          </a:p>
        </p:txBody>
      </p:sp>
      <p:sp>
        <p:nvSpPr>
          <p:cNvPr id="10486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3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24EAFB-18D1-492B-8C14-0DDA690EFFB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1048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0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82FF21-5D51-4DEB-B08E-3140533DA47B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10485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5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DA8858-1CF9-44EF-95D1-D041CE9A40AA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 dirty="0" smtClean="0"/>
          </a:p>
        </p:txBody>
      </p:sp>
      <p:sp>
        <p:nvSpPr>
          <p:cNvPr id="10485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5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dirty="0" smtClean="0"/>
          </a:p>
        </p:txBody>
      </p:sp>
      <p:sp>
        <p:nvSpPr>
          <p:cNvPr id="1048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FBDD5D-4713-4AB2-9D9D-25D516870D1F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 smtClean="0"/>
          </a:p>
        </p:txBody>
      </p:sp>
      <p:sp>
        <p:nvSpPr>
          <p:cNvPr id="10486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1048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10486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5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  <p:sp>
        <p:nvSpPr>
          <p:cNvPr id="1048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dirty="0" smtClean="0"/>
          </a:p>
        </p:txBody>
      </p:sp>
      <p:sp>
        <p:nvSpPr>
          <p:cNvPr id="10486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 smtClean="0"/>
          </a:p>
        </p:txBody>
      </p:sp>
      <p:sp>
        <p:nvSpPr>
          <p:cNvPr id="10486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1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dirty="0" smtClean="0"/>
          </a:p>
        </p:txBody>
      </p:sp>
      <p:sp>
        <p:nvSpPr>
          <p:cNvPr id="104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624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04862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2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2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A08BDF1-9D91-4E9D-A985-AB887679A1A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1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1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074D0954-41DC-4048-AD49-8681FC5FEB8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6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69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9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9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87D981B3-F320-46FA-959C-EC02D7CB87D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04858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58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58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556CADB-A8A0-447A-A8CA-2A8936B2847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6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6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6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12F774A-B9B1-4BA2-A922-28BA0E80AA2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67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6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6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7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7EB40D9-DAD9-492D-9605-94E1896329D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2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2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2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2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3804F0F0-431C-4B83-9D5B-1162F885CB0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40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41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4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4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4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4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4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82436063-61EA-44BC-A57D-52B47166AD9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3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3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3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307B6D39-CA73-447B-BEF9-564314A92C0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6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6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3C45E1C2-7C65-4F6E-929A-D6B2373028D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30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31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3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3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3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FB17545-909C-4563-B31A-72B464258A9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67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67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7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8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DAA0C07-FBAB-45EA-9EA0-0F846D884E9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5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104875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5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5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5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F31FDD7-C7F8-42C2-A9F5-92B491B55EE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4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4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5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5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2E41CF5-4D7D-4029-A2C5-74975157CFB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7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7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7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7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BB1A726-03D4-4D67-AE66-C9A616168D7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08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DB842D02-3FAE-4A94-B744-96C0B909609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67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67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67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7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7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E3672DF-3394-4394-872F-F7B9D8F0B6B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68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68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68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8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8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A2C1DFD-8525-4B64-A219-C894CA09700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69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9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9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B712F23-2806-4EF2-802D-8768E9DA9CC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69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0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87158C17-ACF6-4ED4-9A33-6E121EB48A0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7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18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48719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2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B167FF1-7836-416C-83DA-F5E58369D55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48702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1048703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0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4870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E90225B-4AA4-4B8F-984C-A32A5D582A9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48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48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48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48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BB6A2C6E-5D53-48DC-9A64-03C28344244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4857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4857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4858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D43933FF-08AE-4302-8716-1086D0EB92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63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4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28" name="Text Box 5"/>
          <p:cNvSpPr txBox="1">
            <a:spLocks noChangeArrowheads="1"/>
          </p:cNvSpPr>
          <p:nvPr/>
        </p:nvSpPr>
        <p:spPr bwMode="auto">
          <a:xfrm>
            <a:off x="795338" y="1258253"/>
            <a:ext cx="7921625" cy="5835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GB" sz="3200" b="1" dirty="0" smtClean="0">
                <a:latin typeface="+mj-lt"/>
              </a:rPr>
              <a:t>2017</a:t>
            </a:r>
            <a:r>
              <a:rPr lang="zh-CN" altLang="en-GB" sz="3200" b="1" dirty="0" smtClean="0">
                <a:latin typeface="+mj-lt"/>
                <a:ea typeface="宋体" panose="02010600030101010101" pitchFamily="2" charset="-122"/>
              </a:rPr>
              <a:t>年</a:t>
            </a:r>
            <a:r>
              <a:rPr lang="en-US" altLang="zh-CN" sz="3200" b="1" dirty="0" smtClean="0">
                <a:latin typeface="+mj-lt"/>
                <a:ea typeface="宋体" panose="02010600030101010101" pitchFamily="2" charset="-122"/>
              </a:rPr>
              <a:t>5</a:t>
            </a:r>
            <a:r>
              <a:rPr lang="zh-CN" altLang="en-US" sz="3200" b="1" dirty="0" smtClean="0">
                <a:latin typeface="+mj-lt"/>
                <a:ea typeface="宋体" panose="02010600030101010101" pitchFamily="2" charset="-122"/>
              </a:rPr>
              <a:t>月：</a:t>
            </a:r>
            <a:r>
              <a:rPr lang="en-GB" sz="3200" b="1" dirty="0" smtClean="0">
                <a:latin typeface="+mj-lt"/>
              </a:rPr>
              <a:t>UOG Journal Club</a:t>
            </a:r>
          </a:p>
        </p:txBody>
      </p:sp>
      <p:pic>
        <p:nvPicPr>
          <p:cNvPr id="2097165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8963" y="4509120"/>
            <a:ext cx="2215262" cy="1831851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9" name="TextBox 1"/>
          <p:cNvSpPr txBox="1">
            <a:spLocks noChangeArrowheads="1"/>
          </p:cNvSpPr>
          <p:nvPr/>
        </p:nvSpPr>
        <p:spPr bwMode="auto">
          <a:xfrm>
            <a:off x="899592" y="2096849"/>
            <a:ext cx="7504762" cy="160043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zh-CN" altLang="en-US" sz="2000" b="1" dirty="0" smtClean="0">
                <a:latin typeface="+mj-lt"/>
                <a:ea typeface="宋体" panose="02010600030101010101" pitchFamily="2" charset="-122"/>
              </a:rPr>
              <a:t>颈项透明层厚度的增高与神经发育缺陷的风险</a:t>
            </a:r>
          </a:p>
          <a:p>
            <a:pPr algn="ctr" eaLnBrk="1" hangingPunct="1"/>
            <a:endParaRPr lang="en-US" sz="2000" b="1" dirty="0" smtClean="0">
              <a:latin typeface="+mj-lt"/>
            </a:endParaRPr>
          </a:p>
          <a:p>
            <a:pPr algn="ctr" eaLnBrk="1" hangingPunct="1"/>
            <a:r>
              <a:rPr lang="en-US" sz="2000" dirty="0" smtClean="0">
                <a:latin typeface="+mj-lt"/>
              </a:rPr>
              <a:t>S.G. Hellmuth, L.H. Pedersen, C.B. Miltoft, O.B. Petersen, 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S. Kjærgaard, C. Ekelund </a:t>
            </a:r>
            <a:r>
              <a:rPr lang="en-US" sz="2000" dirty="0">
                <a:latin typeface="+mj-lt"/>
              </a:rPr>
              <a:t>a</a:t>
            </a:r>
            <a:r>
              <a:rPr lang="en-US" sz="2000" dirty="0" smtClean="0">
                <a:latin typeface="+mj-lt"/>
              </a:rPr>
              <a:t>nd A. Tabor</a:t>
            </a:r>
          </a:p>
          <a:p>
            <a:pPr algn="ctr" eaLnBrk="1" hangingPunct="1"/>
            <a:r>
              <a:rPr lang="en-US" i="1" dirty="0" smtClean="0">
                <a:latin typeface="+mj-lt"/>
              </a:rPr>
              <a:t>Volume 49, Issue </a:t>
            </a:r>
            <a:r>
              <a:rPr lang="en-US" i="1" dirty="0">
                <a:latin typeface="+mj-lt"/>
              </a:rPr>
              <a:t>5</a:t>
            </a:r>
            <a:r>
              <a:rPr lang="en-US" i="1" dirty="0" smtClean="0">
                <a:latin typeface="+mj-lt"/>
              </a:rPr>
              <a:t>; Date: May (pages 592</a:t>
            </a:r>
            <a:r>
              <a:rPr lang="it-IT" altLang="en-US" i="1" dirty="0">
                <a:ea typeface="MS PGothic" panose="020B0600070205080204" pitchFamily="34" charset="-128"/>
              </a:rPr>
              <a:t>–</a:t>
            </a:r>
            <a:r>
              <a:rPr lang="en-US" i="1" dirty="0" smtClean="0">
                <a:latin typeface="+mj-lt"/>
              </a:rPr>
              <a:t>598)</a:t>
            </a:r>
          </a:p>
        </p:txBody>
      </p:sp>
      <p:sp>
        <p:nvSpPr>
          <p:cNvPr id="1048630" name="TextBox 2"/>
          <p:cNvSpPr txBox="1">
            <a:spLocks noChangeArrowheads="1"/>
          </p:cNvSpPr>
          <p:nvPr/>
        </p:nvSpPr>
        <p:spPr bwMode="auto">
          <a:xfrm>
            <a:off x="2915567" y="4964683"/>
            <a:ext cx="6048921" cy="85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1700" dirty="0" smtClean="0">
                <a:latin typeface="+mj-lt"/>
              </a:rPr>
              <a:t>Journal Club slides prepared by Dr Maddalena Morlando</a:t>
            </a:r>
          </a:p>
          <a:p>
            <a:pPr algn="ctr" eaLnBrk="1" hangingPunct="1"/>
            <a:r>
              <a:rPr lang="en-GB" sz="1700" dirty="0" smtClean="0">
                <a:latin typeface="+mj-lt"/>
              </a:rPr>
              <a:t>(UOG Editor for Trainees)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56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7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00" name="Rectangle 7"/>
          <p:cNvSpPr>
            <a:spLocks noChangeArrowheads="1"/>
          </p:cNvSpPr>
          <p:nvPr/>
        </p:nvSpPr>
        <p:spPr bwMode="auto">
          <a:xfrm>
            <a:off x="4071934" y="1628800"/>
            <a:ext cx="803425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 b="1" dirty="0" err="1" smtClean="0">
                <a:solidFill>
                  <a:srgbClr val="000000"/>
                </a:solidFill>
              </a:rPr>
              <a:t>结论</a:t>
            </a:r>
            <a:endParaRPr lang="en-GB" altLang="en-US" sz="2400" b="1" dirty="0">
              <a:solidFill>
                <a:srgbClr val="000000"/>
              </a:solidFill>
            </a:endParaRPr>
          </a:p>
        </p:txBody>
      </p:sp>
      <p:sp>
        <p:nvSpPr>
          <p:cNvPr id="1048601" name="Rettangolo 1"/>
          <p:cNvSpPr/>
          <p:nvPr/>
        </p:nvSpPr>
        <p:spPr>
          <a:xfrm>
            <a:off x="179512" y="2366761"/>
            <a:ext cx="8640960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GB" sz="1800" dirty="0" smtClean="0">
                <a:ea typeface="宋体" panose="02010600030101010101" pitchFamily="2" charset="-122"/>
              </a:rPr>
              <a:t>在整倍体儿童中，孕早期筛查</a:t>
            </a:r>
            <a:r>
              <a:rPr lang="en-US" altLang="zh-CN" sz="1800" dirty="0" smtClean="0">
                <a:ea typeface="宋体" panose="02010600030101010101" pitchFamily="2" charset="-122"/>
              </a:rPr>
              <a:t>NT&gt;</a:t>
            </a:r>
            <a:r>
              <a:rPr lang="zh-CN" altLang="en-US" sz="1800" dirty="0" smtClean="0">
                <a:ea typeface="宋体" panose="02010600030101010101" pitchFamily="2" charset="-122"/>
              </a:rPr>
              <a:t>第</a:t>
            </a:r>
            <a:r>
              <a:rPr lang="en-US" altLang="zh-CN" sz="1800" dirty="0" smtClean="0">
                <a:ea typeface="宋体" panose="02010600030101010101" pitchFamily="2" charset="-122"/>
              </a:rPr>
              <a:t>99</a:t>
            </a:r>
            <a:r>
              <a:rPr lang="zh-CN" altLang="en-US" sz="1800" dirty="0" smtClean="0">
                <a:ea typeface="宋体" panose="02010600030101010101" pitchFamily="2" charset="-122"/>
              </a:rPr>
              <a:t>个百分位，智力缺陷以及自闭症的风险升高）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GB" sz="1800" dirty="0"/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en-US" altLang="zh-CN" sz="1800" dirty="0" smtClean="0">
                <a:ea typeface="宋体" panose="02010600030101010101" pitchFamily="2" charset="-122"/>
              </a:rPr>
              <a:t>NT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&gt;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第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99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个百分位与脑瘫、癫痫以及高热惊厥无关</a:t>
            </a:r>
            <a:endParaRPr lang="en-US" altLang="zh-CN" sz="1800" dirty="0" smtClean="0">
              <a:ea typeface="宋体" panose="02010600030101010101" pitchFamily="2" charset="-122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GB" sz="1800" dirty="0"/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NT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位于第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95-99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个百分位与神经发育障碍没有相关性</a:t>
            </a:r>
            <a:endParaRPr lang="zh-CN" altLang="en-GB" sz="1800" dirty="0" smtClean="0">
              <a:ea typeface="宋体" panose="02010600030101010101" pitchFamily="2" charset="-122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GB" sz="1800" dirty="0"/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GB" sz="1800" dirty="0" smtClean="0">
                <a:ea typeface="宋体" panose="02010600030101010101" pitchFamily="2" charset="-122"/>
              </a:rPr>
              <a:t>基于这样大样本的队列，我们能消除父母的疑虑，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NT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位于第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95-99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个百分位的整倍体胎儿会是他们所期待的正常结局</a:t>
            </a:r>
            <a:endParaRPr lang="en-US" altLang="zh-CN" sz="1800" dirty="0" smtClean="0">
              <a:ea typeface="宋体" panose="02010600030101010101" pitchFamily="2" charset="-122"/>
              <a:sym typeface="+mn-ea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zh-CN" altLang="en-GB" sz="1800" dirty="0" smtClean="0">
              <a:ea typeface="宋体" panose="02010600030101010101" pitchFamily="2" charset="-122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NT&gt;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第</a:t>
            </a:r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99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个百分位的整倍体胎儿，患智力缺陷以及自闭症的风险升高，但是绝对风险是非常低的</a:t>
            </a:r>
            <a:r>
              <a:rPr lang="en-GB" dirty="0">
                <a:sym typeface="+mn-ea"/>
              </a:rPr>
              <a:t> (&lt; 1</a:t>
            </a:r>
            <a:r>
              <a:rPr lang="en-GB" dirty="0" smtClean="0">
                <a:sym typeface="+mn-ea"/>
              </a:rPr>
              <a:t>%)</a:t>
            </a:r>
            <a:endParaRPr lang="zh-CN" altLang="en-GB" dirty="0" smtClean="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1048602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52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3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586" name="Text Box 27"/>
          <p:cNvSpPr txBox="1">
            <a:spLocks noChangeArrowheads="1"/>
          </p:cNvSpPr>
          <p:nvPr/>
        </p:nvSpPr>
        <p:spPr bwMode="auto">
          <a:xfrm>
            <a:off x="2322165" y="1700808"/>
            <a:ext cx="4410075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err="1" smtClean="0"/>
              <a:t>优势</a:t>
            </a:r>
            <a:endParaRPr lang="en-GB" altLang="en-US" sz="2400" b="1" dirty="0"/>
          </a:p>
        </p:txBody>
      </p:sp>
      <p:sp>
        <p:nvSpPr>
          <p:cNvPr id="1048587" name="Rettangolo 9"/>
          <p:cNvSpPr/>
          <p:nvPr/>
        </p:nvSpPr>
        <p:spPr>
          <a:xfrm>
            <a:off x="179512" y="2317229"/>
            <a:ext cx="878497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GB" sz="1800" kern="0" spc="-10" dirty="0" smtClean="0">
                <a:solidFill>
                  <a:sysClr val="windowText" lastClr="000000"/>
                </a:solidFill>
                <a:latin typeface="Arial" panose="020B0604020202020204"/>
                <a:ea typeface="宋体" panose="02010600030101010101" pitchFamily="2" charset="-122"/>
              </a:rPr>
              <a:t>大样本确保了分别研究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NT&gt;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第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99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个百分位和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NT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位于第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95-99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个百分位的影响。所有的结果都与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NT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正常儿童组成的对照组进行对比</a:t>
            </a:r>
            <a:endParaRPr lang="zh-CN" altLang="en-US" sz="1800" kern="0" spc="-10" dirty="0" smtClean="0">
              <a:solidFill>
                <a:sysClr val="windowText" lastClr="000000"/>
              </a:solidFill>
              <a:latin typeface="Arial" panose="020B0604020202020204"/>
              <a:ea typeface="宋体" panose="02010600030101010101" pitchFamily="2" charset="-122"/>
              <a:sym typeface="+mn-ea"/>
            </a:endParaRPr>
          </a:p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GB" sz="1800" kern="0" spc="-10" dirty="0" smtClean="0">
                <a:solidFill>
                  <a:sysClr val="windowText" lastClr="000000"/>
                </a:solidFill>
                <a:latin typeface="Arial" panose="020B0604020202020204"/>
                <a:ea typeface="宋体" panose="02010600030101010101" pitchFamily="2" charset="-122"/>
              </a:rPr>
              <a:t>结果基于内科医生的诊断，相比于那些基于家长评估的研究，减少了偏差</a:t>
            </a:r>
          </a:p>
        </p:txBody>
      </p:sp>
      <p:sp>
        <p:nvSpPr>
          <p:cNvPr id="1048588" name="Text Box 27"/>
          <p:cNvSpPr txBox="1">
            <a:spLocks noChangeArrowheads="1"/>
          </p:cNvSpPr>
          <p:nvPr/>
        </p:nvSpPr>
        <p:spPr bwMode="auto">
          <a:xfrm>
            <a:off x="2682870" y="3929066"/>
            <a:ext cx="3779118" cy="46037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zh-CN" altLang="en-US" sz="2400" b="1" dirty="0" smtClean="0">
                <a:ea typeface="宋体" panose="02010600030101010101" pitchFamily="2" charset="-122"/>
              </a:rPr>
              <a:t>局</a:t>
            </a:r>
            <a:r>
              <a:rPr lang="zh-CN" altLang="en-US" sz="2400" b="1" dirty="0">
                <a:ea typeface="宋体" panose="02010600030101010101" pitchFamily="2" charset="-122"/>
              </a:rPr>
              <a:t>限</a:t>
            </a:r>
          </a:p>
        </p:txBody>
      </p:sp>
      <p:sp>
        <p:nvSpPr>
          <p:cNvPr id="1048589" name="Rettangolo 11"/>
          <p:cNvSpPr/>
          <p:nvPr/>
        </p:nvSpPr>
        <p:spPr>
          <a:xfrm>
            <a:off x="179512" y="4837509"/>
            <a:ext cx="878497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GB" sz="1800" kern="0" spc="-10" dirty="0" smtClean="0">
                <a:solidFill>
                  <a:sysClr val="windowText" lastClr="000000"/>
                </a:solidFill>
                <a:latin typeface="Arial" panose="020B0604020202020204"/>
                <a:ea typeface="宋体" panose="02010600030101010101" pitchFamily="2" charset="-122"/>
              </a:rPr>
              <a:t>被认为是整倍体的儿童在</a:t>
            </a:r>
            <a:r>
              <a:rPr lang="en-US" altLang="zh-CN" sz="1800" kern="0" spc="-10" dirty="0" smtClean="0">
                <a:solidFill>
                  <a:sysClr val="windowText" lastClr="000000"/>
                </a:solidFill>
                <a:latin typeface="Arial" panose="020B0604020202020204"/>
                <a:ea typeface="宋体" panose="02010600030101010101" pitchFamily="2" charset="-122"/>
              </a:rPr>
              <a:t>DCCR</a:t>
            </a:r>
            <a:r>
              <a:rPr lang="zh-CN" altLang="en-US" sz="1800" kern="0" spc="-10" dirty="0" smtClean="0">
                <a:solidFill>
                  <a:sysClr val="windowText" lastClr="000000"/>
                </a:solidFill>
                <a:latin typeface="Arial" panose="020B0604020202020204"/>
                <a:ea typeface="宋体" panose="02010600030101010101" pitchFamily="2" charset="-122"/>
              </a:rPr>
              <a:t>没有致病染色体分析报告。包含未确诊的染色体异常儿童，使数据产生偏差</a:t>
            </a:r>
          </a:p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GB" sz="1800" kern="0" spc="-10" dirty="0" smtClean="0">
                <a:solidFill>
                  <a:sysClr val="windowText" lastClr="000000"/>
                </a:solidFill>
                <a:latin typeface="Arial" panose="020B0604020202020204"/>
                <a:ea typeface="宋体" panose="02010600030101010101" pitchFamily="2" charset="-122"/>
              </a:rPr>
              <a:t>神经发育障碍在儿童早期很少被诊断，短时间的随访会导致研究组中有未确定的病例</a:t>
            </a:r>
          </a:p>
        </p:txBody>
      </p:sp>
      <p:sp>
        <p:nvSpPr>
          <p:cNvPr id="1048590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2"/>
          <p:cNvGrpSpPr/>
          <p:nvPr/>
        </p:nvGrpSpPr>
        <p:grpSpPr bwMode="auto">
          <a:xfrm>
            <a:off x="0" y="0"/>
            <a:ext cx="9144000" cy="841375"/>
            <a:chOff x="0" y="3755"/>
            <a:chExt cx="5760" cy="582"/>
          </a:xfrm>
        </p:grpSpPr>
        <p:pic>
          <p:nvPicPr>
            <p:cNvPr id="2097154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5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594" name="Rectangle 7"/>
          <p:cNvSpPr>
            <a:spLocks noChangeArrowheads="1"/>
          </p:cNvSpPr>
          <p:nvPr/>
        </p:nvSpPr>
        <p:spPr bwMode="auto">
          <a:xfrm>
            <a:off x="3786182" y="1862138"/>
            <a:ext cx="1627369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800" b="1" dirty="0" err="1" smtClean="0">
                <a:solidFill>
                  <a:srgbClr val="000000"/>
                </a:solidFill>
              </a:rPr>
              <a:t>讨论要点</a:t>
            </a:r>
            <a:endParaRPr lang="en-GB" altLang="en-US" sz="2800" b="1" dirty="0">
              <a:solidFill>
                <a:srgbClr val="000000"/>
              </a:solidFill>
            </a:endParaRPr>
          </a:p>
        </p:txBody>
      </p:sp>
      <p:sp>
        <p:nvSpPr>
          <p:cNvPr id="1048595" name="Segnaposto contenuto 2"/>
          <p:cNvSpPr txBox="1"/>
          <p:nvPr/>
        </p:nvSpPr>
        <p:spPr bwMode="auto">
          <a:xfrm>
            <a:off x="413792" y="2852936"/>
            <a:ext cx="7444356" cy="194421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zh-CN" altLang="en-US" sz="2000" dirty="0" smtClean="0">
                <a:ea typeface="宋体" panose="02010600030101010101" pitchFamily="2" charset="-122"/>
              </a:rPr>
              <a:t>我们能改变对于</a:t>
            </a:r>
            <a:r>
              <a:rPr lang="en-US" altLang="zh-CN" sz="2000" dirty="0" smtClean="0">
                <a:ea typeface="宋体" panose="02010600030101010101" pitchFamily="2" charset="-122"/>
                <a:sym typeface="+mn-ea"/>
              </a:rPr>
              <a:t>NT&gt;</a:t>
            </a:r>
            <a:r>
              <a:rPr lang="zh-CN" altLang="en-US" sz="2000" dirty="0" smtClean="0">
                <a:ea typeface="宋体" panose="02010600030101010101" pitchFamily="2" charset="-122"/>
                <a:sym typeface="+mn-ea"/>
              </a:rPr>
              <a:t>第</a:t>
            </a:r>
            <a:r>
              <a:rPr lang="en-US" altLang="zh-CN" sz="2000" dirty="0" smtClean="0">
                <a:ea typeface="宋体" panose="02010600030101010101" pitchFamily="2" charset="-122"/>
                <a:sym typeface="+mn-ea"/>
              </a:rPr>
              <a:t>95</a:t>
            </a:r>
            <a:r>
              <a:rPr lang="zh-CN" altLang="en-US" sz="2000" dirty="0" smtClean="0">
                <a:ea typeface="宋体" panose="02010600030101010101" pitchFamily="2" charset="-122"/>
                <a:sym typeface="+mn-ea"/>
              </a:rPr>
              <a:t>个百分位但染色体正常胎儿的父母的咨询吗？</a:t>
            </a:r>
            <a:endParaRPr lang="zh-CN" altLang="en-US" sz="2000" dirty="0" smtClean="0">
              <a:ea typeface="宋体" panose="02010600030101010101" pitchFamily="2" charset="-122"/>
            </a:endParaRPr>
          </a:p>
          <a:p>
            <a:pPr algn="just"/>
            <a:endParaRPr lang="en-US" altLang="en-US" sz="2000" dirty="0" smtClean="0"/>
          </a:p>
          <a:p>
            <a:pPr algn="just"/>
            <a:r>
              <a:rPr lang="zh-CN" altLang="en-US" sz="2000" dirty="0" smtClean="0">
                <a:ea typeface="宋体" panose="02010600030101010101" pitchFamily="2" charset="-122"/>
              </a:rPr>
              <a:t>对于</a:t>
            </a:r>
            <a:r>
              <a:rPr lang="en-US" altLang="zh-CN" sz="2000" dirty="0" smtClean="0">
                <a:ea typeface="宋体" panose="02010600030101010101" pitchFamily="2" charset="-122"/>
                <a:sym typeface="+mn-ea"/>
              </a:rPr>
              <a:t>NT</a:t>
            </a:r>
            <a:r>
              <a:rPr lang="zh-CN" altLang="en-US" sz="2000" dirty="0" smtClean="0">
                <a:ea typeface="宋体" panose="02010600030101010101" pitchFamily="2" charset="-122"/>
                <a:sym typeface="+mn-ea"/>
              </a:rPr>
              <a:t>位于第</a:t>
            </a:r>
            <a:r>
              <a:rPr lang="en-US" altLang="zh-CN" sz="2000" dirty="0" smtClean="0">
                <a:ea typeface="宋体" panose="02010600030101010101" pitchFamily="2" charset="-122"/>
                <a:sym typeface="+mn-ea"/>
              </a:rPr>
              <a:t>95-99</a:t>
            </a:r>
            <a:r>
              <a:rPr lang="zh-CN" altLang="en-US" sz="2000" dirty="0" smtClean="0">
                <a:ea typeface="宋体" panose="02010600030101010101" pitchFamily="2" charset="-122"/>
                <a:sym typeface="+mn-ea"/>
              </a:rPr>
              <a:t>个百分位的整倍体胎儿，我们能消除他们父母的疑虑，让他们期待正常结局吗？</a:t>
            </a:r>
            <a:endParaRPr lang="zh-CN" altLang="en-US" sz="2000" dirty="0" smtClean="0">
              <a:ea typeface="宋体" panose="02010600030101010101" pitchFamily="2" charset="-122"/>
            </a:endParaRPr>
          </a:p>
          <a:p>
            <a:pPr algn="just"/>
            <a:endParaRPr lang="en-US" altLang="en-US" sz="2000" dirty="0" smtClean="0"/>
          </a:p>
          <a:p>
            <a:pPr algn="just"/>
            <a:endParaRPr lang="en-US" altLang="en-US" sz="2000" dirty="0"/>
          </a:p>
        </p:txBody>
      </p:sp>
      <p:sp>
        <p:nvSpPr>
          <p:cNvPr id="1048596" name="Text Box 5"/>
          <p:cNvSpPr txBox="1">
            <a:spLocks noChangeArrowheads="1"/>
          </p:cNvSpPr>
          <p:nvPr/>
        </p:nvSpPr>
        <p:spPr bwMode="auto">
          <a:xfrm>
            <a:off x="0" y="896310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"/>
          <p:cNvGrpSpPr/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2097166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7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34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048635" name="Segnaposto contenuto 2"/>
          <p:cNvSpPr txBox="1"/>
          <p:nvPr/>
        </p:nvSpPr>
        <p:spPr bwMode="auto">
          <a:xfrm>
            <a:off x="1142976" y="1844824"/>
            <a:ext cx="7533480" cy="494116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zh-CN" altLang="en-GB" sz="1800" dirty="0" smtClean="0">
                <a:latin typeface="黑体" pitchFamily="49" charset="-122"/>
                <a:ea typeface="黑体" pitchFamily="49" charset="-122"/>
                <a:sym typeface="+mn-ea"/>
              </a:rPr>
              <a:t>很多研究阐述了</a:t>
            </a:r>
            <a:r>
              <a:rPr lang="en-US" altLang="zh-CN" sz="1800" dirty="0" smtClean="0">
                <a:latin typeface="黑体" pitchFamily="49" charset="-122"/>
                <a:ea typeface="黑体" pitchFamily="49" charset="-122"/>
                <a:sym typeface="+mn-ea"/>
              </a:rPr>
              <a:t>NT</a:t>
            </a:r>
            <a:r>
              <a:rPr lang="zh-CN" altLang="en-GB" sz="1800" dirty="0" smtClean="0">
                <a:latin typeface="黑体" pitchFamily="49" charset="-122"/>
                <a:ea typeface="黑体" pitchFamily="49" charset="-122"/>
                <a:sym typeface="+mn-ea"/>
              </a:rPr>
              <a:t>增高与先天畸形、染色体异常、遗传综合征以及异常妊娠结局的关系</a:t>
            </a:r>
            <a:endParaRPr lang="en-US" altLang="zh-CN" sz="1800" dirty="0" smtClean="0">
              <a:latin typeface="黑体" pitchFamily="49" charset="-122"/>
              <a:ea typeface="黑体" pitchFamily="49" charset="-122"/>
              <a:sym typeface="+mn-ea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zh-CN" altLang="en-GB" sz="1800" dirty="0" smtClean="0">
                <a:latin typeface="黑体" pitchFamily="49" charset="-122"/>
                <a:ea typeface="黑体" pitchFamily="49" charset="-122"/>
                <a:sym typeface="+mn-ea"/>
              </a:rPr>
              <a:t>但是，</a:t>
            </a:r>
            <a:r>
              <a:rPr lang="en-US" altLang="zh-CN" sz="1800" dirty="0" smtClean="0">
                <a:latin typeface="黑体" pitchFamily="49" charset="-122"/>
                <a:ea typeface="黑体" pitchFamily="49" charset="-122"/>
                <a:sym typeface="+mn-ea"/>
              </a:rPr>
              <a:t>NT</a:t>
            </a:r>
            <a:r>
              <a:rPr lang="zh-CN" altLang="en-US" sz="1800" dirty="0" smtClean="0">
                <a:latin typeface="黑体" pitchFamily="49" charset="-122"/>
                <a:ea typeface="黑体" pitchFamily="49" charset="-122"/>
                <a:sym typeface="+mn-ea"/>
              </a:rPr>
              <a:t>增高在整倍体儿童中的长期结果仍然没有明确</a:t>
            </a:r>
            <a:endParaRPr lang="en-US" altLang="zh-CN" sz="1800" dirty="0" smtClean="0">
              <a:latin typeface="黑体" pitchFamily="49" charset="-122"/>
              <a:ea typeface="黑体" pitchFamily="49" charset="-122"/>
              <a:sym typeface="+mn-ea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zh-CN" altLang="en-GB" sz="1800" kern="1000" dirty="0" smtClean="0">
                <a:latin typeface="黑体" pitchFamily="49" charset="-122"/>
                <a:ea typeface="黑体" pitchFamily="49" charset="-122"/>
              </a:rPr>
              <a:t>有些研究发现</a:t>
            </a:r>
            <a:r>
              <a:rPr lang="en-US" altLang="zh-CN" sz="1800" kern="1000" dirty="0" smtClean="0">
                <a:latin typeface="黑体" pitchFamily="49" charset="-122"/>
                <a:ea typeface="黑体" pitchFamily="49" charset="-122"/>
              </a:rPr>
              <a:t>NT</a:t>
            </a:r>
            <a:r>
              <a:rPr lang="zh-CN" altLang="en-US" sz="1800" kern="1000" dirty="0" smtClean="0">
                <a:latin typeface="黑体" pitchFamily="49" charset="-122"/>
                <a:ea typeface="黑体" pitchFamily="49" charset="-122"/>
              </a:rPr>
              <a:t>增高与神经发育迟缓</a:t>
            </a:r>
            <a:r>
              <a:rPr lang="zh-CN" altLang="en-GB" sz="1800" kern="1000" dirty="0" smtClean="0">
                <a:latin typeface="黑体" pitchFamily="49" charset="-122"/>
                <a:ea typeface="黑体" pitchFamily="49" charset="-122"/>
                <a:sym typeface="+mn-ea"/>
              </a:rPr>
              <a:t>有关，在</a:t>
            </a:r>
            <a:r>
              <a:rPr lang="zh-CN" altLang="en-US" sz="1800" kern="1000" dirty="0" smtClean="0">
                <a:latin typeface="黑体" pitchFamily="49" charset="-122"/>
                <a:ea typeface="黑体" pitchFamily="49" charset="-122"/>
                <a:sym typeface="+mn-ea"/>
              </a:rPr>
              <a:t>整倍体儿童中这项比例升高至</a:t>
            </a:r>
            <a:r>
              <a:rPr lang="en-GB" altLang="en-US" sz="1800" kern="1000" dirty="0" smtClean="0">
                <a:latin typeface="黑体" pitchFamily="49" charset="-122"/>
                <a:ea typeface="黑体" pitchFamily="49" charset="-122"/>
                <a:sym typeface="+mn-ea"/>
              </a:rPr>
              <a:t>7.4%</a:t>
            </a:r>
            <a:r>
              <a:rPr lang="zh-CN" altLang="en-GB" sz="1800" kern="1000" dirty="0" smtClean="0">
                <a:latin typeface="黑体" pitchFamily="49" charset="-122"/>
                <a:ea typeface="黑体" pitchFamily="49" charset="-122"/>
                <a:sym typeface="+mn-ea"/>
              </a:rPr>
              <a:t>，然而其他的研究没有发现</a:t>
            </a:r>
            <a:r>
              <a:rPr lang="en-US" altLang="zh-CN" sz="1800" kern="1000" dirty="0" smtClean="0">
                <a:latin typeface="黑体" pitchFamily="49" charset="-122"/>
                <a:ea typeface="黑体" pitchFamily="49" charset="-122"/>
                <a:sym typeface="+mn-ea"/>
              </a:rPr>
              <a:t>NT</a:t>
            </a:r>
            <a:r>
              <a:rPr lang="zh-CN" altLang="en-US" sz="1800" kern="1000" dirty="0" smtClean="0">
                <a:latin typeface="黑体" pitchFamily="49" charset="-122"/>
                <a:ea typeface="黑体" pitchFamily="49" charset="-122"/>
                <a:sym typeface="+mn-ea"/>
              </a:rPr>
              <a:t>增高的整倍体儿童</a:t>
            </a:r>
            <a:r>
              <a:rPr lang="zh-CN" altLang="en-GB" sz="1800" kern="1000" dirty="0" smtClean="0">
                <a:latin typeface="黑体" pitchFamily="49" charset="-122"/>
                <a:ea typeface="黑体" pitchFamily="49" charset="-122"/>
                <a:sym typeface="+mn-ea"/>
              </a:rPr>
              <a:t>在生长发育中有差别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zh-CN" altLang="en-GB" sz="1800" kern="1000" dirty="0" smtClean="0">
                <a:latin typeface="黑体" pitchFamily="49" charset="-122"/>
                <a:ea typeface="黑体" pitchFamily="49" charset="-122"/>
              </a:rPr>
              <a:t>总而言之，有关这类问题的研究依旧稀缺、多样而且主要以小样本进行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zh-CN" altLang="en-GB" sz="1800" kern="1000" dirty="0" smtClean="0">
                <a:latin typeface="黑体" pitchFamily="49" charset="-122"/>
                <a:ea typeface="黑体" pitchFamily="49" charset="-122"/>
              </a:rPr>
              <a:t>因此，对于</a:t>
            </a:r>
            <a:r>
              <a:rPr lang="en-US" altLang="zh-CN" sz="1800" kern="1000" dirty="0" smtClean="0">
                <a:latin typeface="黑体" pitchFamily="49" charset="-122"/>
                <a:ea typeface="黑体" pitchFamily="49" charset="-122"/>
              </a:rPr>
              <a:t>NT</a:t>
            </a:r>
            <a:r>
              <a:rPr lang="zh-CN" altLang="en-US" sz="1800" kern="1000" dirty="0" smtClean="0">
                <a:latin typeface="黑体" pitchFamily="49" charset="-122"/>
                <a:ea typeface="黑体" pitchFamily="49" charset="-122"/>
              </a:rPr>
              <a:t>增高但染色体核型正常的胎儿，我们能</a:t>
            </a:r>
            <a:r>
              <a:rPr lang="zh-CN" altLang="en-GB" sz="1800" kern="1000" dirty="0" smtClean="0">
                <a:latin typeface="黑体" pitchFamily="49" charset="-122"/>
                <a:ea typeface="黑体" pitchFamily="49" charset="-122"/>
                <a:sym typeface="+mn-ea"/>
              </a:rPr>
              <a:t>提供给孕妇以及其配偶的有关</a:t>
            </a:r>
            <a:r>
              <a:rPr lang="zh-CN" altLang="en-US" sz="1800" kern="1000" dirty="0" smtClean="0">
                <a:latin typeface="黑体" pitchFamily="49" charset="-122"/>
                <a:ea typeface="黑体" pitchFamily="49" charset="-122"/>
              </a:rPr>
              <a:t>信息是有限的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Rectangle 19"/>
          <p:cNvSpPr>
            <a:spLocks noChangeArrowheads="1"/>
          </p:cNvSpPr>
          <p:nvPr/>
        </p:nvSpPr>
        <p:spPr bwMode="auto">
          <a:xfrm>
            <a:off x="1857356" y="3006823"/>
            <a:ext cx="5715040" cy="120032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sz="2400" dirty="0" smtClean="0"/>
              <a:t>研究整倍体儿童中胎儿期</a:t>
            </a:r>
            <a:r>
              <a:rPr lang="en-US" altLang="zh-CN" sz="2400" dirty="0" smtClean="0"/>
              <a:t>NT</a:t>
            </a:r>
            <a:r>
              <a:rPr lang="zh-CN" altLang="en-US" sz="2400" dirty="0" smtClean="0">
                <a:ea typeface="宋体" panose="02010600030101010101" pitchFamily="2" charset="-122"/>
              </a:rPr>
              <a:t>增厚与</a:t>
            </a:r>
            <a:r>
              <a:rPr lang="zh-CN" altLang="en-US" sz="2400" dirty="0" smtClean="0">
                <a:ea typeface="宋体" panose="02010600030101010101" pitchFamily="2" charset="-122"/>
                <a:sym typeface="+mn-ea"/>
              </a:rPr>
              <a:t>智力缺陷、自闭症、脑瘫、癫痫及高热惊厥等</a:t>
            </a:r>
            <a:r>
              <a:rPr lang="zh-CN" altLang="en-US" sz="2400" dirty="0" smtClean="0">
                <a:ea typeface="宋体" panose="02010600030101010101" pitchFamily="2" charset="-122"/>
              </a:rPr>
              <a:t>神经发育缺陷的关系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  <p:sp>
        <p:nvSpPr>
          <p:cNvPr id="1048640" name="Rectangle 8"/>
          <p:cNvSpPr>
            <a:spLocks noChangeArrowheads="1"/>
          </p:cNvSpPr>
          <p:nvPr/>
        </p:nvSpPr>
        <p:spPr bwMode="auto">
          <a:xfrm>
            <a:off x="4084082" y="2093913"/>
            <a:ext cx="902811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zh-CN" altLang="en-US" sz="2800" dirty="0" smtClean="0"/>
              <a:t>目的</a:t>
            </a:r>
            <a:endParaRPr lang="zh-CN" altLang="en-US" sz="2800" dirty="0"/>
          </a:p>
        </p:txBody>
      </p:sp>
      <p:grpSp>
        <p:nvGrpSpPr>
          <p:cNvPr id="7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68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9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41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70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71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46" name="Text Box 27"/>
          <p:cNvSpPr txBox="1">
            <a:spLocks noChangeArrowheads="1"/>
          </p:cNvSpPr>
          <p:nvPr/>
        </p:nvSpPr>
        <p:spPr bwMode="auto">
          <a:xfrm>
            <a:off x="1842938" y="1628800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方 法</a:t>
            </a:r>
            <a:endParaRPr lang="en-GB" altLang="en-US" sz="2400" b="1" dirty="0"/>
          </a:p>
        </p:txBody>
      </p:sp>
      <p:sp>
        <p:nvSpPr>
          <p:cNvPr id="1048647" name="Rettangolo 1"/>
          <p:cNvSpPr/>
          <p:nvPr/>
        </p:nvSpPr>
        <p:spPr>
          <a:xfrm>
            <a:off x="179388" y="2358427"/>
            <a:ext cx="8712076" cy="2820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2008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年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月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日至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2012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年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月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31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日期间在丹麦出生，所有在头臀长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45-84mm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时进行过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NT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测量的活产单胎婴儿被包括在内。</a:t>
            </a:r>
            <a:endParaRPr lang="zh-CN" altLang="en-US" sz="1600" kern="0" dirty="0" smtClean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数据包括了母亲特征、孕早期风险评估以及新生儿结局。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zh-CN" altLang="en-US" sz="1800" kern="0" dirty="0" smtClean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孩子们以胎儿期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NT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厚度被分为三组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82930" indent="13843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组</a:t>
            </a:r>
            <a:r>
              <a:rPr lang="en-US" altLang="zh-CN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NT&lt;</a:t>
            </a: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第</a:t>
            </a:r>
            <a:r>
              <a:rPr lang="en-US" altLang="zh-CN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95</a:t>
            </a: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百分位</a:t>
            </a:r>
          </a:p>
          <a:p>
            <a:pPr marL="582930" indent="13843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组</a:t>
            </a:r>
            <a:r>
              <a:rPr lang="en-US" altLang="zh-CN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NT</a:t>
            </a: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位于第</a:t>
            </a:r>
            <a:r>
              <a:rPr lang="en-US" altLang="zh-CN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95-99</a:t>
            </a: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百分位</a:t>
            </a:r>
          </a:p>
          <a:p>
            <a:pPr marL="582930" indent="13843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组</a:t>
            </a:r>
            <a:r>
              <a:rPr lang="en-US" altLang="zh-CN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NT&gt;</a:t>
            </a: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第</a:t>
            </a:r>
            <a:r>
              <a:rPr lang="en-US" altLang="zh-CN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99</a:t>
            </a:r>
            <a:r>
              <a:rPr lang="zh-CN" altLang="en-US" sz="1400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百分位</a:t>
            </a:r>
          </a:p>
          <a:p>
            <a:pPr marL="582930" indent="13843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sz="1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20675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7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数据来源于丹麦胎儿医学数据库，其数据均为自</a:t>
            </a:r>
            <a:r>
              <a:rPr lang="en-US" altLang="zh-CN" sz="17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2008</a:t>
            </a:r>
            <a:r>
              <a:rPr lang="zh-CN" altLang="en-US" sz="17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年开始的筛查项目所收集。</a:t>
            </a:r>
          </a:p>
        </p:txBody>
      </p:sp>
      <p:sp>
        <p:nvSpPr>
          <p:cNvPr id="104864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72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73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52" name="Rettangolo 1"/>
          <p:cNvSpPr/>
          <p:nvPr/>
        </p:nvSpPr>
        <p:spPr>
          <a:xfrm>
            <a:off x="179386" y="2278679"/>
            <a:ext cx="8568952" cy="28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孕妇孕早期有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21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三体风险值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&gt;1:300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或者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18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或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13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三体风险值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&gt;1:150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，常选择进行</a:t>
            </a:r>
            <a:r>
              <a:rPr lang="zh-CN" altLang="en-US" sz="1800" kern="0" dirty="0" smtClean="0">
                <a:ea typeface="宋体" panose="02010600030101010101" pitchFamily="2" charset="-122"/>
                <a:sym typeface="+mn-ea"/>
              </a:rPr>
              <a:t>绒毛活检或者羊膜穿刺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。如果发现胎儿畸形，也会选择</a:t>
            </a:r>
            <a:r>
              <a:rPr lang="zh-CN" altLang="en-US" kern="0" dirty="0" smtClean="0">
                <a:ea typeface="宋体" panose="02010600030101010101" pitchFamily="2" charset="-122"/>
              </a:rPr>
              <a:t>有创性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诊断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altLang="zh-CN" sz="1800" kern="0" dirty="0" smtClean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产前染色体分析包括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G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显带核型分析、多重连接依赖性探针扩增（</a:t>
            </a:r>
            <a:r>
              <a:rPr lang="en-US" altLang="zh-CN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MLPA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）检测基因微缺失、亚端粒</a:t>
            </a:r>
            <a:r>
              <a:rPr lang="en-US" sz="1800" kern="0" dirty="0">
                <a:sym typeface="+mn-ea"/>
              </a:rPr>
              <a:t>MLPA </a:t>
            </a:r>
            <a:r>
              <a:rPr lang="zh-CN" altLang="en-US" sz="1800" kern="0" dirty="0">
                <a:ea typeface="宋体" panose="02010600030101010101" pitchFamily="2" charset="-122"/>
                <a:sym typeface="+mn-ea"/>
              </a:rPr>
              <a:t>或者微阵列比较基因组杂交（</a:t>
            </a:r>
            <a:r>
              <a:rPr lang="en-US" altLang="zh-CN" sz="1800" kern="0" dirty="0">
                <a:ea typeface="宋体" panose="02010600030101010101" pitchFamily="2" charset="-122"/>
                <a:sym typeface="+mn-ea"/>
              </a:rPr>
              <a:t>CGH</a:t>
            </a:r>
            <a:r>
              <a:rPr lang="zh-CN" altLang="en-US" sz="1800" kern="0" dirty="0" smtClean="0">
                <a:ea typeface="宋体" panose="02010600030101010101" pitchFamily="2" charset="-122"/>
                <a:sym typeface="+mn-ea"/>
              </a:rPr>
              <a:t>）</a:t>
            </a:r>
            <a:endParaRPr lang="zh-CN" altLang="en-US" sz="1800" kern="0" dirty="0" smtClean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存在嵌合现象或者染色体异常并且有证据表明（这些异常）有致病性，</a:t>
            </a:r>
            <a:r>
              <a:rPr lang="zh-CN" altLang="en-US" sz="1800" kern="0" dirty="0" smtClean="0">
                <a:ea typeface="宋体" panose="02010600030101010101" pitchFamily="2" charset="-122"/>
                <a:sym typeface="+mn-ea"/>
              </a:rPr>
              <a:t>包括那些与遗传综合征有关的异常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被排除在外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没有进行过产前或产后基因分析的存活儿童，他们没有被认为需要进行基因分析的临床表现，被认为是整倍体</a:t>
            </a:r>
          </a:p>
        </p:txBody>
      </p:sp>
      <p:sp>
        <p:nvSpPr>
          <p:cNvPr id="1048653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048654" name="Text Box 27"/>
          <p:cNvSpPr txBox="1">
            <a:spLocks noChangeArrowheads="1"/>
          </p:cNvSpPr>
          <p:nvPr/>
        </p:nvSpPr>
        <p:spPr bwMode="auto">
          <a:xfrm>
            <a:off x="1842938" y="1628800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方 法</a:t>
            </a:r>
            <a:endParaRPr lang="en-GB" altLang="en-US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74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75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58" name="Rettangolo 1"/>
          <p:cNvSpPr/>
          <p:nvPr/>
        </p:nvSpPr>
        <p:spPr>
          <a:xfrm>
            <a:off x="291145" y="2366761"/>
            <a:ext cx="8568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对</a:t>
            </a:r>
            <a:r>
              <a:rPr lang="zh-CN" altLang="en-US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队列里的所有儿童进行前瞻性研究，从出生直到</a:t>
            </a:r>
            <a:r>
              <a:rPr lang="en-US" altLang="zh-CN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2014</a:t>
            </a:r>
            <a:r>
              <a:rPr lang="zh-CN" altLang="en-US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年</a:t>
            </a:r>
            <a:r>
              <a:rPr lang="en-US" altLang="zh-CN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12</a:t>
            </a:r>
            <a:r>
              <a:rPr lang="zh-CN" altLang="en-US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月</a:t>
            </a:r>
            <a:r>
              <a:rPr lang="en-US" altLang="zh-CN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31</a:t>
            </a:r>
            <a:r>
              <a:rPr lang="zh-CN" altLang="en-US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日，进行一个</a:t>
            </a:r>
            <a:r>
              <a:rPr lang="en-US" altLang="zh-CN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2-6</a:t>
            </a:r>
            <a:r>
              <a:rPr lang="zh-CN" altLang="en-US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年的随</a:t>
            </a:r>
            <a:r>
              <a:rPr lang="zh-CN" altLang="en-US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访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altLang="zh-CN" kern="0" dirty="0" smtClean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数据来源于两家全国性的登记机构，</a:t>
            </a:r>
            <a:r>
              <a:rPr lang="en-US" altLang="zh-CN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NPR</a:t>
            </a:r>
            <a:r>
              <a:rPr lang="zh-CN" altLang="en-US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和</a:t>
            </a:r>
            <a:r>
              <a:rPr lang="en-US" altLang="zh-CN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DPCR</a:t>
            </a:r>
            <a:endParaRPr lang="zh-CN" altLang="en-US" kern="0" dirty="0" smtClean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根据国际疾病分类第十修订版（</a:t>
            </a:r>
            <a:r>
              <a:rPr lang="en-US" altLang="zh-CN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ICD-10)</a:t>
            </a:r>
            <a:r>
              <a:rPr lang="zh-CN" altLang="en-US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对诊断进行分类</a:t>
            </a: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90000"/>
              </a:lnSpc>
              <a:buFont typeface="Arial" panose="020B0604020202020204"/>
              <a:buNone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智</a:t>
            </a:r>
            <a:r>
              <a:rPr lang="zh-CN" altLang="en-US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力缺陷、脑瘫、癫痫以及高热惊厥的诊断来源于</a:t>
            </a:r>
            <a:r>
              <a:rPr lang="en-US" altLang="zh-CN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NPR</a:t>
            </a:r>
            <a:r>
              <a:rPr lang="zh-CN" altLang="en-US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。自闭症的诊断来源于</a:t>
            </a:r>
            <a:r>
              <a:rPr lang="en-US" altLang="zh-CN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DPCR</a:t>
            </a:r>
            <a:r>
              <a:rPr lang="zh-CN" altLang="en-US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。儿童孤独症的诊断根据各自的具体分</a:t>
            </a:r>
            <a:r>
              <a:rPr lang="zh-CN" altLang="en-US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析。</a:t>
            </a:r>
            <a:endParaRPr lang="en-US" altLang="zh-CN" kern="0" dirty="0" smtClean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59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048660" name="Text Box 27"/>
          <p:cNvSpPr txBox="1">
            <a:spLocks noChangeArrowheads="1"/>
          </p:cNvSpPr>
          <p:nvPr/>
        </p:nvSpPr>
        <p:spPr bwMode="auto">
          <a:xfrm>
            <a:off x="1842938" y="1628800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err="1" smtClean="0"/>
              <a:t>方法</a:t>
            </a:r>
            <a:endParaRPr lang="en-GB" altLang="en-US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76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77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64" name="Text Box 27"/>
          <p:cNvSpPr txBox="1">
            <a:spLocks noChangeArrowheads="1"/>
          </p:cNvSpPr>
          <p:nvPr/>
        </p:nvSpPr>
        <p:spPr bwMode="auto">
          <a:xfrm>
            <a:off x="2195736" y="159435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zh-CN" altLang="en-US" sz="2400" b="1" dirty="0" smtClean="0"/>
              <a:t>结果</a:t>
            </a:r>
            <a:endParaRPr lang="en-GB" altLang="en-US" sz="2400" b="1" dirty="0"/>
          </a:p>
        </p:txBody>
      </p:sp>
      <p:sp>
        <p:nvSpPr>
          <p:cNvPr id="1048665" name="Rettangolo 19"/>
          <p:cNvSpPr/>
          <p:nvPr/>
        </p:nvSpPr>
        <p:spPr>
          <a:xfrm>
            <a:off x="395536" y="2394402"/>
            <a:ext cx="8280920" cy="356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GB" sz="1800" dirty="0" smtClean="0">
                <a:ea typeface="宋体" panose="02010600030101010101" pitchFamily="2" charset="-122"/>
              </a:rPr>
              <a:t>对头臀</a:t>
            </a:r>
            <a:r>
              <a:rPr lang="zh-CN" altLang="en-US" sz="1800" dirty="0" smtClean="0">
                <a:ea typeface="宋体" panose="02010600030101010101" pitchFamily="2" charset="-122"/>
              </a:rPr>
              <a:t>长</a:t>
            </a:r>
            <a:r>
              <a:rPr lang="en-US" altLang="zh-CN" sz="1800" dirty="0" smtClean="0">
                <a:ea typeface="宋体" panose="02010600030101010101" pitchFamily="2" charset="-122"/>
              </a:rPr>
              <a:t>45-84mm</a:t>
            </a:r>
            <a:r>
              <a:rPr lang="zh-CN" altLang="en-US" sz="1800" dirty="0" smtClean="0">
                <a:ea typeface="宋体" panose="02010600030101010101" pitchFamily="2" charset="-122"/>
              </a:rPr>
              <a:t>的胎儿进行了总计</a:t>
            </a:r>
            <a:r>
              <a:rPr lang="en-GB" sz="1800" dirty="0" smtClean="0">
                <a:sym typeface="+mn-ea"/>
              </a:rPr>
              <a:t>229688 </a:t>
            </a:r>
            <a:r>
              <a:rPr lang="zh-CN" altLang="en-GB" sz="1800" dirty="0" smtClean="0">
                <a:ea typeface="宋体" panose="02010600030101010101" pitchFamily="2" charset="-122"/>
                <a:sym typeface="+mn-ea"/>
              </a:rPr>
              <a:t>个</a:t>
            </a:r>
            <a:r>
              <a:rPr lang="en-GB" sz="1800" dirty="0" smtClean="0">
                <a:sym typeface="+mn-ea"/>
              </a:rPr>
              <a:t>NT</a:t>
            </a:r>
            <a:r>
              <a:rPr lang="zh-CN" altLang="en-GB" sz="1800" dirty="0" smtClean="0">
                <a:ea typeface="宋体" panose="02010600030101010101" pitchFamily="2" charset="-122"/>
                <a:sym typeface="+mn-ea"/>
              </a:rPr>
              <a:t>扫描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GB" sz="1800" dirty="0"/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GB" sz="1800" dirty="0" smtClean="0">
                <a:ea typeface="宋体" panose="02010600030101010101" pitchFamily="2" charset="-122"/>
              </a:rPr>
              <a:t>他们之中的</a:t>
            </a:r>
            <a:r>
              <a:rPr lang="en-GB" sz="1800" dirty="0" smtClean="0">
                <a:sym typeface="+mn-ea"/>
              </a:rPr>
              <a:t> 222964 (97.1%)</a:t>
            </a:r>
            <a:r>
              <a:rPr lang="zh-CN" altLang="en-US" sz="1800" dirty="0" smtClean="0">
                <a:sym typeface="+mn-ea"/>
              </a:rPr>
              <a:t>的</a:t>
            </a:r>
            <a:r>
              <a:rPr lang="zh-CN" altLang="en-GB" sz="1800" dirty="0" smtClean="0">
                <a:ea typeface="宋体" panose="02010600030101010101" pitchFamily="2" charset="-122"/>
                <a:sym typeface="+mn-ea"/>
              </a:rPr>
              <a:t>人活产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US" altLang="zh-CN" sz="1800" dirty="0" smtClean="0">
              <a:ea typeface="宋体" panose="02010600030101010101" pitchFamily="2" charset="-122"/>
              <a:sym typeface="+mn-ea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GB" sz="1800" dirty="0" smtClean="0">
                <a:ea typeface="宋体" panose="02010600030101010101" pitchFamily="2" charset="-122"/>
                <a:sym typeface="+mn-ea"/>
              </a:rPr>
              <a:t>对</a:t>
            </a:r>
            <a:r>
              <a:rPr lang="en-GB" sz="1800" dirty="0" smtClean="0">
                <a:sym typeface="+mn-ea"/>
              </a:rPr>
              <a:t>10719 </a:t>
            </a:r>
            <a:r>
              <a:rPr lang="en-GB" sz="1800" dirty="0">
                <a:sym typeface="+mn-ea"/>
              </a:rPr>
              <a:t>(4.8%</a:t>
            </a:r>
            <a:r>
              <a:rPr lang="zh-CN" altLang="en-GB" sz="1800" dirty="0">
                <a:ea typeface="宋体" panose="02010600030101010101" pitchFamily="2" charset="-122"/>
                <a:sym typeface="+mn-ea"/>
              </a:rPr>
              <a:t>）个存活儿童进行了</a:t>
            </a:r>
            <a:r>
              <a:rPr lang="zh-CN" altLang="en-GB" sz="1800" dirty="0" smtClean="0">
                <a:ea typeface="宋体" panose="02010600030101010101" pitchFamily="2" charset="-122"/>
              </a:rPr>
              <a:t>产前或产后染色体</a:t>
            </a:r>
            <a:r>
              <a:rPr lang="zh-CN" altLang="en-GB" sz="1800" dirty="0" smtClean="0">
                <a:ea typeface="宋体" panose="02010600030101010101" pitchFamily="2" charset="-122"/>
                <a:sym typeface="+mn-ea"/>
              </a:rPr>
              <a:t>分析</a:t>
            </a:r>
            <a:r>
              <a:rPr lang="zh-CN" altLang="en-GB" sz="1800" dirty="0" smtClean="0">
                <a:ea typeface="宋体" panose="02010600030101010101" pitchFamily="2" charset="-122"/>
              </a:rPr>
              <a:t>，他们之中的</a:t>
            </a:r>
            <a:r>
              <a:rPr lang="en-GB" sz="1800" dirty="0" smtClean="0">
                <a:sym typeface="+mn-ea"/>
              </a:rPr>
              <a:t> 459 </a:t>
            </a:r>
            <a:r>
              <a:rPr lang="en-GB" sz="1800" dirty="0">
                <a:sym typeface="+mn-ea"/>
              </a:rPr>
              <a:t>(4.3%) </a:t>
            </a:r>
            <a:r>
              <a:rPr lang="zh-CN" altLang="en-GB" sz="1800" dirty="0">
                <a:ea typeface="宋体" panose="02010600030101010101" pitchFamily="2" charset="-122"/>
                <a:sym typeface="+mn-ea"/>
              </a:rPr>
              <a:t>人有异常的染色</a:t>
            </a:r>
            <a:r>
              <a:rPr lang="zh-CN" altLang="en-GB" sz="1800" dirty="0" smtClean="0">
                <a:ea typeface="宋体" panose="02010600030101010101" pitchFamily="2" charset="-122"/>
                <a:sym typeface="+mn-ea"/>
              </a:rPr>
              <a:t>体</a:t>
            </a:r>
            <a:r>
              <a:rPr lang="zh-CN" altLang="en-US" sz="1800" dirty="0" smtClean="0">
                <a:ea typeface="宋体" panose="02010600030101010101" pitchFamily="2" charset="-122"/>
                <a:sym typeface="+mn-ea"/>
              </a:rPr>
              <a:t>核</a:t>
            </a:r>
            <a:r>
              <a:rPr lang="zh-CN" altLang="en-GB" sz="1800" dirty="0" smtClean="0">
                <a:ea typeface="宋体" panose="02010600030101010101" pitchFamily="2" charset="-122"/>
                <a:sym typeface="+mn-ea"/>
              </a:rPr>
              <a:t>型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GB" sz="1800" b="1" dirty="0" smtClean="0">
              <a:sym typeface="+mn-ea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en-GB" sz="1800" b="1" dirty="0" smtClean="0">
                <a:sym typeface="+mn-ea"/>
              </a:rPr>
              <a:t>222 </a:t>
            </a:r>
            <a:r>
              <a:rPr lang="en-GB" sz="1800" b="1" dirty="0">
                <a:sym typeface="+mn-ea"/>
              </a:rPr>
              <a:t>505</a:t>
            </a:r>
            <a:r>
              <a:rPr lang="zh-CN" altLang="en-GB" sz="1800" b="1" dirty="0">
                <a:ea typeface="宋体" panose="02010600030101010101" pitchFamily="2" charset="-122"/>
                <a:sym typeface="+mn-ea"/>
              </a:rPr>
              <a:t>个儿童被假设染色体正常，分为三</a:t>
            </a:r>
            <a:r>
              <a:rPr lang="zh-CN" altLang="en-GB" sz="1800" b="1" dirty="0" smtClean="0">
                <a:ea typeface="宋体" panose="02010600030101010101" pitchFamily="2" charset="-122"/>
                <a:sym typeface="+mn-ea"/>
              </a:rPr>
              <a:t>组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GB" sz="1800" b="1" dirty="0" smtClean="0"/>
          </a:p>
          <a:p>
            <a:pPr marL="582930" indent="13843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en-US" sz="14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kern="0" dirty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sz="1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 – NT</a:t>
            </a:r>
            <a:r>
              <a:rPr lang="en-US" sz="1400" b="1" kern="0" dirty="0" smtClean="0"/>
              <a:t>&lt;</a:t>
            </a:r>
            <a:r>
              <a:rPr lang="zh-CN" altLang="en-US" sz="1400" b="1" dirty="0" smtClean="0">
                <a:ea typeface="宋体" panose="02010600030101010101" pitchFamily="2" charset="-122"/>
              </a:rPr>
              <a:t>第</a:t>
            </a:r>
            <a:r>
              <a:rPr lang="en-US" altLang="zh-CN" sz="1400" b="1" dirty="0" smtClean="0">
                <a:ea typeface="宋体" panose="02010600030101010101" pitchFamily="2" charset="-122"/>
              </a:rPr>
              <a:t>95</a:t>
            </a:r>
            <a:r>
              <a:rPr lang="zh-CN" altLang="en-US" sz="1400" b="1" dirty="0" smtClean="0">
                <a:ea typeface="宋体" panose="02010600030101010101" pitchFamily="2" charset="-122"/>
              </a:rPr>
              <a:t>个百分位</a:t>
            </a:r>
            <a:r>
              <a:rPr lang="en-US" sz="1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400" b="1" dirty="0" smtClean="0"/>
              <a:t>217103 </a:t>
            </a:r>
            <a:r>
              <a:rPr lang="en-GB" sz="1400" b="1" dirty="0"/>
              <a:t>(97.6%) </a:t>
            </a:r>
            <a:endParaRPr lang="zh-CN" altLang="en-US" sz="1400" b="1" kern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582930" indent="13843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en-US" sz="1400" b="1" kern="0" dirty="0">
                <a:latin typeface="Arial" panose="020B0604020202020204" pitchFamily="34" charset="0"/>
                <a:cs typeface="Arial" panose="020B0604020202020204" pitchFamily="34" charset="0"/>
              </a:rPr>
              <a:t> Group </a:t>
            </a:r>
            <a:r>
              <a:rPr lang="en-US" sz="1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2 - </a:t>
            </a:r>
            <a:r>
              <a:rPr lang="en-US" altLang="zh-CN" sz="1400" b="1" dirty="0" smtClean="0">
                <a:ea typeface="宋体" panose="02010600030101010101" pitchFamily="2" charset="-122"/>
              </a:rPr>
              <a:t>NT </a:t>
            </a:r>
            <a:r>
              <a:rPr lang="zh-CN" altLang="en-US" sz="1400" b="1" dirty="0">
                <a:ea typeface="宋体" panose="02010600030101010101" pitchFamily="2" charset="-122"/>
              </a:rPr>
              <a:t>第</a:t>
            </a:r>
            <a:r>
              <a:rPr lang="en-US" altLang="zh-CN" sz="1400" b="1" dirty="0">
                <a:ea typeface="宋体" panose="02010600030101010101" pitchFamily="2" charset="-122"/>
              </a:rPr>
              <a:t>95-99</a:t>
            </a:r>
            <a:r>
              <a:rPr lang="zh-CN" altLang="en-US" sz="1400" b="1" dirty="0">
                <a:ea typeface="宋体" panose="02010600030101010101" pitchFamily="2" charset="-122"/>
              </a:rPr>
              <a:t>个百分</a:t>
            </a:r>
            <a:r>
              <a:rPr lang="zh-CN" altLang="en-US" sz="1400" b="1" dirty="0" smtClean="0">
                <a:ea typeface="宋体" panose="02010600030101010101" pitchFamily="2" charset="-122"/>
              </a:rPr>
              <a:t>位</a:t>
            </a:r>
            <a:r>
              <a:rPr lang="en-US" altLang="zh-CN" sz="1400" b="1" kern="0" dirty="0" smtClean="0"/>
              <a:t>: </a:t>
            </a:r>
            <a:r>
              <a:rPr lang="en-GB" altLang="zh-CN" sz="1400" b="1" dirty="0" smtClean="0"/>
              <a:t>4760 (2.1%)</a:t>
            </a:r>
            <a:endParaRPr lang="zh-CN" altLang="en-US" sz="1400" b="1" kern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582930" indent="138430" algn="just" eaLnBrk="1" hangingPunct="1">
              <a:lnSpc>
                <a:spcPct val="90000"/>
              </a:lnSpc>
              <a:buFont typeface="Arial" panose="020B0604020202020204"/>
              <a:buChar char="•"/>
            </a:pPr>
            <a:r>
              <a:rPr lang="en-US" sz="1400" b="1" kern="0" dirty="0">
                <a:latin typeface="Arial" panose="020B0604020202020204" pitchFamily="34" charset="0"/>
                <a:cs typeface="Arial" panose="020B0604020202020204" pitchFamily="34" charset="0"/>
              </a:rPr>
              <a:t> Group </a:t>
            </a:r>
            <a:r>
              <a:rPr lang="en-US" sz="1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3 - </a:t>
            </a:r>
            <a:r>
              <a:rPr lang="en-US" altLang="zh-CN" sz="1400" b="1" dirty="0" smtClean="0">
                <a:ea typeface="宋体" panose="02010600030101010101" pitchFamily="2" charset="-122"/>
              </a:rPr>
              <a:t>NT </a:t>
            </a:r>
            <a:r>
              <a:rPr lang="en-US" altLang="zh-CN" sz="1400" b="1" dirty="0">
                <a:ea typeface="宋体" panose="02010600030101010101" pitchFamily="2" charset="-122"/>
              </a:rPr>
              <a:t>&gt;</a:t>
            </a:r>
            <a:r>
              <a:rPr lang="zh-CN" altLang="en-US" sz="1400" b="1" dirty="0">
                <a:ea typeface="宋体" panose="02010600030101010101" pitchFamily="2" charset="-122"/>
              </a:rPr>
              <a:t>第</a:t>
            </a:r>
            <a:r>
              <a:rPr lang="en-US" altLang="zh-CN" sz="1400" b="1" dirty="0">
                <a:ea typeface="宋体" panose="02010600030101010101" pitchFamily="2" charset="-122"/>
              </a:rPr>
              <a:t>99</a:t>
            </a:r>
            <a:r>
              <a:rPr lang="zh-CN" altLang="en-US" sz="1400" b="1" dirty="0">
                <a:ea typeface="宋体" panose="02010600030101010101" pitchFamily="2" charset="-122"/>
              </a:rPr>
              <a:t>个百分</a:t>
            </a:r>
            <a:r>
              <a:rPr lang="zh-CN" altLang="en-US" sz="1400" b="1" dirty="0" smtClean="0">
                <a:ea typeface="宋体" panose="02010600030101010101" pitchFamily="2" charset="-122"/>
              </a:rPr>
              <a:t>位</a:t>
            </a:r>
            <a:r>
              <a:rPr lang="en-US" altLang="zh-CN" sz="1400" b="1" dirty="0" smtClean="0">
                <a:ea typeface="宋体" panose="02010600030101010101" pitchFamily="2" charset="-122"/>
              </a:rPr>
              <a:t>: </a:t>
            </a:r>
            <a:r>
              <a:rPr lang="en-GB" altLang="zh-CN" sz="1400" b="1" dirty="0" smtClean="0"/>
              <a:t>642 (0.3%) </a:t>
            </a:r>
            <a:endParaRPr lang="zh-CN" altLang="en-US" sz="1400" b="1" dirty="0">
              <a:ea typeface="宋体" panose="02010600030101010101" pitchFamily="2" charset="-122"/>
            </a:endParaRPr>
          </a:p>
          <a:p>
            <a:pPr marL="582930" algn="just" eaLnBrk="1" hangingPunct="1">
              <a:lnSpc>
                <a:spcPct val="90000"/>
              </a:lnSpc>
            </a:pPr>
            <a:endParaRPr lang="en-GB" sz="11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zh-CN" altLang="en-GB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总</a:t>
            </a:r>
            <a:r>
              <a:rPr lang="zh-CN" altLang="en-GB" sz="1800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共有</a:t>
            </a:r>
            <a:r>
              <a:rPr lang="en-US" altLang="zh-CN" sz="1800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10424</a:t>
            </a:r>
            <a:r>
              <a:rPr lang="zh-CN" altLang="en-US" sz="1800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个儿童被诊断为智力缺陷、自闭症、脑瘫、癫痫或者高热惊</a:t>
            </a:r>
            <a:r>
              <a:rPr lang="zh-CN" altLang="en-US" sz="1800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厥</a:t>
            </a:r>
            <a:endParaRPr lang="zh-CN" altLang="en-US" sz="1800" kern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44450" indent="103505" algn="just" eaLnBrk="1" hangingPunct="1">
              <a:lnSpc>
                <a:spcPct val="90000"/>
              </a:lnSpc>
              <a:buFont typeface="Arial" panose="020B0604020202020204"/>
              <a:buChar char="•"/>
            </a:pPr>
            <a:endParaRPr lang="en-US" sz="1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66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61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62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12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err="1" smtClean="0"/>
              <a:t>结果</a:t>
            </a:r>
            <a:endParaRPr lang="en-GB" altLang="en-US" sz="2400" b="1" dirty="0"/>
          </a:p>
        </p:txBody>
      </p:sp>
      <p:sp>
        <p:nvSpPr>
          <p:cNvPr id="1048613" name="Rettangolo 19"/>
          <p:cNvSpPr/>
          <p:nvPr/>
        </p:nvSpPr>
        <p:spPr>
          <a:xfrm>
            <a:off x="251520" y="2636912"/>
            <a:ext cx="8496944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GB" dirty="0" smtClean="0">
                <a:ea typeface="宋体" panose="02010600030101010101" pitchFamily="2" charset="-122"/>
              </a:rPr>
              <a:t>有</a:t>
            </a:r>
            <a:r>
              <a:rPr lang="en-US" altLang="zh-CN" dirty="0" smtClean="0">
                <a:ea typeface="宋体" panose="02010600030101010101" pitchFamily="2" charset="-122"/>
              </a:rPr>
              <a:t>1</a:t>
            </a:r>
            <a:r>
              <a:rPr lang="zh-CN" altLang="en-US" dirty="0" smtClean="0">
                <a:ea typeface="宋体" panose="02010600030101010101" pitchFamily="2" charset="-122"/>
              </a:rPr>
              <a:t>个或者更多诊断的儿童在所有组别中的发生率相似，</a:t>
            </a:r>
            <a:r>
              <a:rPr lang="zh-CN" altLang="en-GB" dirty="0" smtClean="0">
                <a:ea typeface="宋体" panose="02010600030101010101" pitchFamily="2" charset="-122"/>
                <a:sym typeface="+mn-ea"/>
              </a:rPr>
              <a:t>组</a:t>
            </a:r>
            <a:r>
              <a:rPr lang="en-GB" dirty="0" smtClean="0">
                <a:sym typeface="+mn-ea"/>
              </a:rPr>
              <a:t> 1</a:t>
            </a:r>
            <a:r>
              <a:rPr lang="zh-CN" altLang="en-US" dirty="0" smtClean="0">
                <a:sym typeface="+mn-ea"/>
              </a:rPr>
              <a:t>和组</a:t>
            </a:r>
            <a:r>
              <a:rPr lang="en-US" altLang="zh-CN" dirty="0" smtClean="0">
                <a:sym typeface="+mn-ea"/>
              </a:rPr>
              <a:t>2</a:t>
            </a:r>
            <a:r>
              <a:rPr lang="zh-CN" altLang="en-US" dirty="0" smtClean="0">
                <a:sym typeface="+mn-ea"/>
              </a:rPr>
              <a:t>中占</a:t>
            </a:r>
            <a:r>
              <a:rPr lang="en-GB" dirty="0" smtClean="0">
                <a:sym typeface="+mn-ea"/>
              </a:rPr>
              <a:t> </a:t>
            </a:r>
            <a:r>
              <a:rPr lang="en-GB" altLang="zh-CN" dirty="0" smtClean="0">
                <a:sym typeface="+mn-ea"/>
              </a:rPr>
              <a:t>4.7% </a:t>
            </a:r>
            <a:r>
              <a:rPr lang="zh-CN" altLang="en-US" dirty="0" smtClean="0">
                <a:sym typeface="+mn-ea"/>
              </a:rPr>
              <a:t>，</a:t>
            </a:r>
            <a:r>
              <a:rPr lang="zh-CN" altLang="en-GB" dirty="0" smtClean="0">
                <a:ea typeface="宋体" panose="02010600030101010101" pitchFamily="2" charset="-122"/>
                <a:sym typeface="+mn-ea"/>
              </a:rPr>
              <a:t>组</a:t>
            </a:r>
            <a:r>
              <a:rPr lang="en-GB" altLang="zh-CN" dirty="0" smtClean="0">
                <a:sym typeface="+mn-ea"/>
              </a:rPr>
              <a:t> 3</a:t>
            </a:r>
            <a:r>
              <a:rPr lang="zh-CN" altLang="en-US" dirty="0" smtClean="0">
                <a:sym typeface="+mn-ea"/>
              </a:rPr>
              <a:t>中占</a:t>
            </a:r>
            <a:r>
              <a:rPr lang="en-GB" dirty="0" smtClean="0">
                <a:sym typeface="+mn-ea"/>
              </a:rPr>
              <a:t>4.8% </a:t>
            </a:r>
            <a:endParaRPr lang="zh-CN" altLang="en-GB" dirty="0" smtClean="0">
              <a:ea typeface="宋体" panose="02010600030101010101" pitchFamily="2" charset="-122"/>
              <a:sym typeface="+mn-ea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GB" dirty="0" smtClean="0">
                <a:ea typeface="宋体" panose="02010600030101010101" pitchFamily="2" charset="-122"/>
              </a:rPr>
              <a:t>胎儿</a:t>
            </a:r>
            <a:r>
              <a:rPr lang="en-US" altLang="zh-CN" dirty="0" smtClean="0">
                <a:ea typeface="宋体" panose="02010600030101010101" pitchFamily="2" charset="-122"/>
              </a:rPr>
              <a:t>NT&gt;</a:t>
            </a:r>
            <a:r>
              <a:rPr lang="zh-CN" altLang="en-US" dirty="0" smtClean="0">
                <a:ea typeface="宋体" panose="02010600030101010101" pitchFamily="2" charset="-122"/>
              </a:rPr>
              <a:t>第</a:t>
            </a:r>
            <a:r>
              <a:rPr lang="en-US" altLang="zh-CN" dirty="0" smtClean="0">
                <a:ea typeface="宋体" panose="02010600030101010101" pitchFamily="2" charset="-122"/>
              </a:rPr>
              <a:t>99</a:t>
            </a:r>
            <a:r>
              <a:rPr lang="zh-CN" altLang="en-US" dirty="0" smtClean="0">
                <a:ea typeface="宋体" panose="02010600030101010101" pitchFamily="2" charset="-122"/>
              </a:rPr>
              <a:t>个百分位与智力缺陷</a:t>
            </a:r>
            <a:r>
              <a:rPr lang="zh-CN" altLang="en-GB" dirty="0" smtClean="0">
                <a:ea typeface="宋体" panose="02010600030101010101" pitchFamily="2" charset="-122"/>
                <a:sym typeface="+mn-ea"/>
              </a:rPr>
              <a:t>有关</a:t>
            </a:r>
            <a:r>
              <a:rPr lang="en-GB" dirty="0" smtClean="0">
                <a:sym typeface="+mn-ea"/>
              </a:rPr>
              <a:t>(0.3%)</a:t>
            </a:r>
            <a:r>
              <a:rPr lang="zh-CN" altLang="en-GB" dirty="0" smtClean="0">
                <a:ea typeface="宋体" panose="02010600030101010101" pitchFamily="2" charset="-122"/>
                <a:sym typeface="+mn-ea"/>
              </a:rPr>
              <a:t>，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比值</a:t>
            </a:r>
            <a:r>
              <a:rPr lang="zh-CN" altLang="en-GB" dirty="0" smtClean="0">
                <a:ea typeface="宋体" panose="02010600030101010101" pitchFamily="2" charset="-122"/>
                <a:sym typeface="+mn-ea"/>
              </a:rPr>
              <a:t>比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分</a:t>
            </a:r>
            <a:r>
              <a:rPr lang="zh-CN" altLang="en-GB" dirty="0" smtClean="0">
                <a:ea typeface="宋体" panose="02010600030101010101" pitchFamily="2" charset="-122"/>
                <a:sym typeface="+mn-ea"/>
              </a:rPr>
              <a:t>别为</a:t>
            </a:r>
            <a:r>
              <a:rPr lang="en-GB" dirty="0">
                <a:sym typeface="+mn-ea"/>
              </a:rPr>
              <a:t>6.16 (95% CI, </a:t>
            </a:r>
            <a:r>
              <a:rPr lang="en-GB" dirty="0" smtClean="0">
                <a:sym typeface="+mn-ea"/>
              </a:rPr>
              <a:t>1.51–25.0)</a:t>
            </a:r>
            <a:r>
              <a:rPr lang="zh-CN" altLang="en-GB" dirty="0" smtClean="0">
                <a:ea typeface="宋体" panose="02010600030101010101" pitchFamily="2" charset="-122"/>
                <a:sym typeface="+mn-ea"/>
              </a:rPr>
              <a:t>，也与自闭症有关</a:t>
            </a:r>
            <a:r>
              <a:rPr lang="en-GB" dirty="0" smtClean="0">
                <a:sym typeface="+mn-ea"/>
              </a:rPr>
              <a:t>(0.78%)</a:t>
            </a:r>
            <a:r>
              <a:rPr lang="zh-CN" altLang="en-GB" dirty="0" smtClean="0">
                <a:ea typeface="宋体" panose="02010600030101010101" pitchFamily="2" charset="-122"/>
                <a:sym typeface="+mn-ea"/>
              </a:rPr>
              <a:t>，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比值</a:t>
            </a:r>
            <a:r>
              <a:rPr lang="zh-CN" altLang="en-GB" dirty="0" smtClean="0">
                <a:ea typeface="宋体" panose="02010600030101010101" pitchFamily="2" charset="-122"/>
                <a:sym typeface="+mn-ea"/>
              </a:rPr>
              <a:t>比为</a:t>
            </a:r>
            <a:r>
              <a:rPr lang="en-GB" dirty="0">
                <a:sym typeface="+mn-ea"/>
              </a:rPr>
              <a:t>2.48 (95% CI, </a:t>
            </a:r>
            <a:r>
              <a:rPr lang="en-GB" dirty="0" smtClean="0">
                <a:sym typeface="+mn-ea"/>
              </a:rPr>
              <a:t>1.02–5.99)</a:t>
            </a:r>
            <a:endParaRPr lang="zh-CN" altLang="en-GB" dirty="0" smtClean="0">
              <a:ea typeface="宋体" panose="02010600030101010101" pitchFamily="2" charset="-122"/>
              <a:sym typeface="+mn-ea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GB" dirty="0"/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GB" dirty="0" smtClean="0">
                <a:ea typeface="宋体" panose="02010600030101010101" pitchFamily="2" charset="-122"/>
              </a:rPr>
              <a:t>脑</a:t>
            </a:r>
            <a:r>
              <a:rPr lang="zh-CN" altLang="en-GB" dirty="0">
                <a:ea typeface="宋体" panose="02010600030101010101" pitchFamily="2" charset="-122"/>
              </a:rPr>
              <a:t>瘫、癫痫以及高热惊厥显示与</a:t>
            </a:r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NT&gt;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第</a:t>
            </a:r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99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个百分位无关。</a:t>
            </a:r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NT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位于第</a:t>
            </a:r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95-99</a:t>
            </a:r>
            <a:r>
              <a:rPr lang="zh-CN" altLang="en-US" dirty="0" smtClean="0">
                <a:ea typeface="宋体" panose="02010600030101010101" pitchFamily="2" charset="-122"/>
                <a:sym typeface="+mn-ea"/>
              </a:rPr>
              <a:t>个百分位与任何被研究的神经学或者精神病学诊断无关</a:t>
            </a:r>
          </a:p>
        </p:txBody>
      </p:sp>
      <p:sp>
        <p:nvSpPr>
          <p:cNvPr id="1048614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097158" name="Picture 3" descr="ISUOG-red-bann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7159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48606" name="Text Box 27"/>
          <p:cNvSpPr txBox="1">
            <a:spLocks noChangeArrowheads="1"/>
          </p:cNvSpPr>
          <p:nvPr/>
        </p:nvSpPr>
        <p:spPr bwMode="auto">
          <a:xfrm>
            <a:off x="2195736" y="1628800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err="1" smtClean="0"/>
              <a:t>结果</a:t>
            </a:r>
            <a:endParaRPr lang="en-GB" altLang="en-US" sz="2400" b="1" dirty="0"/>
          </a:p>
        </p:txBody>
      </p:sp>
      <p:sp>
        <p:nvSpPr>
          <p:cNvPr id="1048607" name="Rettangolo 19"/>
          <p:cNvSpPr/>
          <p:nvPr/>
        </p:nvSpPr>
        <p:spPr>
          <a:xfrm>
            <a:off x="562476" y="5656663"/>
            <a:ext cx="838842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US" sz="1600" dirty="0" smtClean="0">
                <a:ea typeface="宋体" panose="02010600030101010101" pitchFamily="2" charset="-122"/>
              </a:rPr>
              <a:t>胎儿</a:t>
            </a:r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NT&gt;</a:t>
            </a:r>
            <a:r>
              <a:rPr lang="zh-CN" altLang="en-US" sz="1600" dirty="0" smtClean="0">
                <a:ea typeface="宋体" panose="02010600030101010101" pitchFamily="2" charset="-122"/>
                <a:sym typeface="+mn-ea"/>
              </a:rPr>
              <a:t>第</a:t>
            </a:r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99</a:t>
            </a:r>
            <a:r>
              <a:rPr lang="zh-CN" altLang="en-US" sz="1600" dirty="0" smtClean="0">
                <a:ea typeface="宋体" panose="02010600030101010101" pitchFamily="2" charset="-122"/>
                <a:sym typeface="+mn-ea"/>
              </a:rPr>
              <a:t>个百分位与智力缺陷及自闭症有关</a:t>
            </a:r>
            <a:endParaRPr lang="en-US" altLang="en-GB" sz="1600" dirty="0" smtClean="0"/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endParaRPr lang="en-GB" sz="1600" dirty="0" smtClean="0"/>
          </a:p>
          <a:p>
            <a:pPr marL="342900" indent="-342900" algn="just">
              <a:lnSpc>
                <a:spcPct val="90000"/>
              </a:lnSpc>
              <a:buFont typeface="Arial" panose="020B0604020202020204"/>
              <a:buChar char="•"/>
            </a:pPr>
            <a:r>
              <a:rPr lang="zh-CN" altLang="en-GB" sz="1600" dirty="0" smtClean="0">
                <a:ea typeface="宋体" panose="02010600030101010101" pitchFamily="2" charset="-122"/>
              </a:rPr>
              <a:t>组</a:t>
            </a:r>
            <a:r>
              <a:rPr lang="en-US" altLang="zh-CN" sz="1600" dirty="0" smtClean="0">
                <a:ea typeface="宋体" panose="02010600030101010101" pitchFamily="2" charset="-122"/>
              </a:rPr>
              <a:t>3</a:t>
            </a:r>
            <a:r>
              <a:rPr lang="zh-CN" altLang="en-US" sz="1600" dirty="0" smtClean="0">
                <a:ea typeface="宋体" panose="02010600030101010101" pitchFamily="2" charset="-122"/>
              </a:rPr>
              <a:t>中</a:t>
            </a:r>
            <a:r>
              <a:rPr lang="en-US" altLang="zh-CN" sz="1600" dirty="0" smtClean="0">
                <a:ea typeface="宋体" panose="02010600030101010101" pitchFamily="2" charset="-122"/>
              </a:rPr>
              <a:t>ICD-10 G</a:t>
            </a:r>
            <a:r>
              <a:rPr lang="zh-CN" altLang="en-US" sz="1600" dirty="0" smtClean="0">
                <a:ea typeface="宋体" panose="02010600030101010101" pitchFamily="2" charset="-122"/>
              </a:rPr>
              <a:t>组诊断的发生率高于其他组</a:t>
            </a:r>
          </a:p>
        </p:txBody>
      </p:sp>
      <p:sp>
        <p:nvSpPr>
          <p:cNvPr id="1048608" name="Text Box 5"/>
          <p:cNvSpPr txBox="1">
            <a:spLocks noChangeArrowheads="1"/>
          </p:cNvSpPr>
          <p:nvPr/>
        </p:nvSpPr>
        <p:spPr bwMode="auto">
          <a:xfrm>
            <a:off x="0" y="941819"/>
            <a:ext cx="9108504" cy="569387"/>
          </a:xfrm>
          <a:prstGeom prst="rect">
            <a:avLst/>
          </a:prstGeom>
          <a:solidFill>
            <a:srgbClr val="ED1B20"/>
          </a:solidFill>
          <a:ln>
            <a:noFill/>
          </a:ln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700" b="1" kern="0" dirty="0">
                <a:solidFill>
                  <a:srgbClr val="FFFFFF"/>
                </a:solidFill>
                <a:latin typeface="Arial" panose="020B0604020202020204"/>
              </a:rPr>
              <a:t>Increased nuchal translucency thickness and risk of neurodevelopmental disorders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kern="0" dirty="0">
                <a:solidFill>
                  <a:srgbClr val="FFFFFF"/>
                </a:solidFill>
                <a:latin typeface="Arial" panose="020B0604020202020204"/>
              </a:rPr>
              <a:t>Hellmuth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 panose="020B0604020202020204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 panose="020B0604020202020204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 panose="020B0604020202020204"/>
            </a:endParaRPr>
          </a:p>
        </p:txBody>
      </p:sp>
      <p:pic>
        <p:nvPicPr>
          <p:cNvPr id="2097178" name="图片 209717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9386" y="2173710"/>
            <a:ext cx="8771660" cy="3482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1780</Words>
  <Application>Microsoft Office PowerPoint</Application>
  <PresentationFormat>On-screen Show (4:3)</PresentationFormat>
  <Paragraphs>120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Gesù Antonio Báez</cp:lastModifiedBy>
  <cp:revision>8</cp:revision>
  <dcterms:created xsi:type="dcterms:W3CDTF">2017-10-06T04:44:29Z</dcterms:created>
  <dcterms:modified xsi:type="dcterms:W3CDTF">2017-11-28T14:40:03Z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2052-10.1.0.6750</vt:lpwstr>
  </property>
</Properties>
</file>