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sldIdLst>
    <p:sldId id="309" r:id="rId2"/>
    <p:sldId id="340" r:id="rId3"/>
    <p:sldId id="344" r:id="rId4"/>
    <p:sldId id="352" r:id="rId5"/>
    <p:sldId id="353" r:id="rId6"/>
    <p:sldId id="354" r:id="rId7"/>
    <p:sldId id="355" r:id="rId8"/>
    <p:sldId id="357" r:id="rId9"/>
    <p:sldId id="358" r:id="rId10"/>
    <p:sldId id="359" r:id="rId11"/>
    <p:sldId id="351" r:id="rId12"/>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0F3FB"/>
    <a:srgbClr val="DEDDDA"/>
    <a:srgbClr val="E6B9B8"/>
    <a:srgbClr val="DAD8D4"/>
    <a:srgbClr val="EADEE7"/>
    <a:srgbClr val="E2E1DE"/>
    <a:srgbClr val="445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8" autoAdjust="0"/>
    <p:restoredTop sz="90681" autoAdjust="0"/>
  </p:normalViewPr>
  <p:slideViewPr>
    <p:cSldViewPr snapToObjects="1">
      <p:cViewPr varScale="1">
        <p:scale>
          <a:sx n="79" d="100"/>
          <a:sy n="79" d="100"/>
        </p:scale>
        <p:origin x="56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A4A78E-3EE6-460E-BAE4-6F39EE78D39A}" type="slidenum">
              <a:rPr lang="en-GB" altLang="en-US"/>
              <a:pPr>
                <a:defRPr/>
              </a:pPr>
              <a:t>‹Nº›</a:t>
            </a:fld>
            <a:endParaRPr lang="en-GB" altLang="en-US"/>
          </a:p>
        </p:txBody>
      </p:sp>
    </p:spTree>
    <p:extLst>
      <p:ext uri="{BB962C8B-B14F-4D97-AF65-F5344CB8AC3E}">
        <p14:creationId xmlns:p14="http://schemas.microsoft.com/office/powerpoint/2010/main" val="2949848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68B560A-BEAC-4283-BA72-462A12258657}" type="slidenum">
              <a:rPr lang="en-GB" altLang="en-US" smtClean="0"/>
              <a:pPr>
                <a:spcBef>
                  <a:spcPct val="0"/>
                </a:spcBef>
              </a:pPr>
              <a:t>1</a:t>
            </a:fld>
            <a:endParaRPr lang="en-GB"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93330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10</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711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11</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5568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2</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7304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3</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5716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4</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00817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5</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65159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6</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7264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7</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1443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8</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7748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6096F89-B3D5-4AEB-9D4F-65144FA37287}" type="slidenum">
              <a:rPr lang="en-GB" altLang="en-US" smtClean="0"/>
              <a:pPr>
                <a:spcBef>
                  <a:spcPct val="0"/>
                </a:spcBef>
              </a:pPr>
              <a:t>9</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6759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A08BDF1-9D91-4E9D-A985-AB887679A1A4}" type="slidenum">
              <a:rPr lang="en-GB" altLang="en-US"/>
              <a:pPr>
                <a:defRPr/>
              </a:pPr>
              <a:t>‹Nº›</a:t>
            </a:fld>
            <a:endParaRPr lang="en-GB" altLang="en-US"/>
          </a:p>
        </p:txBody>
      </p:sp>
    </p:spTree>
    <p:extLst>
      <p:ext uri="{BB962C8B-B14F-4D97-AF65-F5344CB8AC3E}">
        <p14:creationId xmlns:p14="http://schemas.microsoft.com/office/powerpoint/2010/main" val="28653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4D0954-41DC-4048-AD49-8681FC5FEB85}" type="slidenum">
              <a:rPr lang="en-GB" altLang="en-US"/>
              <a:pPr>
                <a:defRPr/>
              </a:pPr>
              <a:t>‹Nº›</a:t>
            </a:fld>
            <a:endParaRPr lang="en-GB" altLang="en-US"/>
          </a:p>
        </p:txBody>
      </p:sp>
    </p:spTree>
    <p:extLst>
      <p:ext uri="{BB962C8B-B14F-4D97-AF65-F5344CB8AC3E}">
        <p14:creationId xmlns:p14="http://schemas.microsoft.com/office/powerpoint/2010/main" val="36506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7D981B3-F320-46FA-959C-EC02D7CB87D8}" type="slidenum">
              <a:rPr lang="en-GB" altLang="en-US"/>
              <a:pPr>
                <a:defRPr/>
              </a:pPr>
              <a:t>‹Nº›</a:t>
            </a:fld>
            <a:endParaRPr lang="en-GB" altLang="en-US"/>
          </a:p>
        </p:txBody>
      </p:sp>
    </p:spTree>
    <p:extLst>
      <p:ext uri="{BB962C8B-B14F-4D97-AF65-F5344CB8AC3E}">
        <p14:creationId xmlns:p14="http://schemas.microsoft.com/office/powerpoint/2010/main" val="170963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AA0C07-FBAB-45EA-9EA0-0F846D884E94}" type="slidenum">
              <a:rPr lang="en-GB" altLang="en-US"/>
              <a:pPr>
                <a:defRPr/>
              </a:pPr>
              <a:t>‹Nº›</a:t>
            </a:fld>
            <a:endParaRPr lang="en-GB" altLang="en-US"/>
          </a:p>
        </p:txBody>
      </p:sp>
    </p:spTree>
    <p:extLst>
      <p:ext uri="{BB962C8B-B14F-4D97-AF65-F5344CB8AC3E}">
        <p14:creationId xmlns:p14="http://schemas.microsoft.com/office/powerpoint/2010/main" val="19251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B842D02-3FAE-4A94-B744-96C0B9096095}" type="slidenum">
              <a:rPr lang="en-GB" altLang="en-US"/>
              <a:pPr>
                <a:defRPr/>
              </a:pPr>
              <a:t>‹Nº›</a:t>
            </a:fld>
            <a:endParaRPr lang="en-GB" altLang="en-US"/>
          </a:p>
        </p:txBody>
      </p:sp>
    </p:spTree>
    <p:extLst>
      <p:ext uri="{BB962C8B-B14F-4D97-AF65-F5344CB8AC3E}">
        <p14:creationId xmlns:p14="http://schemas.microsoft.com/office/powerpoint/2010/main" val="267530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3672DF-3394-4394-872F-F7B9D8F0B6BD}" type="slidenum">
              <a:rPr lang="en-GB" altLang="en-US"/>
              <a:pPr>
                <a:defRPr/>
              </a:pPr>
              <a:t>‹Nº›</a:t>
            </a:fld>
            <a:endParaRPr lang="en-GB" altLang="en-US"/>
          </a:p>
        </p:txBody>
      </p:sp>
    </p:spTree>
    <p:extLst>
      <p:ext uri="{BB962C8B-B14F-4D97-AF65-F5344CB8AC3E}">
        <p14:creationId xmlns:p14="http://schemas.microsoft.com/office/powerpoint/2010/main" val="382843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A2C1DFD-8525-4B64-A219-C894CA097007}" type="slidenum">
              <a:rPr lang="en-GB" altLang="en-US"/>
              <a:pPr>
                <a:defRPr/>
              </a:pPr>
              <a:t>‹Nº›</a:t>
            </a:fld>
            <a:endParaRPr lang="en-GB" altLang="en-US"/>
          </a:p>
        </p:txBody>
      </p:sp>
    </p:spTree>
    <p:extLst>
      <p:ext uri="{BB962C8B-B14F-4D97-AF65-F5344CB8AC3E}">
        <p14:creationId xmlns:p14="http://schemas.microsoft.com/office/powerpoint/2010/main" val="28387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B712F23-2806-4EF2-802D-8768E9DA9CC0}" type="slidenum">
              <a:rPr lang="en-GB" altLang="en-US"/>
              <a:pPr>
                <a:defRPr/>
              </a:pPr>
              <a:t>‹Nº›</a:t>
            </a:fld>
            <a:endParaRPr lang="en-GB" altLang="en-US"/>
          </a:p>
        </p:txBody>
      </p:sp>
    </p:spTree>
    <p:extLst>
      <p:ext uri="{BB962C8B-B14F-4D97-AF65-F5344CB8AC3E}">
        <p14:creationId xmlns:p14="http://schemas.microsoft.com/office/powerpoint/2010/main" val="31001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7158C17-ACF6-4ED4-9A33-6E121EB48A0E}" type="slidenum">
              <a:rPr lang="en-GB" altLang="en-US"/>
              <a:pPr>
                <a:defRPr/>
              </a:pPr>
              <a:t>‹Nº›</a:t>
            </a:fld>
            <a:endParaRPr lang="en-GB" altLang="en-US"/>
          </a:p>
        </p:txBody>
      </p:sp>
    </p:spTree>
    <p:extLst>
      <p:ext uri="{BB962C8B-B14F-4D97-AF65-F5344CB8AC3E}">
        <p14:creationId xmlns:p14="http://schemas.microsoft.com/office/powerpoint/2010/main" val="23615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B167FF1-7836-416C-83DA-F5E58369D55D}" type="slidenum">
              <a:rPr lang="en-GB" altLang="en-US"/>
              <a:pPr>
                <a:defRPr/>
              </a:pPr>
              <a:t>‹Nº›</a:t>
            </a:fld>
            <a:endParaRPr lang="en-GB" altLang="en-US"/>
          </a:p>
        </p:txBody>
      </p:sp>
    </p:spTree>
    <p:extLst>
      <p:ext uri="{BB962C8B-B14F-4D97-AF65-F5344CB8AC3E}">
        <p14:creationId xmlns:p14="http://schemas.microsoft.com/office/powerpoint/2010/main" val="253736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90225B-4AA4-4B8F-984C-A32A5D582A94}" type="slidenum">
              <a:rPr lang="en-GB" altLang="en-US"/>
              <a:pPr>
                <a:defRPr/>
              </a:pPr>
              <a:t>‹Nº›</a:t>
            </a:fld>
            <a:endParaRPr lang="en-GB" altLang="en-US"/>
          </a:p>
        </p:txBody>
      </p:sp>
    </p:spTree>
    <p:extLst>
      <p:ext uri="{BB962C8B-B14F-4D97-AF65-F5344CB8AC3E}">
        <p14:creationId xmlns:p14="http://schemas.microsoft.com/office/powerpoint/2010/main" val="337941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GB"/>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6A2C6E-5D53-48DC-9A64-03C28344244D}" type="slidenum">
              <a:rPr lang="en-GB" altLang="en-US"/>
              <a:pPr>
                <a:defRPr/>
              </a:pPr>
              <a:t>‹Nº›</a:t>
            </a:fld>
            <a:endParaRPr lang="en-GB"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5875"/>
            <a:ext cx="9144000" cy="923925"/>
            <a:chOff x="0" y="3755"/>
            <a:chExt cx="5760" cy="582"/>
          </a:xfrm>
        </p:grpSpPr>
        <p:pic>
          <p:nvPicPr>
            <p:cNvPr id="307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ext Box 5"/>
          <p:cNvSpPr txBox="1">
            <a:spLocks noChangeArrowheads="1"/>
          </p:cNvSpPr>
          <p:nvPr/>
        </p:nvSpPr>
        <p:spPr bwMode="auto">
          <a:xfrm>
            <a:off x="584118" y="1086763"/>
            <a:ext cx="7921625" cy="5842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a:defRPr/>
            </a:pPr>
            <a:r>
              <a:rPr lang="en-GB" sz="3200" b="1" dirty="0" smtClean="0">
                <a:latin typeface="+mj-lt"/>
              </a:rPr>
              <a:t>UOG Journal Club: </a:t>
            </a:r>
            <a:r>
              <a:rPr lang="en-GB" sz="3200" b="1" dirty="0" smtClean="0">
                <a:latin typeface="+mj-lt"/>
              </a:rPr>
              <a:t>Julio</a:t>
            </a:r>
            <a:r>
              <a:rPr lang="tr-TR" sz="3200" b="1" dirty="0" smtClean="0">
                <a:latin typeface="+mj-lt"/>
              </a:rPr>
              <a:t> </a:t>
            </a:r>
            <a:r>
              <a:rPr lang="en-GB" sz="3200" b="1" dirty="0" smtClean="0">
                <a:latin typeface="+mj-lt"/>
              </a:rPr>
              <a:t>201</a:t>
            </a:r>
            <a:r>
              <a:rPr lang="tr-TR" sz="3200" b="1" dirty="0" smtClean="0">
                <a:latin typeface="+mj-lt"/>
              </a:rPr>
              <a:t>9</a:t>
            </a:r>
            <a:endParaRPr lang="en-GB" sz="3200" b="1" dirty="0" smtClean="0">
              <a:latin typeface="+mj-lt"/>
            </a:endParaRPr>
          </a:p>
        </p:txBody>
      </p:sp>
      <p:pic>
        <p:nvPicPr>
          <p:cNvPr id="3076"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118" y="4941168"/>
            <a:ext cx="1805331" cy="149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p:cNvSpPr txBox="1">
            <a:spLocks noChangeArrowheads="1"/>
          </p:cNvSpPr>
          <p:nvPr/>
        </p:nvSpPr>
        <p:spPr bwMode="auto">
          <a:xfrm>
            <a:off x="395412" y="1910442"/>
            <a:ext cx="7993012" cy="144655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2200" b="1" dirty="0" smtClean="0">
                <a:solidFill>
                  <a:srgbClr val="FF0000"/>
                </a:solidFill>
                <a:latin typeface="+mj-lt"/>
              </a:rPr>
              <a:t>Certeza diagnostica de sonohisterografia de contraste salina en la detección de pólipos endometriales en mujeres con sangrado postmenopáusico</a:t>
            </a:r>
            <a:r>
              <a:rPr lang="tr-TR" sz="2200" b="1" dirty="0" smtClean="0">
                <a:solidFill>
                  <a:srgbClr val="FF0000"/>
                </a:solidFill>
                <a:latin typeface="+mj-lt"/>
              </a:rPr>
              <a:t>:</a:t>
            </a:r>
            <a:r>
              <a:rPr lang="es-ES" sz="2200" b="1" dirty="0" smtClean="0">
                <a:solidFill>
                  <a:srgbClr val="FF0000"/>
                </a:solidFill>
                <a:latin typeface="+mj-lt"/>
              </a:rPr>
              <a:t> una revisión sistemática y meta</a:t>
            </a:r>
            <a:r>
              <a:rPr lang="tr-TR" sz="2200" b="1" dirty="0" smtClean="0">
                <a:solidFill>
                  <a:srgbClr val="FF0000"/>
                </a:solidFill>
                <a:latin typeface="+mj-lt"/>
              </a:rPr>
              <a:t>-anal</a:t>
            </a:r>
            <a:r>
              <a:rPr lang="es-ES" sz="2200" b="1" dirty="0" smtClean="0">
                <a:solidFill>
                  <a:srgbClr val="FF0000"/>
                </a:solidFill>
                <a:latin typeface="+mj-lt"/>
              </a:rPr>
              <a:t>i</a:t>
            </a:r>
            <a:r>
              <a:rPr lang="tr-TR" sz="2200" b="1" dirty="0" smtClean="0">
                <a:solidFill>
                  <a:srgbClr val="FF0000"/>
                </a:solidFill>
                <a:latin typeface="+mj-lt"/>
              </a:rPr>
              <a:t>sis </a:t>
            </a:r>
            <a:endParaRPr lang="en-US" sz="2200" b="1" dirty="0" smtClean="0">
              <a:solidFill>
                <a:srgbClr val="FF0000"/>
              </a:solidFill>
              <a:latin typeface="+mj-lt"/>
            </a:endParaRPr>
          </a:p>
        </p:txBody>
      </p:sp>
      <p:sp>
        <p:nvSpPr>
          <p:cNvPr id="3078" name="TextBox 2"/>
          <p:cNvSpPr txBox="1">
            <a:spLocks noChangeArrowheads="1"/>
          </p:cNvSpPr>
          <p:nvPr/>
        </p:nvSpPr>
        <p:spPr bwMode="auto">
          <a:xfrm>
            <a:off x="2843808" y="5294579"/>
            <a:ext cx="5544616" cy="92333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dirty="0" smtClean="0">
                <a:latin typeface="+mj-lt"/>
              </a:rPr>
              <a:t>Slides de J</a:t>
            </a:r>
            <a:r>
              <a:rPr lang="en-GB" dirty="0" smtClean="0">
                <a:latin typeface="+mj-lt"/>
              </a:rPr>
              <a:t>ournal </a:t>
            </a:r>
            <a:r>
              <a:rPr lang="en-GB" dirty="0" smtClean="0">
                <a:latin typeface="+mj-lt"/>
              </a:rPr>
              <a:t>Club </a:t>
            </a:r>
            <a:r>
              <a:rPr lang="en-GB" dirty="0" err="1" smtClean="0">
                <a:latin typeface="+mj-lt"/>
              </a:rPr>
              <a:t>preparadas</a:t>
            </a:r>
            <a:r>
              <a:rPr lang="en-GB" dirty="0" smtClean="0">
                <a:latin typeface="+mj-lt"/>
              </a:rPr>
              <a:t> </a:t>
            </a:r>
            <a:r>
              <a:rPr lang="en-GB" dirty="0" err="1" smtClean="0">
                <a:latin typeface="+mj-lt"/>
              </a:rPr>
              <a:t>por</a:t>
            </a:r>
            <a:r>
              <a:rPr lang="en-GB" dirty="0" smtClean="0">
                <a:latin typeface="+mj-lt"/>
              </a:rPr>
              <a:t> </a:t>
            </a:r>
            <a:endParaRPr lang="en-GB" dirty="0" smtClean="0">
              <a:latin typeface="+mj-lt"/>
            </a:endParaRPr>
          </a:p>
          <a:p>
            <a:pPr eaLnBrk="1" hangingPunct="1">
              <a:defRPr/>
            </a:pPr>
            <a:r>
              <a:rPr lang="en-GB" dirty="0" smtClean="0">
                <a:latin typeface="+mj-lt"/>
              </a:rPr>
              <a:t>Dr Erkan </a:t>
            </a:r>
            <a:r>
              <a:rPr lang="en-GB" dirty="0" err="1" smtClean="0">
                <a:latin typeface="+mj-lt"/>
              </a:rPr>
              <a:t>Kalafat</a:t>
            </a:r>
            <a:r>
              <a:rPr lang="en-GB" dirty="0">
                <a:latin typeface="+mj-lt"/>
              </a:rPr>
              <a:t> </a:t>
            </a:r>
            <a:r>
              <a:rPr lang="en-GB" dirty="0" smtClean="0">
                <a:latin typeface="+mj-lt"/>
              </a:rPr>
              <a:t>(Editor de UOG para </a:t>
            </a:r>
            <a:r>
              <a:rPr lang="en-GB" dirty="0" err="1" smtClean="0">
                <a:latin typeface="+mj-lt"/>
              </a:rPr>
              <a:t>Practicantes</a:t>
            </a:r>
            <a:r>
              <a:rPr lang="en-GB" dirty="0" smtClean="0">
                <a:latin typeface="+mj-lt"/>
              </a:rPr>
              <a:t>)</a:t>
            </a:r>
          </a:p>
          <a:p>
            <a:pPr eaLnBrk="1" hangingPunct="1">
              <a:defRPr/>
            </a:pPr>
            <a:r>
              <a:rPr lang="en-GB" dirty="0" err="1" smtClean="0">
                <a:latin typeface="+mj-lt"/>
              </a:rPr>
              <a:t>Traducido</a:t>
            </a:r>
            <a:r>
              <a:rPr lang="en-GB" dirty="0" smtClean="0">
                <a:latin typeface="+mj-lt"/>
              </a:rPr>
              <a:t> </a:t>
            </a:r>
            <a:r>
              <a:rPr lang="en-GB" dirty="0" err="1" smtClean="0">
                <a:latin typeface="+mj-lt"/>
              </a:rPr>
              <a:t>por</a:t>
            </a:r>
            <a:r>
              <a:rPr lang="en-GB" dirty="0" smtClean="0">
                <a:latin typeface="+mj-lt"/>
              </a:rPr>
              <a:t> Dr Ruben D. Fernandez Jr.</a:t>
            </a:r>
            <a:endParaRPr lang="en-GB" dirty="0" smtClean="0">
              <a:latin typeface="+mj-lt"/>
            </a:endParaRPr>
          </a:p>
        </p:txBody>
      </p:sp>
      <p:sp>
        <p:nvSpPr>
          <p:cNvPr id="9" name="TextBox 1"/>
          <p:cNvSpPr txBox="1">
            <a:spLocks noChangeArrowheads="1"/>
          </p:cNvSpPr>
          <p:nvPr/>
        </p:nvSpPr>
        <p:spPr bwMode="auto">
          <a:xfrm>
            <a:off x="234383" y="3501008"/>
            <a:ext cx="8621093" cy="1138773"/>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tabLst>
                <a:tab pos="788988" algn="l"/>
                <a:tab pos="881063" algn="l"/>
              </a:tabLst>
              <a:defRPr/>
            </a:pPr>
            <a:r>
              <a:rPr lang="en-GB" sz="2000" dirty="0" smtClean="0">
                <a:latin typeface="+mj-lt"/>
              </a:rPr>
              <a:t>A. J. Vroom, A. Timmermans, M. Y. </a:t>
            </a:r>
            <a:r>
              <a:rPr lang="en-GB" sz="2000" dirty="0" err="1" smtClean="0">
                <a:latin typeface="+mj-lt"/>
              </a:rPr>
              <a:t>Bongers</a:t>
            </a:r>
            <a:r>
              <a:rPr lang="en-GB" sz="2000" dirty="0" smtClean="0">
                <a:latin typeface="+mj-lt"/>
              </a:rPr>
              <a:t>, E. van </a:t>
            </a:r>
            <a:r>
              <a:rPr lang="en-GB" sz="2000" dirty="0">
                <a:latin typeface="+mj-lt"/>
              </a:rPr>
              <a:t>d</a:t>
            </a:r>
            <a:r>
              <a:rPr lang="en-GB" sz="2000" dirty="0" smtClean="0">
                <a:latin typeface="+mj-lt"/>
              </a:rPr>
              <a:t>en </a:t>
            </a:r>
            <a:r>
              <a:rPr lang="en-GB" sz="2000" dirty="0" err="1" smtClean="0">
                <a:latin typeface="+mj-lt"/>
              </a:rPr>
              <a:t>Heuvel</a:t>
            </a:r>
            <a:r>
              <a:rPr lang="en-GB" sz="2000" dirty="0">
                <a:latin typeface="+mj-lt"/>
              </a:rPr>
              <a:t>,</a:t>
            </a:r>
            <a:r>
              <a:rPr lang="en-GB" sz="2000" dirty="0" smtClean="0">
                <a:latin typeface="+mj-lt"/>
              </a:rPr>
              <a:t> </a:t>
            </a:r>
          </a:p>
          <a:p>
            <a:pPr algn="ctr" eaLnBrk="1" hangingPunct="1">
              <a:tabLst>
                <a:tab pos="788988" algn="l"/>
                <a:tab pos="881063" algn="l"/>
              </a:tabLst>
              <a:defRPr/>
            </a:pPr>
            <a:r>
              <a:rPr lang="en-GB" sz="2000" dirty="0" smtClean="0">
                <a:latin typeface="+mj-lt"/>
              </a:rPr>
              <a:t>P. M. A. J. </a:t>
            </a:r>
            <a:r>
              <a:rPr lang="en-GB" sz="2000" dirty="0" err="1" smtClean="0">
                <a:latin typeface="+mj-lt"/>
              </a:rPr>
              <a:t>Geomini</a:t>
            </a:r>
            <a:r>
              <a:rPr lang="en-GB" sz="2000" dirty="0">
                <a:latin typeface="+mj-lt"/>
              </a:rPr>
              <a:t> </a:t>
            </a:r>
            <a:r>
              <a:rPr lang="en-GB" sz="2000" dirty="0" smtClean="0">
                <a:latin typeface="+mj-lt"/>
              </a:rPr>
              <a:t>and N. van </a:t>
            </a:r>
            <a:r>
              <a:rPr lang="en-GB" sz="2000" dirty="0" err="1" smtClean="0">
                <a:latin typeface="+mj-lt"/>
              </a:rPr>
              <a:t>Hanegem</a:t>
            </a:r>
            <a:endParaRPr lang="en-GB" sz="2000" dirty="0" smtClean="0">
              <a:latin typeface="+mj-lt"/>
            </a:endParaRPr>
          </a:p>
          <a:p>
            <a:pPr algn="ctr" eaLnBrk="1" hangingPunct="1">
              <a:tabLst>
                <a:tab pos="788988" algn="l"/>
                <a:tab pos="881063" algn="l"/>
              </a:tabLst>
              <a:defRPr/>
            </a:pPr>
            <a:endParaRPr lang="en-US" sz="1000" dirty="0">
              <a:latin typeface="+mj-lt"/>
            </a:endParaRPr>
          </a:p>
          <a:p>
            <a:pPr algn="ctr" eaLnBrk="1" hangingPunct="1">
              <a:tabLst>
                <a:tab pos="788988" algn="l"/>
                <a:tab pos="881063" algn="l"/>
              </a:tabLst>
              <a:defRPr/>
            </a:pPr>
            <a:r>
              <a:rPr lang="en-US" i="1" dirty="0" err="1" smtClean="0">
                <a:latin typeface="+mj-lt"/>
              </a:rPr>
              <a:t>Volumen</a:t>
            </a:r>
            <a:r>
              <a:rPr lang="en-US" i="1" dirty="0" smtClean="0">
                <a:latin typeface="+mj-lt"/>
              </a:rPr>
              <a:t> </a:t>
            </a:r>
            <a:r>
              <a:rPr lang="en-US" i="1" dirty="0" smtClean="0">
                <a:latin typeface="+mj-lt"/>
              </a:rPr>
              <a:t>54, </a:t>
            </a:r>
            <a:r>
              <a:rPr lang="en-US" i="1" dirty="0" err="1" smtClean="0">
                <a:latin typeface="+mj-lt"/>
              </a:rPr>
              <a:t>Numero</a:t>
            </a:r>
            <a:r>
              <a:rPr lang="en-US" i="1" dirty="0" smtClean="0">
                <a:latin typeface="+mj-lt"/>
              </a:rPr>
              <a:t> </a:t>
            </a:r>
            <a:r>
              <a:rPr lang="en-US" i="1" dirty="0" smtClean="0">
                <a:latin typeface="+mj-lt"/>
              </a:rPr>
              <a:t>1, </a:t>
            </a:r>
            <a:r>
              <a:rPr lang="en-US" i="1" dirty="0" err="1" smtClean="0">
                <a:latin typeface="+mj-lt"/>
              </a:rPr>
              <a:t>paginas</a:t>
            </a:r>
            <a:r>
              <a:rPr lang="en-US" i="1" dirty="0" smtClean="0">
                <a:latin typeface="+mj-lt"/>
              </a:rPr>
              <a:t> </a:t>
            </a:r>
            <a:r>
              <a:rPr lang="en-US" i="1" dirty="0" smtClean="0">
                <a:latin typeface="+mj-lt"/>
              </a:rPr>
              <a:t>26-32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a:extLst/>
        </p:spPr>
        <p:txBody>
          <a:bodyPr wrap="square">
            <a:spAutoFit/>
          </a:bodyPr>
          <a:lstStyle/>
          <a:p>
            <a:pPr algn="ctr" eaLnBrk="1" fontAlgn="auto" hangingPunct="1">
              <a:spcBef>
                <a:spcPts val="0"/>
              </a:spcBef>
              <a:spcAft>
                <a:spcPts val="0"/>
              </a:spcAft>
              <a:defRPr/>
            </a:pPr>
            <a:r>
              <a:rPr lang="es-ES" sz="1400" b="1" dirty="0">
                <a:solidFill>
                  <a:schemeClr val="bg1"/>
                </a:solidFill>
              </a:rPr>
              <a:t>Certeza diagnostica de sonohisterografia de contraste salina en la detección de pólipos endometriales en mujeres con sangrado postmenopáusico</a:t>
            </a:r>
            <a:r>
              <a:rPr lang="tr-TR" sz="1400" b="1" dirty="0">
                <a:solidFill>
                  <a:schemeClr val="bg1"/>
                </a:solidFill>
              </a:rPr>
              <a:t>:</a:t>
            </a:r>
            <a:r>
              <a:rPr lang="es-ES" sz="1400" b="1" dirty="0">
                <a:solidFill>
                  <a:schemeClr val="bg1"/>
                </a:solidFill>
              </a:rPr>
              <a:t> una revisión sistemática y meta</a:t>
            </a:r>
            <a:r>
              <a:rPr lang="tr-TR" sz="1400" b="1" dirty="0">
                <a:solidFill>
                  <a:schemeClr val="bg1"/>
                </a:solidFill>
              </a:rPr>
              <a:t>-anal</a:t>
            </a:r>
            <a:r>
              <a:rPr lang="es-ES" sz="1400" b="1" dirty="0">
                <a:solidFill>
                  <a:schemeClr val="bg1"/>
                </a:solidFill>
              </a:rPr>
              <a:t>i</a:t>
            </a:r>
            <a:r>
              <a:rPr lang="tr-TR" sz="1400" b="1" dirty="0">
                <a:solidFill>
                  <a:schemeClr val="bg1"/>
                </a:solidFill>
              </a:rPr>
              <a:t>sis </a:t>
            </a:r>
            <a:endParaRPr lang="en-US" sz="1400" b="1" dirty="0">
              <a:solidFill>
                <a:schemeClr val="bg1"/>
              </a:solidFill>
            </a:endParaRPr>
          </a:p>
          <a:p>
            <a:pPr lvl="0" algn="ctr" eaLnBrk="1" fontAlgn="auto" hangingPunct="1">
              <a:spcBef>
                <a:spcPts val="0"/>
              </a:spcBef>
              <a:spcAft>
                <a:spcPts val="0"/>
              </a:spcAft>
              <a:defRPr/>
            </a:pPr>
            <a:r>
              <a:rPr lang="en-US" sz="1400" i="1" kern="0" dirty="0" smtClean="0">
                <a:solidFill>
                  <a:srgbClr val="FFFFFF"/>
                </a:solidFill>
                <a:latin typeface="Arial"/>
              </a:rPr>
              <a:t>Vroom </a:t>
            </a:r>
            <a:r>
              <a:rPr lang="en-US" sz="1400" i="1" kern="0" dirty="0">
                <a:solidFill>
                  <a:srgbClr val="FFFFFF"/>
                </a:solidFill>
                <a:latin typeface="Arial"/>
              </a:rPr>
              <a:t>et al.</a:t>
            </a:r>
            <a:r>
              <a:rPr lang="en-GB" sz="1400" i="1" kern="0" dirty="0">
                <a:solidFill>
                  <a:srgbClr val="FFFFFF"/>
                </a:solidFill>
                <a:latin typeface="Arial"/>
              </a:rPr>
              <a:t>, UOG 2019</a:t>
            </a:r>
          </a:p>
        </p:txBody>
      </p:sp>
      <p:sp>
        <p:nvSpPr>
          <p:cNvPr id="15" name="TextBox 14"/>
          <p:cNvSpPr txBox="1"/>
          <p:nvPr/>
        </p:nvSpPr>
        <p:spPr>
          <a:xfrm>
            <a:off x="3347864" y="1959223"/>
            <a:ext cx="2088232" cy="461665"/>
          </a:xfrm>
          <a:prstGeom prst="rect">
            <a:avLst/>
          </a:prstGeom>
          <a:noFill/>
        </p:spPr>
        <p:txBody>
          <a:bodyPr wrap="square" rtlCol="0">
            <a:spAutoFit/>
          </a:bodyPr>
          <a:lstStyle/>
          <a:p>
            <a:r>
              <a:rPr lang="tr-TR" sz="2400" b="1" dirty="0" smtClean="0"/>
              <a:t>DISCUSION</a:t>
            </a:r>
            <a:endParaRPr lang="en-US" sz="2400" b="1" dirty="0" smtClean="0"/>
          </a:p>
        </p:txBody>
      </p:sp>
      <p:sp>
        <p:nvSpPr>
          <p:cNvPr id="8" name="TextBox 7"/>
          <p:cNvSpPr txBox="1"/>
          <p:nvPr/>
        </p:nvSpPr>
        <p:spPr>
          <a:xfrm>
            <a:off x="204911" y="2564904"/>
            <a:ext cx="8631445" cy="3785652"/>
          </a:xfrm>
          <a:prstGeom prst="rect">
            <a:avLst/>
          </a:prstGeom>
          <a:noFill/>
        </p:spPr>
        <p:txBody>
          <a:bodyPr wrap="square" rtlCol="0">
            <a:spAutoFit/>
          </a:bodyPr>
          <a:lstStyle/>
          <a:p>
            <a:endParaRPr lang="en-US" sz="2000" dirty="0" smtClean="0"/>
          </a:p>
          <a:p>
            <a:pPr marL="342900" indent="-342900">
              <a:buFont typeface="Arial" charset="0"/>
              <a:buChar char="•"/>
            </a:pPr>
            <a:r>
              <a:rPr lang="es-ES" sz="2000" dirty="0" smtClean="0"/>
              <a:t>SCSH puede considerarse como un método para estratificar a las mujeres con PMB para seguimiento diagnostico posterior y tratamiento con histeroscopia, ofreciendo que el examen es la calidad optima.</a:t>
            </a:r>
            <a:r>
              <a:rPr lang="en-US" sz="2000" dirty="0" smtClean="0"/>
              <a:t> </a:t>
            </a:r>
            <a:endParaRPr lang="en-US" sz="2000" dirty="0" smtClean="0"/>
          </a:p>
          <a:p>
            <a:endParaRPr lang="en-US" sz="2000" dirty="0"/>
          </a:p>
          <a:p>
            <a:pPr marL="342900" indent="-342900">
              <a:buFont typeface="Arial" panose="020B0604020202020204" pitchFamily="34" charset="0"/>
              <a:buChar char="•"/>
            </a:pPr>
            <a:r>
              <a:rPr lang="es-ES" sz="2000" dirty="0" smtClean="0"/>
              <a:t>En mujeres sin sospecha de una lesión polipoide en SCSG y con una muestra endometrial benigna, manejo expectante debe de considerarse.</a:t>
            </a:r>
          </a:p>
          <a:p>
            <a:pPr marL="342900" indent="-342900">
              <a:buFont typeface="Arial" panose="020B0604020202020204" pitchFamily="34" charset="0"/>
              <a:buChar char="•"/>
            </a:pPr>
            <a:endParaRPr lang="tr-TR" sz="2000" dirty="0" smtClean="0"/>
          </a:p>
          <a:p>
            <a:pPr marL="342900" indent="-342900">
              <a:buFont typeface="Arial" panose="020B0604020202020204" pitchFamily="34" charset="0"/>
              <a:buChar char="•"/>
            </a:pPr>
            <a:r>
              <a:rPr lang="es-ES" sz="2000" dirty="0" smtClean="0"/>
              <a:t>Los resultados de este meta</a:t>
            </a:r>
            <a:r>
              <a:rPr lang="tr-TR" sz="2000" dirty="0" smtClean="0"/>
              <a:t>-anál</a:t>
            </a:r>
            <a:r>
              <a:rPr lang="es-ES" sz="2000" dirty="0"/>
              <a:t>i</a:t>
            </a:r>
            <a:r>
              <a:rPr lang="tr-TR" sz="2000" dirty="0" smtClean="0"/>
              <a:t>sis</a:t>
            </a:r>
            <a:r>
              <a:rPr lang="es-ES" sz="2000" dirty="0" smtClean="0"/>
              <a:t> no aplican a mujeres con </a:t>
            </a:r>
            <a:r>
              <a:rPr lang="tr-TR" sz="2000" dirty="0" smtClean="0"/>
              <a:t>PMB </a:t>
            </a:r>
            <a:r>
              <a:rPr lang="es-ES" sz="2000" dirty="0" smtClean="0"/>
              <a:t>que usan </a:t>
            </a:r>
            <a:r>
              <a:rPr lang="tr-TR" sz="2000" dirty="0" smtClean="0"/>
              <a:t>tamoxifen</a:t>
            </a:r>
            <a:r>
              <a:rPr lang="en-GB" sz="2000" dirty="0" smtClean="0"/>
              <a:t>.</a:t>
            </a:r>
            <a:endParaRPr lang="tr-TR" sz="2000" dirty="0" smtClean="0"/>
          </a:p>
          <a:p>
            <a:pPr marL="800100" lvl="1" indent="-34290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1375753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2532789" y="2034336"/>
            <a:ext cx="4181209" cy="461665"/>
          </a:xfrm>
          <a:prstGeom prst="rect">
            <a:avLst/>
          </a:prstGeom>
        </p:spPr>
        <p:txBody>
          <a:bodyPr wrap="none">
            <a:spAutoFit/>
          </a:bodyPr>
          <a:lstStyle/>
          <a:p>
            <a:r>
              <a:rPr lang="en-US" sz="2400" b="1" dirty="0" smtClean="0"/>
              <a:t>PUNTOS PARA DISCUSION</a:t>
            </a:r>
            <a:endParaRPr lang="en-US" sz="2400" b="1" dirty="0"/>
          </a:p>
        </p:txBody>
      </p:sp>
      <p:sp>
        <p:nvSpPr>
          <p:cNvPr id="9" name="TextBox 8"/>
          <p:cNvSpPr txBox="1"/>
          <p:nvPr/>
        </p:nvSpPr>
        <p:spPr>
          <a:xfrm>
            <a:off x="611560" y="2852936"/>
            <a:ext cx="7848872" cy="3477875"/>
          </a:xfrm>
          <a:prstGeom prst="rect">
            <a:avLst/>
          </a:prstGeom>
          <a:noFill/>
        </p:spPr>
        <p:txBody>
          <a:bodyPr wrap="square" rtlCol="0">
            <a:spAutoFit/>
          </a:bodyPr>
          <a:lstStyle/>
          <a:p>
            <a:pPr marL="285750" indent="-285750">
              <a:buFont typeface="Arial" panose="020B0604020202020204" pitchFamily="34" charset="0"/>
              <a:buChar char="•"/>
            </a:pPr>
            <a:r>
              <a:rPr lang="es-ES" sz="2000" dirty="0" smtClean="0"/>
              <a:t>Razones para que SCSH tenga especificidad superior en mujeres con PMB comparadas con mujeres de todas las edades con sangrado uterino anor</a:t>
            </a:r>
            <a:r>
              <a:rPr lang="es-ES" sz="2000" dirty="0" smtClean="0"/>
              <a:t>mal.</a:t>
            </a:r>
            <a:endParaRPr lang="es-ES" sz="2000" dirty="0" smtClean="0"/>
          </a:p>
          <a:p>
            <a:pPr marL="285750" indent="-285750">
              <a:buFont typeface="Arial" panose="020B0604020202020204" pitchFamily="34" charset="0"/>
              <a:buChar char="•"/>
            </a:pPr>
            <a:endParaRPr lang="en-US" sz="2000" b="1" dirty="0" smtClean="0"/>
          </a:p>
          <a:p>
            <a:pPr marL="285750" indent="-285750">
              <a:buFont typeface="Arial" panose="020B0604020202020204" pitchFamily="34" charset="0"/>
              <a:buChar char="•"/>
            </a:pPr>
            <a:r>
              <a:rPr lang="es-ES" sz="2000" dirty="0" smtClean="0"/>
              <a:t>Pros </a:t>
            </a:r>
            <a:r>
              <a:rPr lang="es-ES" sz="2000" dirty="0" smtClean="0"/>
              <a:t>y</a:t>
            </a:r>
            <a:r>
              <a:rPr lang="es-ES" sz="2000" dirty="0" smtClean="0"/>
              <a:t> contras del uso de SCSH como examen diagnostico de primera línea para PMB.</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s-ES" sz="2000" dirty="0" smtClean="0"/>
              <a:t>Como esperaría los resultados</a:t>
            </a:r>
            <a:r>
              <a:rPr lang="es-ES" sz="2000" dirty="0" smtClean="0"/>
              <a:t> </a:t>
            </a:r>
            <a:r>
              <a:rPr lang="es-ES" sz="2000" dirty="0" smtClean="0"/>
              <a:t>(sensibilidad y especificidad) cambiaran si la ultrasonografía transvaginal de rutina fuera comparada a </a:t>
            </a:r>
            <a:r>
              <a:rPr lang="es-ES" sz="2000" smtClean="0"/>
              <a:t>la histopatología </a:t>
            </a:r>
            <a:r>
              <a:rPr lang="es-ES" sz="2000" dirty="0" smtClean="0"/>
              <a:t>e histeroscopia en esta revisión?</a:t>
            </a:r>
          </a:p>
          <a:p>
            <a:endParaRPr lang="en-US" sz="2000" dirty="0" smtClean="0"/>
          </a:p>
        </p:txBody>
      </p:sp>
      <p:sp>
        <p:nvSpPr>
          <p:cNvPr id="12" name="Text Box 5"/>
          <p:cNvSpPr txBox="1">
            <a:spLocks noChangeArrowheads="1"/>
          </p:cNvSpPr>
          <p:nvPr/>
        </p:nvSpPr>
        <p:spPr bwMode="auto">
          <a:xfrm>
            <a:off x="-7246" y="836712"/>
            <a:ext cx="9144001" cy="738664"/>
          </a:xfrm>
          <a:prstGeom prst="rect">
            <a:avLst/>
          </a:prstGeom>
          <a:solidFill>
            <a:srgbClr val="ED1B20"/>
          </a:solidFill>
          <a:ln>
            <a:solidFill>
              <a:schemeClr val="accent1"/>
            </a:solidFill>
          </a:ln>
          <a:extLst/>
        </p:spPr>
        <p:txBody>
          <a:bodyPr wrap="square">
            <a:spAutoFit/>
          </a:bodyPr>
          <a:lstStyle/>
          <a:p>
            <a:pPr algn="ctr" eaLnBrk="1" fontAlgn="auto" hangingPunct="1">
              <a:spcBef>
                <a:spcPts val="0"/>
              </a:spcBef>
              <a:spcAft>
                <a:spcPts val="0"/>
              </a:spcAft>
              <a:defRPr/>
            </a:pPr>
            <a:r>
              <a:rPr lang="es-ES" sz="1400" b="1" dirty="0">
                <a:solidFill>
                  <a:schemeClr val="bg1"/>
                </a:solidFill>
              </a:rPr>
              <a:t>Certeza diagnostica de sonohisterografia de contraste salina en la detección de pólipos endometriales en mujeres con sangrado postmenopáusico</a:t>
            </a:r>
            <a:r>
              <a:rPr lang="tr-TR" sz="1400" b="1" dirty="0">
                <a:solidFill>
                  <a:schemeClr val="bg1"/>
                </a:solidFill>
              </a:rPr>
              <a:t>:</a:t>
            </a:r>
            <a:r>
              <a:rPr lang="es-ES" sz="1400" b="1" dirty="0">
                <a:solidFill>
                  <a:schemeClr val="bg1"/>
                </a:solidFill>
              </a:rPr>
              <a:t> una revisión sistemática y meta</a:t>
            </a:r>
            <a:r>
              <a:rPr lang="tr-TR" sz="1400" b="1" dirty="0">
                <a:solidFill>
                  <a:schemeClr val="bg1"/>
                </a:solidFill>
              </a:rPr>
              <a:t>-anal</a:t>
            </a:r>
            <a:r>
              <a:rPr lang="es-ES" sz="1400" b="1" dirty="0">
                <a:solidFill>
                  <a:schemeClr val="bg1"/>
                </a:solidFill>
              </a:rPr>
              <a:t>i</a:t>
            </a:r>
            <a:r>
              <a:rPr lang="tr-TR" sz="1400" b="1" dirty="0">
                <a:solidFill>
                  <a:schemeClr val="bg1"/>
                </a:solidFill>
              </a:rPr>
              <a:t>sis </a:t>
            </a:r>
            <a:endParaRPr lang="en-US" sz="1400" b="1" dirty="0">
              <a:solidFill>
                <a:schemeClr val="bg1"/>
              </a:solidFill>
            </a:endParaRPr>
          </a:p>
          <a:p>
            <a:pPr lvl="0" algn="ctr" eaLnBrk="1" fontAlgn="auto" hangingPunct="1">
              <a:spcBef>
                <a:spcPts val="0"/>
              </a:spcBef>
              <a:spcAft>
                <a:spcPts val="0"/>
              </a:spcAft>
              <a:defRPr/>
            </a:pPr>
            <a:r>
              <a:rPr lang="en-US" sz="1400" i="1" kern="0" dirty="0" smtClean="0">
                <a:solidFill>
                  <a:srgbClr val="FFFFFF"/>
                </a:solidFill>
                <a:latin typeface="Arial"/>
              </a:rPr>
              <a:t>Vroom </a:t>
            </a:r>
            <a:r>
              <a:rPr lang="en-US" sz="1400" i="1" kern="0" dirty="0">
                <a:solidFill>
                  <a:srgbClr val="FFFFFF"/>
                </a:solidFill>
                <a:latin typeface="Arial"/>
              </a:rPr>
              <a:t>et al.</a:t>
            </a:r>
            <a:r>
              <a:rPr lang="en-GB" sz="1400" i="1" kern="0" dirty="0">
                <a:solidFill>
                  <a:srgbClr val="FFFFFF"/>
                </a:solidFill>
                <a:latin typeface="Arial"/>
              </a:rPr>
              <a:t>, UOG 2019</a:t>
            </a:r>
          </a:p>
        </p:txBody>
      </p:sp>
    </p:spTree>
    <p:extLst>
      <p:ext uri="{BB962C8B-B14F-4D97-AF65-F5344CB8AC3E}">
        <p14:creationId xmlns:p14="http://schemas.microsoft.com/office/powerpoint/2010/main" val="2774455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a:extLst/>
        </p:spPr>
        <p:txBody>
          <a:bodyPr wrap="square">
            <a:spAutoFit/>
          </a:bodyPr>
          <a:lstStyle/>
          <a:p>
            <a:pPr algn="ctr" eaLnBrk="1" fontAlgn="auto" hangingPunct="1">
              <a:spcBef>
                <a:spcPts val="0"/>
              </a:spcBef>
              <a:spcAft>
                <a:spcPts val="0"/>
              </a:spcAft>
              <a:defRPr/>
            </a:pPr>
            <a:r>
              <a:rPr lang="es-ES" sz="1400" b="1" dirty="0">
                <a:solidFill>
                  <a:schemeClr val="bg1"/>
                </a:solidFill>
              </a:rPr>
              <a:t>Certeza diagnostica de sonohisterografia de contraste salina en la detección de pólipos endometriales en mujeres con sangrado postmenopáusico</a:t>
            </a:r>
            <a:r>
              <a:rPr lang="tr-TR" sz="1400" b="1" dirty="0">
                <a:solidFill>
                  <a:schemeClr val="bg1"/>
                </a:solidFill>
              </a:rPr>
              <a:t>:</a:t>
            </a:r>
            <a:r>
              <a:rPr lang="es-ES" sz="1400" b="1" dirty="0">
                <a:solidFill>
                  <a:schemeClr val="bg1"/>
                </a:solidFill>
              </a:rPr>
              <a:t> una revisión sistemática y meta</a:t>
            </a:r>
            <a:r>
              <a:rPr lang="tr-TR" sz="1400" b="1" dirty="0">
                <a:solidFill>
                  <a:schemeClr val="bg1"/>
                </a:solidFill>
              </a:rPr>
              <a:t>-anal</a:t>
            </a:r>
            <a:r>
              <a:rPr lang="es-ES" sz="1400" b="1" dirty="0">
                <a:solidFill>
                  <a:schemeClr val="bg1"/>
                </a:solidFill>
              </a:rPr>
              <a:t>i</a:t>
            </a:r>
            <a:r>
              <a:rPr lang="tr-TR" sz="1400" b="1" dirty="0">
                <a:solidFill>
                  <a:schemeClr val="bg1"/>
                </a:solidFill>
              </a:rPr>
              <a:t>sis </a:t>
            </a:r>
            <a:endParaRPr lang="en-US" sz="1400" b="1" dirty="0">
              <a:solidFill>
                <a:schemeClr val="bg1"/>
              </a:solidFill>
            </a:endParaRPr>
          </a:p>
          <a:p>
            <a:pPr algn="ctr" eaLnBrk="1" fontAlgn="auto" hangingPunct="1">
              <a:spcBef>
                <a:spcPts val="0"/>
              </a:spcBef>
              <a:spcAft>
                <a:spcPts val="0"/>
              </a:spcAft>
              <a:defRPr/>
            </a:pPr>
            <a:r>
              <a:rPr lang="en-US" sz="1400" i="1" kern="0" dirty="0" smtClean="0">
                <a:solidFill>
                  <a:schemeClr val="bg1"/>
                </a:solidFill>
                <a:latin typeface="Arial"/>
              </a:rPr>
              <a:t>Vroom </a:t>
            </a:r>
            <a:r>
              <a:rPr lang="en-US" sz="1400" i="1" kern="0" dirty="0">
                <a:solidFill>
                  <a:schemeClr val="bg1"/>
                </a:solidFill>
                <a:latin typeface="Arial"/>
              </a:rPr>
              <a:t>et al.</a:t>
            </a:r>
            <a:r>
              <a:rPr lang="en-GB" sz="1400" i="1" kern="0" dirty="0">
                <a:solidFill>
                  <a:schemeClr val="bg1"/>
                </a:solidFill>
                <a:latin typeface="Arial"/>
              </a:rPr>
              <a:t>, UO</a:t>
            </a:r>
            <a:r>
              <a:rPr lang="en-GB" sz="1400" i="1" kern="0" dirty="0">
                <a:solidFill>
                  <a:srgbClr val="FFFFFF"/>
                </a:solidFill>
                <a:latin typeface="Arial"/>
              </a:rPr>
              <a:t>G 2019</a:t>
            </a:r>
          </a:p>
        </p:txBody>
      </p:sp>
      <p:sp>
        <p:nvSpPr>
          <p:cNvPr id="2" name="TextBox 1"/>
          <p:cNvSpPr txBox="1"/>
          <p:nvPr/>
        </p:nvSpPr>
        <p:spPr>
          <a:xfrm>
            <a:off x="80356" y="2286200"/>
            <a:ext cx="4790288" cy="1200329"/>
          </a:xfrm>
          <a:prstGeom prst="rect">
            <a:avLst/>
          </a:prstGeom>
          <a:noFill/>
        </p:spPr>
        <p:txBody>
          <a:bodyPr wrap="square" rtlCol="0">
            <a:spAutoFit/>
          </a:bodyPr>
          <a:lstStyle/>
          <a:p>
            <a:pPr marL="342900" indent="-342900">
              <a:buFont typeface="Arial" panose="020B0604020202020204" pitchFamily="34" charset="0"/>
              <a:buChar char="•"/>
            </a:pPr>
            <a:r>
              <a:rPr lang="es-ES" dirty="0" smtClean="0"/>
              <a:t>Aproximadamente, una de cada diez mujeres con sangrado postmenopáusico (PMB) tienen una malignidad endometrial subyacente.</a:t>
            </a:r>
            <a:endParaRPr lang="es-ES" dirty="0" smtClean="0"/>
          </a:p>
        </p:txBody>
      </p:sp>
      <p:sp>
        <p:nvSpPr>
          <p:cNvPr id="4" name="Rectangle 3"/>
          <p:cNvSpPr/>
          <p:nvPr/>
        </p:nvSpPr>
        <p:spPr>
          <a:xfrm>
            <a:off x="361920" y="6179312"/>
            <a:ext cx="4374097" cy="461665"/>
          </a:xfrm>
          <a:prstGeom prst="rect">
            <a:avLst/>
          </a:prstGeom>
        </p:spPr>
        <p:txBody>
          <a:bodyPr wrap="square">
            <a:spAutoFit/>
          </a:bodyPr>
          <a:lstStyle/>
          <a:p>
            <a:r>
              <a:rPr lang="en-US" sz="800" dirty="0" smtClean="0"/>
              <a:t>Image from</a:t>
            </a:r>
            <a:r>
              <a:rPr lang="en-US" sz="800" dirty="0"/>
              <a:t>: Clarke </a:t>
            </a:r>
            <a:r>
              <a:rPr lang="en-US" sz="800" dirty="0" smtClean="0"/>
              <a:t>MA, </a:t>
            </a:r>
            <a:r>
              <a:rPr lang="en-US" sz="800" dirty="0"/>
              <a:t>Long </a:t>
            </a:r>
            <a:r>
              <a:rPr lang="en-US" sz="800" dirty="0" smtClean="0"/>
              <a:t>BJ, </a:t>
            </a:r>
            <a:r>
              <a:rPr lang="en-US" sz="800" dirty="0"/>
              <a:t>Del Mar </a:t>
            </a:r>
            <a:r>
              <a:rPr lang="en-US" sz="800" dirty="0" err="1"/>
              <a:t>Morillo</a:t>
            </a:r>
            <a:r>
              <a:rPr lang="en-US" sz="800" dirty="0"/>
              <a:t> </a:t>
            </a:r>
            <a:r>
              <a:rPr lang="en-US" sz="800" dirty="0" smtClean="0"/>
              <a:t>A, </a:t>
            </a:r>
            <a:r>
              <a:rPr lang="en-US" sz="800" dirty="0" err="1"/>
              <a:t>Arbyn</a:t>
            </a:r>
            <a:r>
              <a:rPr lang="en-US" sz="800" dirty="0"/>
              <a:t> </a:t>
            </a:r>
            <a:r>
              <a:rPr lang="en-US" sz="800" dirty="0" smtClean="0"/>
              <a:t>M, </a:t>
            </a:r>
            <a:r>
              <a:rPr lang="en-US" sz="800" dirty="0" err="1"/>
              <a:t>Bakkum-Gamez</a:t>
            </a:r>
            <a:r>
              <a:rPr lang="en-US" sz="800" dirty="0"/>
              <a:t> </a:t>
            </a:r>
            <a:r>
              <a:rPr lang="en-US" sz="800" dirty="0" smtClean="0"/>
              <a:t>JN, </a:t>
            </a:r>
            <a:r>
              <a:rPr lang="en-US" sz="800" dirty="0" err="1"/>
              <a:t>Wentzensen</a:t>
            </a:r>
            <a:r>
              <a:rPr lang="en-US" sz="800" dirty="0"/>
              <a:t> </a:t>
            </a:r>
            <a:r>
              <a:rPr lang="en-US" sz="800" dirty="0" smtClean="0"/>
              <a:t>N. </a:t>
            </a:r>
            <a:r>
              <a:rPr lang="en-GB" sz="800" dirty="0"/>
              <a:t>Association of Endometrial Cancer Risk With Postmenopausal Bleeding in Women: A Systematic Review and Meta-analysis.</a:t>
            </a:r>
            <a:r>
              <a:rPr lang="en-US" sz="800" dirty="0" smtClean="0"/>
              <a:t> JAMA </a:t>
            </a:r>
            <a:r>
              <a:rPr lang="en-US" sz="800" dirty="0"/>
              <a:t>Intern </a:t>
            </a:r>
            <a:r>
              <a:rPr lang="en-US" sz="800" dirty="0" smtClean="0"/>
              <a:t>Med 2018; 178: 1210-1222</a:t>
            </a:r>
            <a:r>
              <a:rPr lang="en-US" sz="800" dirty="0"/>
              <a:t>.</a:t>
            </a:r>
          </a:p>
        </p:txBody>
      </p:sp>
      <p:sp>
        <p:nvSpPr>
          <p:cNvPr id="15" name="TextBox 14"/>
          <p:cNvSpPr txBox="1"/>
          <p:nvPr/>
        </p:nvSpPr>
        <p:spPr>
          <a:xfrm>
            <a:off x="2984102" y="1842929"/>
            <a:ext cx="4790288" cy="461665"/>
          </a:xfrm>
          <a:prstGeom prst="rect">
            <a:avLst/>
          </a:prstGeom>
          <a:noFill/>
        </p:spPr>
        <p:txBody>
          <a:bodyPr wrap="square" rtlCol="0">
            <a:spAutoFit/>
          </a:bodyPr>
          <a:lstStyle/>
          <a:p>
            <a:r>
              <a:rPr lang="tr-TR" sz="2400" b="1" dirty="0" smtClean="0"/>
              <a:t>INTRODUC</a:t>
            </a:r>
            <a:r>
              <a:rPr lang="es-ES" sz="2400" b="1" dirty="0"/>
              <a:t>C</a:t>
            </a:r>
            <a:r>
              <a:rPr lang="tr-TR" sz="2400" b="1" dirty="0" smtClean="0"/>
              <a:t>ION</a:t>
            </a:r>
            <a:endParaRPr lang="en-US" sz="2400" b="1" dirty="0" smtClean="0"/>
          </a:p>
        </p:txBody>
      </p:sp>
      <p:sp>
        <p:nvSpPr>
          <p:cNvPr id="5" name="TextBox 4"/>
          <p:cNvSpPr txBox="1"/>
          <p:nvPr/>
        </p:nvSpPr>
        <p:spPr>
          <a:xfrm>
            <a:off x="7631758" y="2542216"/>
            <a:ext cx="914033" cy="523220"/>
          </a:xfrm>
          <a:prstGeom prst="rect">
            <a:avLst/>
          </a:prstGeom>
          <a:noFill/>
        </p:spPr>
        <p:txBody>
          <a:bodyPr wrap="none" rtlCol="0">
            <a:spAutoFit/>
          </a:bodyPr>
          <a:lstStyle/>
          <a:p>
            <a:r>
              <a:rPr lang="en-US" sz="2800" b="1" dirty="0" smtClean="0">
                <a:solidFill>
                  <a:srgbClr val="C00000"/>
                </a:solidFill>
              </a:rPr>
              <a:t>~9</a:t>
            </a:r>
            <a:r>
              <a:rPr lang="en-US" sz="2800" b="1" dirty="0">
                <a:solidFill>
                  <a:srgbClr val="C00000"/>
                </a:solidFill>
              </a:rPr>
              <a:t>%</a:t>
            </a:r>
            <a:endParaRPr lang="tr-TR" sz="2800" b="1" dirty="0">
              <a:solidFill>
                <a:srgbClr val="C00000"/>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149" y="2296169"/>
            <a:ext cx="820243" cy="820243"/>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6437" r="28171"/>
          <a:stretch/>
        </p:blipFill>
        <p:spPr>
          <a:xfrm>
            <a:off x="7188124" y="2286200"/>
            <a:ext cx="378587" cy="83403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9246" y="2293095"/>
            <a:ext cx="820243" cy="82024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7052" y="2293095"/>
            <a:ext cx="820243" cy="820243"/>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7174" y="2285701"/>
            <a:ext cx="820243" cy="820243"/>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6017" y="3748664"/>
            <a:ext cx="4156463" cy="283431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5853" y="2736375"/>
            <a:ext cx="820243" cy="82024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6652" y="2733301"/>
            <a:ext cx="820243" cy="820243"/>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9777" y="2740484"/>
            <a:ext cx="820243" cy="820243"/>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9898" y="2753504"/>
            <a:ext cx="820243" cy="82024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692" y="2766524"/>
            <a:ext cx="820243" cy="820243"/>
          </a:xfrm>
          <a:prstGeom prst="rect">
            <a:avLst/>
          </a:prstGeom>
        </p:spPr>
      </p:pic>
      <p:sp>
        <p:nvSpPr>
          <p:cNvPr id="25" name="TextBox 24"/>
          <p:cNvSpPr txBox="1"/>
          <p:nvPr/>
        </p:nvSpPr>
        <p:spPr>
          <a:xfrm>
            <a:off x="56412" y="3429000"/>
            <a:ext cx="4679605" cy="1200329"/>
          </a:xfrm>
          <a:prstGeom prst="rect">
            <a:avLst/>
          </a:prstGeom>
          <a:noFill/>
        </p:spPr>
        <p:txBody>
          <a:bodyPr wrap="square" rtlCol="0">
            <a:spAutoFit/>
          </a:bodyPr>
          <a:lstStyle/>
          <a:p>
            <a:pPr marL="342900" indent="-342900">
              <a:buFont typeface="Arial" panose="020B0604020202020204" pitchFamily="34" charset="0"/>
              <a:buChar char="•"/>
            </a:pPr>
            <a:r>
              <a:rPr lang="es-ES" dirty="0" smtClean="0"/>
              <a:t>40% </a:t>
            </a:r>
            <a:r>
              <a:rPr lang="es-ES" dirty="0" smtClean="0"/>
              <a:t>de la mujeres con endometrio engrosado tendrán pólipos endometriales que llevan un riesgo focal de malignidad de </a:t>
            </a:r>
            <a:r>
              <a:rPr lang="es-ES" dirty="0" smtClean="0"/>
              <a:t>4.47% al 6%</a:t>
            </a:r>
            <a:r>
              <a:rPr lang="en-GB" dirty="0" smtClean="0"/>
              <a:t>. </a:t>
            </a:r>
            <a:endParaRPr lang="en-US" dirty="0" smtClean="0"/>
          </a:p>
        </p:txBody>
      </p:sp>
      <p:sp>
        <p:nvSpPr>
          <p:cNvPr id="26" name="TextBox 25"/>
          <p:cNvSpPr txBox="1"/>
          <p:nvPr/>
        </p:nvSpPr>
        <p:spPr>
          <a:xfrm>
            <a:off x="5361789" y="3943165"/>
            <a:ext cx="2694969" cy="830997"/>
          </a:xfrm>
          <a:prstGeom prst="rect">
            <a:avLst/>
          </a:prstGeom>
          <a:noFill/>
        </p:spPr>
        <p:txBody>
          <a:bodyPr wrap="none" rtlCol="0">
            <a:spAutoFit/>
          </a:bodyPr>
          <a:lstStyle/>
          <a:p>
            <a:r>
              <a:rPr lang="es-ES" sz="2400" b="1" dirty="0" smtClean="0">
                <a:solidFill>
                  <a:srgbClr val="C00000"/>
                </a:solidFill>
              </a:rPr>
              <a:t>~5% riesgo de</a:t>
            </a:r>
          </a:p>
          <a:p>
            <a:r>
              <a:rPr lang="es-ES" sz="2400" b="1" dirty="0" smtClean="0">
                <a:solidFill>
                  <a:srgbClr val="C00000"/>
                </a:solidFill>
              </a:rPr>
              <a:t> malignidad focal</a:t>
            </a:r>
            <a:endParaRPr lang="es-ES" sz="2400" b="1" dirty="0">
              <a:solidFill>
                <a:srgbClr val="C00000"/>
              </a:solidFill>
            </a:endParaRPr>
          </a:p>
        </p:txBody>
      </p:sp>
      <p:sp>
        <p:nvSpPr>
          <p:cNvPr id="8" name="Rectangle 7"/>
          <p:cNvSpPr/>
          <p:nvPr/>
        </p:nvSpPr>
        <p:spPr>
          <a:xfrm>
            <a:off x="104756" y="4725144"/>
            <a:ext cx="4631261" cy="1200329"/>
          </a:xfrm>
          <a:prstGeom prst="rect">
            <a:avLst/>
          </a:prstGeom>
        </p:spPr>
        <p:txBody>
          <a:bodyPr wrap="square">
            <a:spAutoFit/>
          </a:bodyPr>
          <a:lstStyle/>
          <a:p>
            <a:pPr marL="285750" indent="-285750">
              <a:buFont typeface="Arial" panose="020B0604020202020204" pitchFamily="34" charset="0"/>
              <a:buChar char="•"/>
            </a:pPr>
            <a:r>
              <a:rPr lang="es-ES" dirty="0" smtClean="0"/>
              <a:t>La sonohisterografia de contraste salina (SCSH) puede usarse como método para estratificar mujeres con PMB para tratamiento posterior. </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noFill/>
          </a:ln>
          <a:extLst/>
        </p:spPr>
        <p:txBody>
          <a:bodyPr wrap="square">
            <a:spAutoFit/>
          </a:bodyPr>
          <a:lstStyle/>
          <a:p>
            <a:pPr algn="ctr" eaLnBrk="1" fontAlgn="auto" hangingPunct="1">
              <a:spcBef>
                <a:spcPts val="0"/>
              </a:spcBef>
              <a:spcAft>
                <a:spcPts val="0"/>
              </a:spcAft>
              <a:defRPr/>
            </a:pPr>
            <a:r>
              <a:rPr lang="es-ES" sz="1400" b="1" dirty="0">
                <a:solidFill>
                  <a:schemeClr val="bg1"/>
                </a:solidFill>
              </a:rPr>
              <a:t>Certeza diagnostica de sonohisterografia de contraste salina en la detección de pólipos endometriales en mujeres con sangrado postmenopáusico</a:t>
            </a:r>
            <a:r>
              <a:rPr lang="tr-TR" sz="1400" b="1" dirty="0">
                <a:solidFill>
                  <a:schemeClr val="bg1"/>
                </a:solidFill>
              </a:rPr>
              <a:t>:</a:t>
            </a:r>
            <a:r>
              <a:rPr lang="es-ES" sz="1400" b="1" dirty="0">
                <a:solidFill>
                  <a:schemeClr val="bg1"/>
                </a:solidFill>
              </a:rPr>
              <a:t> una revisión sistemática y meta</a:t>
            </a:r>
            <a:r>
              <a:rPr lang="tr-TR" sz="1400" b="1" dirty="0">
                <a:solidFill>
                  <a:schemeClr val="bg1"/>
                </a:solidFill>
              </a:rPr>
              <a:t>-anal</a:t>
            </a:r>
            <a:r>
              <a:rPr lang="es-ES" sz="1400" b="1" dirty="0">
                <a:solidFill>
                  <a:schemeClr val="bg1"/>
                </a:solidFill>
              </a:rPr>
              <a:t>i</a:t>
            </a:r>
            <a:r>
              <a:rPr lang="tr-TR" sz="1400" b="1" dirty="0">
                <a:solidFill>
                  <a:schemeClr val="bg1"/>
                </a:solidFill>
              </a:rPr>
              <a:t>sis </a:t>
            </a:r>
            <a:endParaRPr lang="en-US" sz="1400" b="1" dirty="0">
              <a:solidFill>
                <a:schemeClr val="bg1"/>
              </a:solidFill>
            </a:endParaRPr>
          </a:p>
          <a:p>
            <a:pPr lvl="0" algn="ctr" eaLnBrk="1" fontAlgn="auto" hangingPunct="1">
              <a:spcBef>
                <a:spcPts val="0"/>
              </a:spcBef>
              <a:spcAft>
                <a:spcPts val="0"/>
              </a:spcAft>
              <a:defRPr/>
            </a:pPr>
            <a:r>
              <a:rPr lang="en-US" sz="1400" i="1" kern="0" dirty="0" smtClean="0">
                <a:solidFill>
                  <a:srgbClr val="FFFFFF"/>
                </a:solidFill>
                <a:latin typeface="Arial"/>
              </a:rPr>
              <a:t>Vroom </a:t>
            </a:r>
            <a:r>
              <a:rPr lang="en-US" sz="1400" i="1" kern="0" dirty="0">
                <a:solidFill>
                  <a:srgbClr val="FFFFFF"/>
                </a:solidFill>
                <a:latin typeface="Arial"/>
              </a:rPr>
              <a:t>et al.</a:t>
            </a:r>
            <a:r>
              <a:rPr lang="en-GB" sz="1400" i="1" kern="0" dirty="0">
                <a:solidFill>
                  <a:srgbClr val="FFFFFF"/>
                </a:solidFill>
                <a:latin typeface="Arial"/>
              </a:rPr>
              <a:t>, UOG 2019</a:t>
            </a:r>
          </a:p>
        </p:txBody>
      </p:sp>
      <p:sp>
        <p:nvSpPr>
          <p:cNvPr id="16" name="TextBox 15"/>
          <p:cNvSpPr txBox="1"/>
          <p:nvPr/>
        </p:nvSpPr>
        <p:spPr>
          <a:xfrm>
            <a:off x="-17116" y="4258371"/>
            <a:ext cx="4176464" cy="400110"/>
          </a:xfrm>
          <a:prstGeom prst="rect">
            <a:avLst/>
          </a:prstGeom>
          <a:noFill/>
        </p:spPr>
        <p:txBody>
          <a:bodyPr wrap="square" rtlCol="0">
            <a:spAutoFit/>
          </a:bodyPr>
          <a:lstStyle/>
          <a:p>
            <a:pPr algn="ctr"/>
            <a:r>
              <a:rPr lang="en-US" sz="2000" b="1" dirty="0" err="1" smtClean="0"/>
              <a:t>Histeroscopia</a:t>
            </a:r>
            <a:r>
              <a:rPr lang="en-US" sz="2000" b="1" dirty="0" smtClean="0"/>
              <a:t> </a:t>
            </a:r>
            <a:endParaRPr lang="en-US" sz="2000" b="1" dirty="0" smtClean="0"/>
          </a:p>
        </p:txBody>
      </p:sp>
      <p:sp>
        <p:nvSpPr>
          <p:cNvPr id="17" name="TextBox 16"/>
          <p:cNvSpPr txBox="1"/>
          <p:nvPr/>
        </p:nvSpPr>
        <p:spPr>
          <a:xfrm>
            <a:off x="5049428" y="4223320"/>
            <a:ext cx="4014989" cy="707886"/>
          </a:xfrm>
          <a:prstGeom prst="rect">
            <a:avLst/>
          </a:prstGeom>
          <a:noFill/>
        </p:spPr>
        <p:txBody>
          <a:bodyPr wrap="square" rtlCol="0">
            <a:spAutoFit/>
          </a:bodyPr>
          <a:lstStyle/>
          <a:p>
            <a:pPr algn="ctr"/>
            <a:r>
              <a:rPr lang="en-US" sz="2000" b="1" dirty="0" smtClean="0"/>
              <a:t>Sonohisterografia de contrast </a:t>
            </a:r>
            <a:r>
              <a:rPr lang="en-US" sz="2000" b="1" dirty="0" err="1" smtClean="0"/>
              <a:t>salina</a:t>
            </a:r>
            <a:r>
              <a:rPr lang="en-US" sz="2000" b="1" dirty="0" smtClean="0"/>
              <a:t> (SCSH</a:t>
            </a:r>
            <a:r>
              <a:rPr lang="en-US" sz="2000" b="1" dirty="0" smtClean="0"/>
              <a:t>)</a:t>
            </a:r>
          </a:p>
        </p:txBody>
      </p:sp>
      <p:sp>
        <p:nvSpPr>
          <p:cNvPr id="6" name="Left-Right Arrow 5"/>
          <p:cNvSpPr/>
          <p:nvPr/>
        </p:nvSpPr>
        <p:spPr bwMode="auto">
          <a:xfrm>
            <a:off x="3610631" y="4280031"/>
            <a:ext cx="1599121" cy="601329"/>
          </a:xfrm>
          <a:prstGeom prst="lef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cs typeface="Arial" charset="0"/>
            </a:endParaRPr>
          </a:p>
        </p:txBody>
      </p:sp>
      <p:sp>
        <p:nvSpPr>
          <p:cNvPr id="19" name="TextBox 18"/>
          <p:cNvSpPr txBox="1"/>
          <p:nvPr/>
        </p:nvSpPr>
        <p:spPr>
          <a:xfrm>
            <a:off x="395536" y="4862321"/>
            <a:ext cx="3456384" cy="1508105"/>
          </a:xfrm>
          <a:prstGeom prst="rect">
            <a:avLst/>
          </a:prstGeom>
          <a:noFill/>
        </p:spPr>
        <p:txBody>
          <a:bodyPr wrap="square" rtlCol="0">
            <a:spAutoFit/>
          </a:bodyPr>
          <a:lstStyle/>
          <a:p>
            <a:pPr algn="ctr"/>
            <a:r>
              <a:rPr lang="es-ES" dirty="0" smtClean="0"/>
              <a:t>Se considera de confianza </a:t>
            </a:r>
            <a:r>
              <a:rPr lang="es-ES" dirty="0" smtClean="0"/>
              <a:t>para detectar pólipos</a:t>
            </a:r>
            <a:endParaRPr lang="es-ES" dirty="0" smtClean="0"/>
          </a:p>
          <a:p>
            <a:pPr algn="ctr"/>
            <a:endParaRPr lang="es-ES" sz="1000" dirty="0" smtClean="0"/>
          </a:p>
          <a:p>
            <a:pPr algn="ctr"/>
            <a:r>
              <a:rPr lang="es-ES" dirty="0" smtClean="0"/>
              <a:t>Invasivo y caro</a:t>
            </a:r>
          </a:p>
          <a:p>
            <a:pPr algn="ctr"/>
            <a:endParaRPr lang="es-ES" sz="1000" dirty="0" smtClean="0"/>
          </a:p>
          <a:p>
            <a:pPr algn="ctr"/>
            <a:r>
              <a:rPr lang="es-ES" dirty="0" smtClean="0"/>
              <a:t>Diagnostico y terapéutico</a:t>
            </a:r>
            <a:endParaRPr lang="es-ES" dirty="0" smtClean="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985" y="1842307"/>
            <a:ext cx="3380043" cy="225885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9660" y="1826295"/>
            <a:ext cx="3824704" cy="2353467"/>
          </a:xfrm>
          <a:prstGeom prst="rect">
            <a:avLst/>
          </a:prstGeom>
        </p:spPr>
      </p:pic>
      <p:sp>
        <p:nvSpPr>
          <p:cNvPr id="18" name="TextBox 17"/>
          <p:cNvSpPr txBox="1"/>
          <p:nvPr/>
        </p:nvSpPr>
        <p:spPr>
          <a:xfrm>
            <a:off x="4932040" y="4598209"/>
            <a:ext cx="4211959" cy="2062103"/>
          </a:xfrm>
          <a:prstGeom prst="rect">
            <a:avLst/>
          </a:prstGeom>
          <a:noFill/>
        </p:spPr>
        <p:txBody>
          <a:bodyPr wrap="square" rtlCol="0">
            <a:spAutoFit/>
          </a:bodyPr>
          <a:lstStyle/>
          <a:p>
            <a:pPr algn="ctr"/>
            <a:endParaRPr lang="es-ES" dirty="0" smtClean="0"/>
          </a:p>
          <a:p>
            <a:pPr algn="ctr"/>
            <a:r>
              <a:rPr lang="es-ES" dirty="0" smtClean="0"/>
              <a:t>Menos invasivo y mas accesible</a:t>
            </a:r>
          </a:p>
          <a:p>
            <a:pPr algn="ctr"/>
            <a:endParaRPr lang="es-ES" sz="1000" dirty="0" smtClean="0"/>
          </a:p>
          <a:p>
            <a:pPr algn="ctr"/>
            <a:r>
              <a:rPr lang="es-ES" dirty="0" smtClean="0"/>
              <a:t>86% sensibilidad y 81% especificidad para detectar pólipos en TODAS la mujeres con sangrado</a:t>
            </a:r>
          </a:p>
          <a:p>
            <a:pPr algn="ctr"/>
            <a:endParaRPr lang="es-ES" sz="1000" dirty="0" smtClean="0"/>
          </a:p>
          <a:p>
            <a:pPr algn="ctr"/>
            <a:r>
              <a:rPr lang="es-ES" dirty="0" smtClean="0"/>
              <a:t>Solo</a:t>
            </a:r>
            <a:r>
              <a:rPr lang="es-ES" dirty="0" smtClean="0"/>
              <a:t> diagnostico</a:t>
            </a:r>
            <a:endParaRPr lang="es-ES" dirty="0" smtClean="0"/>
          </a:p>
        </p:txBody>
      </p:sp>
    </p:spTree>
    <p:extLst>
      <p:ext uri="{BB962C8B-B14F-4D97-AF65-F5344CB8AC3E}">
        <p14:creationId xmlns:p14="http://schemas.microsoft.com/office/powerpoint/2010/main" val="3453978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a:extLst/>
        </p:spPr>
        <p:txBody>
          <a:bodyPr wrap="square">
            <a:spAutoFit/>
          </a:bodyPr>
          <a:lstStyle/>
          <a:p>
            <a:pPr algn="ctr" eaLnBrk="1" fontAlgn="auto" hangingPunct="1">
              <a:spcBef>
                <a:spcPts val="0"/>
              </a:spcBef>
              <a:spcAft>
                <a:spcPts val="0"/>
              </a:spcAft>
              <a:defRPr/>
            </a:pPr>
            <a:r>
              <a:rPr lang="es-ES" sz="1400" b="1" dirty="0">
                <a:solidFill>
                  <a:schemeClr val="bg1"/>
                </a:solidFill>
              </a:rPr>
              <a:t>Certeza diagnostica de sonohisterografia de contraste salina en la detección de pólipos endometriales en mujeres con sangrado postmenopáusico</a:t>
            </a:r>
            <a:r>
              <a:rPr lang="tr-TR" sz="1400" b="1" dirty="0">
                <a:solidFill>
                  <a:schemeClr val="bg1"/>
                </a:solidFill>
              </a:rPr>
              <a:t>:</a:t>
            </a:r>
            <a:r>
              <a:rPr lang="es-ES" sz="1400" b="1" dirty="0">
                <a:solidFill>
                  <a:schemeClr val="bg1"/>
                </a:solidFill>
              </a:rPr>
              <a:t> una revisión sistemática y meta</a:t>
            </a:r>
            <a:r>
              <a:rPr lang="tr-TR" sz="1400" b="1" dirty="0">
                <a:solidFill>
                  <a:schemeClr val="bg1"/>
                </a:solidFill>
              </a:rPr>
              <a:t>-anal</a:t>
            </a:r>
            <a:r>
              <a:rPr lang="es-ES" sz="1400" b="1" dirty="0">
                <a:solidFill>
                  <a:schemeClr val="bg1"/>
                </a:solidFill>
              </a:rPr>
              <a:t>i</a:t>
            </a:r>
            <a:r>
              <a:rPr lang="tr-TR" sz="1400" b="1" dirty="0">
                <a:solidFill>
                  <a:schemeClr val="bg1"/>
                </a:solidFill>
              </a:rPr>
              <a:t>sis </a:t>
            </a:r>
            <a:endParaRPr lang="en-US" sz="1400" b="1" dirty="0">
              <a:solidFill>
                <a:schemeClr val="bg1"/>
              </a:solidFill>
            </a:endParaRPr>
          </a:p>
          <a:p>
            <a:pPr lvl="0" algn="ctr" eaLnBrk="1" fontAlgn="auto" hangingPunct="1">
              <a:spcBef>
                <a:spcPts val="0"/>
              </a:spcBef>
              <a:spcAft>
                <a:spcPts val="0"/>
              </a:spcAft>
              <a:defRPr/>
            </a:pPr>
            <a:r>
              <a:rPr lang="en-US" sz="1400" i="1" kern="0" dirty="0" smtClean="0">
                <a:solidFill>
                  <a:srgbClr val="FFFFFF"/>
                </a:solidFill>
                <a:latin typeface="Arial"/>
              </a:rPr>
              <a:t>Vroom </a:t>
            </a:r>
            <a:r>
              <a:rPr lang="en-US" sz="1400" i="1" kern="0" dirty="0">
                <a:solidFill>
                  <a:srgbClr val="FFFFFF"/>
                </a:solidFill>
                <a:latin typeface="Arial"/>
              </a:rPr>
              <a:t>et al.</a:t>
            </a:r>
            <a:r>
              <a:rPr lang="en-GB" sz="1400" i="1" kern="0" dirty="0">
                <a:solidFill>
                  <a:srgbClr val="FFFFFF"/>
                </a:solidFill>
                <a:latin typeface="Arial"/>
              </a:rPr>
              <a:t>, UOG 2019</a:t>
            </a:r>
          </a:p>
        </p:txBody>
      </p:sp>
      <p:sp>
        <p:nvSpPr>
          <p:cNvPr id="15" name="TextBox 14"/>
          <p:cNvSpPr txBox="1"/>
          <p:nvPr/>
        </p:nvSpPr>
        <p:spPr>
          <a:xfrm>
            <a:off x="2195736" y="2247255"/>
            <a:ext cx="4032448" cy="461665"/>
          </a:xfrm>
          <a:prstGeom prst="rect">
            <a:avLst/>
          </a:prstGeom>
          <a:noFill/>
        </p:spPr>
        <p:txBody>
          <a:bodyPr wrap="square" rtlCol="0">
            <a:spAutoFit/>
          </a:bodyPr>
          <a:lstStyle/>
          <a:p>
            <a:r>
              <a:rPr lang="en-GB" sz="2400" b="1" dirty="0" smtClean="0"/>
              <a:t>OBJETIVO DEL ESTUDIO</a:t>
            </a:r>
            <a:endParaRPr lang="en-US" sz="2400" b="1" dirty="0" smtClean="0"/>
          </a:p>
        </p:txBody>
      </p:sp>
      <p:sp>
        <p:nvSpPr>
          <p:cNvPr id="25" name="TextBox 24"/>
          <p:cNvSpPr txBox="1"/>
          <p:nvPr/>
        </p:nvSpPr>
        <p:spPr>
          <a:xfrm>
            <a:off x="611560" y="3068960"/>
            <a:ext cx="7800947" cy="2400657"/>
          </a:xfrm>
          <a:prstGeom prst="rect">
            <a:avLst/>
          </a:prstGeom>
          <a:noFill/>
        </p:spPr>
        <p:txBody>
          <a:bodyPr wrap="square" rtlCol="0">
            <a:spAutoFit/>
          </a:bodyPr>
          <a:lstStyle/>
          <a:p>
            <a:pPr algn="ctr">
              <a:lnSpc>
                <a:spcPct val="150000"/>
              </a:lnSpc>
            </a:pPr>
            <a:r>
              <a:rPr lang="es-ES" sz="2000" dirty="0" smtClean="0"/>
              <a:t>El objetivo de esta revisión fue investigar la certeza diagnostica de SCSH para pólipos endometriales en mujeres con PMB, de manera de determinar si este método mínimamente invasivo puede usarse para estratificar estas mujeres para seguimiento diagnostico posterior y tratamiento</a:t>
            </a:r>
            <a:r>
              <a:rPr lang="en-GB" sz="2000" dirty="0" smtClean="0"/>
              <a:t>.</a:t>
            </a:r>
            <a:endParaRPr lang="en-US" sz="2000" dirty="0" smtClean="0"/>
          </a:p>
        </p:txBody>
      </p:sp>
    </p:spTree>
    <p:extLst>
      <p:ext uri="{BB962C8B-B14F-4D97-AF65-F5344CB8AC3E}">
        <p14:creationId xmlns:p14="http://schemas.microsoft.com/office/powerpoint/2010/main" val="382879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a:extLst/>
        </p:spPr>
        <p:txBody>
          <a:bodyPr wrap="square">
            <a:spAutoFit/>
          </a:bodyPr>
          <a:lstStyle/>
          <a:p>
            <a:pPr algn="ctr" eaLnBrk="1" fontAlgn="auto" hangingPunct="1">
              <a:spcBef>
                <a:spcPts val="0"/>
              </a:spcBef>
              <a:spcAft>
                <a:spcPts val="0"/>
              </a:spcAft>
              <a:defRPr/>
            </a:pPr>
            <a:r>
              <a:rPr lang="es-ES" sz="1400" b="1" dirty="0">
                <a:solidFill>
                  <a:schemeClr val="bg1"/>
                </a:solidFill>
              </a:rPr>
              <a:t>Certeza diagnostica de sonohisterografia de contraste salina en la detección de pólipos endometriales en mujeres con sangrado postmenopáusico</a:t>
            </a:r>
            <a:r>
              <a:rPr lang="tr-TR" sz="1400" b="1" dirty="0">
                <a:solidFill>
                  <a:schemeClr val="bg1"/>
                </a:solidFill>
              </a:rPr>
              <a:t>:</a:t>
            </a:r>
            <a:r>
              <a:rPr lang="es-ES" sz="1400" b="1" dirty="0">
                <a:solidFill>
                  <a:schemeClr val="bg1"/>
                </a:solidFill>
              </a:rPr>
              <a:t> una revisión sistemática y meta</a:t>
            </a:r>
            <a:r>
              <a:rPr lang="tr-TR" sz="1400" b="1" dirty="0">
                <a:solidFill>
                  <a:schemeClr val="bg1"/>
                </a:solidFill>
              </a:rPr>
              <a:t>-anal</a:t>
            </a:r>
            <a:r>
              <a:rPr lang="es-ES" sz="1400" b="1" dirty="0">
                <a:solidFill>
                  <a:schemeClr val="bg1"/>
                </a:solidFill>
              </a:rPr>
              <a:t>i</a:t>
            </a:r>
            <a:r>
              <a:rPr lang="tr-TR" sz="1400" b="1" dirty="0">
                <a:solidFill>
                  <a:schemeClr val="bg1"/>
                </a:solidFill>
              </a:rPr>
              <a:t>sis </a:t>
            </a:r>
            <a:endParaRPr lang="en-US" sz="1400" b="1" dirty="0">
              <a:solidFill>
                <a:schemeClr val="bg1"/>
              </a:solidFill>
            </a:endParaRPr>
          </a:p>
          <a:p>
            <a:pPr lvl="0" algn="ctr" eaLnBrk="1" fontAlgn="auto" hangingPunct="1">
              <a:spcBef>
                <a:spcPts val="0"/>
              </a:spcBef>
              <a:spcAft>
                <a:spcPts val="0"/>
              </a:spcAft>
              <a:defRPr/>
            </a:pPr>
            <a:r>
              <a:rPr lang="en-US" sz="1400" i="1" kern="0" dirty="0" smtClean="0">
                <a:solidFill>
                  <a:srgbClr val="FFFFFF"/>
                </a:solidFill>
                <a:latin typeface="Arial"/>
              </a:rPr>
              <a:t>Vroom </a:t>
            </a:r>
            <a:r>
              <a:rPr lang="en-US" sz="1400" i="1" kern="0" dirty="0">
                <a:solidFill>
                  <a:srgbClr val="FFFFFF"/>
                </a:solidFill>
                <a:latin typeface="Arial"/>
              </a:rPr>
              <a:t>et al.</a:t>
            </a:r>
            <a:r>
              <a:rPr lang="en-GB" sz="1400" i="1" kern="0" dirty="0">
                <a:solidFill>
                  <a:srgbClr val="FFFFFF"/>
                </a:solidFill>
                <a:latin typeface="Arial"/>
              </a:rPr>
              <a:t>, UOG 2019</a:t>
            </a:r>
          </a:p>
        </p:txBody>
      </p:sp>
      <p:sp>
        <p:nvSpPr>
          <p:cNvPr id="2" name="TextBox 1"/>
          <p:cNvSpPr txBox="1"/>
          <p:nvPr/>
        </p:nvSpPr>
        <p:spPr>
          <a:xfrm>
            <a:off x="4815021" y="2324812"/>
            <a:ext cx="4139952" cy="1477328"/>
          </a:xfrm>
          <a:prstGeom prst="rect">
            <a:avLst/>
          </a:prstGeom>
          <a:noFill/>
        </p:spPr>
        <p:txBody>
          <a:bodyPr wrap="square" rtlCol="0">
            <a:spAutoFit/>
          </a:bodyPr>
          <a:lstStyle/>
          <a:p>
            <a:pPr marL="342900" indent="-342900">
              <a:buFont typeface="Arial" panose="020B0604020202020204" pitchFamily="34" charset="0"/>
              <a:buChar char="•"/>
            </a:pPr>
            <a:r>
              <a:rPr lang="es-ES" dirty="0" smtClean="0"/>
              <a:t>Búsquedas electrónicas de base de datos de MEDLINE, EMBASE </a:t>
            </a:r>
            <a:r>
              <a:rPr lang="es-ES" dirty="0" smtClean="0"/>
              <a:t>y</a:t>
            </a:r>
            <a:r>
              <a:rPr lang="es-ES" dirty="0" smtClean="0"/>
              <a:t> Web of </a:t>
            </a:r>
            <a:r>
              <a:rPr lang="es-ES" dirty="0" err="1" smtClean="0"/>
              <a:t>Science</a:t>
            </a:r>
            <a:r>
              <a:rPr lang="es-ES" dirty="0" smtClean="0"/>
              <a:t> y búsquedas manuales se realizaron en Agosto 2018.</a:t>
            </a:r>
            <a:endParaRPr lang="es-ES" dirty="0" smtClean="0"/>
          </a:p>
        </p:txBody>
      </p:sp>
      <p:sp>
        <p:nvSpPr>
          <p:cNvPr id="15" name="TextBox 14"/>
          <p:cNvSpPr txBox="1"/>
          <p:nvPr/>
        </p:nvSpPr>
        <p:spPr>
          <a:xfrm>
            <a:off x="3347864" y="1796305"/>
            <a:ext cx="4790288" cy="461665"/>
          </a:xfrm>
          <a:prstGeom prst="rect">
            <a:avLst/>
          </a:prstGeom>
          <a:noFill/>
        </p:spPr>
        <p:txBody>
          <a:bodyPr wrap="square" rtlCol="0">
            <a:spAutoFit/>
          </a:bodyPr>
          <a:lstStyle/>
          <a:p>
            <a:r>
              <a:rPr lang="tr-TR" sz="2400" b="1" dirty="0" smtClean="0"/>
              <a:t>METOD</a:t>
            </a:r>
            <a:r>
              <a:rPr lang="es-ES" sz="2400" b="1" dirty="0"/>
              <a:t>O</a:t>
            </a:r>
            <a:r>
              <a:rPr lang="tr-TR" sz="2400" b="1" dirty="0" smtClean="0"/>
              <a:t>S</a:t>
            </a:r>
            <a:endParaRPr lang="en-US" sz="2400" b="1" dirty="0" smtClean="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7884" t="2288" r="42645" b="82208"/>
          <a:stretch/>
        </p:blipFill>
        <p:spPr>
          <a:xfrm>
            <a:off x="-1" y="2324812"/>
            <a:ext cx="4815022" cy="1320211"/>
          </a:xfrm>
          <a:prstGeom prst="rect">
            <a:avLst/>
          </a:prstGeom>
        </p:spPr>
      </p:pic>
      <p:sp>
        <p:nvSpPr>
          <p:cNvPr id="11" name="TextBox 10"/>
          <p:cNvSpPr txBox="1"/>
          <p:nvPr/>
        </p:nvSpPr>
        <p:spPr>
          <a:xfrm>
            <a:off x="4815021" y="3711865"/>
            <a:ext cx="4139952" cy="1754326"/>
          </a:xfrm>
          <a:prstGeom prst="rect">
            <a:avLst/>
          </a:prstGeom>
          <a:noFill/>
        </p:spPr>
        <p:txBody>
          <a:bodyPr wrap="square" rtlCol="0">
            <a:spAutoFit/>
          </a:bodyPr>
          <a:lstStyle/>
          <a:p>
            <a:pPr marL="342900" indent="-342900">
              <a:buFont typeface="Arial" panose="020B0604020202020204" pitchFamily="34" charset="0"/>
              <a:buChar char="•"/>
            </a:pPr>
            <a:r>
              <a:rPr lang="es-ES" dirty="0" smtClean="0"/>
              <a:t>Estudios se consideraron elegibles si comparaban SCSH ya sea con histeroscopia o histopatología para la detección de pólipos endometriales en mujeres con PMB.</a:t>
            </a:r>
            <a:endParaRPr lang="es-ES" dirty="0" smtClean="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3711865"/>
            <a:ext cx="2099444" cy="1403043"/>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0627" y="3711865"/>
            <a:ext cx="2065513" cy="1422026"/>
          </a:xfrm>
          <a:prstGeom prst="rect">
            <a:avLst/>
          </a:prstGeom>
        </p:spPr>
      </p:pic>
      <p:sp>
        <p:nvSpPr>
          <p:cNvPr id="14" name="TextBox 13"/>
          <p:cNvSpPr txBox="1"/>
          <p:nvPr/>
        </p:nvSpPr>
        <p:spPr>
          <a:xfrm>
            <a:off x="4815021" y="5447465"/>
            <a:ext cx="4139952" cy="1200329"/>
          </a:xfrm>
          <a:prstGeom prst="rect">
            <a:avLst/>
          </a:prstGeom>
          <a:noFill/>
        </p:spPr>
        <p:txBody>
          <a:bodyPr wrap="square" rtlCol="0">
            <a:spAutoFit/>
          </a:bodyPr>
          <a:lstStyle/>
          <a:p>
            <a:pPr marL="342900" indent="-342900">
              <a:buFont typeface="Arial" panose="020B0604020202020204" pitchFamily="34" charset="0"/>
              <a:buChar char="•"/>
            </a:pPr>
            <a:r>
              <a:rPr lang="es-ES" dirty="0" smtClean="0"/>
              <a:t>Estudios que usaron </a:t>
            </a:r>
            <a:r>
              <a:rPr lang="tr-TR" dirty="0" smtClean="0"/>
              <a:t>D&amp;C</a:t>
            </a:r>
            <a:r>
              <a:rPr lang="es-ES" dirty="0" smtClean="0"/>
              <a:t> (legrado) como estándar de referencia y poblaciones con uso de tamoxifen arriba </a:t>
            </a:r>
            <a:r>
              <a:rPr lang="tr-TR" dirty="0" smtClean="0"/>
              <a:t>5%</a:t>
            </a:r>
            <a:r>
              <a:rPr lang="es-ES" dirty="0" smtClean="0"/>
              <a:t> fueron excluidas.</a:t>
            </a:r>
            <a:endParaRPr lang="en-US" dirty="0" smtClean="0"/>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800" y="5221271"/>
            <a:ext cx="3361653" cy="1652719"/>
          </a:xfrm>
          <a:prstGeom prst="rect">
            <a:avLst/>
          </a:prstGeom>
        </p:spPr>
      </p:pic>
    </p:spTree>
    <p:extLst>
      <p:ext uri="{BB962C8B-B14F-4D97-AF65-F5344CB8AC3E}">
        <p14:creationId xmlns:p14="http://schemas.microsoft.com/office/powerpoint/2010/main" val="1017496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a:extLst/>
        </p:spPr>
        <p:txBody>
          <a:bodyPr wrap="square">
            <a:spAutoFit/>
          </a:bodyPr>
          <a:lstStyle/>
          <a:p>
            <a:pPr algn="ctr" eaLnBrk="1" fontAlgn="auto" hangingPunct="1">
              <a:spcBef>
                <a:spcPts val="0"/>
              </a:spcBef>
              <a:spcAft>
                <a:spcPts val="0"/>
              </a:spcAft>
              <a:defRPr/>
            </a:pPr>
            <a:r>
              <a:rPr lang="es-ES" sz="1400" b="1" dirty="0">
                <a:solidFill>
                  <a:schemeClr val="bg1"/>
                </a:solidFill>
              </a:rPr>
              <a:t>Certeza diagnostica de sonohisterografia de contraste salina en la detección de pólipos endometriales en mujeres con sangrado postmenopáusico</a:t>
            </a:r>
            <a:r>
              <a:rPr lang="tr-TR" sz="1400" b="1" dirty="0">
                <a:solidFill>
                  <a:schemeClr val="bg1"/>
                </a:solidFill>
              </a:rPr>
              <a:t>:</a:t>
            </a:r>
            <a:r>
              <a:rPr lang="es-ES" sz="1400" b="1" dirty="0">
                <a:solidFill>
                  <a:schemeClr val="bg1"/>
                </a:solidFill>
              </a:rPr>
              <a:t> una revisión sistemática y meta</a:t>
            </a:r>
            <a:r>
              <a:rPr lang="tr-TR" sz="1400" b="1" dirty="0">
                <a:solidFill>
                  <a:schemeClr val="bg1"/>
                </a:solidFill>
              </a:rPr>
              <a:t>-anal</a:t>
            </a:r>
            <a:r>
              <a:rPr lang="es-ES" sz="1400" b="1" dirty="0">
                <a:solidFill>
                  <a:schemeClr val="bg1"/>
                </a:solidFill>
              </a:rPr>
              <a:t>i</a:t>
            </a:r>
            <a:r>
              <a:rPr lang="tr-TR" sz="1400" b="1" dirty="0">
                <a:solidFill>
                  <a:schemeClr val="bg1"/>
                </a:solidFill>
              </a:rPr>
              <a:t>sis </a:t>
            </a:r>
            <a:endParaRPr lang="en-US" sz="1400" b="1" dirty="0">
              <a:solidFill>
                <a:schemeClr val="bg1"/>
              </a:solidFill>
            </a:endParaRPr>
          </a:p>
          <a:p>
            <a:pPr lvl="0" algn="ctr" eaLnBrk="1" fontAlgn="auto" hangingPunct="1">
              <a:spcBef>
                <a:spcPts val="0"/>
              </a:spcBef>
              <a:spcAft>
                <a:spcPts val="0"/>
              </a:spcAft>
              <a:defRPr/>
            </a:pPr>
            <a:r>
              <a:rPr lang="en-US" sz="1400" i="1" kern="0" dirty="0" smtClean="0">
                <a:solidFill>
                  <a:srgbClr val="FFFFFF"/>
                </a:solidFill>
                <a:latin typeface="Arial"/>
              </a:rPr>
              <a:t>Vroom </a:t>
            </a:r>
            <a:r>
              <a:rPr lang="en-US" sz="1400" i="1" kern="0" dirty="0">
                <a:solidFill>
                  <a:srgbClr val="FFFFFF"/>
                </a:solidFill>
                <a:latin typeface="Arial"/>
              </a:rPr>
              <a:t>et al.</a:t>
            </a:r>
            <a:r>
              <a:rPr lang="en-GB" sz="1400" i="1" kern="0" dirty="0">
                <a:solidFill>
                  <a:srgbClr val="FFFFFF"/>
                </a:solidFill>
                <a:latin typeface="Arial"/>
              </a:rPr>
              <a:t>, UOG 2019</a:t>
            </a:r>
          </a:p>
        </p:txBody>
      </p:sp>
      <p:sp>
        <p:nvSpPr>
          <p:cNvPr id="2" name="TextBox 1"/>
          <p:cNvSpPr txBox="1"/>
          <p:nvPr/>
        </p:nvSpPr>
        <p:spPr>
          <a:xfrm>
            <a:off x="611560" y="2530639"/>
            <a:ext cx="8343413" cy="2554545"/>
          </a:xfrm>
          <a:prstGeom prst="rect">
            <a:avLst/>
          </a:prstGeom>
          <a:noFill/>
        </p:spPr>
        <p:txBody>
          <a:bodyPr wrap="square" rtlCol="0">
            <a:spAutoFit/>
          </a:bodyPr>
          <a:lstStyle/>
          <a:p>
            <a:r>
              <a:rPr lang="es-ES" sz="2000" dirty="0" smtClean="0"/>
              <a:t>Después de seleccionar los artículos elegibles para inclusión, los siguientes datos fueron extraídos</a:t>
            </a:r>
            <a:r>
              <a:rPr lang="en-GB" sz="2000" dirty="0" smtClean="0"/>
              <a:t>:</a:t>
            </a:r>
            <a:endParaRPr lang="tr-TR" sz="2000" dirty="0" smtClean="0"/>
          </a:p>
          <a:p>
            <a:pPr marL="800100" lvl="1" indent="-342900">
              <a:buFont typeface="Arial" panose="020B0604020202020204" pitchFamily="34" charset="0"/>
              <a:buChar char="•"/>
            </a:pPr>
            <a:r>
              <a:rPr lang="en-GB" sz="2000" dirty="0"/>
              <a:t>N</a:t>
            </a:r>
            <a:r>
              <a:rPr lang="tr-TR" sz="2000" dirty="0" smtClean="0"/>
              <a:t>u</a:t>
            </a:r>
            <a:r>
              <a:rPr lang="es-ES" sz="2000" dirty="0" smtClean="0"/>
              <a:t>meros de mujeres de los cuales se les realizo SCSH y test de referencia</a:t>
            </a:r>
            <a:r>
              <a:rPr lang="en-GB" sz="2000" dirty="0" smtClean="0"/>
              <a:t>;</a:t>
            </a:r>
            <a:endParaRPr lang="tr-TR" sz="2000" dirty="0" smtClean="0"/>
          </a:p>
          <a:p>
            <a:pPr marL="800100" lvl="1" indent="-342900">
              <a:buFont typeface="Arial" panose="020B0604020202020204" pitchFamily="34" charset="0"/>
              <a:buChar char="•"/>
            </a:pPr>
            <a:r>
              <a:rPr lang="tr-TR" sz="2000" dirty="0" smtClean="0"/>
              <a:t>Num</a:t>
            </a:r>
            <a:r>
              <a:rPr lang="es-ES" sz="2000" dirty="0" smtClean="0"/>
              <a:t>ero de pólipos detectados</a:t>
            </a:r>
            <a:r>
              <a:rPr lang="tr-TR" sz="2000" dirty="0" smtClean="0"/>
              <a:t>, </a:t>
            </a:r>
            <a:r>
              <a:rPr lang="es-ES" sz="2000" dirty="0" smtClean="0"/>
              <a:t>fallados</a:t>
            </a:r>
            <a:r>
              <a:rPr lang="en-GB" sz="2000" dirty="0" smtClean="0"/>
              <a:t> o</a:t>
            </a:r>
            <a:r>
              <a:rPr lang="tr-TR" sz="2000" dirty="0" smtClean="0"/>
              <a:t> </a:t>
            </a:r>
            <a:r>
              <a:rPr lang="es-ES" sz="2000" dirty="0" smtClean="0"/>
              <a:t>mal diagnosticados</a:t>
            </a:r>
            <a:r>
              <a:rPr lang="en-GB" sz="2000" dirty="0" smtClean="0"/>
              <a:t>;</a:t>
            </a:r>
            <a:endParaRPr lang="en-GB" sz="2000" dirty="0" smtClean="0"/>
          </a:p>
          <a:p>
            <a:pPr marL="800100" lvl="1" indent="-342900">
              <a:buFont typeface="Arial" panose="020B0604020202020204" pitchFamily="34" charset="0"/>
              <a:buChar char="•"/>
            </a:pPr>
            <a:r>
              <a:rPr lang="es-ES" sz="2000" dirty="0" smtClean="0"/>
              <a:t>Numero de procedimient</a:t>
            </a:r>
            <a:r>
              <a:rPr lang="es-ES" sz="2000" dirty="0" smtClean="0"/>
              <a:t>os fallidos</a:t>
            </a:r>
            <a:r>
              <a:rPr lang="es-ES" sz="2000" dirty="0" smtClean="0"/>
              <a:t>;</a:t>
            </a:r>
          </a:p>
          <a:p>
            <a:pPr marL="800100" lvl="1" indent="-342900">
              <a:buFont typeface="Arial" panose="020B0604020202020204" pitchFamily="34" charset="0"/>
              <a:buChar char="•"/>
            </a:pPr>
            <a:r>
              <a:rPr lang="es-ES" sz="2000" dirty="0" smtClean="0"/>
              <a:t>Detalles de uso de Tamoxifen y terapia de reemplazo hormonal.</a:t>
            </a:r>
          </a:p>
          <a:p>
            <a:pPr marL="800100" lvl="1" indent="-342900">
              <a:buFont typeface="Arial" panose="020B0604020202020204" pitchFamily="34" charset="0"/>
              <a:buChar char="•"/>
            </a:pPr>
            <a:endParaRPr lang="en-US" sz="2000" dirty="0" smtClean="0"/>
          </a:p>
        </p:txBody>
      </p:sp>
      <p:sp>
        <p:nvSpPr>
          <p:cNvPr id="15" name="TextBox 14"/>
          <p:cNvSpPr txBox="1"/>
          <p:nvPr/>
        </p:nvSpPr>
        <p:spPr>
          <a:xfrm>
            <a:off x="3347864" y="1796305"/>
            <a:ext cx="4790288" cy="461665"/>
          </a:xfrm>
          <a:prstGeom prst="rect">
            <a:avLst/>
          </a:prstGeom>
          <a:noFill/>
        </p:spPr>
        <p:txBody>
          <a:bodyPr wrap="square" rtlCol="0">
            <a:spAutoFit/>
          </a:bodyPr>
          <a:lstStyle/>
          <a:p>
            <a:r>
              <a:rPr lang="tr-TR" sz="2400" b="1" dirty="0" smtClean="0"/>
              <a:t>METOD</a:t>
            </a:r>
            <a:r>
              <a:rPr lang="es-ES" sz="2400" b="1" dirty="0"/>
              <a:t>O</a:t>
            </a:r>
            <a:r>
              <a:rPr lang="tr-TR" sz="2400" b="1" dirty="0" smtClean="0"/>
              <a:t>S</a:t>
            </a:r>
            <a:endParaRPr lang="en-US" sz="2400" b="1" dirty="0" smtClean="0"/>
          </a:p>
        </p:txBody>
      </p:sp>
      <p:sp>
        <p:nvSpPr>
          <p:cNvPr id="14" name="TextBox 13"/>
          <p:cNvSpPr txBox="1"/>
          <p:nvPr/>
        </p:nvSpPr>
        <p:spPr>
          <a:xfrm>
            <a:off x="611560" y="5013176"/>
            <a:ext cx="8343413" cy="1938992"/>
          </a:xfrm>
          <a:prstGeom prst="rect">
            <a:avLst/>
          </a:prstGeom>
          <a:noFill/>
        </p:spPr>
        <p:txBody>
          <a:bodyPr wrap="square" rtlCol="0">
            <a:spAutoFit/>
          </a:bodyPr>
          <a:lstStyle/>
          <a:p>
            <a:r>
              <a:rPr lang="es-ES" sz="2000" dirty="0" smtClean="0"/>
              <a:t>Riesgo de sesgo en los estudios incluidos fueron evaluados utilizando la herramienta de QUADAS-2. Estudios con alto riesgo de sesgo en mas de un dominio fueron excluidos.</a:t>
            </a:r>
          </a:p>
          <a:p>
            <a:endParaRPr lang="en-GB" sz="2000" dirty="0"/>
          </a:p>
          <a:p>
            <a:r>
              <a:rPr lang="es-ES" sz="2000" dirty="0" smtClean="0"/>
              <a:t>Todos los análisis fueron realizados utilizando </a:t>
            </a:r>
            <a:r>
              <a:rPr lang="tr-TR" sz="2000" dirty="0" smtClean="0"/>
              <a:t>SAS </a:t>
            </a:r>
            <a:r>
              <a:rPr lang="es-ES" sz="2000" dirty="0" smtClean="0"/>
              <a:t>con el paquete </a:t>
            </a:r>
            <a:r>
              <a:rPr lang="tr-TR" sz="2000" dirty="0" smtClean="0"/>
              <a:t>NLMIXED</a:t>
            </a:r>
            <a:r>
              <a:rPr lang="en-GB" sz="2000" dirty="0" smtClean="0"/>
              <a:t>.</a:t>
            </a:r>
            <a:endParaRPr lang="en-US" sz="2000" dirty="0" smtClean="0"/>
          </a:p>
        </p:txBody>
      </p:sp>
    </p:spTree>
    <p:extLst>
      <p:ext uri="{BB962C8B-B14F-4D97-AF65-F5344CB8AC3E}">
        <p14:creationId xmlns:p14="http://schemas.microsoft.com/office/powerpoint/2010/main" val="691260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a:extLst/>
        </p:spPr>
        <p:txBody>
          <a:bodyPr wrap="square">
            <a:spAutoFit/>
          </a:bodyPr>
          <a:lstStyle/>
          <a:p>
            <a:pPr algn="ctr" eaLnBrk="1" fontAlgn="auto" hangingPunct="1">
              <a:spcBef>
                <a:spcPts val="0"/>
              </a:spcBef>
              <a:spcAft>
                <a:spcPts val="0"/>
              </a:spcAft>
              <a:defRPr/>
            </a:pPr>
            <a:r>
              <a:rPr lang="es-ES" sz="1400" b="1" dirty="0">
                <a:solidFill>
                  <a:schemeClr val="bg1"/>
                </a:solidFill>
              </a:rPr>
              <a:t>Certeza diagnostica de sonohisterografia de contraste salina en la detección de pólipos endometriales en mujeres con sangrado postmenopáusico</a:t>
            </a:r>
            <a:r>
              <a:rPr lang="tr-TR" sz="1400" b="1" dirty="0">
                <a:solidFill>
                  <a:schemeClr val="bg1"/>
                </a:solidFill>
              </a:rPr>
              <a:t>:</a:t>
            </a:r>
            <a:r>
              <a:rPr lang="es-ES" sz="1400" b="1" dirty="0">
                <a:solidFill>
                  <a:schemeClr val="bg1"/>
                </a:solidFill>
              </a:rPr>
              <a:t> una revisión sistemática y meta</a:t>
            </a:r>
            <a:r>
              <a:rPr lang="tr-TR" sz="1400" b="1" dirty="0">
                <a:solidFill>
                  <a:schemeClr val="bg1"/>
                </a:solidFill>
              </a:rPr>
              <a:t>-anal</a:t>
            </a:r>
            <a:r>
              <a:rPr lang="es-ES" sz="1400" b="1" dirty="0">
                <a:solidFill>
                  <a:schemeClr val="bg1"/>
                </a:solidFill>
              </a:rPr>
              <a:t>i</a:t>
            </a:r>
            <a:r>
              <a:rPr lang="tr-TR" sz="1400" b="1" dirty="0">
                <a:solidFill>
                  <a:schemeClr val="bg1"/>
                </a:solidFill>
              </a:rPr>
              <a:t>sis </a:t>
            </a:r>
            <a:endParaRPr lang="en-US" sz="1400" b="1" dirty="0">
              <a:solidFill>
                <a:schemeClr val="bg1"/>
              </a:solidFill>
            </a:endParaRPr>
          </a:p>
          <a:p>
            <a:pPr lvl="0" algn="ctr" eaLnBrk="1" fontAlgn="auto" hangingPunct="1">
              <a:spcBef>
                <a:spcPts val="0"/>
              </a:spcBef>
              <a:spcAft>
                <a:spcPts val="0"/>
              </a:spcAft>
              <a:defRPr/>
            </a:pPr>
            <a:r>
              <a:rPr lang="en-US" sz="1400" i="1" kern="0" dirty="0" smtClean="0">
                <a:solidFill>
                  <a:srgbClr val="FFFFFF"/>
                </a:solidFill>
                <a:latin typeface="Arial"/>
              </a:rPr>
              <a:t>Vroom </a:t>
            </a:r>
            <a:r>
              <a:rPr lang="en-US" sz="1400" i="1" kern="0" dirty="0">
                <a:solidFill>
                  <a:srgbClr val="FFFFFF"/>
                </a:solidFill>
                <a:latin typeface="Arial"/>
              </a:rPr>
              <a:t>et al.</a:t>
            </a:r>
            <a:r>
              <a:rPr lang="en-GB" sz="1400" i="1" kern="0" dirty="0">
                <a:solidFill>
                  <a:srgbClr val="FFFFFF"/>
                </a:solidFill>
                <a:latin typeface="Arial"/>
              </a:rPr>
              <a:t>, UOG 2019</a:t>
            </a:r>
          </a:p>
        </p:txBody>
      </p:sp>
      <p:sp>
        <p:nvSpPr>
          <p:cNvPr id="15" name="TextBox 14"/>
          <p:cNvSpPr txBox="1"/>
          <p:nvPr/>
        </p:nvSpPr>
        <p:spPr>
          <a:xfrm>
            <a:off x="3347864" y="1796305"/>
            <a:ext cx="2304256" cy="461665"/>
          </a:xfrm>
          <a:prstGeom prst="rect">
            <a:avLst/>
          </a:prstGeom>
          <a:noFill/>
        </p:spPr>
        <p:txBody>
          <a:bodyPr wrap="square" rtlCol="0">
            <a:spAutoFit/>
          </a:bodyPr>
          <a:lstStyle/>
          <a:p>
            <a:r>
              <a:rPr lang="tr-TR" sz="2400" b="1" dirty="0" smtClean="0"/>
              <a:t>RESULT</a:t>
            </a:r>
            <a:r>
              <a:rPr lang="es-ES" sz="2400" b="1" dirty="0" smtClean="0"/>
              <a:t>ADOS</a:t>
            </a:r>
            <a:endParaRPr lang="en-US" sz="2400" b="1" dirty="0" smtClean="0"/>
          </a:p>
        </p:txBody>
      </p:sp>
      <p:sp>
        <p:nvSpPr>
          <p:cNvPr id="10" name="TextBox 9"/>
          <p:cNvSpPr txBox="1"/>
          <p:nvPr/>
        </p:nvSpPr>
        <p:spPr>
          <a:xfrm>
            <a:off x="683568" y="5229200"/>
            <a:ext cx="8127264" cy="1477328"/>
          </a:xfrm>
          <a:prstGeom prst="rect">
            <a:avLst/>
          </a:prstGeom>
          <a:noFill/>
        </p:spPr>
        <p:txBody>
          <a:bodyPr wrap="square" rtlCol="0">
            <a:spAutoFit/>
          </a:bodyPr>
          <a:lstStyle/>
          <a:p>
            <a:r>
              <a:rPr lang="es-ES" dirty="0" smtClean="0"/>
              <a:t>Sin embargo</a:t>
            </a:r>
            <a:r>
              <a:rPr lang="es-ES" dirty="0" smtClean="0"/>
              <a:t>, un estudio fue excluido debido a la preocupación de aplicabilidad alta con respecto a la selección de pacientes y al alto riesgo de sesgo en la selección de pacientes y flujo de pacientes.</a:t>
            </a:r>
          </a:p>
          <a:p>
            <a:endParaRPr lang="en-GB" dirty="0"/>
          </a:p>
          <a:p>
            <a:r>
              <a:rPr lang="es-ES" dirty="0" smtClean="0"/>
              <a:t>Por ende</a:t>
            </a:r>
            <a:r>
              <a:rPr lang="es-ES" dirty="0" smtClean="0"/>
              <a:t>, </a:t>
            </a:r>
            <a:r>
              <a:rPr lang="es-ES" b="1" dirty="0" smtClean="0"/>
              <a:t>cinco</a:t>
            </a:r>
            <a:r>
              <a:rPr lang="es-ES" dirty="0" smtClean="0"/>
              <a:t> estudios fueron incluidos en el análisis final.</a:t>
            </a:r>
            <a:endParaRPr lang="es-ES" dirty="0" smtClean="0"/>
          </a:p>
        </p:txBody>
      </p:sp>
      <p:pic>
        <p:nvPicPr>
          <p:cNvPr id="2" name="Picture 1"/>
          <p:cNvPicPr>
            <a:picLocks noChangeAspect="1"/>
          </p:cNvPicPr>
          <p:nvPr/>
        </p:nvPicPr>
        <p:blipFill>
          <a:blip r:embed="rId5"/>
          <a:stretch>
            <a:fillRect/>
          </a:stretch>
        </p:blipFill>
        <p:spPr>
          <a:xfrm>
            <a:off x="179512" y="2708920"/>
            <a:ext cx="8856984" cy="2307163"/>
          </a:xfrm>
          <a:prstGeom prst="rect">
            <a:avLst/>
          </a:prstGeom>
        </p:spPr>
      </p:pic>
      <p:sp>
        <p:nvSpPr>
          <p:cNvPr id="4" name="TextBox 3"/>
          <p:cNvSpPr txBox="1"/>
          <p:nvPr/>
        </p:nvSpPr>
        <p:spPr>
          <a:xfrm>
            <a:off x="683568" y="2348880"/>
            <a:ext cx="7920880" cy="369332"/>
          </a:xfrm>
          <a:prstGeom prst="rect">
            <a:avLst/>
          </a:prstGeom>
          <a:noFill/>
        </p:spPr>
        <p:txBody>
          <a:bodyPr wrap="square" rtlCol="0">
            <a:spAutoFit/>
          </a:bodyPr>
          <a:lstStyle/>
          <a:p>
            <a:r>
              <a:rPr lang="es-ES" dirty="0" smtClean="0"/>
              <a:t>Seis</a:t>
            </a:r>
            <a:r>
              <a:rPr lang="es-ES" dirty="0" smtClean="0"/>
              <a:t> estudios fueron considerados inicialmente para inclusión.</a:t>
            </a:r>
            <a:r>
              <a:rPr lang="en-GB" dirty="0" smtClean="0"/>
              <a:t> </a:t>
            </a:r>
            <a:endParaRPr lang="en-GB" dirty="0"/>
          </a:p>
        </p:txBody>
      </p:sp>
    </p:spTree>
    <p:extLst>
      <p:ext uri="{BB962C8B-B14F-4D97-AF65-F5344CB8AC3E}">
        <p14:creationId xmlns:p14="http://schemas.microsoft.com/office/powerpoint/2010/main" val="700067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a:extLst/>
        </p:spPr>
        <p:txBody>
          <a:bodyPr wrap="square">
            <a:spAutoFit/>
          </a:bodyPr>
          <a:lstStyle/>
          <a:p>
            <a:pPr algn="ctr" eaLnBrk="1" fontAlgn="auto" hangingPunct="1">
              <a:spcBef>
                <a:spcPts val="0"/>
              </a:spcBef>
              <a:spcAft>
                <a:spcPts val="0"/>
              </a:spcAft>
              <a:defRPr/>
            </a:pPr>
            <a:r>
              <a:rPr lang="es-ES" sz="1400" b="1" dirty="0">
                <a:solidFill>
                  <a:schemeClr val="bg1"/>
                </a:solidFill>
              </a:rPr>
              <a:t>Certeza diagnostica de sonohisterografia de contraste salina en la detección de pólipos endometriales en mujeres con sangrado postmenopáusico</a:t>
            </a:r>
            <a:r>
              <a:rPr lang="tr-TR" sz="1400" b="1" dirty="0">
                <a:solidFill>
                  <a:schemeClr val="bg1"/>
                </a:solidFill>
              </a:rPr>
              <a:t>:</a:t>
            </a:r>
            <a:r>
              <a:rPr lang="es-ES" sz="1400" b="1" dirty="0">
                <a:solidFill>
                  <a:schemeClr val="bg1"/>
                </a:solidFill>
              </a:rPr>
              <a:t> una revisión sistemática y meta</a:t>
            </a:r>
            <a:r>
              <a:rPr lang="tr-TR" sz="1400" b="1" dirty="0">
                <a:solidFill>
                  <a:schemeClr val="bg1"/>
                </a:solidFill>
              </a:rPr>
              <a:t>-anal</a:t>
            </a:r>
            <a:r>
              <a:rPr lang="es-ES" sz="1400" b="1" dirty="0">
                <a:solidFill>
                  <a:schemeClr val="bg1"/>
                </a:solidFill>
              </a:rPr>
              <a:t>i</a:t>
            </a:r>
            <a:r>
              <a:rPr lang="tr-TR" sz="1400" b="1" dirty="0">
                <a:solidFill>
                  <a:schemeClr val="bg1"/>
                </a:solidFill>
              </a:rPr>
              <a:t>sis </a:t>
            </a:r>
            <a:endParaRPr lang="en-US" sz="1400" b="1" dirty="0">
              <a:solidFill>
                <a:schemeClr val="bg1"/>
              </a:solidFill>
            </a:endParaRPr>
          </a:p>
          <a:p>
            <a:pPr lvl="0" algn="ctr" eaLnBrk="1" fontAlgn="auto" hangingPunct="1">
              <a:spcBef>
                <a:spcPts val="0"/>
              </a:spcBef>
              <a:spcAft>
                <a:spcPts val="0"/>
              </a:spcAft>
              <a:defRPr/>
            </a:pPr>
            <a:r>
              <a:rPr lang="en-US" sz="1400" i="1" kern="0" dirty="0" smtClean="0">
                <a:solidFill>
                  <a:srgbClr val="FFFFFF"/>
                </a:solidFill>
                <a:latin typeface="Arial"/>
              </a:rPr>
              <a:t>Vroom </a:t>
            </a:r>
            <a:r>
              <a:rPr lang="en-US" sz="1400" i="1" kern="0" dirty="0">
                <a:solidFill>
                  <a:srgbClr val="FFFFFF"/>
                </a:solidFill>
                <a:latin typeface="Arial"/>
              </a:rPr>
              <a:t>et al.</a:t>
            </a:r>
            <a:r>
              <a:rPr lang="en-GB" sz="1400" i="1" kern="0" dirty="0">
                <a:solidFill>
                  <a:srgbClr val="FFFFFF"/>
                </a:solidFill>
                <a:latin typeface="Arial"/>
              </a:rPr>
              <a:t>, UOG 2019</a:t>
            </a:r>
          </a:p>
        </p:txBody>
      </p:sp>
      <p:sp>
        <p:nvSpPr>
          <p:cNvPr id="15" name="TextBox 14"/>
          <p:cNvSpPr txBox="1"/>
          <p:nvPr/>
        </p:nvSpPr>
        <p:spPr>
          <a:xfrm>
            <a:off x="3475036" y="1724943"/>
            <a:ext cx="2321099" cy="461665"/>
          </a:xfrm>
          <a:prstGeom prst="rect">
            <a:avLst/>
          </a:prstGeom>
          <a:noFill/>
        </p:spPr>
        <p:txBody>
          <a:bodyPr wrap="square" rtlCol="0">
            <a:spAutoFit/>
          </a:bodyPr>
          <a:lstStyle/>
          <a:p>
            <a:r>
              <a:rPr lang="tr-TR" sz="2400" b="1" dirty="0" smtClean="0"/>
              <a:t>RESULT</a:t>
            </a:r>
            <a:r>
              <a:rPr lang="es-ES" sz="2400" b="1" dirty="0" smtClean="0"/>
              <a:t>ADOS</a:t>
            </a:r>
            <a:endParaRPr lang="en-US" sz="2400" b="1" dirty="0" smtClean="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441" y="2179736"/>
            <a:ext cx="8388424" cy="3227740"/>
          </a:xfrm>
          <a:prstGeom prst="rect">
            <a:avLst/>
          </a:prstGeom>
        </p:spPr>
      </p:pic>
      <p:sp>
        <p:nvSpPr>
          <p:cNvPr id="9" name="TextBox 8"/>
          <p:cNvSpPr txBox="1"/>
          <p:nvPr/>
        </p:nvSpPr>
        <p:spPr>
          <a:xfrm>
            <a:off x="161702" y="5301208"/>
            <a:ext cx="8946802" cy="1661993"/>
          </a:xfrm>
          <a:prstGeom prst="rect">
            <a:avLst/>
          </a:prstGeom>
          <a:noFill/>
        </p:spPr>
        <p:txBody>
          <a:bodyPr wrap="square" rtlCol="0">
            <a:spAutoFit/>
          </a:bodyPr>
          <a:lstStyle/>
          <a:p>
            <a:r>
              <a:rPr lang="tr-TR" sz="1700" dirty="0" smtClean="0"/>
              <a:t>U</a:t>
            </a:r>
            <a:r>
              <a:rPr lang="es-ES" sz="1700" dirty="0" err="1" smtClean="0"/>
              <a:t>tilizando</a:t>
            </a:r>
            <a:r>
              <a:rPr lang="tr-TR" sz="1700" dirty="0" smtClean="0"/>
              <a:t> </a:t>
            </a:r>
            <a:r>
              <a:rPr lang="tr-TR" sz="1700" dirty="0"/>
              <a:t>‘</a:t>
            </a:r>
            <a:r>
              <a:rPr lang="tr-TR" sz="1700" dirty="0" smtClean="0"/>
              <a:t>pol</a:t>
            </a:r>
            <a:r>
              <a:rPr lang="es-ES" sz="1700" dirty="0" smtClean="0"/>
              <a:t>i</a:t>
            </a:r>
            <a:r>
              <a:rPr lang="tr-TR" sz="1700" dirty="0" smtClean="0"/>
              <a:t>p</a:t>
            </a:r>
            <a:r>
              <a:rPr lang="es-ES" sz="1700" dirty="0" smtClean="0"/>
              <a:t>o</a:t>
            </a:r>
            <a:r>
              <a:rPr lang="tr-TR" sz="1700" dirty="0" smtClean="0"/>
              <a:t>s diagnos</a:t>
            </a:r>
            <a:r>
              <a:rPr lang="es-ES" sz="1700" dirty="0" err="1" smtClean="0"/>
              <a:t>ticados</a:t>
            </a:r>
            <a:r>
              <a:rPr lang="es-ES" sz="1700" dirty="0" smtClean="0"/>
              <a:t> con </a:t>
            </a:r>
            <a:r>
              <a:rPr lang="tr-TR" sz="1700" dirty="0" smtClean="0"/>
              <a:t>histopatolog</a:t>
            </a:r>
            <a:r>
              <a:rPr lang="es-ES" sz="1700" dirty="0" err="1" smtClean="0"/>
              <a:t>ia</a:t>
            </a:r>
            <a:r>
              <a:rPr lang="tr-TR" sz="1700" dirty="0" smtClean="0"/>
              <a:t>’ </a:t>
            </a:r>
            <a:r>
              <a:rPr lang="es-ES" sz="1700" dirty="0" smtClean="0"/>
              <a:t>como estándar de referencia</a:t>
            </a:r>
            <a:r>
              <a:rPr lang="tr-TR" sz="1700" dirty="0" smtClean="0"/>
              <a:t>, </a:t>
            </a:r>
            <a:r>
              <a:rPr lang="es-ES" sz="1700" dirty="0" smtClean="0"/>
              <a:t>sensibilidad combinada fue de</a:t>
            </a:r>
            <a:r>
              <a:rPr lang="tr-TR" sz="1700" dirty="0" smtClean="0"/>
              <a:t> </a:t>
            </a:r>
            <a:r>
              <a:rPr lang="tr-TR" sz="1700" dirty="0"/>
              <a:t>86.5% (95% </a:t>
            </a:r>
            <a:r>
              <a:rPr lang="es-ES" sz="1700" dirty="0" smtClean="0"/>
              <a:t>IC</a:t>
            </a:r>
            <a:r>
              <a:rPr lang="tr-TR" sz="1700" dirty="0" smtClean="0"/>
              <a:t>, </a:t>
            </a:r>
            <a:r>
              <a:rPr lang="tr-TR" sz="1700" dirty="0" smtClean="0"/>
              <a:t>63.6–100</a:t>
            </a:r>
            <a:r>
              <a:rPr lang="tr-TR" sz="1700" dirty="0"/>
              <a:t>%) </a:t>
            </a:r>
            <a:r>
              <a:rPr lang="es-ES" sz="1700" dirty="0" smtClean="0"/>
              <a:t>y la especificidad combinada fue de</a:t>
            </a:r>
            <a:r>
              <a:rPr lang="tr-TR" sz="1700" dirty="0" smtClean="0"/>
              <a:t> </a:t>
            </a:r>
            <a:r>
              <a:rPr lang="tr-TR" sz="1700" dirty="0"/>
              <a:t>91.1% (95% </a:t>
            </a:r>
            <a:r>
              <a:rPr lang="es-ES" sz="1700" dirty="0" smtClean="0"/>
              <a:t>IC</a:t>
            </a:r>
            <a:r>
              <a:rPr lang="tr-TR" sz="1700" dirty="0" smtClean="0"/>
              <a:t>, </a:t>
            </a:r>
            <a:r>
              <a:rPr lang="tr-TR" sz="1700" dirty="0" smtClean="0"/>
              <a:t>63.2–100</a:t>
            </a:r>
            <a:r>
              <a:rPr lang="tr-TR" sz="1700" dirty="0" smtClean="0"/>
              <a:t>%).</a:t>
            </a:r>
            <a:endParaRPr lang="tr-TR" sz="1700" dirty="0"/>
          </a:p>
          <a:p>
            <a:r>
              <a:rPr lang="tr-TR" sz="1700" dirty="0" smtClean="0"/>
              <a:t>U</a:t>
            </a:r>
            <a:r>
              <a:rPr lang="es-ES" sz="1700" dirty="0" err="1" smtClean="0"/>
              <a:t>tilizando</a:t>
            </a:r>
            <a:r>
              <a:rPr lang="tr-TR" sz="1700" dirty="0" smtClean="0"/>
              <a:t> </a:t>
            </a:r>
            <a:r>
              <a:rPr lang="tr-TR" sz="1700" dirty="0"/>
              <a:t>‘</a:t>
            </a:r>
            <a:r>
              <a:rPr lang="tr-TR" sz="1700" dirty="0" smtClean="0"/>
              <a:t>pól</a:t>
            </a:r>
            <a:r>
              <a:rPr lang="es-ES" sz="1700" dirty="0" smtClean="0"/>
              <a:t>i</a:t>
            </a:r>
            <a:r>
              <a:rPr lang="tr-TR" sz="1700" dirty="0" smtClean="0"/>
              <a:t>p</a:t>
            </a:r>
            <a:r>
              <a:rPr lang="es-ES" sz="1700" dirty="0" smtClean="0"/>
              <a:t>os vistos en </a:t>
            </a:r>
            <a:r>
              <a:rPr lang="tr-TR" sz="1700" dirty="0" smtClean="0"/>
              <a:t>h</a:t>
            </a:r>
            <a:r>
              <a:rPr lang="es-ES" sz="1700" dirty="0" smtClean="0"/>
              <a:t>i</a:t>
            </a:r>
            <a:r>
              <a:rPr lang="tr-TR" sz="1700" dirty="0" smtClean="0"/>
              <a:t>steroscop</a:t>
            </a:r>
            <a:r>
              <a:rPr lang="es-ES" sz="1700" dirty="0" err="1" smtClean="0"/>
              <a:t>ia</a:t>
            </a:r>
            <a:r>
              <a:rPr lang="tr-TR" sz="1700" dirty="0" smtClean="0"/>
              <a:t>’ </a:t>
            </a:r>
            <a:r>
              <a:rPr lang="es-ES" sz="1700" dirty="0" smtClean="0"/>
              <a:t>como estándar de referencia</a:t>
            </a:r>
            <a:r>
              <a:rPr lang="tr-TR" sz="1700" dirty="0" smtClean="0"/>
              <a:t>, </a:t>
            </a:r>
            <a:r>
              <a:rPr lang="es-ES" sz="1700" dirty="0" smtClean="0"/>
              <a:t>sensibilidad combinada fue</a:t>
            </a:r>
            <a:r>
              <a:rPr lang="tr-TR" sz="1700" dirty="0" smtClean="0"/>
              <a:t> </a:t>
            </a:r>
            <a:r>
              <a:rPr lang="tr-TR" sz="1700" dirty="0"/>
              <a:t>85.1% (95% </a:t>
            </a:r>
            <a:r>
              <a:rPr lang="es-ES" sz="1700" dirty="0" smtClean="0"/>
              <a:t>IC</a:t>
            </a:r>
            <a:r>
              <a:rPr lang="tr-TR" sz="1700" dirty="0" smtClean="0"/>
              <a:t>, </a:t>
            </a:r>
            <a:r>
              <a:rPr lang="tr-TR" sz="1700" dirty="0" smtClean="0"/>
              <a:t>66.9–100</a:t>
            </a:r>
            <a:r>
              <a:rPr lang="tr-TR" sz="1700" dirty="0"/>
              <a:t>%) </a:t>
            </a:r>
            <a:r>
              <a:rPr lang="es-ES" sz="1700" dirty="0" smtClean="0"/>
              <a:t>y la especificidad combinada fue</a:t>
            </a:r>
            <a:r>
              <a:rPr lang="tr-TR" sz="1700" dirty="0" smtClean="0"/>
              <a:t> </a:t>
            </a:r>
            <a:r>
              <a:rPr lang="tr-TR" sz="1700" dirty="0"/>
              <a:t>84.5% (95% </a:t>
            </a:r>
            <a:r>
              <a:rPr lang="es-ES" sz="1700" dirty="0" smtClean="0"/>
              <a:t>IC</a:t>
            </a:r>
            <a:r>
              <a:rPr lang="tr-TR" sz="1700" dirty="0" smtClean="0"/>
              <a:t>, </a:t>
            </a:r>
            <a:r>
              <a:rPr lang="tr-TR" sz="1700" dirty="0"/>
              <a:t>68.1–100%). </a:t>
            </a:r>
          </a:p>
        </p:txBody>
      </p:sp>
    </p:spTree>
    <p:extLst>
      <p:ext uri="{BB962C8B-B14F-4D97-AF65-F5344CB8AC3E}">
        <p14:creationId xmlns:p14="http://schemas.microsoft.com/office/powerpoint/2010/main" val="24406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 y="-15875"/>
            <a:ext cx="9144000" cy="923925"/>
            <a:chOff x="0" y="3755"/>
            <a:chExt cx="5760" cy="582"/>
          </a:xfrm>
        </p:grpSpPr>
        <p:pic>
          <p:nvPicPr>
            <p:cNvPr id="410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5"/>
          <p:cNvSpPr txBox="1">
            <a:spLocks noChangeArrowheads="1"/>
          </p:cNvSpPr>
          <p:nvPr/>
        </p:nvSpPr>
        <p:spPr bwMode="auto">
          <a:xfrm>
            <a:off x="-1" y="941819"/>
            <a:ext cx="9144001" cy="738664"/>
          </a:xfrm>
          <a:prstGeom prst="rect">
            <a:avLst/>
          </a:prstGeom>
          <a:solidFill>
            <a:srgbClr val="ED1B20"/>
          </a:solidFill>
          <a:ln>
            <a:solidFill>
              <a:schemeClr val="accent1"/>
            </a:solidFill>
          </a:ln>
          <a:extLst/>
        </p:spPr>
        <p:txBody>
          <a:bodyPr wrap="square">
            <a:spAutoFit/>
          </a:bodyPr>
          <a:lstStyle/>
          <a:p>
            <a:pPr algn="ctr" eaLnBrk="1" fontAlgn="auto" hangingPunct="1">
              <a:spcBef>
                <a:spcPts val="0"/>
              </a:spcBef>
              <a:spcAft>
                <a:spcPts val="0"/>
              </a:spcAft>
              <a:defRPr/>
            </a:pPr>
            <a:r>
              <a:rPr lang="es-ES" sz="1400" b="1" dirty="0">
                <a:solidFill>
                  <a:schemeClr val="bg1"/>
                </a:solidFill>
              </a:rPr>
              <a:t>Certeza diagnostica de sonohisterografia de contraste salina en la detección de pólipos endometriales en mujeres con sangrado postmenopáusico</a:t>
            </a:r>
            <a:r>
              <a:rPr lang="tr-TR" sz="1400" b="1" dirty="0">
                <a:solidFill>
                  <a:schemeClr val="bg1"/>
                </a:solidFill>
              </a:rPr>
              <a:t>:</a:t>
            </a:r>
            <a:r>
              <a:rPr lang="es-ES" sz="1400" b="1" dirty="0">
                <a:solidFill>
                  <a:schemeClr val="bg1"/>
                </a:solidFill>
              </a:rPr>
              <a:t> una revisión sistemática y meta</a:t>
            </a:r>
            <a:r>
              <a:rPr lang="tr-TR" sz="1400" b="1" dirty="0">
                <a:solidFill>
                  <a:schemeClr val="bg1"/>
                </a:solidFill>
              </a:rPr>
              <a:t>-anal</a:t>
            </a:r>
            <a:r>
              <a:rPr lang="es-ES" sz="1400" b="1" dirty="0">
                <a:solidFill>
                  <a:schemeClr val="bg1"/>
                </a:solidFill>
              </a:rPr>
              <a:t>i</a:t>
            </a:r>
            <a:r>
              <a:rPr lang="tr-TR" sz="1400" b="1" dirty="0">
                <a:solidFill>
                  <a:schemeClr val="bg1"/>
                </a:solidFill>
              </a:rPr>
              <a:t>sis </a:t>
            </a:r>
            <a:endParaRPr lang="en-US" sz="1400" b="1" dirty="0">
              <a:solidFill>
                <a:schemeClr val="bg1"/>
              </a:solidFill>
            </a:endParaRPr>
          </a:p>
          <a:p>
            <a:pPr lvl="0" algn="ctr" eaLnBrk="1" fontAlgn="auto" hangingPunct="1">
              <a:spcBef>
                <a:spcPts val="0"/>
              </a:spcBef>
              <a:spcAft>
                <a:spcPts val="0"/>
              </a:spcAft>
              <a:defRPr/>
            </a:pPr>
            <a:r>
              <a:rPr lang="en-US" sz="1400" i="1" kern="0" dirty="0" smtClean="0">
                <a:solidFill>
                  <a:srgbClr val="FFFFFF"/>
                </a:solidFill>
                <a:latin typeface="Arial"/>
              </a:rPr>
              <a:t>Vroom </a:t>
            </a:r>
            <a:r>
              <a:rPr lang="en-US" sz="1400" i="1" kern="0" dirty="0">
                <a:solidFill>
                  <a:srgbClr val="FFFFFF"/>
                </a:solidFill>
                <a:latin typeface="Arial"/>
              </a:rPr>
              <a:t>et al.</a:t>
            </a:r>
            <a:r>
              <a:rPr lang="en-GB" sz="1400" i="1" kern="0" dirty="0">
                <a:solidFill>
                  <a:srgbClr val="FFFFFF"/>
                </a:solidFill>
                <a:latin typeface="Arial"/>
              </a:rPr>
              <a:t>, UOG 2019</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40" y="2050495"/>
            <a:ext cx="8388424" cy="3034689"/>
          </a:xfrm>
          <a:prstGeom prst="rect">
            <a:avLst/>
          </a:prstGeom>
        </p:spPr>
      </p:pic>
      <p:sp>
        <p:nvSpPr>
          <p:cNvPr id="2" name="TextBox 1"/>
          <p:cNvSpPr txBox="1"/>
          <p:nvPr/>
        </p:nvSpPr>
        <p:spPr>
          <a:xfrm>
            <a:off x="467418" y="4870321"/>
            <a:ext cx="8641086" cy="600164"/>
          </a:xfrm>
          <a:prstGeom prst="rect">
            <a:avLst/>
          </a:prstGeom>
          <a:noFill/>
        </p:spPr>
        <p:txBody>
          <a:bodyPr wrap="square" rtlCol="0">
            <a:spAutoFit/>
          </a:bodyPr>
          <a:lstStyle/>
          <a:p>
            <a:r>
              <a:rPr lang="es-ES" sz="1100" i="1" dirty="0" smtClean="0"/>
              <a:t>Resumen jerárquico curvas características receptor-operador mostrando certeza diagnostica de sonohisterografia de contraste salina para pólipos endometriales en mujeres con sangrado postmenopáusico usando </a:t>
            </a:r>
            <a:r>
              <a:rPr lang="es-ES" sz="1100" i="1" dirty="0" smtClean="0"/>
              <a:t>histopatología (a) </a:t>
            </a:r>
            <a:r>
              <a:rPr lang="es-ES" sz="1100" i="1" dirty="0" smtClean="0"/>
              <a:t>e</a:t>
            </a:r>
            <a:r>
              <a:rPr lang="es-ES" sz="1100" i="1" dirty="0" smtClean="0"/>
              <a:t> histeroscopia (b) como estándar referencia</a:t>
            </a:r>
            <a:r>
              <a:rPr lang="en-GB" sz="1100" i="1" dirty="0" smtClean="0"/>
              <a:t>.</a:t>
            </a:r>
            <a:endParaRPr lang="en-GB" sz="1100" i="1" dirty="0"/>
          </a:p>
        </p:txBody>
      </p:sp>
      <p:sp>
        <p:nvSpPr>
          <p:cNvPr id="4" name="Rectangle 3"/>
          <p:cNvSpPr/>
          <p:nvPr/>
        </p:nvSpPr>
        <p:spPr>
          <a:xfrm>
            <a:off x="301302" y="5340985"/>
            <a:ext cx="8663186" cy="1661993"/>
          </a:xfrm>
          <a:prstGeom prst="rect">
            <a:avLst/>
          </a:prstGeom>
        </p:spPr>
        <p:txBody>
          <a:bodyPr wrap="square">
            <a:spAutoFit/>
          </a:bodyPr>
          <a:lstStyle/>
          <a:p>
            <a:pPr marL="285750" indent="-285750">
              <a:buFont typeface="Arial" panose="020B0604020202020204" pitchFamily="34" charset="0"/>
              <a:buChar char="•"/>
            </a:pPr>
            <a:r>
              <a:rPr lang="es-ES" sz="1700" dirty="0" smtClean="0"/>
              <a:t>Hubo baja heterogeneidad entre los estudios.</a:t>
            </a:r>
          </a:p>
          <a:p>
            <a:pPr marL="285750" indent="-285750">
              <a:buFont typeface="Arial" panose="020B0604020202020204" pitchFamily="34" charset="0"/>
              <a:buChar char="•"/>
            </a:pPr>
            <a:r>
              <a:rPr lang="es-ES" sz="1700" dirty="0" smtClean="0"/>
              <a:t>La</a:t>
            </a:r>
            <a:r>
              <a:rPr lang="es-ES" sz="1700" dirty="0" smtClean="0"/>
              <a:t> AUC </a:t>
            </a:r>
            <a:r>
              <a:rPr lang="es-ES" sz="1700" dirty="0" smtClean="0"/>
              <a:t>para</a:t>
            </a:r>
            <a:r>
              <a:rPr lang="es-ES" sz="1700" dirty="0" smtClean="0"/>
              <a:t> SCSH usando histopatología como estándar de referencia fue 0.934 </a:t>
            </a:r>
            <a:r>
              <a:rPr lang="es-ES" sz="1700" dirty="0" smtClean="0"/>
              <a:t>y la AUC usando histeroscopia como estándar de referencia fue </a:t>
            </a:r>
            <a:r>
              <a:rPr lang="es-ES" sz="1700" dirty="0" smtClean="0"/>
              <a:t>0.913. </a:t>
            </a:r>
          </a:p>
          <a:p>
            <a:pPr marL="285750" indent="-285750">
              <a:buFont typeface="Arial" panose="020B0604020202020204" pitchFamily="34" charset="0"/>
              <a:buChar char="•"/>
            </a:pPr>
            <a:r>
              <a:rPr lang="es-ES" sz="1700" dirty="0" smtClean="0"/>
              <a:t>Estos valores</a:t>
            </a:r>
            <a:r>
              <a:rPr lang="es-ES" sz="1700" dirty="0" smtClean="0"/>
              <a:t>, además del hecho que la curva de SROC es cercana a la esquina superior izquierda de la grafica, indican que la SCSH es un test diagnostico altamente preciso.</a:t>
            </a:r>
            <a:endParaRPr lang="es-ES" sz="1700" dirty="0"/>
          </a:p>
        </p:txBody>
      </p:sp>
      <p:sp>
        <p:nvSpPr>
          <p:cNvPr id="10" name="TextBox 9"/>
          <p:cNvSpPr txBox="1"/>
          <p:nvPr/>
        </p:nvSpPr>
        <p:spPr>
          <a:xfrm>
            <a:off x="3635896" y="1723723"/>
            <a:ext cx="2304256" cy="461665"/>
          </a:xfrm>
          <a:prstGeom prst="rect">
            <a:avLst/>
          </a:prstGeom>
          <a:noFill/>
        </p:spPr>
        <p:txBody>
          <a:bodyPr wrap="square" rtlCol="0">
            <a:spAutoFit/>
          </a:bodyPr>
          <a:lstStyle/>
          <a:p>
            <a:r>
              <a:rPr lang="tr-TR" sz="2400" b="1" dirty="0" smtClean="0"/>
              <a:t>RESULT</a:t>
            </a:r>
            <a:r>
              <a:rPr lang="es-ES" sz="2400" b="1" dirty="0" smtClean="0"/>
              <a:t>ADOS</a:t>
            </a:r>
            <a:endParaRPr lang="en-US" sz="2400" b="1" dirty="0" smtClean="0"/>
          </a:p>
        </p:txBody>
      </p:sp>
    </p:spTree>
    <p:extLst>
      <p:ext uri="{BB962C8B-B14F-4D97-AF65-F5344CB8AC3E}">
        <p14:creationId xmlns:p14="http://schemas.microsoft.com/office/powerpoint/2010/main" val="155801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19770</TotalTime>
  <Words>1243</Words>
  <Application>Microsoft Office PowerPoint</Application>
  <PresentationFormat>Presentación en pantalla (4:3)</PresentationFormat>
  <Paragraphs>102</Paragraphs>
  <Slides>11</Slides>
  <Notes>11</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11</vt:i4>
      </vt:variant>
    </vt:vector>
  </HeadingPairs>
  <TitlesOfParts>
    <vt:vector size="13" baseType="lpstr">
      <vt:lpstr>Arial</vt:lpstr>
      <vt:lpstr>1_Default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Asma Khalil</dc:creator>
  <cp:lastModifiedBy>Ruben</cp:lastModifiedBy>
  <cp:revision>1078</cp:revision>
  <dcterms:created xsi:type="dcterms:W3CDTF">2011-05-07T13:59:23Z</dcterms:created>
  <dcterms:modified xsi:type="dcterms:W3CDTF">2019-07-07T04:27:22Z</dcterms:modified>
</cp:coreProperties>
</file>