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19"/>
  </p:notesMasterIdLst>
  <p:sldIdLst>
    <p:sldId id="329" r:id="rId3"/>
    <p:sldId id="350" r:id="rId4"/>
    <p:sldId id="349" r:id="rId5"/>
    <p:sldId id="384" r:id="rId6"/>
    <p:sldId id="361" r:id="rId7"/>
    <p:sldId id="378" r:id="rId8"/>
    <p:sldId id="352" r:id="rId9"/>
    <p:sldId id="377" r:id="rId10"/>
    <p:sldId id="379" r:id="rId11"/>
    <p:sldId id="370" r:id="rId12"/>
    <p:sldId id="386" r:id="rId13"/>
    <p:sldId id="380" r:id="rId14"/>
    <p:sldId id="353" r:id="rId15"/>
    <p:sldId id="381" r:id="rId16"/>
    <p:sldId id="383" r:id="rId17"/>
    <p:sldId id="371" r:id="rId18"/>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2" autoAdjust="0"/>
    <p:restoredTop sz="98340" autoAdjust="0"/>
  </p:normalViewPr>
  <p:slideViewPr>
    <p:cSldViewPr>
      <p:cViewPr>
        <p:scale>
          <a:sx n="125" d="100"/>
          <a:sy n="125" d="100"/>
        </p:scale>
        <p:origin x="-1212"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04/01/2017</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a:p>
        </p:txBody>
      </p:sp>
    </p:spTree>
    <p:extLst>
      <p:ext uri="{BB962C8B-B14F-4D97-AF65-F5344CB8AC3E}">
        <p14:creationId xmlns:p14="http://schemas.microsoft.com/office/powerpoint/2010/main" val="25465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5</a:t>
            </a:fld>
            <a:endParaRPr lang="it-IT" altLang="it-IT" i="0" dirty="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0724"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EB534B-8D8E-4508-AEC5-73920049AD32}" type="slidenum">
              <a:rPr lang="x-none" altLang="it-IT" i="0">
                <a:solidFill>
                  <a:srgbClr val="000000"/>
                </a:solidFill>
                <a:latin typeface="Arial" panose="020B0604020202020204" pitchFamily="34" charset="0"/>
              </a:rPr>
              <a:pPr algn="r" eaLnBrk="1" hangingPunct="1">
                <a:spcBef>
                  <a:spcPct val="0"/>
                </a:spcBef>
              </a:pPr>
              <a:t>7</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48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0724"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EB534B-8D8E-4508-AEC5-73920049AD32}" type="slidenum">
              <a:rPr lang="x-none" altLang="it-IT" i="0">
                <a:solidFill>
                  <a:srgbClr val="000000"/>
                </a:solidFill>
                <a:latin typeface="Arial" panose="020B0604020202020204" pitchFamily="34" charset="0"/>
              </a:rPr>
              <a:pPr algn="r" eaLnBrk="1" hangingPunct="1">
                <a:spcBef>
                  <a:spcPct val="0"/>
                </a:spcBef>
              </a:pPr>
              <a:t>10</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24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16</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30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Text Box 5"/>
          <p:cNvSpPr txBox="1">
            <a:spLocks noChangeArrowheads="1"/>
          </p:cNvSpPr>
          <p:nvPr/>
        </p:nvSpPr>
        <p:spPr bwMode="auto">
          <a:xfrm>
            <a:off x="228600" y="1295400"/>
            <a:ext cx="8748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 </a:t>
            </a:r>
            <a:r>
              <a:rPr lang="en-GB" altLang="it-IT" b="1" i="0" dirty="0" err="1">
                <a:solidFill>
                  <a:srgbClr val="000000"/>
                </a:solidFill>
                <a:cs typeface="Arial" panose="020B0604020202020204" pitchFamily="34" charset="0"/>
              </a:rPr>
              <a:t>Junio</a:t>
            </a:r>
            <a:r>
              <a:rPr lang="en-GB" altLang="it-IT" b="1" i="0" dirty="0">
                <a:solidFill>
                  <a:srgbClr val="000000"/>
                </a:solidFill>
                <a:cs typeface="Arial" panose="020B0604020202020204" pitchFamily="34" charset="0"/>
              </a:rPr>
              <a:t> 2016</a:t>
            </a:r>
          </a:p>
        </p:txBody>
      </p:sp>
      <p:sp>
        <p:nvSpPr>
          <p:cNvPr id="17412" name="TextBox 1"/>
          <p:cNvSpPr txBox="1">
            <a:spLocks noChangeArrowheads="1"/>
          </p:cNvSpPr>
          <p:nvPr/>
        </p:nvSpPr>
        <p:spPr bwMode="auto">
          <a:xfrm>
            <a:off x="457200" y="2133600"/>
            <a:ext cx="8305800" cy="28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s-HN" sz="2000" b="1" i="0" dirty="0"/>
              <a:t>Medición de bolsa única o índice de liquido amniótico como prueba evaluatoria para predecir pronostico adverso en embarazo (SAFE trial): ensayo abierto, multicentrico, aleatorizado controlado</a:t>
            </a:r>
            <a:endParaRPr lang="es-HN" sz="1800" b="1" i="0" dirty="0"/>
          </a:p>
          <a:p>
            <a:pPr>
              <a:buNone/>
            </a:pPr>
            <a:r>
              <a:rPr lang="en-US" sz="1800" i="0" dirty="0"/>
              <a:t>S Kehl, A Schelkle, A Thomas, A </a:t>
            </a:r>
            <a:r>
              <a:rPr lang="en-US" sz="1800" i="0" dirty="0" err="1"/>
              <a:t>Puhl</a:t>
            </a:r>
            <a:r>
              <a:rPr lang="en-US" sz="1800" i="0" dirty="0"/>
              <a:t>, K Meqdad, B Tuschy, S Berlit, C Weiss, </a:t>
            </a:r>
            <a:br>
              <a:rPr lang="en-US" sz="1800" i="0" dirty="0"/>
            </a:br>
            <a:r>
              <a:rPr lang="en-US" sz="1800" i="0" dirty="0"/>
              <a:t>C Bayer, J Heimrich, U Dammer, E Raabe, M Winkler, F Faschingbauer, MW Beckmann, M Sutterlin</a:t>
            </a:r>
          </a:p>
          <a:p>
            <a:pPr>
              <a:buNone/>
            </a:pPr>
            <a:endParaRPr lang="sv-SE" sz="1800" i="0" dirty="0"/>
          </a:p>
          <a:p>
            <a:pPr algn="ctr" eaLnBrk="1" hangingPunct="1">
              <a:spcBef>
                <a:spcPct val="0"/>
              </a:spcBef>
              <a:spcAft>
                <a:spcPts val="600"/>
              </a:spcAft>
              <a:buNone/>
              <a:defRPr/>
            </a:pPr>
            <a:r>
              <a:rPr lang="it-IT" sz="1800" i="0" dirty="0"/>
              <a:t>Volumen 47, numero 6, Fecha: Junio (paginas 674–679)</a:t>
            </a:r>
          </a:p>
          <a:p>
            <a:pPr algn="ctr" eaLnBrk="1" hangingPunct="1">
              <a:spcBef>
                <a:spcPct val="0"/>
              </a:spcBef>
              <a:spcAft>
                <a:spcPts val="600"/>
              </a:spcAft>
              <a:buFontTx/>
              <a:buNone/>
              <a:defRPr/>
            </a:pPr>
            <a:endParaRPr lang="en-GB" sz="1800" b="1" i="0" dirty="0"/>
          </a:p>
        </p:txBody>
      </p:sp>
      <p:sp>
        <p:nvSpPr>
          <p:cNvPr id="17413" name="TextBox 2"/>
          <p:cNvSpPr txBox="1">
            <a:spLocks noChangeArrowheads="1"/>
          </p:cNvSpPr>
          <p:nvPr/>
        </p:nvSpPr>
        <p:spPr bwMode="auto">
          <a:xfrm>
            <a:off x="1981200" y="5715000"/>
            <a:ext cx="640722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Journal Club slides </a:t>
            </a:r>
            <a:r>
              <a:rPr lang="en-GB" altLang="it-IT" sz="1900" i="0" dirty="0" err="1">
                <a:solidFill>
                  <a:srgbClr val="000000"/>
                </a:solidFill>
                <a:cs typeface="Arial" panose="020B0604020202020204" pitchFamily="34" charset="0"/>
              </a:rPr>
              <a:t>preparadas</a:t>
            </a:r>
            <a:r>
              <a:rPr lang="en-GB" altLang="it-IT" sz="1900" i="0" dirty="0">
                <a:solidFill>
                  <a:srgbClr val="000000"/>
                </a:solidFill>
                <a:cs typeface="Arial" panose="020B0604020202020204" pitchFamily="34" charset="0"/>
              </a:rPr>
              <a:t> </a:t>
            </a:r>
            <a:r>
              <a:rPr lang="en-GB" altLang="it-IT" sz="1900" i="0" dirty="0" err="1">
                <a:solidFill>
                  <a:srgbClr val="000000"/>
                </a:solidFill>
                <a:cs typeface="Arial" panose="020B0604020202020204" pitchFamily="34" charset="0"/>
              </a:rPr>
              <a:t>por</a:t>
            </a:r>
            <a:r>
              <a:rPr lang="en-GB" altLang="it-IT" sz="1900" i="0" dirty="0">
                <a:solidFill>
                  <a:srgbClr val="000000"/>
                </a:solidFill>
                <a:cs typeface="Arial" panose="020B0604020202020204" pitchFamily="34" charset="0"/>
              </a:rPr>
              <a:t> Dr Shireen Meher</a:t>
            </a:r>
          </a:p>
          <a:p>
            <a:pPr algn="ctr" eaLnBrk="1" hangingPunct="1">
              <a:spcBef>
                <a:spcPct val="0"/>
              </a:spcBef>
              <a:buFontTx/>
              <a:buNone/>
            </a:pPr>
            <a:r>
              <a:rPr lang="en-GB" altLang="it-IT" sz="1900" i="0" dirty="0">
                <a:solidFill>
                  <a:srgbClr val="000000"/>
                </a:solidFill>
                <a:cs typeface="Arial" panose="020B0604020202020204" pitchFamily="34" charset="0"/>
              </a:rPr>
              <a:t>(UOG Editor para </a:t>
            </a:r>
            <a:r>
              <a:rPr lang="en-GB" altLang="it-IT" sz="1900" i="0" dirty="0" err="1">
                <a:solidFill>
                  <a:srgbClr val="000000"/>
                </a:solidFill>
                <a:cs typeface="Arial" panose="020B0604020202020204" pitchFamily="34" charset="0"/>
              </a:rPr>
              <a:t>practicantes</a:t>
            </a:r>
            <a:r>
              <a:rPr lang="en-GB" altLang="it-IT" sz="1900" i="0" dirty="0">
                <a:solidFill>
                  <a:srgbClr val="000000"/>
                </a:solidFill>
                <a:cs typeface="Arial" panose="020B0604020202020204" pitchFamily="34" charset="0"/>
              </a:rPr>
              <a:t>)</a:t>
            </a: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5080443"/>
            <a:ext cx="1575693" cy="130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15875"/>
            <a:ext cx="9144000" cy="923925"/>
            <a:chOff x="0" y="3755"/>
            <a:chExt cx="5760" cy="582"/>
          </a:xfrm>
        </p:grpSpPr>
        <p:pic>
          <p:nvPicPr>
            <p:cNvPr id="2973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Bolsa única o ILA como prueba de evaluación</a:t>
            </a: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pic>
        <p:nvPicPr>
          <p:cNvPr id="8" name="Picture 7"/>
          <p:cNvPicPr>
            <a:picLocks noChangeAspect="1"/>
          </p:cNvPicPr>
          <p:nvPr/>
        </p:nvPicPr>
        <p:blipFill>
          <a:blip r:embed="rId5"/>
          <a:stretch>
            <a:fillRect/>
          </a:stretch>
        </p:blipFill>
        <p:spPr>
          <a:xfrm>
            <a:off x="107504" y="1700808"/>
            <a:ext cx="8987484" cy="4968552"/>
          </a:xfrm>
          <a:prstGeom prst="rect">
            <a:avLst/>
          </a:prstGeom>
        </p:spPr>
      </p:pic>
      <p:cxnSp>
        <p:nvCxnSpPr>
          <p:cNvPr id="3" name="Straight Connector 2"/>
          <p:cNvCxnSpPr/>
          <p:nvPr/>
        </p:nvCxnSpPr>
        <p:spPr>
          <a:xfrm>
            <a:off x="251520" y="2682266"/>
            <a:ext cx="87129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63048" y="3046318"/>
            <a:ext cx="87129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7840" y="5763492"/>
            <a:ext cx="87129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91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77787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4544888" y="1556792"/>
            <a:ext cx="46356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000" b="1" i="0" dirty="0"/>
              <a:t>Análisis de subgrupo: características de mujeres alto riesgo </a:t>
            </a:r>
            <a:r>
              <a:rPr lang="es-HN" altLang="it-IT" sz="2000" b="1" dirty="0"/>
              <a:t>vs</a:t>
            </a:r>
            <a:r>
              <a:rPr lang="es-HN" altLang="it-IT" sz="2000" b="1" i="0" dirty="0"/>
              <a:t> bajo riesgo</a:t>
            </a:r>
          </a:p>
        </p:txBody>
      </p:sp>
      <p:sp>
        <p:nvSpPr>
          <p:cNvPr id="6" name="Text Box 35"/>
          <p:cNvSpPr txBox="1">
            <a:spLocks noChangeArrowheads="1"/>
          </p:cNvSpPr>
          <p:nvPr/>
        </p:nvSpPr>
        <p:spPr bwMode="auto">
          <a:xfrm>
            <a:off x="5257800" y="2928134"/>
            <a:ext cx="365760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None/>
            </a:pPr>
            <a:r>
              <a:rPr lang="es-HN" altLang="it-IT" sz="1600" i="0" dirty="0"/>
              <a:t>Embarazos de bajo riesgo: 828</a:t>
            </a:r>
          </a:p>
          <a:p>
            <a:pPr>
              <a:spcBef>
                <a:spcPct val="0"/>
              </a:spcBef>
              <a:spcAft>
                <a:spcPts val="600"/>
              </a:spcAft>
              <a:buNone/>
            </a:pPr>
            <a:r>
              <a:rPr lang="es-HN" altLang="it-IT" sz="1600" i="0" dirty="0"/>
              <a:t>Embarazos de alto riesgo: 174</a:t>
            </a:r>
          </a:p>
          <a:p>
            <a:pPr>
              <a:spcBef>
                <a:spcPct val="0"/>
              </a:spcBef>
              <a:spcAft>
                <a:spcPts val="600"/>
              </a:spcAft>
              <a:buNone/>
            </a:pPr>
            <a:endParaRPr lang="es-HN" altLang="it-IT" sz="1600" i="0" dirty="0"/>
          </a:p>
          <a:p>
            <a:pPr>
              <a:spcBef>
                <a:spcPct val="0"/>
              </a:spcBef>
              <a:spcAft>
                <a:spcPts val="600"/>
              </a:spcAft>
              <a:buNone/>
            </a:pPr>
            <a:r>
              <a:rPr lang="es-HN" altLang="it-IT" sz="1600" i="0" dirty="0"/>
              <a:t>Comparado a mujeres con un embarazo de bajo riesgo, mujeres con embarazo de alto riesgo fueron:</a:t>
            </a:r>
          </a:p>
          <a:p>
            <a:pPr>
              <a:spcBef>
                <a:spcPct val="0"/>
              </a:spcBef>
              <a:spcAft>
                <a:spcPts val="600"/>
              </a:spcAft>
            </a:pPr>
            <a:r>
              <a:rPr lang="es-HN" altLang="it-IT" sz="1600" i="0" dirty="0"/>
              <a:t>  mayores (</a:t>
            </a:r>
            <a:r>
              <a:rPr lang="es-HN" altLang="it-IT" sz="1600" dirty="0"/>
              <a:t>P</a:t>
            </a:r>
            <a:r>
              <a:rPr lang="es-HN" altLang="it-IT" sz="1600" i="0" dirty="0"/>
              <a:t>=0.03)</a:t>
            </a:r>
          </a:p>
          <a:p>
            <a:pPr>
              <a:spcBef>
                <a:spcPct val="0"/>
              </a:spcBef>
              <a:spcAft>
                <a:spcPts val="600"/>
              </a:spcAft>
            </a:pPr>
            <a:r>
              <a:rPr lang="es-HN" altLang="it-IT" sz="1600" i="0" dirty="0"/>
              <a:t>  pequeñas (</a:t>
            </a:r>
            <a:r>
              <a:rPr lang="es-HN" altLang="it-IT" sz="1600" dirty="0"/>
              <a:t>P</a:t>
            </a:r>
            <a:r>
              <a:rPr lang="es-HN" altLang="it-IT" sz="1600" i="0" dirty="0"/>
              <a:t>=0.02) </a:t>
            </a:r>
          </a:p>
          <a:p>
            <a:pPr>
              <a:spcBef>
                <a:spcPct val="0"/>
              </a:spcBef>
              <a:spcAft>
                <a:spcPts val="600"/>
              </a:spcAft>
            </a:pPr>
            <a:r>
              <a:rPr lang="es-HN" altLang="it-IT" sz="1600" i="0" dirty="0"/>
              <a:t>  mas sobrepeso (</a:t>
            </a:r>
            <a:r>
              <a:rPr lang="es-HN" altLang="it-IT" sz="1600" dirty="0"/>
              <a:t>P</a:t>
            </a:r>
            <a:r>
              <a:rPr lang="es-HN" altLang="it-IT" sz="1600" i="0" dirty="0"/>
              <a:t>&lt;0.01)</a:t>
            </a:r>
          </a:p>
          <a:p>
            <a:pPr>
              <a:spcBef>
                <a:spcPct val="0"/>
              </a:spcBef>
              <a:spcAft>
                <a:spcPts val="600"/>
              </a:spcAft>
            </a:pPr>
            <a:r>
              <a:rPr lang="es-HN" altLang="it-IT" sz="1600" i="0" dirty="0"/>
              <a:t>  en gestaciones tempranas (</a:t>
            </a:r>
            <a:r>
              <a:rPr lang="es-HN" altLang="it-IT" sz="1600" dirty="0"/>
              <a:t>P</a:t>
            </a:r>
            <a:r>
              <a:rPr lang="es-HN" altLang="it-IT" sz="1600" i="0" dirty="0"/>
              <a:t>&lt;0.01)</a:t>
            </a:r>
            <a:endParaRPr lang="es-HN" altLang="it-IT" sz="2000" i="0" dirty="0"/>
          </a:p>
        </p:txBody>
      </p:sp>
      <p:sp>
        <p:nvSpPr>
          <p:cNvPr id="7" name="Text Box 5"/>
          <p:cNvSpPr txBox="1">
            <a:spLocks noChangeArrowheads="1"/>
          </p:cNvSpPr>
          <p:nvPr/>
        </p:nvSpPr>
        <p:spPr bwMode="auto">
          <a:xfrm>
            <a:off x="0" y="8382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Bolsa única o ILA como prueba de evaluación</a:t>
            </a: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pic>
        <p:nvPicPr>
          <p:cNvPr id="41989"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30464" t="16760" r="31919" b="9871"/>
          <a:stretch/>
        </p:blipFill>
        <p:spPr bwMode="auto">
          <a:xfrm>
            <a:off x="107504" y="1556792"/>
            <a:ext cx="4528629"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04800" y="16764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 embarazos de alto riesgo </a:t>
            </a:r>
            <a:r>
              <a:rPr lang="es-HN" altLang="it-IT" sz="2400" b="1" dirty="0"/>
              <a:t>vs</a:t>
            </a:r>
            <a:r>
              <a:rPr lang="es-HN" altLang="it-IT" sz="2400" b="1" i="0" dirty="0"/>
              <a:t> bajo riesgo</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Bolsa única o ILA como prueba de evaluación</a:t>
            </a: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685800" y="2438400"/>
            <a:ext cx="784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s-HN" sz="2000" b="1" i="0" kern="0" dirty="0">
                <a:latin typeface="+mn-lt"/>
              </a:rPr>
              <a:t>En embarazos de bajo riesgo</a:t>
            </a:r>
            <a:endParaRPr kumimoji="0" lang="es-HN" sz="2000" b="1" i="0" u="none" strike="noStrike" kern="0" cap="none" spc="0" normalizeH="0" baseline="0" noProof="0" dirty="0">
              <a:ln>
                <a:noFill/>
              </a:ln>
              <a:solidFill>
                <a:schemeClr val="tx1"/>
              </a:solidFill>
              <a:effectLst/>
              <a:uLnTx/>
              <a:uFillTx/>
              <a:latin typeface="+mn-lt"/>
            </a:endParaRPr>
          </a:p>
          <a:p>
            <a:pPr marL="800100" lvl="1" indent="-342900">
              <a:spcBef>
                <a:spcPct val="20000"/>
              </a:spcBef>
              <a:buFontTx/>
              <a:buChar char="•"/>
              <a:defRPr/>
            </a:pPr>
            <a:r>
              <a:rPr lang="es-HN" i="0" u="sng" kern="0" noProof="0" dirty="0">
                <a:latin typeface="+mn-lt"/>
              </a:rPr>
              <a:t>Diagnostico aumentado de oligohidramnios usando ILA</a:t>
            </a:r>
            <a:r>
              <a:rPr kumimoji="0" lang="es-HN" b="0" i="0" u="none" strike="noStrike" kern="0" cap="none" spc="0" normalizeH="0" baseline="0" noProof="0" dirty="0">
                <a:ln>
                  <a:noFill/>
                </a:ln>
                <a:solidFill>
                  <a:schemeClr val="tx1"/>
                </a:solidFill>
                <a:effectLst/>
                <a:uLnTx/>
                <a:uFillTx/>
                <a:latin typeface="+mn-lt"/>
              </a:rPr>
              <a:t>                     9.9% </a:t>
            </a:r>
            <a:r>
              <a:rPr kumimoji="0" lang="es-HN" b="0" u="none" strike="noStrike" kern="0" cap="none" spc="0" normalizeH="0" baseline="0" noProof="0" dirty="0">
                <a:ln>
                  <a:noFill/>
                </a:ln>
                <a:solidFill>
                  <a:schemeClr val="tx1"/>
                </a:solidFill>
                <a:effectLst/>
                <a:uLnTx/>
                <a:uFillTx/>
                <a:latin typeface="+mn-lt"/>
              </a:rPr>
              <a:t>vs</a:t>
            </a:r>
            <a:r>
              <a:rPr kumimoji="0" lang="es-HN" b="0" i="0" u="none" strike="noStrike" kern="0" cap="none" spc="0" normalizeH="0" baseline="0" noProof="0" dirty="0">
                <a:ln>
                  <a:noFill/>
                </a:ln>
                <a:solidFill>
                  <a:schemeClr val="tx1"/>
                </a:solidFill>
                <a:effectLst/>
                <a:uLnTx/>
                <a:uFillTx/>
                <a:latin typeface="+mn-lt"/>
              </a:rPr>
              <a:t> 2.0%; RR 5.03 (</a:t>
            </a:r>
            <a:r>
              <a:rPr lang="es-HN" i="0" dirty="0"/>
              <a:t>95% CI, 2.39–10.58)</a:t>
            </a:r>
            <a:r>
              <a:rPr kumimoji="0" lang="es-HN" b="0" i="0" u="none" strike="noStrike" kern="0" cap="none" spc="0" normalizeH="0" baseline="0" noProof="0" dirty="0">
                <a:ln>
                  <a:noFill/>
                </a:ln>
                <a:solidFill>
                  <a:schemeClr val="tx1"/>
                </a:solidFill>
                <a:effectLst/>
                <a:uLnTx/>
                <a:uFillTx/>
                <a:latin typeface="+mn-lt"/>
              </a:rPr>
              <a:t>)</a:t>
            </a:r>
          </a:p>
          <a:p>
            <a:pPr marL="800100" lvl="1" indent="-342900">
              <a:spcBef>
                <a:spcPct val="20000"/>
              </a:spcBef>
              <a:buFontTx/>
              <a:buChar char="•"/>
              <a:defRPr/>
            </a:pPr>
            <a:r>
              <a:rPr lang="es-HN" i="0" u="sng" dirty="0"/>
              <a:t>Mas inducciones de labor para oligohidramnios usando ILA</a:t>
            </a:r>
            <a:r>
              <a:rPr lang="es-HN" i="0" dirty="0"/>
              <a:t>                15.3% </a:t>
            </a:r>
            <a:r>
              <a:rPr lang="es-HN" dirty="0"/>
              <a:t>vs</a:t>
            </a:r>
            <a:r>
              <a:rPr lang="es-HN" i="0" dirty="0"/>
              <a:t> 3.9%; RR, 3.89 (95% CI, 1.84–8.27))</a:t>
            </a:r>
          </a:p>
          <a:p>
            <a:pPr marL="800100" lvl="1" indent="-342900">
              <a:spcBef>
                <a:spcPct val="20000"/>
              </a:spcBef>
              <a:buFontTx/>
              <a:buChar char="•"/>
              <a:defRPr/>
            </a:pPr>
            <a:r>
              <a:rPr lang="es-HN" i="0" u="sng" kern="0" dirty="0"/>
              <a:t>Mas casos de pH arterial </a:t>
            </a:r>
            <a:r>
              <a:rPr lang="es-HN" i="0" u="sng" dirty="0"/>
              <a:t>&lt; 7.10 observados en SDP</a:t>
            </a:r>
            <a:r>
              <a:rPr lang="es-HN" i="0" dirty="0"/>
              <a:t>                            3.5% </a:t>
            </a:r>
            <a:r>
              <a:rPr lang="es-HN" dirty="0"/>
              <a:t>vs</a:t>
            </a:r>
            <a:r>
              <a:rPr lang="es-HN" i="0" dirty="0"/>
              <a:t> 1.2%; RR, 0.34 (95% CI, 0.12–0.94))</a:t>
            </a:r>
          </a:p>
          <a:p>
            <a:pPr marL="800100" lvl="1" indent="-342900">
              <a:spcBef>
                <a:spcPct val="20000"/>
              </a:spcBef>
              <a:buFontTx/>
              <a:buChar char="•"/>
              <a:defRPr/>
            </a:pPr>
            <a:endParaRPr kumimoji="0" lang="en-US" b="0" i="0" u="none" strike="noStrike" kern="0" cap="none" spc="0" normalizeH="0" baseline="0" noProof="0" dirty="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s-HN" sz="2000" b="1" i="0" kern="0" dirty="0"/>
              <a:t>En embarazos de alto riesgo</a:t>
            </a:r>
          </a:p>
          <a:p>
            <a:pPr marL="800100" lvl="1" indent="-342900">
              <a:spcBef>
                <a:spcPct val="20000"/>
              </a:spcBef>
              <a:buFontTx/>
              <a:buChar char="•"/>
              <a:defRPr/>
            </a:pPr>
            <a:r>
              <a:rPr lang="es-HN" i="0" kern="0" dirty="0"/>
              <a:t>Ninguno de los hallazgos anteriores fueron significativamente diferentes entre los grupos ILA y SDP</a:t>
            </a:r>
            <a:endParaRPr lang="es-HN" i="0" dirty="0"/>
          </a:p>
          <a:p>
            <a:pPr marL="800100" lvl="1" indent="-342900">
              <a:spcBef>
                <a:spcPct val="20000"/>
              </a:spcBef>
              <a:buFontTx/>
              <a:buChar char="•"/>
              <a:defRPr/>
            </a:pPr>
            <a:r>
              <a:rPr lang="es-HN" i="0" dirty="0"/>
              <a:t>La única diferencia significativa entre los grupos ILA y SDP fue un </a:t>
            </a:r>
            <a:r>
              <a:rPr lang="es-HN" i="0" u="sng" dirty="0"/>
              <a:t>pH arterial mas bajo en el grupo ILA </a:t>
            </a:r>
            <a:r>
              <a:rPr lang="es-HN" i="0" dirty="0"/>
              <a:t>(7.25 ± 0.08 </a:t>
            </a:r>
            <a:r>
              <a:rPr lang="es-HN" dirty="0"/>
              <a:t>vs</a:t>
            </a:r>
            <a:r>
              <a:rPr lang="es-HN" i="0" dirty="0"/>
              <a:t> 7.28 ± 0.07)</a:t>
            </a:r>
            <a:endParaRPr lang="es-HN" i="0" kern="0" dirty="0"/>
          </a:p>
          <a:p>
            <a:endParaRPr lang="en-US" i="0" kern="0" dirty="0">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7" name="TextBox 1"/>
          <p:cNvSpPr txBox="1">
            <a:spLocks noChangeArrowheads="1"/>
          </p:cNvSpPr>
          <p:nvPr/>
        </p:nvSpPr>
        <p:spPr bwMode="auto">
          <a:xfrm>
            <a:off x="228600" y="2272129"/>
            <a:ext cx="864235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s-HN" sz="1800" i="0" dirty="0"/>
              <a:t>Ni la técnica ILA ni SDP fue superior en la predicción de resultados adversos en el embarazo.</a:t>
            </a:r>
          </a:p>
          <a:p>
            <a:pPr marL="285750" indent="-285750" eaLnBrk="1" hangingPunct="1">
              <a:spcBef>
                <a:spcPct val="0"/>
              </a:spcBef>
              <a:spcAft>
                <a:spcPts val="1200"/>
              </a:spcAft>
              <a:defRPr/>
            </a:pPr>
            <a:r>
              <a:rPr lang="es-HN" sz="1800" i="0" dirty="0"/>
              <a:t>Utilizando el método ILA resultó en aumento en el diagnostico de oligohidramnios, y la subsecuente inducción de labor por oligohidramnios.</a:t>
            </a:r>
          </a:p>
          <a:p>
            <a:pPr marL="285750" indent="-285750" eaLnBrk="1" hangingPunct="1">
              <a:spcBef>
                <a:spcPct val="0"/>
              </a:spcBef>
              <a:spcAft>
                <a:spcPts val="1200"/>
              </a:spcAft>
              <a:defRPr/>
            </a:pPr>
            <a:r>
              <a:rPr lang="es-HN" sz="1800" i="0" dirty="0"/>
              <a:t>CTG anormal se observo mas frecuente utilizando ILA comparada con la técnica SDP.</a:t>
            </a:r>
            <a:r>
              <a:rPr lang="en-US" sz="1800" i="0" dirty="0"/>
              <a:t> </a:t>
            </a:r>
          </a:p>
          <a:p>
            <a:pPr marL="285750" indent="-285750" eaLnBrk="1" hangingPunct="1">
              <a:spcBef>
                <a:spcPct val="0"/>
              </a:spcBef>
              <a:spcAft>
                <a:spcPts val="1200"/>
              </a:spcAft>
              <a:defRPr/>
            </a:pPr>
            <a:r>
              <a:rPr lang="es-HN" sz="1800" i="0" u="sng" dirty="0"/>
              <a:t>En embarazos de bajo riesgo</a:t>
            </a:r>
            <a:r>
              <a:rPr lang="es-HN" sz="1800" i="0" dirty="0"/>
              <a:t>, la tasa de oligohidramnios fue mas alta con ILA comparada a la medición SDP, pero esto no fue significativamente mayor en embarazos de alto riesgo – posiblemente debido al tamaño de muestra menor en el grupo.</a:t>
            </a:r>
          </a:p>
          <a:p>
            <a:pPr marL="285750" indent="-285750" eaLnBrk="1" hangingPunct="1">
              <a:spcBef>
                <a:spcPct val="0"/>
              </a:spcBef>
              <a:spcAft>
                <a:spcPts val="1200"/>
              </a:spcAft>
              <a:defRPr/>
            </a:pPr>
            <a:r>
              <a:rPr lang="es-HN" sz="1800" i="0" u="sng" dirty="0"/>
              <a:t>En embarazos de bajo riesgo</a:t>
            </a:r>
            <a:r>
              <a:rPr lang="es-HN" sz="1800" i="0" dirty="0"/>
              <a:t>, un pH de arteria umbilical &lt; 7.10 fue encontrado mas frecuente cuando se uso la técnica SDP. Ya que el exceso de base arterial &lt; –12.0 y la puntuación de Apgar a los 5-min &lt; 7 no fue diferente entre los grupos, este hallazgos no se considero clínicamente relevante.</a:t>
            </a:r>
            <a:r>
              <a:rPr lang="en-US" sz="1800" i="0" dirty="0"/>
              <a:t> </a:t>
            </a:r>
          </a:p>
        </p:txBody>
      </p:sp>
      <p:sp>
        <p:nvSpPr>
          <p:cNvPr id="33796" name="Rectangle 1"/>
          <p:cNvSpPr>
            <a:spLocks noChangeArrowheads="1"/>
          </p:cNvSpPr>
          <p:nvPr/>
        </p:nvSpPr>
        <p:spPr bwMode="auto">
          <a:xfrm>
            <a:off x="3733800" y="1600200"/>
            <a:ext cx="1903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2800" b="1" i="0" dirty="0"/>
              <a:t>Discusión</a:t>
            </a:r>
            <a:endParaRPr lang="es-HN" altLang="it-IT" sz="2400" dirty="0"/>
          </a:p>
        </p:txBody>
      </p:sp>
      <p:sp>
        <p:nvSpPr>
          <p:cNvPr id="8"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Bolsa única o ILA como prueba de evaluación</a:t>
            </a: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81000" y="2590801"/>
            <a:ext cx="84582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600"/>
              </a:spcAft>
              <a:defRPr/>
            </a:pPr>
            <a:r>
              <a:rPr lang="es-HN" sz="1800" i="0" dirty="0"/>
              <a:t>Una revisión Cochrane demostró similarmente  </a:t>
            </a:r>
          </a:p>
          <a:p>
            <a:pPr marL="1028700" lvl="1" eaLnBrk="1" hangingPunct="1">
              <a:spcBef>
                <a:spcPct val="0"/>
              </a:spcBef>
              <a:spcAft>
                <a:spcPts val="600"/>
              </a:spcAft>
              <a:defRPr/>
            </a:pPr>
            <a:r>
              <a:rPr lang="es-HN" sz="1800" i="0" dirty="0"/>
              <a:t>Método ILA para vigilancia fetal aumento el riesgo para inducción de labor (RR, 1.92 (95% CI, 1.50–2.46); 4 ensayos; 2138 embarazos</a:t>
            </a:r>
            <a:r>
              <a:rPr lang="en-US" sz="1800" i="0" dirty="0"/>
              <a:t>)</a:t>
            </a:r>
          </a:p>
          <a:p>
            <a:pPr marL="1028700" lvl="1" eaLnBrk="1" hangingPunct="1">
              <a:spcBef>
                <a:spcPct val="0"/>
              </a:spcBef>
              <a:spcAft>
                <a:spcPts val="600"/>
              </a:spcAft>
              <a:defRPr/>
            </a:pPr>
            <a:r>
              <a:rPr lang="es-HN" sz="1800" i="0" dirty="0"/>
              <a:t>No hubo diferencia entre los dos grupos para la tasa de admisión a UCIN (RR, 1.04 (95% CI, 0.85–1.26); 5 ensayos; 3226 bebes)</a:t>
            </a:r>
          </a:p>
          <a:p>
            <a:pPr marL="285750" indent="-285750" eaLnBrk="1" hangingPunct="1">
              <a:spcBef>
                <a:spcPct val="0"/>
              </a:spcBef>
              <a:spcAft>
                <a:spcPts val="600"/>
              </a:spcAft>
              <a:defRPr/>
            </a:pPr>
            <a:r>
              <a:rPr lang="es-HN" sz="1800" i="0" dirty="0"/>
              <a:t>La revisión Cochrane también encontró aumento en el riesgo de cesárea por distres fetal cuando se usaba la técnica ILA (RR, 1.46 (95% CI, 1.08–1.96)). Este estudio encontró un aumento en el riesgo de CTG anormal pero no de cesárea.</a:t>
            </a:r>
          </a:p>
          <a:p>
            <a:pPr marL="1028700" lvl="1" eaLnBrk="1" hangingPunct="1">
              <a:spcBef>
                <a:spcPct val="0"/>
              </a:spcBef>
              <a:spcAft>
                <a:spcPts val="600"/>
              </a:spcAft>
              <a:defRPr/>
            </a:pPr>
            <a:r>
              <a:rPr lang="es-HN" sz="1800" i="0" dirty="0"/>
              <a:t>Como había más mujeres con diabetes gestacional y cesárea previa en el grupo SDP, sigue siendo posible que la tasa de cesárea podría haber sido mayor en este estudio en el grupo AFI si estos factores de riesgo estuvieran balanceados en los dos grupos.</a:t>
            </a:r>
            <a:endParaRPr lang="en-US" sz="1800" i="0" dirty="0"/>
          </a:p>
        </p:txBody>
      </p:sp>
      <p:sp>
        <p:nvSpPr>
          <p:cNvPr id="6" name="Rectangle 1"/>
          <p:cNvSpPr>
            <a:spLocks noChangeArrowheads="1"/>
          </p:cNvSpPr>
          <p:nvPr/>
        </p:nvSpPr>
        <p:spPr bwMode="auto">
          <a:xfrm>
            <a:off x="762000" y="1752600"/>
            <a:ext cx="78774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2800" b="1" i="0" dirty="0"/>
              <a:t>Discusión: comparación con otros estudios</a:t>
            </a:r>
            <a:endParaRPr lang="es-HN" altLang="it-IT" sz="2400" dirty="0"/>
          </a:p>
        </p:txBody>
      </p:sp>
      <p:sp>
        <p:nvSpPr>
          <p:cNvPr id="7"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Bolsa única o ILA como prueba de evaluación</a:t>
            </a: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905000"/>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Conclusiones</a:t>
            </a:r>
          </a:p>
        </p:txBody>
      </p:sp>
      <p:sp>
        <p:nvSpPr>
          <p:cNvPr id="6"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Bolsa única o ILA como prueba de evaluación</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457200" y="2971800"/>
            <a:ext cx="815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s-HN" sz="2000" i="0" dirty="0"/>
              <a:t>El uso del método ILA en la evaluación obstétrica rutinaria resultó con mas mujeres diagnosticadas con oligohidramnios y siendo inducidas por volumen de liquido amniótico anormal sin mejorar el resultado perinatal.</a:t>
            </a:r>
          </a:p>
          <a:p>
            <a:pPr marL="342900" marR="0" lvl="0" indent="-342900" algn="l" defTabSz="914400" rtl="0" eaLnBrk="0" fontAlgn="base" latinLnBrk="0" hangingPunct="0">
              <a:lnSpc>
                <a:spcPct val="100000"/>
              </a:lnSpc>
              <a:spcBef>
                <a:spcPct val="20000"/>
              </a:spcBef>
              <a:spcAft>
                <a:spcPct val="0"/>
              </a:spcAft>
              <a:buClrTx/>
              <a:buSzTx/>
              <a:tabLst/>
              <a:defRPr/>
            </a:pPr>
            <a:endParaRPr lang="en-US" sz="2000" i="0" dirty="0"/>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s-HN" sz="2000" i="0" dirty="0"/>
              <a:t>El método SDP es por ende un método favorable para estimar volumen de liquido amniótico, especialmente en población con embarazos de bajo riesgo</a:t>
            </a:r>
            <a:r>
              <a:rPr lang="en-US" sz="2000" i="0" dirty="0"/>
              <a:t>.</a:t>
            </a:r>
            <a:endParaRPr kumimoji="0" lang="en-US" sz="4800" b="0" i="0" u="none" strike="noStrike" kern="0" cap="none" spc="0" normalizeH="0" baseline="0" noProof="0" dirty="0">
              <a:ln>
                <a:noFill/>
              </a:ln>
              <a:solidFill>
                <a:schemeClr val="tx1"/>
              </a:solidFill>
              <a:effectLst/>
              <a:uLnTx/>
              <a:uFillTx/>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
          <p:cNvSpPr txBox="1">
            <a:spLocks noChangeArrowheads="1"/>
          </p:cNvSpPr>
          <p:nvPr/>
        </p:nvSpPr>
        <p:spPr bwMode="auto">
          <a:xfrm>
            <a:off x="1331913" y="3645024"/>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solidFill>
                  <a:srgbClr val="000000"/>
                </a:solidFill>
              </a:rPr>
              <a:t>Puntos de discusión</a:t>
            </a:r>
          </a:p>
        </p:txBody>
      </p:sp>
      <p:sp>
        <p:nvSpPr>
          <p:cNvPr id="9" name="Segnaposto contenuto 2"/>
          <p:cNvSpPr txBox="1">
            <a:spLocks/>
          </p:cNvSpPr>
          <p:nvPr/>
        </p:nvSpPr>
        <p:spPr bwMode="auto">
          <a:xfrm>
            <a:off x="250825" y="4221450"/>
            <a:ext cx="863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HN" altLang="it-IT" sz="2000" i="0" dirty="0"/>
              <a:t>Debería de abandonarse el uso de la técnica de ILA para la valoración de volumen de liquido amniótico, para ambos embarazos de bajo y de alto riesgo?</a:t>
            </a:r>
          </a:p>
          <a:p>
            <a:pPr marL="0" indent="0" eaLnBrk="1" hangingPunct="1">
              <a:spcBef>
                <a:spcPct val="0"/>
              </a:spcBef>
              <a:buNone/>
            </a:pPr>
            <a:endParaRPr lang="en-US" altLang="it-IT" sz="2000" i="0" dirty="0"/>
          </a:p>
          <a:p>
            <a:pPr eaLnBrk="1" hangingPunct="1">
              <a:spcBef>
                <a:spcPct val="0"/>
              </a:spcBef>
            </a:pPr>
            <a:r>
              <a:rPr lang="es-HN" altLang="it-IT" sz="2000" i="0" dirty="0"/>
              <a:t>Cual es la significancia clínica de una tasa aumentada de CTG observada con el método de ILA en este estudio y el aumento de cesáreas por distres fetal en la revisión Cochrane? Sera que ILA estará detectando </a:t>
            </a:r>
            <a:r>
              <a:rPr lang="es-HN" altLang="it-IT" sz="2000" i="0"/>
              <a:t>una población </a:t>
            </a:r>
            <a:r>
              <a:rPr lang="es-HN" altLang="it-IT" sz="2000" i="0" dirty="0"/>
              <a:t>mas vulnerable de bebes?</a:t>
            </a:r>
          </a:p>
          <a:p>
            <a:pPr eaLnBrk="1" hangingPunct="1">
              <a:spcBef>
                <a:spcPct val="0"/>
              </a:spcBef>
              <a:buNone/>
            </a:pPr>
            <a:endParaRPr lang="en-US" altLang="it-IT" sz="2000" i="0" dirty="0"/>
          </a:p>
        </p:txBody>
      </p:sp>
      <p:sp>
        <p:nvSpPr>
          <p:cNvPr id="10" name="Rectangle 9"/>
          <p:cNvSpPr>
            <a:spLocks noChangeArrowheads="1"/>
          </p:cNvSpPr>
          <p:nvPr/>
        </p:nvSpPr>
        <p:spPr bwMode="auto">
          <a:xfrm>
            <a:off x="457200" y="2514600"/>
            <a:ext cx="8207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s-HN" sz="2000" i="0" dirty="0"/>
              <a:t>Hay una necesidad de explorar métodos alternativos para valoración de volumen de liquido amniótico que tenga una mayor correlación con resultados adversos perinatales</a:t>
            </a:r>
            <a:r>
              <a:rPr lang="en-US" sz="2000" i="0" dirty="0"/>
              <a:t>.</a:t>
            </a:r>
          </a:p>
        </p:txBody>
      </p:sp>
      <p:sp>
        <p:nvSpPr>
          <p:cNvPr id="11" name="TextBox 1"/>
          <p:cNvSpPr txBox="1">
            <a:spLocks noChangeArrowheads="1"/>
          </p:cNvSpPr>
          <p:nvPr/>
        </p:nvSpPr>
        <p:spPr bwMode="auto">
          <a:xfrm>
            <a:off x="1295400" y="1828800"/>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solidFill>
                  <a:srgbClr val="000000"/>
                </a:solidFill>
              </a:rPr>
              <a:t>Perspectivas futuras</a:t>
            </a:r>
          </a:p>
        </p:txBody>
      </p:sp>
      <p:sp>
        <p:nvSpPr>
          <p:cNvPr id="13" name="Text Box 5"/>
          <p:cNvSpPr txBox="1">
            <a:spLocks noChangeArrowheads="1"/>
          </p:cNvSpPr>
          <p:nvPr/>
        </p:nvSpPr>
        <p:spPr bwMode="auto">
          <a:xfrm>
            <a:off x="250825" y="1052513"/>
            <a:ext cx="864235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Bolsa única o ILA como prueba de evaluación</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spTree>
    <p:extLst>
      <p:ext uri="{BB962C8B-B14F-4D97-AF65-F5344CB8AC3E}">
        <p14:creationId xmlns:p14="http://schemas.microsoft.com/office/powerpoint/2010/main" val="410746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fade">
                                      <p:cBhvr>
                                        <p:cTn id="15" dur="500"/>
                                        <p:tgtEl>
                                          <p:spTgt spid="276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75"/>
            <a:ext cx="9144000" cy="923925"/>
            <a:chOff x="0" y="3755"/>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323850" y="2403475"/>
            <a:ext cx="8856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28600" y="1969676"/>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Introducción</a:t>
            </a:r>
          </a:p>
        </p:txBody>
      </p:sp>
      <p:sp>
        <p:nvSpPr>
          <p:cNvPr id="12" name="Segnaposto contenuto 2"/>
          <p:cNvSpPr txBox="1">
            <a:spLocks/>
          </p:cNvSpPr>
          <p:nvPr/>
        </p:nvSpPr>
        <p:spPr bwMode="auto">
          <a:xfrm>
            <a:off x="228600" y="2730624"/>
            <a:ext cx="8763000" cy="336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pPr>
            <a:r>
              <a:rPr lang="es-HN" sz="1800" i="0" dirty="0"/>
              <a:t>El volumen de liquido amniótico es una parte integral en la valoración del bienestar fetal.</a:t>
            </a:r>
          </a:p>
          <a:p>
            <a:pPr>
              <a:lnSpc>
                <a:spcPct val="120000"/>
              </a:lnSpc>
            </a:pPr>
            <a:r>
              <a:rPr lang="es-HN" sz="1800" i="0" dirty="0"/>
              <a:t>La estimación del volumen del liquido amniótico se realiza midiendo ya sea el índice de liquido amniótico (ILA) o medición vertical de bolsa única mas profunda (SDP).</a:t>
            </a:r>
          </a:p>
          <a:p>
            <a:pPr>
              <a:lnSpc>
                <a:spcPct val="120000"/>
              </a:lnSpc>
            </a:pPr>
            <a:r>
              <a:rPr lang="es-HN" sz="1800" i="0" dirty="0"/>
              <a:t>No hay consenso en cual es el mejor método para valorar el volumen de liquido amniótico</a:t>
            </a:r>
            <a:r>
              <a:rPr lang="en-US" sz="1800" i="0" dirty="0"/>
              <a:t>.</a:t>
            </a:r>
          </a:p>
          <a:p>
            <a:pPr>
              <a:lnSpc>
                <a:spcPct val="120000"/>
              </a:lnSpc>
            </a:pPr>
            <a:r>
              <a:rPr lang="es-HN" sz="1800" i="0" dirty="0" err="1"/>
              <a:t>RCTs</a:t>
            </a:r>
            <a:r>
              <a:rPr lang="es-HN" sz="1800" i="0" dirty="0"/>
              <a:t> muestran que ambas técnicas son malos predictores de resultados perinatales adversos en mujeres de alto riesgo, post-termino e intraparto</a:t>
            </a:r>
          </a:p>
          <a:p>
            <a:pPr>
              <a:lnSpc>
                <a:spcPct val="120000"/>
              </a:lnSpc>
            </a:pPr>
            <a:r>
              <a:rPr lang="es-HN" sz="1800" i="0" dirty="0"/>
              <a:t>Hay poco conocimiento de la utilidad de estas técnicas en embarazos de termino y de bajo riesgo</a:t>
            </a:r>
            <a:r>
              <a:rPr lang="es-HN" sz="1800" dirty="0"/>
              <a:t>.</a:t>
            </a:r>
            <a:endParaRPr lang="es-HN" sz="1800" i="0" dirty="0"/>
          </a:p>
        </p:txBody>
      </p:sp>
      <p:sp>
        <p:nvSpPr>
          <p:cNvPr id="21511"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Bolsa única o ILA como prueba de evaluación</a:t>
            </a: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4762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Rectangle 8"/>
          <p:cNvSpPr>
            <a:spLocks noChangeArrowheads="1"/>
          </p:cNvSpPr>
          <p:nvPr/>
        </p:nvSpPr>
        <p:spPr bwMode="auto">
          <a:xfrm>
            <a:off x="2738623" y="2057400"/>
            <a:ext cx="3619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HN" altLang="it-IT" sz="2800" b="1" i="0" dirty="0">
                <a:solidFill>
                  <a:srgbClr val="000000"/>
                </a:solidFill>
              </a:rPr>
              <a:t>Objetivo del estudio</a:t>
            </a:r>
          </a:p>
        </p:txBody>
      </p:sp>
      <p:sp>
        <p:nvSpPr>
          <p:cNvPr id="8" name="Text Box 5"/>
          <p:cNvSpPr txBox="1">
            <a:spLocks noChangeArrowheads="1"/>
          </p:cNvSpPr>
          <p:nvPr/>
        </p:nvSpPr>
        <p:spPr bwMode="auto">
          <a:xfrm>
            <a:off x="0" y="1052513"/>
            <a:ext cx="9143999" cy="492443"/>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400" b="1" i="0" dirty="0">
                <a:solidFill>
                  <a:schemeClr val="bg1"/>
                </a:solidFill>
              </a:rPr>
              <a:t>Bolsa única o ILA como prueba de evaluación</a:t>
            </a:r>
          </a:p>
          <a:p>
            <a:pPr algn="ctr" eaLnBrk="1" hangingPunct="1">
              <a:spcBef>
                <a:spcPct val="0"/>
              </a:spcBef>
              <a:buFontTx/>
              <a:buNone/>
            </a:pPr>
            <a:r>
              <a:rPr lang="de-DE" altLang="it-IT" sz="1200" dirty="0">
                <a:solidFill>
                  <a:schemeClr val="bg1"/>
                </a:solidFill>
              </a:rPr>
              <a:t>S Kehl et al.</a:t>
            </a:r>
            <a:r>
              <a:rPr lang="en-GB" altLang="it-IT" sz="1200" dirty="0">
                <a:solidFill>
                  <a:schemeClr val="bg1"/>
                </a:solidFill>
              </a:rPr>
              <a:t>, UOG 2016</a:t>
            </a:r>
          </a:p>
        </p:txBody>
      </p:sp>
      <p:sp>
        <p:nvSpPr>
          <p:cNvPr id="9" name="Segnaposto contenuto 2"/>
          <p:cNvSpPr txBox="1">
            <a:spLocks/>
          </p:cNvSpPr>
          <p:nvPr/>
        </p:nvSpPr>
        <p:spPr bwMode="auto">
          <a:xfrm>
            <a:off x="228600" y="3276600"/>
            <a:ext cx="838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pPr>
            <a:r>
              <a:rPr lang="es-HN" sz="2400" i="0" dirty="0"/>
              <a:t>Determinar, en ambos embarazos de alto y bajo riesgo, que técnica para estimar volumen </a:t>
            </a:r>
            <a:r>
              <a:rPr lang="es-HN" sz="2400" i="0"/>
              <a:t>de líquido </a:t>
            </a:r>
            <a:r>
              <a:rPr lang="es-HN" sz="2400" i="0" dirty="0"/>
              <a:t>amniótico (ILA o SDP) es la mejor prueba para predecir resultados adversos en el embarazo.</a:t>
            </a:r>
            <a:endParaRPr lang="es-HN" sz="2200" i="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457200" y="2487352"/>
            <a:ext cx="8207375" cy="3853363"/>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b="1" i="0" dirty="0"/>
              <a:t>Diseño de estudio</a:t>
            </a:r>
          </a:p>
          <a:p>
            <a:pPr lvl="1"/>
            <a:r>
              <a:rPr lang="es-HN" sz="1800" i="0" dirty="0"/>
              <a:t>Multicentrico, ensayo abierto aleatorizando controlado (RCT) </a:t>
            </a:r>
            <a:endParaRPr lang="es-HN" sz="2400" i="0" dirty="0"/>
          </a:p>
          <a:p>
            <a:r>
              <a:rPr lang="es-HN" sz="2000" b="1" i="0" dirty="0"/>
              <a:t>Lugar</a:t>
            </a:r>
          </a:p>
          <a:p>
            <a:pPr lvl="1"/>
            <a:r>
              <a:rPr lang="es-HN" sz="1800" b="1" i="0" dirty="0"/>
              <a:t> </a:t>
            </a:r>
            <a:r>
              <a:rPr lang="es-HN" sz="1800" i="0" dirty="0"/>
              <a:t>Cuatro hospitales en Alemania (Julio 2012 hasta Septiembre 2013)</a:t>
            </a:r>
            <a:endParaRPr lang="es-HN" sz="2400" i="0" dirty="0"/>
          </a:p>
          <a:p>
            <a:r>
              <a:rPr lang="es-HN" sz="2000" b="1" i="0" dirty="0"/>
              <a:t>Participantes</a:t>
            </a:r>
          </a:p>
          <a:p>
            <a:pPr lvl="1"/>
            <a:r>
              <a:rPr lang="es-HN" sz="1800" b="1" i="0" dirty="0"/>
              <a:t>Incluidas: </a:t>
            </a:r>
            <a:r>
              <a:rPr lang="es-HN" sz="1800" i="0" dirty="0"/>
              <a:t>mujeres con embarazo único de termino en presentación cefálica, que se presentan para parto o evaluación pre-labor.</a:t>
            </a:r>
            <a:r>
              <a:rPr lang="en-US" sz="1800" i="0" dirty="0"/>
              <a:t> </a:t>
            </a:r>
          </a:p>
          <a:p>
            <a:pPr lvl="1"/>
            <a:r>
              <a:rPr lang="es-HN" sz="1800" b="1" i="0" dirty="0"/>
              <a:t>Excluidas: </a:t>
            </a:r>
            <a:r>
              <a:rPr lang="es-HN" sz="1800" i="0" dirty="0"/>
              <a:t>mujeres con cesárea anterior, ruptura prematura de membranas, sin evaluación ultrasonográfica en los últimos 7 días, malformaciones fetales estructurales/cromosómicas, muerte fetal intrauterina, placenta previa o cualquier contraindicación para parto vaginal</a:t>
            </a:r>
            <a:r>
              <a:rPr lang="en-US" sz="1800" i="0" dirty="0"/>
              <a:t>. </a:t>
            </a:r>
            <a:endParaRPr lang="en-US" sz="1800" b="1" i="0" dirty="0"/>
          </a:p>
        </p:txBody>
      </p:sp>
      <p:sp>
        <p:nvSpPr>
          <p:cNvPr id="8"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Bolsa única o ILA como prueba de evaluación</a:t>
            </a: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sp>
        <p:nvSpPr>
          <p:cNvPr id="9" name="TextBox 1"/>
          <p:cNvSpPr txBox="1">
            <a:spLocks noChangeArrowheads="1"/>
          </p:cNvSpPr>
          <p:nvPr/>
        </p:nvSpPr>
        <p:spPr bwMode="auto">
          <a:xfrm>
            <a:off x="2819400" y="1600200"/>
            <a:ext cx="356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9"/>
          <p:cNvSpPr>
            <a:spLocks noChangeArrowheads="1"/>
          </p:cNvSpPr>
          <p:nvPr/>
        </p:nvSpPr>
        <p:spPr bwMode="auto">
          <a:xfrm>
            <a:off x="457200" y="2209800"/>
            <a:ext cx="8207375" cy="440736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b="1" i="0" dirty="0"/>
              <a:t>Intervención </a:t>
            </a:r>
          </a:p>
          <a:p>
            <a:pPr lvl="1"/>
            <a:r>
              <a:rPr lang="es-HN" sz="1800" i="0" dirty="0"/>
              <a:t>Mujeres se aleatorizan a medición de ILA o SDP para estimación de volumen de liquido amniótico</a:t>
            </a:r>
          </a:p>
          <a:p>
            <a:pPr lvl="1"/>
            <a:r>
              <a:rPr lang="es-HN" sz="1800" i="0" dirty="0"/>
              <a:t>El diagnostico de oligohidramnios (ILA ≤5.0 cm o ausencia de SDP que mida por lo menos 2 × 1 cm) se continuo con inducción de labor.</a:t>
            </a:r>
            <a:endParaRPr lang="es-HN" sz="2000" i="0" dirty="0"/>
          </a:p>
          <a:p>
            <a:r>
              <a:rPr lang="es-HN" sz="2000" b="1" i="0" dirty="0"/>
              <a:t>Resultado primario</a:t>
            </a:r>
          </a:p>
          <a:p>
            <a:pPr lvl="1"/>
            <a:r>
              <a:rPr lang="es-HN" sz="1800" i="0" dirty="0"/>
              <a:t>Admisión en el postparto a unidad de cuidados intensivos neonatales (NICU)</a:t>
            </a:r>
          </a:p>
          <a:p>
            <a:r>
              <a:rPr lang="es-HN" sz="2000" b="1" i="0" dirty="0"/>
              <a:t>Otros resultados: </a:t>
            </a:r>
          </a:p>
          <a:p>
            <a:pPr lvl="1"/>
            <a:r>
              <a:rPr lang="es-HN" sz="1800" i="0" dirty="0"/>
              <a:t>Tasa de muerte perinatal, oligohidramnios, inducción de labor (por oligohidramnios o sin indicación especifica), pH &lt;7.10 de arteria umbilical, score de Apgar a los 5 minutos &lt;7, liquido amniótico tenido de meconio, cardiotocografia anormal, necesidad de muestra sanguínea fetal de cuero cabelludo, parto instrumentado y cesárea</a:t>
            </a:r>
            <a:r>
              <a:rPr lang="en-US" sz="1800" i="0" dirty="0"/>
              <a:t>.</a:t>
            </a:r>
          </a:p>
        </p:txBody>
      </p:sp>
      <p:sp>
        <p:nvSpPr>
          <p:cNvPr id="14"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Bolsa única o ILA como prueba de evaluación</a:t>
            </a: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sp>
        <p:nvSpPr>
          <p:cNvPr id="15" name="TextBox 1"/>
          <p:cNvSpPr txBox="1">
            <a:spLocks noChangeArrowheads="1"/>
          </p:cNvSpPr>
          <p:nvPr/>
        </p:nvSpPr>
        <p:spPr bwMode="auto">
          <a:xfrm>
            <a:off x="2819400" y="1676400"/>
            <a:ext cx="356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533400" y="2104360"/>
            <a:ext cx="8207375" cy="4453527"/>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700" b="1" i="0" dirty="0"/>
              <a:t>Aleatorización</a:t>
            </a:r>
          </a:p>
          <a:p>
            <a:pPr lvl="1"/>
            <a:r>
              <a:rPr lang="es-HN" sz="1700" i="0" dirty="0"/>
              <a:t>Secuencia de asignación 1:1 generada por computadora, en sobres opacos sellados consecutivamente enumerados.</a:t>
            </a:r>
          </a:p>
          <a:p>
            <a:pPr lvl="1"/>
            <a:endParaRPr lang="en-US" sz="1700" i="0" dirty="0"/>
          </a:p>
          <a:p>
            <a:r>
              <a:rPr lang="es-HN" sz="1700" b="1" i="0" dirty="0"/>
              <a:t>Calculaciones estadísticas</a:t>
            </a:r>
          </a:p>
          <a:p>
            <a:pPr lvl="1"/>
            <a:r>
              <a:rPr lang="es-HN" sz="1700" i="0" dirty="0"/>
              <a:t>Software SAS, con pruebas estadísticas pre-especificadas,  Valor-</a:t>
            </a:r>
            <a:r>
              <a:rPr lang="es-HN" sz="1700" dirty="0"/>
              <a:t>P</a:t>
            </a:r>
            <a:r>
              <a:rPr lang="es-HN" sz="1700" i="0" dirty="0"/>
              <a:t> &lt; 0.05 para significancia estadística, RR con Intervalo de Confianza del 95%.</a:t>
            </a:r>
          </a:p>
          <a:p>
            <a:pPr lvl="1"/>
            <a:endParaRPr lang="en-US" sz="1700" i="0" dirty="0"/>
          </a:p>
          <a:p>
            <a:r>
              <a:rPr lang="es-HN" sz="1700" b="1" i="0" dirty="0"/>
              <a:t>Tamaño de la muestra</a:t>
            </a:r>
          </a:p>
          <a:p>
            <a:pPr lvl="1"/>
            <a:r>
              <a:rPr lang="es-HN" sz="1700" i="0" dirty="0"/>
              <a:t>La reducción de la tasa de admisión en la UCIN postparto del 5% utilizando el método ILA al 2,5% con la técnica SDP requirió un tamaño de muestra de 804 para ambos grupos (suponiendo α = 0,05, potencia = 0,80 y tamaños de grupo iguales). Permitiendo el desgaste, la inscripción prevista era de 500 en cada brazo.</a:t>
            </a:r>
          </a:p>
          <a:p>
            <a:pPr lvl="1"/>
            <a:endParaRPr lang="en-US" sz="1800" i="0" dirty="0"/>
          </a:p>
        </p:txBody>
      </p:sp>
      <p:sp>
        <p:nvSpPr>
          <p:cNvPr id="8" name="Text Box 5"/>
          <p:cNvSpPr txBox="1">
            <a:spLocks noChangeArrowheads="1"/>
          </p:cNvSpPr>
          <p:nvPr/>
        </p:nvSpPr>
        <p:spPr bwMode="auto">
          <a:xfrm>
            <a:off x="250825" y="1052513"/>
            <a:ext cx="864235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Bolsa única o ILA como prueba de evaluación</a:t>
            </a: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sp>
        <p:nvSpPr>
          <p:cNvPr id="9" name="TextBox 1"/>
          <p:cNvSpPr txBox="1">
            <a:spLocks noChangeArrowheads="1"/>
          </p:cNvSpPr>
          <p:nvPr/>
        </p:nvSpPr>
        <p:spPr bwMode="auto">
          <a:xfrm>
            <a:off x="2819400" y="1600200"/>
            <a:ext cx="356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15875"/>
            <a:ext cx="9144000" cy="777875"/>
            <a:chOff x="0" y="3755"/>
            <a:chExt cx="5760" cy="582"/>
          </a:xfrm>
        </p:grpSpPr>
        <p:pic>
          <p:nvPicPr>
            <p:cNvPr id="2973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31" name="TextBox 1"/>
          <p:cNvSpPr txBox="1">
            <a:spLocks noChangeArrowheads="1"/>
          </p:cNvSpPr>
          <p:nvPr/>
        </p:nvSpPr>
        <p:spPr bwMode="auto">
          <a:xfrm>
            <a:off x="228600" y="14478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 flowchart</a:t>
            </a:r>
          </a:p>
        </p:txBody>
      </p:sp>
      <p:sp>
        <p:nvSpPr>
          <p:cNvPr id="9" name="Text Box 5"/>
          <p:cNvSpPr txBox="1">
            <a:spLocks noChangeArrowheads="1"/>
          </p:cNvSpPr>
          <p:nvPr/>
        </p:nvSpPr>
        <p:spPr bwMode="auto">
          <a:xfrm>
            <a:off x="0" y="838200"/>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Bolsa única o ILA como prueba de evaluación</a:t>
            </a: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sp>
        <p:nvSpPr>
          <p:cNvPr id="3" name="Rectangle 2"/>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pic>
        <p:nvPicPr>
          <p:cNvPr id="10" name="Picture 9"/>
          <p:cNvPicPr>
            <a:picLocks noChangeAspect="1"/>
          </p:cNvPicPr>
          <p:nvPr/>
        </p:nvPicPr>
        <p:blipFill>
          <a:blip r:embed="rId5"/>
          <a:stretch>
            <a:fillRect/>
          </a:stretch>
        </p:blipFill>
        <p:spPr>
          <a:xfrm>
            <a:off x="1828800" y="1905000"/>
            <a:ext cx="5245100" cy="4759475"/>
          </a:xfrm>
          <a:prstGeom prst="rect">
            <a:avLst/>
          </a:prstGeom>
        </p:spPr>
      </p:pic>
      <p:sp>
        <p:nvSpPr>
          <p:cNvPr id="11" name="TextBox 10"/>
          <p:cNvSpPr txBox="1"/>
          <p:nvPr/>
        </p:nvSpPr>
        <p:spPr>
          <a:xfrm>
            <a:off x="143947" y="4097922"/>
            <a:ext cx="2362200" cy="1107996"/>
          </a:xfrm>
          <a:prstGeom prst="rect">
            <a:avLst/>
          </a:prstGeom>
          <a:noFill/>
        </p:spPr>
        <p:txBody>
          <a:bodyPr wrap="square" rtlCol="0">
            <a:spAutoFit/>
          </a:bodyPr>
          <a:lstStyle/>
          <a:p>
            <a:r>
              <a:rPr lang="es-HN" sz="1100" i="0" dirty="0"/>
              <a:t>Sin medición de liquido amniótico &lt;7 días antes de parto = 16</a:t>
            </a:r>
          </a:p>
          <a:p>
            <a:r>
              <a:rPr lang="es-HN" sz="1100" i="0" dirty="0"/>
              <a:t>Desviación del protocolo de estudio = 5</a:t>
            </a:r>
          </a:p>
          <a:p>
            <a:r>
              <a:rPr lang="es-HN" sz="1100" i="0" dirty="0"/>
              <a:t>Atendido en hospital diferente = 6</a:t>
            </a:r>
          </a:p>
          <a:p>
            <a:endParaRPr lang="en-US" sz="1100" i="0" dirty="0"/>
          </a:p>
        </p:txBody>
      </p:sp>
      <p:sp>
        <p:nvSpPr>
          <p:cNvPr id="12" name="TextBox 11"/>
          <p:cNvSpPr txBox="1"/>
          <p:nvPr/>
        </p:nvSpPr>
        <p:spPr>
          <a:xfrm>
            <a:off x="6372200" y="4267200"/>
            <a:ext cx="2664296" cy="769441"/>
          </a:xfrm>
          <a:prstGeom prst="rect">
            <a:avLst/>
          </a:prstGeom>
          <a:noFill/>
        </p:spPr>
        <p:txBody>
          <a:bodyPr wrap="square" rtlCol="0">
            <a:spAutoFit/>
          </a:bodyPr>
          <a:lstStyle/>
          <a:p>
            <a:r>
              <a:rPr lang="es-HN" sz="1100" i="0" dirty="0"/>
              <a:t>Sin medición de liquido amniótico = 16</a:t>
            </a:r>
          </a:p>
          <a:p>
            <a:r>
              <a:rPr lang="es-HN" sz="1100" i="0" dirty="0"/>
              <a:t>Desviación del protocolo de estudio = 6</a:t>
            </a:r>
          </a:p>
          <a:p>
            <a:r>
              <a:rPr lang="es-HN" sz="1100" i="0" dirty="0"/>
              <a:t>Atendido hospital diferente = 1</a:t>
            </a:r>
          </a:p>
          <a:p>
            <a:endParaRPr lang="en-US" sz="1100" i="0" dirty="0"/>
          </a:p>
        </p:txBody>
      </p:sp>
      <p:cxnSp>
        <p:nvCxnSpPr>
          <p:cNvPr id="14" name="Shape 13"/>
          <p:cNvCxnSpPr>
            <a:endCxn id="12" idx="2"/>
          </p:cNvCxnSpPr>
          <p:nvPr/>
        </p:nvCxnSpPr>
        <p:spPr>
          <a:xfrm flipV="1">
            <a:off x="6934200" y="5036641"/>
            <a:ext cx="770148" cy="449760"/>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endCxn id="11" idx="2"/>
          </p:cNvCxnSpPr>
          <p:nvPr/>
        </p:nvCxnSpPr>
        <p:spPr>
          <a:xfrm rot="10800000">
            <a:off x="1325047" y="5205919"/>
            <a:ext cx="656154" cy="280487"/>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5004048" y="1676400"/>
            <a:ext cx="38669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a:t>
            </a:r>
          </a:p>
          <a:p>
            <a:pPr algn="ctr" eaLnBrk="1" hangingPunct="1">
              <a:spcBef>
                <a:spcPct val="0"/>
              </a:spcBef>
              <a:buFontTx/>
              <a:buNone/>
            </a:pPr>
            <a:r>
              <a:rPr lang="es-HN" altLang="it-IT" sz="2000" b="1" i="0" dirty="0"/>
              <a:t>Características de base</a:t>
            </a:r>
          </a:p>
        </p:txBody>
      </p:sp>
      <p:sp>
        <p:nvSpPr>
          <p:cNvPr id="6" name="Text Box 35"/>
          <p:cNvSpPr txBox="1">
            <a:spLocks noChangeArrowheads="1"/>
          </p:cNvSpPr>
          <p:nvPr/>
        </p:nvSpPr>
        <p:spPr bwMode="auto">
          <a:xfrm>
            <a:off x="5364088" y="2819400"/>
            <a:ext cx="33528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None/>
            </a:pPr>
            <a:r>
              <a:rPr lang="es-HN" altLang="it-IT" sz="1600" i="0" dirty="0"/>
              <a:t>En el grupo ILA, pocas mujeres tenían </a:t>
            </a:r>
          </a:p>
          <a:p>
            <a:pPr>
              <a:spcBef>
                <a:spcPct val="0"/>
              </a:spcBef>
              <a:spcAft>
                <a:spcPts val="600"/>
              </a:spcAft>
            </a:pPr>
            <a:r>
              <a:rPr lang="es-HN" altLang="it-IT" sz="1600" i="0" dirty="0"/>
              <a:t>  diabetes gestacional</a:t>
            </a:r>
          </a:p>
          <a:p>
            <a:pPr>
              <a:spcBef>
                <a:spcPct val="0"/>
              </a:spcBef>
              <a:spcAft>
                <a:spcPts val="600"/>
              </a:spcAft>
            </a:pPr>
            <a:r>
              <a:rPr lang="es-HN" altLang="it-IT" sz="1600" i="0" dirty="0"/>
              <a:t>  antecedente de cesárea previa</a:t>
            </a:r>
          </a:p>
          <a:p>
            <a:pPr>
              <a:spcBef>
                <a:spcPct val="0"/>
              </a:spcBef>
              <a:spcAft>
                <a:spcPts val="600"/>
              </a:spcAft>
              <a:buNone/>
            </a:pPr>
            <a:endParaRPr lang="en-US" altLang="it-IT" sz="1600" i="0" dirty="0"/>
          </a:p>
          <a:p>
            <a:pPr>
              <a:spcBef>
                <a:spcPct val="0"/>
              </a:spcBef>
              <a:spcAft>
                <a:spcPts val="600"/>
              </a:spcAft>
            </a:pPr>
            <a:endParaRPr lang="en-US" altLang="it-IT" sz="1600" i="0" dirty="0"/>
          </a:p>
        </p:txBody>
      </p:sp>
      <p:sp>
        <p:nvSpPr>
          <p:cNvPr id="7" name="Text Box 5"/>
          <p:cNvSpPr txBox="1">
            <a:spLocks noChangeArrowheads="1"/>
          </p:cNvSpPr>
          <p:nvPr/>
        </p:nvSpPr>
        <p:spPr bwMode="auto">
          <a:xfrm>
            <a:off x="250825" y="1052513"/>
            <a:ext cx="864235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Bolsa única o ILA como prueba de evaluación</a:t>
            </a: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619257"/>
            <a:ext cx="4680520" cy="512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7526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a:t>
            </a:r>
          </a:p>
        </p:txBody>
      </p:sp>
      <p:sp>
        <p:nvSpPr>
          <p:cNvPr id="6" name="Text Box 5"/>
          <p:cNvSpPr txBox="1">
            <a:spLocks noChangeArrowheads="1"/>
          </p:cNvSpPr>
          <p:nvPr/>
        </p:nvSpPr>
        <p:spPr bwMode="auto">
          <a:xfrm>
            <a:off x="250825" y="1052513"/>
            <a:ext cx="864235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Bolsa única o ILA como prueba de evaluación</a:t>
            </a:r>
          </a:p>
          <a:p>
            <a:pPr algn="ctr" eaLnBrk="1" hangingPunct="1">
              <a:spcBef>
                <a:spcPct val="0"/>
              </a:spcBef>
              <a:buFontTx/>
              <a:buNone/>
            </a:pPr>
            <a:r>
              <a:rPr lang="de-DE" altLang="it-IT" sz="1400" dirty="0">
                <a:solidFill>
                  <a:schemeClr val="bg1"/>
                </a:solidFill>
              </a:rPr>
              <a:t>S Kehl et al.</a:t>
            </a:r>
            <a:r>
              <a:rPr lang="en-GB" altLang="it-IT" sz="1400" dirty="0">
                <a:solidFill>
                  <a:schemeClr val="bg1"/>
                </a:solidFill>
              </a:rPr>
              <a:t>, UOG 2016</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381000" y="2438400"/>
            <a:ext cx="8458200" cy="4114800"/>
          </a:xfrm>
        </p:spPr>
        <p:txBody>
          <a:bodyPr/>
          <a:lstStyle/>
          <a:p>
            <a:r>
              <a:rPr lang="es-HN" sz="2000" b="1" dirty="0"/>
              <a:t>Resultado primario: admisión postparto a UCIN</a:t>
            </a:r>
          </a:p>
          <a:p>
            <a:pPr lvl="1"/>
            <a:r>
              <a:rPr lang="es-HN" sz="1800" u="sng" dirty="0"/>
              <a:t>No hubo diferencia significativa entre los grupos ILA y SDP </a:t>
            </a:r>
          </a:p>
          <a:p>
            <a:pPr lvl="1">
              <a:buNone/>
            </a:pPr>
            <a:r>
              <a:rPr lang="en-US" sz="1800" dirty="0"/>
              <a:t>	4.2% (</a:t>
            </a:r>
            <a:r>
              <a:rPr lang="en-US" sz="1800" i="1" dirty="0"/>
              <a:t>n</a:t>
            </a:r>
            <a:r>
              <a:rPr lang="en-US" sz="1800" dirty="0"/>
              <a:t>=21) </a:t>
            </a:r>
            <a:r>
              <a:rPr lang="en-US" sz="1800" i="1" dirty="0"/>
              <a:t>vs</a:t>
            </a:r>
            <a:r>
              <a:rPr lang="en-US" sz="1800" dirty="0"/>
              <a:t> 5.0% (</a:t>
            </a:r>
            <a:r>
              <a:rPr lang="en-US" sz="1800" i="1" dirty="0"/>
              <a:t>n</a:t>
            </a:r>
            <a:r>
              <a:rPr lang="en-US" sz="1800" dirty="0"/>
              <a:t>=25); RR, 0.85 (95% CI, 0.48–1.50); </a:t>
            </a:r>
            <a:r>
              <a:rPr lang="en-US" sz="1800" i="1" dirty="0"/>
              <a:t>P</a:t>
            </a:r>
            <a:r>
              <a:rPr lang="en-US" sz="1800" dirty="0"/>
              <a:t>=0.57</a:t>
            </a:r>
          </a:p>
          <a:p>
            <a:r>
              <a:rPr lang="es-HN" sz="2000" b="1" dirty="0"/>
              <a:t>Resultado secundario con diferencias estadísticamente significativas</a:t>
            </a:r>
          </a:p>
          <a:p>
            <a:pPr lvl="1"/>
            <a:r>
              <a:rPr lang="es-HN" sz="1800" u="sng" dirty="0"/>
              <a:t>Riesgo aumentado en el diagnostico de oligohidramnios en el grupo ILA </a:t>
            </a:r>
          </a:p>
          <a:p>
            <a:pPr lvl="1">
              <a:buNone/>
            </a:pPr>
            <a:r>
              <a:rPr lang="en-US" sz="1800" dirty="0"/>
              <a:t>	(9.8% (</a:t>
            </a:r>
            <a:r>
              <a:rPr lang="en-US" sz="1800" i="1" dirty="0"/>
              <a:t>n</a:t>
            </a:r>
            <a:r>
              <a:rPr lang="en-US" sz="1800" dirty="0"/>
              <a:t>=49) </a:t>
            </a:r>
            <a:r>
              <a:rPr lang="en-US" sz="1800" i="1" dirty="0"/>
              <a:t>vs</a:t>
            </a:r>
            <a:r>
              <a:rPr lang="en-US" sz="1800" dirty="0"/>
              <a:t> 2.2% (</a:t>
            </a:r>
            <a:r>
              <a:rPr lang="en-US" sz="1800" i="1" dirty="0"/>
              <a:t>n</a:t>
            </a:r>
            <a:r>
              <a:rPr lang="en-US" sz="1800" dirty="0"/>
              <a:t>=11); RR, 4.51 (95% CI, 2.37–8.57); </a:t>
            </a:r>
            <a:r>
              <a:rPr lang="en-US" sz="1800" i="1" dirty="0"/>
              <a:t>P</a:t>
            </a:r>
            <a:r>
              <a:rPr lang="en-US" sz="1800" dirty="0"/>
              <a:t>&lt;0.01</a:t>
            </a:r>
          </a:p>
          <a:p>
            <a:pPr lvl="1"/>
            <a:r>
              <a:rPr lang="es-HN" sz="1800" u="sng" dirty="0"/>
              <a:t>Riesgo aumentado en inducción de labor por oligohidramnios en el grupo ILA</a:t>
            </a:r>
            <a:r>
              <a:rPr lang="en-US" sz="1800" u="sng" dirty="0"/>
              <a:t> </a:t>
            </a:r>
          </a:p>
          <a:p>
            <a:pPr lvl="1">
              <a:buNone/>
            </a:pPr>
            <a:r>
              <a:rPr lang="en-US" sz="1800" dirty="0"/>
              <a:t>	(12.7% (</a:t>
            </a:r>
            <a:r>
              <a:rPr lang="en-US" sz="1800" i="1" dirty="0"/>
              <a:t>n</a:t>
            </a:r>
            <a:r>
              <a:rPr lang="en-US" sz="1800" dirty="0"/>
              <a:t>=33) </a:t>
            </a:r>
            <a:r>
              <a:rPr lang="en-US" sz="1800" i="1" dirty="0"/>
              <a:t>vs</a:t>
            </a:r>
            <a:r>
              <a:rPr lang="en-US" sz="1800" dirty="0"/>
              <a:t> 3.6% (</a:t>
            </a:r>
            <a:r>
              <a:rPr lang="en-US" sz="1800" i="1" dirty="0"/>
              <a:t>n</a:t>
            </a:r>
            <a:r>
              <a:rPr lang="en-US" sz="1800" dirty="0"/>
              <a:t>=10); RR, 3.50 (95% CI, 1.76–6.96); </a:t>
            </a:r>
            <a:r>
              <a:rPr lang="en-US" sz="1800" i="1" dirty="0"/>
              <a:t>P</a:t>
            </a:r>
            <a:r>
              <a:rPr lang="en-US" sz="1800" dirty="0"/>
              <a:t>&lt;0.01</a:t>
            </a:r>
          </a:p>
          <a:p>
            <a:pPr lvl="1"/>
            <a:r>
              <a:rPr lang="es-HN" sz="1800" u="sng" dirty="0"/>
              <a:t>Riesgo aumentado de CTG anormal en el grupo ILA</a:t>
            </a:r>
            <a:r>
              <a:rPr lang="en-US" sz="1800" u="sng" dirty="0"/>
              <a:t> </a:t>
            </a:r>
          </a:p>
          <a:p>
            <a:pPr lvl="1">
              <a:buNone/>
            </a:pPr>
            <a:r>
              <a:rPr lang="en-US" sz="1800" dirty="0"/>
              <a:t>	(32.3% (</a:t>
            </a:r>
            <a:r>
              <a:rPr lang="en-US" sz="1800" i="1" dirty="0"/>
              <a:t>n</a:t>
            </a:r>
            <a:r>
              <a:rPr lang="en-US" sz="1800" dirty="0"/>
              <a:t>=161) </a:t>
            </a:r>
            <a:r>
              <a:rPr lang="en-US" sz="1800" i="1" dirty="0"/>
              <a:t>vs</a:t>
            </a:r>
            <a:r>
              <a:rPr lang="en-US" sz="1800" dirty="0"/>
              <a:t> 26.2% (</a:t>
            </a:r>
            <a:r>
              <a:rPr lang="en-US" sz="1800" i="1" dirty="0"/>
              <a:t>n</a:t>
            </a:r>
            <a:r>
              <a:rPr lang="en-US" sz="1800" dirty="0"/>
              <a:t>=132); RR, 1.23 (95% CI, 1.02–1.50); </a:t>
            </a:r>
            <a:r>
              <a:rPr lang="en-US" sz="1800" i="1" dirty="0"/>
              <a:t>P</a:t>
            </a:r>
            <a:r>
              <a:rPr lang="en-US" sz="1800" dirty="0"/>
              <a:t>=0.03</a:t>
            </a:r>
          </a:p>
          <a:p>
            <a:pPr lvl="1"/>
            <a:endParaRPr lang="en-US" sz="18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27592</TotalTime>
  <Words>1548</Words>
  <Application>Microsoft Office PowerPoint</Application>
  <PresentationFormat>On-screen Show (4:3)</PresentationFormat>
  <Paragraphs>141</Paragraphs>
  <Slides>16</Slides>
  <Notes>8</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Gesù Antonio Báez</cp:lastModifiedBy>
  <cp:revision>663</cp:revision>
  <cp:lastPrinted>2011-09-13T15:07:48Z</cp:lastPrinted>
  <dcterms:created xsi:type="dcterms:W3CDTF">2016-05-13T18:06:14Z</dcterms:created>
  <dcterms:modified xsi:type="dcterms:W3CDTF">2017-01-04T14:07:16Z</dcterms:modified>
</cp:coreProperties>
</file>