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812" r:id="rId2"/>
  </p:sldMasterIdLst>
  <p:notesMasterIdLst>
    <p:notesMasterId r:id="rId18"/>
  </p:notesMasterIdLst>
  <p:sldIdLst>
    <p:sldId id="329" r:id="rId3"/>
    <p:sldId id="350" r:id="rId4"/>
    <p:sldId id="349" r:id="rId5"/>
    <p:sldId id="384" r:id="rId6"/>
    <p:sldId id="396" r:id="rId7"/>
    <p:sldId id="404" r:id="rId8"/>
    <p:sldId id="400" r:id="rId9"/>
    <p:sldId id="401" r:id="rId10"/>
    <p:sldId id="379" r:id="rId11"/>
    <p:sldId id="387" r:id="rId12"/>
    <p:sldId id="399" r:id="rId13"/>
    <p:sldId id="402" r:id="rId14"/>
    <p:sldId id="353" r:id="rId15"/>
    <p:sldId id="403" r:id="rId16"/>
    <p:sldId id="371" r:id="rId17"/>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4319">
          <p15:clr>
            <a:srgbClr val="A4A3A4"/>
          </p15:clr>
        </p15:guide>
        <p15:guide id="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D6E4"/>
    <a:srgbClr val="EADEE7"/>
    <a:srgbClr val="ED1D24"/>
    <a:srgbClr val="445895"/>
    <a:srgbClr val="CDDEFF"/>
    <a:srgbClr val="002060"/>
    <a:srgbClr val="F0F3FB"/>
    <a:srgbClr val="E2E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46" autoAdjust="0"/>
    <p:restoredTop sz="88379" autoAdjust="0"/>
  </p:normalViewPr>
  <p:slideViewPr>
    <p:cSldViewPr>
      <p:cViewPr varScale="1">
        <p:scale>
          <a:sx n="81" d="100"/>
          <a:sy n="81" d="100"/>
        </p:scale>
        <p:origin x="120" y="234"/>
      </p:cViewPr>
      <p:guideLst>
        <p:guide orient="horz" pos="2160"/>
        <p:guide pos="2880"/>
        <p:guide orient="horz" pos="4319"/>
        <p:guide/>
      </p:guideLst>
    </p:cSldViewPr>
  </p:slideViewPr>
  <p:notesTextViewPr>
    <p:cViewPr>
      <p:scale>
        <a:sx n="100" d="100"/>
        <a:sy n="100" d="100"/>
      </p:scale>
      <p:origin x="0" y="0"/>
    </p:cViewPr>
  </p:notesTextViewPr>
  <p:sorterViewPr>
    <p:cViewPr>
      <p:scale>
        <a:sx n="100" d="100"/>
        <a:sy n="100" d="100"/>
      </p:scale>
      <p:origin x="0" y="17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charset="0"/>
              </a:defRPr>
            </a:lvl1pPr>
          </a:lstStyle>
          <a:p>
            <a:pPr>
              <a:defRPr/>
            </a:pPr>
            <a:endParaRPr lang="it-IT" dirty="0"/>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charset="0"/>
              </a:defRPr>
            </a:lvl1pPr>
          </a:lstStyle>
          <a:p>
            <a:pPr>
              <a:defRPr/>
            </a:pPr>
            <a:fld id="{E85DC6F2-61F7-47F7-BDDB-8773C9C1B552}" type="datetimeFigureOut">
              <a:rPr lang="it-IT"/>
              <a:pPr>
                <a:defRPr/>
              </a:pPr>
              <a:t>20/03/2019</a:t>
            </a:fld>
            <a:endParaRPr lang="it-IT" dirty="0"/>
          </a:p>
        </p:txBody>
      </p:sp>
      <p:sp>
        <p:nvSpPr>
          <p:cNvPr id="4" name="Segnaposto immagine diapositiva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it-IT" noProof="0" dirty="0" smtClean="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charset="0"/>
              </a:defRPr>
            </a:lvl1pPr>
          </a:lstStyle>
          <a:p>
            <a:pPr>
              <a:defRPr/>
            </a:pPr>
            <a:endParaRPr lang="it-IT" dirty="0"/>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dirty="0">
              <a:cs typeface="+mn-cs"/>
            </a:endParaRPr>
          </a:p>
        </p:txBody>
      </p:sp>
    </p:spTree>
    <p:extLst>
      <p:ext uri="{BB962C8B-B14F-4D97-AF65-F5344CB8AC3E}">
        <p14:creationId xmlns:p14="http://schemas.microsoft.com/office/powerpoint/2010/main" val="2362969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dirty="0" smtClean="0">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843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it-IT" dirty="0" smtClean="0"/>
          </a:p>
        </p:txBody>
      </p:sp>
    </p:spTree>
    <p:extLst>
      <p:ext uri="{BB962C8B-B14F-4D97-AF65-F5344CB8AC3E}">
        <p14:creationId xmlns:p14="http://schemas.microsoft.com/office/powerpoint/2010/main" val="2546507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59396"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D62B56D-1B15-44DE-B517-41FD56C48F94}" type="slidenum">
              <a:rPr lang="x-none" altLang="it-IT" i="0">
                <a:solidFill>
                  <a:srgbClr val="000000"/>
                </a:solidFill>
                <a:latin typeface="Arial" panose="020B0604020202020204" pitchFamily="34" charset="0"/>
              </a:rPr>
              <a:pPr algn="r" eaLnBrk="1" hangingPunct="1">
                <a:spcBef>
                  <a:spcPct val="0"/>
                </a:spcBef>
              </a:pPr>
              <a:t>15</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4301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22532"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471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4579"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2458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555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28676"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5</a:t>
            </a:fld>
            <a:endParaRPr lang="it-IT" altLang="it-IT" i="0" dirty="0" smtClean="0">
              <a:solidFill>
                <a:srgbClr val="000000"/>
              </a:solidFill>
            </a:endParaRPr>
          </a:p>
        </p:txBody>
      </p:sp>
    </p:spTree>
    <p:extLst>
      <p:ext uri="{BB962C8B-B14F-4D97-AF65-F5344CB8AC3E}">
        <p14:creationId xmlns:p14="http://schemas.microsoft.com/office/powerpoint/2010/main" val="2975822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28676"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6</a:t>
            </a:fld>
            <a:endParaRPr lang="it-IT" altLang="it-IT" i="0" dirty="0" smtClean="0">
              <a:solidFill>
                <a:srgbClr val="000000"/>
              </a:solidFill>
            </a:endParaRPr>
          </a:p>
        </p:txBody>
      </p:sp>
    </p:spTree>
    <p:extLst>
      <p:ext uri="{BB962C8B-B14F-4D97-AF65-F5344CB8AC3E}">
        <p14:creationId xmlns:p14="http://schemas.microsoft.com/office/powerpoint/2010/main" val="3586928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28676"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7</a:t>
            </a:fld>
            <a:endParaRPr lang="it-IT" altLang="it-IT" i="0" dirty="0" smtClean="0">
              <a:solidFill>
                <a:srgbClr val="000000"/>
              </a:solidFill>
            </a:endParaRPr>
          </a:p>
        </p:txBody>
      </p:sp>
    </p:spTree>
    <p:extLst>
      <p:ext uri="{BB962C8B-B14F-4D97-AF65-F5344CB8AC3E}">
        <p14:creationId xmlns:p14="http://schemas.microsoft.com/office/powerpoint/2010/main" val="29758227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28676"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8</a:t>
            </a:fld>
            <a:endParaRPr lang="it-IT" altLang="it-IT" i="0" dirty="0" smtClean="0">
              <a:solidFill>
                <a:srgbClr val="000000"/>
              </a:solidFill>
            </a:endParaRPr>
          </a:p>
        </p:txBody>
      </p:sp>
    </p:spTree>
    <p:extLst>
      <p:ext uri="{BB962C8B-B14F-4D97-AF65-F5344CB8AC3E}">
        <p14:creationId xmlns:p14="http://schemas.microsoft.com/office/powerpoint/2010/main" val="29758227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 The baseline characteristics table is now in the </a:t>
            </a:r>
            <a:r>
              <a:rPr lang="en-US" sz="1200" dirty="0" err="1" smtClean="0"/>
              <a:t>supp</a:t>
            </a:r>
            <a:r>
              <a:rPr lang="en-US" sz="1200" dirty="0" smtClean="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9</a:t>
            </a:fld>
            <a:endParaRPr lang="it-IT" dirty="0">
              <a:cs typeface="+mn-cs"/>
            </a:endParaRPr>
          </a:p>
        </p:txBody>
      </p:sp>
    </p:spTree>
    <p:extLst>
      <p:ext uri="{BB962C8B-B14F-4D97-AF65-F5344CB8AC3E}">
        <p14:creationId xmlns:p14="http://schemas.microsoft.com/office/powerpoint/2010/main" val="27524853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13</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8868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DE3EC82-1B01-4E61-8144-D6203CB61C62}" type="slidenum">
              <a:rPr lang="en-US"/>
              <a:pPr>
                <a:defRPr/>
              </a:pPr>
              <a:t>‹#›</a:t>
            </a:fld>
            <a:endParaRPr lang="en-GB" dirty="0"/>
          </a:p>
        </p:txBody>
      </p:sp>
    </p:spTree>
    <p:extLst>
      <p:ext uri="{BB962C8B-B14F-4D97-AF65-F5344CB8AC3E}">
        <p14:creationId xmlns:p14="http://schemas.microsoft.com/office/powerpoint/2010/main" val="424017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40D8DF2-7700-485C-A24B-6C4C21AB59CF}" type="slidenum">
              <a:rPr lang="en-US"/>
              <a:pPr>
                <a:defRPr/>
              </a:pPr>
              <a:t>‹#›</a:t>
            </a:fld>
            <a:endParaRPr lang="en-GB" dirty="0"/>
          </a:p>
        </p:txBody>
      </p:sp>
    </p:spTree>
    <p:extLst>
      <p:ext uri="{BB962C8B-B14F-4D97-AF65-F5344CB8AC3E}">
        <p14:creationId xmlns:p14="http://schemas.microsoft.com/office/powerpoint/2010/main" val="3878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07C36B0-32BF-4C1D-8B14-A851CC5C51F3}" type="slidenum">
              <a:rPr lang="en-US"/>
              <a:pPr>
                <a:defRPr/>
              </a:pPr>
              <a:t>‹#›</a:t>
            </a:fld>
            <a:endParaRPr lang="en-GB" dirty="0"/>
          </a:p>
        </p:txBody>
      </p:sp>
    </p:spTree>
    <p:extLst>
      <p:ext uri="{BB962C8B-B14F-4D97-AF65-F5344CB8AC3E}">
        <p14:creationId xmlns:p14="http://schemas.microsoft.com/office/powerpoint/2010/main" val="1603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dirty="0"/>
          </a:p>
        </p:txBody>
      </p:sp>
    </p:spTree>
    <p:extLst>
      <p:ext uri="{BB962C8B-B14F-4D97-AF65-F5344CB8AC3E}">
        <p14:creationId xmlns:p14="http://schemas.microsoft.com/office/powerpoint/2010/main" val="644433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dirty="0"/>
          </a:p>
        </p:txBody>
      </p:sp>
    </p:spTree>
    <p:extLst>
      <p:ext uri="{BB962C8B-B14F-4D97-AF65-F5344CB8AC3E}">
        <p14:creationId xmlns:p14="http://schemas.microsoft.com/office/powerpoint/2010/main" val="2717675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dirty="0"/>
          </a:p>
        </p:txBody>
      </p:sp>
    </p:spTree>
    <p:extLst>
      <p:ext uri="{BB962C8B-B14F-4D97-AF65-F5344CB8AC3E}">
        <p14:creationId xmlns:p14="http://schemas.microsoft.com/office/powerpoint/2010/main" val="2110194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dirty="0"/>
          </a:p>
        </p:txBody>
      </p:sp>
    </p:spTree>
    <p:extLst>
      <p:ext uri="{BB962C8B-B14F-4D97-AF65-F5344CB8AC3E}">
        <p14:creationId xmlns:p14="http://schemas.microsoft.com/office/powerpoint/2010/main" val="1042767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dirty="0"/>
          </a:p>
        </p:txBody>
      </p:sp>
    </p:spTree>
    <p:extLst>
      <p:ext uri="{BB962C8B-B14F-4D97-AF65-F5344CB8AC3E}">
        <p14:creationId xmlns:p14="http://schemas.microsoft.com/office/powerpoint/2010/main" val="734762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dirty="0"/>
          </a:p>
        </p:txBody>
      </p:sp>
    </p:spTree>
    <p:extLst>
      <p:ext uri="{BB962C8B-B14F-4D97-AF65-F5344CB8AC3E}">
        <p14:creationId xmlns:p14="http://schemas.microsoft.com/office/powerpoint/2010/main" val="503824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dirty="0"/>
          </a:p>
        </p:txBody>
      </p:sp>
    </p:spTree>
    <p:extLst>
      <p:ext uri="{BB962C8B-B14F-4D97-AF65-F5344CB8AC3E}">
        <p14:creationId xmlns:p14="http://schemas.microsoft.com/office/powerpoint/2010/main" val="21757828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dirty="0"/>
          </a:p>
        </p:txBody>
      </p:sp>
    </p:spTree>
    <p:extLst>
      <p:ext uri="{BB962C8B-B14F-4D97-AF65-F5344CB8AC3E}">
        <p14:creationId xmlns:p14="http://schemas.microsoft.com/office/powerpoint/2010/main" val="1027852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7C909CB6-6D70-440F-BE29-455026851B21}" type="slidenum">
              <a:rPr lang="en-US"/>
              <a:pPr>
                <a:defRPr/>
              </a:pPr>
              <a:t>‹#›</a:t>
            </a:fld>
            <a:endParaRPr lang="en-GB" dirty="0"/>
          </a:p>
        </p:txBody>
      </p:sp>
    </p:spTree>
    <p:extLst>
      <p:ext uri="{BB962C8B-B14F-4D97-AF65-F5344CB8AC3E}">
        <p14:creationId xmlns:p14="http://schemas.microsoft.com/office/powerpoint/2010/main" val="10926864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dirty="0"/>
          </a:p>
        </p:txBody>
      </p:sp>
    </p:spTree>
    <p:extLst>
      <p:ext uri="{BB962C8B-B14F-4D97-AF65-F5344CB8AC3E}">
        <p14:creationId xmlns:p14="http://schemas.microsoft.com/office/powerpoint/2010/main" val="4096172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dirty="0"/>
          </a:p>
        </p:txBody>
      </p:sp>
    </p:spTree>
    <p:extLst>
      <p:ext uri="{BB962C8B-B14F-4D97-AF65-F5344CB8AC3E}">
        <p14:creationId xmlns:p14="http://schemas.microsoft.com/office/powerpoint/2010/main" val="1388947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dirty="0"/>
          </a:p>
        </p:txBody>
      </p:sp>
    </p:spTree>
    <p:extLst>
      <p:ext uri="{BB962C8B-B14F-4D97-AF65-F5344CB8AC3E}">
        <p14:creationId xmlns:p14="http://schemas.microsoft.com/office/powerpoint/2010/main" val="275162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7007470-8E3A-4B11-89EA-065FF43B9312}" type="slidenum">
              <a:rPr lang="en-US"/>
              <a:pPr>
                <a:defRPr/>
              </a:pPr>
              <a:t>‹#›</a:t>
            </a:fld>
            <a:endParaRPr lang="en-GB" dirty="0"/>
          </a:p>
        </p:txBody>
      </p:sp>
    </p:spTree>
    <p:extLst>
      <p:ext uri="{BB962C8B-B14F-4D97-AF65-F5344CB8AC3E}">
        <p14:creationId xmlns:p14="http://schemas.microsoft.com/office/powerpoint/2010/main" val="279763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7803EB94-954C-42B7-BC7B-F6998BFAAE35}" type="slidenum">
              <a:rPr lang="en-US"/>
              <a:pPr>
                <a:defRPr/>
              </a:pPr>
              <a:t>‹#›</a:t>
            </a:fld>
            <a:endParaRPr lang="en-GB" dirty="0"/>
          </a:p>
        </p:txBody>
      </p:sp>
    </p:spTree>
    <p:extLst>
      <p:ext uri="{BB962C8B-B14F-4D97-AF65-F5344CB8AC3E}">
        <p14:creationId xmlns:p14="http://schemas.microsoft.com/office/powerpoint/2010/main" val="1345884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43178C1A-D1D9-4F7B-859A-60F116829842}" type="slidenum">
              <a:rPr lang="en-US"/>
              <a:pPr>
                <a:defRPr/>
              </a:pPr>
              <a:t>‹#›</a:t>
            </a:fld>
            <a:endParaRPr lang="en-GB" dirty="0"/>
          </a:p>
        </p:txBody>
      </p:sp>
    </p:spTree>
    <p:extLst>
      <p:ext uri="{BB962C8B-B14F-4D97-AF65-F5344CB8AC3E}">
        <p14:creationId xmlns:p14="http://schemas.microsoft.com/office/powerpoint/2010/main" val="366048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E389177E-B0CC-4BAA-86B1-C7EC57F86527}" type="slidenum">
              <a:rPr lang="en-US"/>
              <a:pPr>
                <a:defRPr/>
              </a:pPr>
              <a:t>‹#›</a:t>
            </a:fld>
            <a:endParaRPr lang="en-GB" dirty="0"/>
          </a:p>
        </p:txBody>
      </p:sp>
    </p:spTree>
    <p:extLst>
      <p:ext uri="{BB962C8B-B14F-4D97-AF65-F5344CB8AC3E}">
        <p14:creationId xmlns:p14="http://schemas.microsoft.com/office/powerpoint/2010/main" val="989769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7C3A35F0-57CA-4226-B22C-AEDC13518215}" type="slidenum">
              <a:rPr lang="en-US"/>
              <a:pPr>
                <a:defRPr/>
              </a:pPr>
              <a:t>‹#›</a:t>
            </a:fld>
            <a:endParaRPr lang="en-GB" dirty="0"/>
          </a:p>
        </p:txBody>
      </p:sp>
    </p:spTree>
    <p:extLst>
      <p:ext uri="{BB962C8B-B14F-4D97-AF65-F5344CB8AC3E}">
        <p14:creationId xmlns:p14="http://schemas.microsoft.com/office/powerpoint/2010/main" val="40684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D0913055-48F1-4760-A228-BF2BB82244EF}" type="slidenum">
              <a:rPr lang="en-US"/>
              <a:pPr>
                <a:defRPr/>
              </a:pPr>
              <a:t>‹#›</a:t>
            </a:fld>
            <a:endParaRPr lang="en-GB" dirty="0"/>
          </a:p>
        </p:txBody>
      </p:sp>
    </p:spTree>
    <p:extLst>
      <p:ext uri="{BB962C8B-B14F-4D97-AF65-F5344CB8AC3E}">
        <p14:creationId xmlns:p14="http://schemas.microsoft.com/office/powerpoint/2010/main" val="741009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6695BB04-7A9D-4F2A-9B1F-9B9D5AF2E16F}" type="slidenum">
              <a:rPr lang="en-US"/>
              <a:pPr>
                <a:defRPr/>
              </a:pPr>
              <a:t>‹#›</a:t>
            </a:fld>
            <a:endParaRPr lang="en-GB" dirty="0"/>
          </a:p>
        </p:txBody>
      </p:sp>
    </p:spTree>
    <p:extLst>
      <p:ext uri="{BB962C8B-B14F-4D97-AF65-F5344CB8AC3E}">
        <p14:creationId xmlns:p14="http://schemas.microsoft.com/office/powerpoint/2010/main" val="21298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smtClean="0"/>
              <a:t>Click to edit Master text styles</a:t>
            </a:r>
          </a:p>
          <a:p>
            <a:pPr lvl="1"/>
            <a:r>
              <a:rPr lang="en-GB" altLang="it-IT" smtClean="0"/>
              <a:t>Second level</a:t>
            </a:r>
          </a:p>
          <a:p>
            <a:pPr lvl="2"/>
            <a:r>
              <a:rPr lang="en-GB" altLang="it-IT" smtClean="0"/>
              <a:t>Third level</a:t>
            </a:r>
          </a:p>
          <a:p>
            <a:pPr lvl="3"/>
            <a:r>
              <a:rPr lang="en-GB" altLang="it-IT" smtClean="0"/>
              <a:t>Fourth level</a:t>
            </a:r>
          </a:p>
          <a:p>
            <a:pPr lvl="4"/>
            <a:r>
              <a:rPr lang="en-GB" altLang="it-IT"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i="0">
                <a:latin typeface="Arial"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i="0">
                <a:latin typeface="Arial"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dirty="0"/>
          </a:p>
        </p:txBody>
      </p:sp>
    </p:spTree>
  </p:cSld>
  <p:clrMap bg1="lt1" tx1="dk1" bg2="lt2" tx2="dk2" accent1="accent1" accent2="accent2" accent3="accent3" accent4="accent4" accent5="accent5" accent6="accent6" hlink="hlink" folHlink="folHlink"/>
  <p:sldLayoutIdLst>
    <p:sldLayoutId id="2147487585" r:id="rId1"/>
    <p:sldLayoutId id="2147487586" r:id="rId2"/>
    <p:sldLayoutId id="2147487587" r:id="rId3"/>
    <p:sldLayoutId id="2147487588" r:id="rId4"/>
    <p:sldLayoutId id="2147487589" r:id="rId5"/>
    <p:sldLayoutId id="2147487590" r:id="rId6"/>
    <p:sldLayoutId id="2147487591" r:id="rId7"/>
    <p:sldLayoutId id="2147487592" r:id="rId8"/>
    <p:sldLayoutId id="2147487593" r:id="rId9"/>
    <p:sldLayoutId id="2147487594" r:id="rId10"/>
    <p:sldLayoutId id="21474875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smtClean="0"/>
              <a:t>Click to edit Master text styles</a:t>
            </a:r>
          </a:p>
          <a:p>
            <a:pPr lvl="1"/>
            <a:r>
              <a:rPr lang="en-GB" altLang="it-IT" smtClean="0"/>
              <a:t>Second level</a:t>
            </a:r>
          </a:p>
          <a:p>
            <a:pPr lvl="2"/>
            <a:r>
              <a:rPr lang="en-GB" altLang="it-IT" smtClean="0"/>
              <a:t>Third level</a:t>
            </a:r>
          </a:p>
          <a:p>
            <a:pPr lvl="3"/>
            <a:r>
              <a:rPr lang="en-GB" altLang="it-IT" smtClean="0"/>
              <a:t>Fourth level</a:t>
            </a:r>
          </a:p>
          <a:p>
            <a:pPr lvl="4"/>
            <a:r>
              <a:rPr lang="en-GB" altLang="it-IT" smtClean="0"/>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i="0">
                <a:solidFill>
                  <a:srgbClr val="000000"/>
                </a:solidFill>
                <a:latin typeface="Arial" charset="0"/>
                <a:cs typeface="Arial" charset="0"/>
              </a:defRPr>
            </a:lvl1pPr>
          </a:lstStyle>
          <a:p>
            <a:pPr>
              <a:defRPr/>
            </a:pPr>
            <a:endParaRPr lang="en-GB" dirty="0"/>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cs typeface="Arial" charset="0"/>
              </a:defRPr>
            </a:lvl1pPr>
          </a:lstStyle>
          <a:p>
            <a:pPr>
              <a:defRPr/>
            </a:pPr>
            <a:endParaRPr lang="en-GB"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7618" r:id="rId1"/>
    <p:sldLayoutId id="2147487619" r:id="rId2"/>
    <p:sldLayoutId id="2147487620" r:id="rId3"/>
    <p:sldLayoutId id="2147487621" r:id="rId4"/>
    <p:sldLayoutId id="2147487622" r:id="rId5"/>
    <p:sldLayoutId id="2147487623" r:id="rId6"/>
    <p:sldLayoutId id="2147487624" r:id="rId7"/>
    <p:sldLayoutId id="2147487625" r:id="rId8"/>
    <p:sldLayoutId id="2147487626" r:id="rId9"/>
    <p:sldLayoutId id="2147487627" r:id="rId10"/>
    <p:sldLayoutId id="214748762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emf"/><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a:grpSpLocks/>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7416"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7411" name="Text Box 5"/>
          <p:cNvSpPr txBox="1">
            <a:spLocks noChangeArrowheads="1"/>
          </p:cNvSpPr>
          <p:nvPr/>
        </p:nvSpPr>
        <p:spPr bwMode="auto">
          <a:xfrm>
            <a:off x="228600" y="1295400"/>
            <a:ext cx="8748713" cy="5857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857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b="1" i="0" dirty="0">
                <a:solidFill>
                  <a:srgbClr val="000000"/>
                </a:solidFill>
                <a:cs typeface="Arial" panose="020B0604020202020204" pitchFamily="34" charset="0"/>
              </a:rPr>
              <a:t>UOG Journal Club:</a:t>
            </a:r>
            <a:r>
              <a:rPr lang="en-GB" altLang="it-IT" b="1" i="0" dirty="0" smtClean="0">
                <a:solidFill>
                  <a:srgbClr val="000000"/>
                </a:solidFill>
                <a:cs typeface="Arial" panose="020B0604020202020204" pitchFamily="34" charset="0"/>
              </a:rPr>
              <a:t> April 2019</a:t>
            </a:r>
            <a:endParaRPr lang="en-GB" altLang="it-IT" b="1" i="0" dirty="0">
              <a:solidFill>
                <a:srgbClr val="000000"/>
              </a:solidFill>
              <a:cs typeface="Arial" panose="020B0604020202020204" pitchFamily="34" charset="0"/>
            </a:endParaRPr>
          </a:p>
        </p:txBody>
      </p:sp>
      <p:sp>
        <p:nvSpPr>
          <p:cNvPr id="17412" name="TextBox 1"/>
          <p:cNvSpPr txBox="1">
            <a:spLocks noChangeArrowheads="1"/>
          </p:cNvSpPr>
          <p:nvPr/>
        </p:nvSpPr>
        <p:spPr bwMode="auto">
          <a:xfrm>
            <a:off x="457200" y="2133600"/>
            <a:ext cx="8305800" cy="23514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2000" b="1" i="0" dirty="0"/>
              <a:t>Reference ranges for Doppler indices of umbilical and fetal middle cerebral arteries and </a:t>
            </a:r>
            <a:r>
              <a:rPr lang="en-US" sz="2000" b="1" i="0" dirty="0" err="1"/>
              <a:t>cerebroplacental</a:t>
            </a:r>
            <a:r>
              <a:rPr lang="en-US" sz="2000" b="1" i="0" dirty="0"/>
              <a:t> ratio: systematic review </a:t>
            </a:r>
            <a:endParaRPr lang="en-US" sz="2000" i="0" dirty="0"/>
          </a:p>
          <a:p>
            <a:pPr>
              <a:buNone/>
            </a:pPr>
            <a:endParaRPr lang="sv-SE" sz="2000" i="0" dirty="0" smtClean="0"/>
          </a:p>
          <a:p>
            <a:pPr algn="ctr">
              <a:buNone/>
            </a:pPr>
            <a:r>
              <a:rPr lang="sv-SE" sz="1800" dirty="0" smtClean="0"/>
              <a:t>D. </a:t>
            </a:r>
            <a:r>
              <a:rPr lang="sv-SE" sz="1800" cap="all" dirty="0" smtClean="0"/>
              <a:t>Oros, S. Ruiz-Martinez, E. Staines-Uria, A. Conde-Agudelo, </a:t>
            </a:r>
          </a:p>
          <a:p>
            <a:pPr algn="ctr">
              <a:buNone/>
            </a:pPr>
            <a:r>
              <a:rPr lang="sv-SE" sz="1800" cap="all" dirty="0" smtClean="0"/>
              <a:t>J. Villar, E. Fabre </a:t>
            </a:r>
            <a:r>
              <a:rPr lang="sv-SE" sz="1800" dirty="0" smtClean="0"/>
              <a:t>and</a:t>
            </a:r>
            <a:r>
              <a:rPr lang="sv-SE" sz="1800" cap="all" dirty="0" smtClean="0"/>
              <a:t> A. T. </a:t>
            </a:r>
            <a:r>
              <a:rPr lang="sv-SE" sz="1800" cap="all" dirty="0" err="1" smtClean="0"/>
              <a:t>Papageorghiou</a:t>
            </a:r>
            <a:endParaRPr lang="sv-SE" sz="1800" cap="all" dirty="0" smtClean="0"/>
          </a:p>
          <a:p>
            <a:pPr>
              <a:buNone/>
            </a:pPr>
            <a:endParaRPr lang="sv-SE" sz="1800" i="0" dirty="0" smtClean="0"/>
          </a:p>
          <a:p>
            <a:pPr algn="ctr" eaLnBrk="1" hangingPunct="1">
              <a:spcBef>
                <a:spcPct val="0"/>
              </a:spcBef>
              <a:spcAft>
                <a:spcPts val="600"/>
              </a:spcAft>
              <a:buNone/>
              <a:defRPr/>
            </a:pPr>
            <a:r>
              <a:rPr lang="it-IT" sz="1800" i="0" dirty="0" smtClean="0"/>
              <a:t>Volume 53, Issue 4</a:t>
            </a:r>
            <a:endParaRPr lang="en-GB" sz="1800" b="1" i="0" dirty="0" smtClean="0"/>
          </a:p>
        </p:txBody>
      </p:sp>
      <p:sp>
        <p:nvSpPr>
          <p:cNvPr id="17413" name="TextBox 2"/>
          <p:cNvSpPr txBox="1">
            <a:spLocks noChangeArrowheads="1"/>
          </p:cNvSpPr>
          <p:nvPr/>
        </p:nvSpPr>
        <p:spPr bwMode="auto">
          <a:xfrm>
            <a:off x="2123728" y="5080443"/>
            <a:ext cx="6263208" cy="6771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1900" i="0" dirty="0">
                <a:solidFill>
                  <a:srgbClr val="000000"/>
                </a:solidFill>
                <a:cs typeface="Arial" panose="020B0604020202020204" pitchFamily="34" charset="0"/>
              </a:rPr>
              <a:t>Journal Club slides prepared by </a:t>
            </a:r>
            <a:r>
              <a:rPr lang="en-GB" altLang="it-IT" sz="1900" i="0" dirty="0" smtClean="0">
                <a:solidFill>
                  <a:srgbClr val="000000"/>
                </a:solidFill>
                <a:cs typeface="Arial" panose="020B0604020202020204" pitchFamily="34" charset="0"/>
              </a:rPr>
              <a:t>Dr Fiona Brownfoot</a:t>
            </a:r>
          </a:p>
          <a:p>
            <a:pPr algn="ctr" eaLnBrk="1" hangingPunct="1">
              <a:spcBef>
                <a:spcPct val="0"/>
              </a:spcBef>
              <a:buFontTx/>
              <a:buNone/>
            </a:pPr>
            <a:r>
              <a:rPr lang="en-GB" altLang="it-IT" sz="1900" i="0" dirty="0">
                <a:solidFill>
                  <a:srgbClr val="000000"/>
                </a:solidFill>
                <a:cs typeface="Arial" panose="020B0604020202020204" pitchFamily="34" charset="0"/>
              </a:rPr>
              <a:t>(UOG Editor for Trainees)</a:t>
            </a:r>
          </a:p>
        </p:txBody>
      </p:sp>
      <p:pic>
        <p:nvPicPr>
          <p:cNvPr id="17414"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520" y="5080443"/>
            <a:ext cx="1575693" cy="13039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2"/>
                                        </p:tgtEl>
                                        <p:attrNameLst>
                                          <p:attrName>style.visibility</p:attrName>
                                        </p:attrNameLst>
                                      </p:cBhvr>
                                      <p:to>
                                        <p:strVal val="visible"/>
                                      </p:to>
                                    </p:set>
                                    <p:animEffect transition="in" filter="fade">
                                      <p:cBhvr>
                                        <p:cTn id="10" dur="500"/>
                                        <p:tgtEl>
                                          <p:spTgt spid="174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3"/>
                                        </p:tgtEl>
                                        <p:attrNameLst>
                                          <p:attrName>style.visibility</p:attrName>
                                        </p:attrNameLst>
                                      </p:cBhvr>
                                      <p:to>
                                        <p:strVal val="visible"/>
                                      </p:to>
                                    </p:set>
                                    <p:animEffect transition="in" filter="fade">
                                      <p:cBhvr>
                                        <p:cTn id="13" dur="500"/>
                                        <p:tgtEl>
                                          <p:spTgt spid="17413"/>
                                        </p:tgtEl>
                                      </p:cBhvr>
                                    </p:animEffect>
                                  </p:childTnLst>
                                </p:cTn>
                              </p:par>
                              <p:par>
                                <p:cTn id="14" presetID="10" presetClass="entr" presetSubtype="0" fill="hold" nodeType="withEffect">
                                  <p:stCondLst>
                                    <p:cond delay="0"/>
                                  </p:stCondLst>
                                  <p:childTnLst>
                                    <p:set>
                                      <p:cBhvr>
                                        <p:cTn id="15" dur="1" fill="hold">
                                          <p:stCondLst>
                                            <p:cond delay="0"/>
                                          </p:stCondLst>
                                        </p:cTn>
                                        <p:tgtEl>
                                          <p:spTgt spid="17414"/>
                                        </p:tgtEl>
                                        <p:attrNameLst>
                                          <p:attrName>style.visibility</p:attrName>
                                        </p:attrNameLst>
                                      </p:cBhvr>
                                      <p:to>
                                        <p:strVal val="visible"/>
                                      </p:to>
                                    </p:set>
                                    <p:animEffect transition="in" filter="fade">
                                      <p:cBhvr>
                                        <p:cTn id="16"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887215"/>
            <a:ext cx="8642350"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smtClean="0"/>
              <a:t>Results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8" name="Rectangle 7"/>
          <p:cNvSpPr/>
          <p:nvPr/>
        </p:nvSpPr>
        <p:spPr>
          <a:xfrm>
            <a:off x="323528" y="2564904"/>
            <a:ext cx="8532440" cy="3570208"/>
          </a:xfrm>
          <a:prstGeom prst="rect">
            <a:avLst/>
          </a:prstGeom>
        </p:spPr>
        <p:txBody>
          <a:bodyPr wrap="square">
            <a:spAutoFit/>
          </a:bodyPr>
          <a:lstStyle/>
          <a:p>
            <a:pPr marL="285750" indent="-285750">
              <a:buFont typeface="Arial"/>
              <a:buChar char="•"/>
            </a:pPr>
            <a:r>
              <a:rPr lang="en-US" sz="1600" i="0" dirty="0"/>
              <a:t>Data collection was prospective in 34 studies, but in only 19 studies was data collection explicitly for research </a:t>
            </a:r>
            <a:r>
              <a:rPr lang="en-US" sz="1600" i="0" dirty="0" smtClean="0"/>
              <a:t>purposes. </a:t>
            </a:r>
          </a:p>
          <a:p>
            <a:pPr marL="285750" indent="-285750">
              <a:buFont typeface="Arial"/>
              <a:buChar char="•"/>
            </a:pPr>
            <a:endParaRPr lang="en-US" sz="1000" i="0" dirty="0"/>
          </a:p>
          <a:p>
            <a:pPr marL="285750" indent="-285750">
              <a:buFont typeface="Arial"/>
              <a:buChar char="•"/>
            </a:pPr>
            <a:r>
              <a:rPr lang="en-US" sz="1600" i="0" dirty="0"/>
              <a:t>Low-risk pregnancies were included in 22 (57.9%) studies. </a:t>
            </a:r>
            <a:endParaRPr lang="en-US" sz="1600" i="0" dirty="0" smtClean="0"/>
          </a:p>
          <a:p>
            <a:pPr marL="285750" indent="-285750">
              <a:buFont typeface="Arial"/>
              <a:buChar char="•"/>
            </a:pPr>
            <a:endParaRPr lang="en-US" sz="1000" i="0" dirty="0">
              <a:latin typeface="Arial"/>
              <a:cs typeface="Arial"/>
            </a:endParaRPr>
          </a:p>
          <a:p>
            <a:pPr marL="285750" indent="-285750">
              <a:buFont typeface="Arial"/>
              <a:buChar char="•"/>
            </a:pPr>
            <a:r>
              <a:rPr lang="en-US" sz="1600" i="0" dirty="0" err="1" smtClean="0">
                <a:latin typeface="Arial"/>
                <a:cs typeface="Arial"/>
              </a:rPr>
              <a:t>Dopplers</a:t>
            </a:r>
            <a:r>
              <a:rPr lang="en-US" sz="1600" i="0" dirty="0" smtClean="0">
                <a:latin typeface="Arial"/>
                <a:cs typeface="Arial"/>
              </a:rPr>
              <a:t> reported:</a:t>
            </a:r>
          </a:p>
          <a:p>
            <a:r>
              <a:rPr lang="en-US" sz="1600" i="0" dirty="0">
                <a:latin typeface="Arial"/>
                <a:cs typeface="Arial"/>
              </a:rPr>
              <a:t> </a:t>
            </a:r>
            <a:r>
              <a:rPr lang="en-US" sz="1600" i="0" dirty="0" smtClean="0">
                <a:latin typeface="Arial"/>
                <a:cs typeface="Arial"/>
              </a:rPr>
              <a:t> -UA </a:t>
            </a:r>
            <a:r>
              <a:rPr lang="en-US" sz="1600" i="0" dirty="0">
                <a:latin typeface="Arial"/>
                <a:cs typeface="Arial"/>
              </a:rPr>
              <a:t>and MCA Doppler reference ranges were reported in 30 and 19 studies, </a:t>
            </a:r>
            <a:r>
              <a:rPr lang="en-US" sz="1600" i="0" dirty="0" smtClean="0">
                <a:latin typeface="Arial"/>
                <a:cs typeface="Arial"/>
              </a:rPr>
              <a:t>respectively. </a:t>
            </a:r>
            <a:endParaRPr lang="en-US" sz="1600" i="0" dirty="0">
              <a:latin typeface="Arial"/>
              <a:cs typeface="Arial"/>
            </a:endParaRPr>
          </a:p>
          <a:p>
            <a:r>
              <a:rPr lang="en-US" sz="1600" i="0" dirty="0">
                <a:latin typeface="Arial"/>
                <a:cs typeface="Arial"/>
              </a:rPr>
              <a:t> </a:t>
            </a:r>
            <a:r>
              <a:rPr lang="en-US" sz="1600" i="0" dirty="0" smtClean="0">
                <a:latin typeface="Arial"/>
                <a:cs typeface="Arial"/>
              </a:rPr>
              <a:t> -11 studies</a:t>
            </a:r>
            <a:r>
              <a:rPr lang="en-US" sz="1600" i="0" dirty="0">
                <a:latin typeface="Arial"/>
                <a:cs typeface="Arial"/>
              </a:rPr>
              <a:t> </a:t>
            </a:r>
            <a:r>
              <a:rPr lang="en-US" sz="1600" i="0" dirty="0" smtClean="0">
                <a:latin typeface="Arial"/>
                <a:cs typeface="Arial"/>
              </a:rPr>
              <a:t>reported reference </a:t>
            </a:r>
            <a:r>
              <a:rPr lang="en-US" sz="1600" i="0" dirty="0">
                <a:latin typeface="Arial"/>
                <a:cs typeface="Arial"/>
              </a:rPr>
              <a:t>ranges for both UA and </a:t>
            </a:r>
            <a:r>
              <a:rPr lang="en-US" sz="1600" i="0" dirty="0" smtClean="0">
                <a:latin typeface="Arial"/>
                <a:cs typeface="Arial"/>
              </a:rPr>
              <a:t>MCA. </a:t>
            </a:r>
          </a:p>
          <a:p>
            <a:r>
              <a:rPr lang="en-US" sz="1600" i="0" dirty="0">
                <a:latin typeface="Arial"/>
                <a:cs typeface="Arial"/>
              </a:rPr>
              <a:t> </a:t>
            </a:r>
            <a:r>
              <a:rPr lang="en-US" sz="1600" i="0" dirty="0" smtClean="0">
                <a:latin typeface="Arial"/>
                <a:cs typeface="Arial"/>
              </a:rPr>
              <a:t> -4 </a:t>
            </a:r>
            <a:r>
              <a:rPr lang="en-US" sz="1600" i="0" dirty="0">
                <a:latin typeface="Arial"/>
                <a:cs typeface="Arial"/>
              </a:rPr>
              <a:t>studies reported reference ranges for </a:t>
            </a:r>
            <a:r>
              <a:rPr lang="en-US" sz="1600" i="0" dirty="0" smtClean="0">
                <a:latin typeface="Arial"/>
                <a:cs typeface="Arial"/>
              </a:rPr>
              <a:t>CPR. </a:t>
            </a:r>
            <a:endParaRPr lang="en-US" sz="1600" i="0" dirty="0">
              <a:latin typeface="Arial"/>
              <a:cs typeface="Arial"/>
            </a:endParaRPr>
          </a:p>
          <a:p>
            <a:r>
              <a:rPr lang="en-US" sz="1600" i="0" dirty="0">
                <a:latin typeface="Arial"/>
                <a:cs typeface="Arial"/>
              </a:rPr>
              <a:t> </a:t>
            </a:r>
            <a:r>
              <a:rPr lang="en-US" sz="1600" i="0" dirty="0" smtClean="0">
                <a:latin typeface="Arial"/>
                <a:cs typeface="Arial"/>
              </a:rPr>
              <a:t> -PI </a:t>
            </a:r>
            <a:r>
              <a:rPr lang="en-US" sz="1600" i="0" dirty="0">
                <a:latin typeface="Arial"/>
                <a:cs typeface="Arial"/>
              </a:rPr>
              <a:t>was reported in 31 </a:t>
            </a:r>
            <a:r>
              <a:rPr lang="en-US" sz="1600" i="0" dirty="0" smtClean="0">
                <a:latin typeface="Arial"/>
                <a:cs typeface="Arial"/>
              </a:rPr>
              <a:t>studies. </a:t>
            </a:r>
          </a:p>
          <a:p>
            <a:r>
              <a:rPr lang="en-US" sz="1600" i="0" dirty="0">
                <a:latin typeface="Arial"/>
                <a:cs typeface="Arial"/>
              </a:rPr>
              <a:t> </a:t>
            </a:r>
            <a:r>
              <a:rPr lang="en-US" sz="1600" i="0" dirty="0" smtClean="0">
                <a:latin typeface="Arial"/>
                <a:cs typeface="Arial"/>
              </a:rPr>
              <a:t> -Resistance </a:t>
            </a:r>
            <a:r>
              <a:rPr lang="en-US" sz="1600" i="0" dirty="0">
                <a:latin typeface="Arial"/>
                <a:cs typeface="Arial"/>
              </a:rPr>
              <a:t>index in 22 </a:t>
            </a:r>
            <a:r>
              <a:rPr lang="en-US" sz="1600" i="0" dirty="0" smtClean="0">
                <a:latin typeface="Arial"/>
                <a:cs typeface="Arial"/>
              </a:rPr>
              <a:t>studies.</a:t>
            </a:r>
          </a:p>
          <a:p>
            <a:r>
              <a:rPr lang="en-US" sz="1600" i="0" dirty="0">
                <a:latin typeface="Arial"/>
                <a:cs typeface="Arial"/>
              </a:rPr>
              <a:t> </a:t>
            </a:r>
            <a:r>
              <a:rPr lang="en-US" sz="1600" i="0" dirty="0" smtClean="0">
                <a:latin typeface="Arial"/>
                <a:cs typeface="Arial"/>
              </a:rPr>
              <a:t> -Systolic-diastolic </a:t>
            </a:r>
            <a:r>
              <a:rPr lang="en-US" sz="1600" i="0" dirty="0">
                <a:latin typeface="Arial"/>
                <a:cs typeface="Arial"/>
              </a:rPr>
              <a:t>ratio in 21 </a:t>
            </a:r>
            <a:r>
              <a:rPr lang="en-US" sz="1600" i="0" dirty="0" smtClean="0">
                <a:latin typeface="Arial"/>
                <a:cs typeface="Arial"/>
              </a:rPr>
              <a:t>studies.</a:t>
            </a:r>
          </a:p>
          <a:p>
            <a:pPr marL="285750" indent="-285750">
              <a:buFont typeface="Arial"/>
              <a:buChar char="•"/>
            </a:pPr>
            <a:endParaRPr lang="en-US" sz="1000" dirty="0" smtClean="0"/>
          </a:p>
          <a:p>
            <a:pPr marL="285750" indent="-285750">
              <a:buFont typeface="Arial"/>
              <a:buChar char="•"/>
            </a:pPr>
            <a:r>
              <a:rPr lang="en-US" i="0" dirty="0" smtClean="0"/>
              <a:t>An </a:t>
            </a:r>
            <a:r>
              <a:rPr lang="en-US" i="0" dirty="0"/>
              <a:t>equation for the mean and SD was reported in 23 of 38 studies, whereas printed charts of the median and centile curves were seen in 25 </a:t>
            </a:r>
            <a:r>
              <a:rPr lang="en-US" i="0" dirty="0" smtClean="0"/>
              <a:t>publications. </a:t>
            </a:r>
            <a:endParaRPr lang="en-US" i="0" dirty="0"/>
          </a:p>
        </p:txBody>
      </p:sp>
    </p:spTree>
    <p:extLst>
      <p:ext uri="{BB962C8B-B14F-4D97-AF65-F5344CB8AC3E}">
        <p14:creationId xmlns:p14="http://schemas.microsoft.com/office/powerpoint/2010/main" val="5790971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51520" y="1887215"/>
            <a:ext cx="8642350"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smtClean="0"/>
              <a:t>Results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8" name="Rectangle 7"/>
          <p:cNvSpPr/>
          <p:nvPr/>
        </p:nvSpPr>
        <p:spPr>
          <a:xfrm>
            <a:off x="467544" y="2493471"/>
            <a:ext cx="8460432" cy="4031873"/>
          </a:xfrm>
          <a:prstGeom prst="rect">
            <a:avLst/>
          </a:prstGeom>
        </p:spPr>
        <p:txBody>
          <a:bodyPr wrap="square">
            <a:spAutoFit/>
          </a:bodyPr>
          <a:lstStyle/>
          <a:p>
            <a:pPr marL="285750" indent="-285750">
              <a:buFont typeface="Arial"/>
              <a:buChar char="•"/>
            </a:pPr>
            <a:r>
              <a:rPr lang="en-US" sz="1600" i="0" dirty="0" smtClean="0"/>
              <a:t>Overall </a:t>
            </a:r>
            <a:r>
              <a:rPr lang="en-US" sz="1600" i="0" dirty="0"/>
              <a:t>mean quality score for the included studies was 51.4% (95% CI, 47.1–55.8</a:t>
            </a:r>
            <a:r>
              <a:rPr lang="en-US" sz="1600" i="0" dirty="0" smtClean="0"/>
              <a:t>%).</a:t>
            </a:r>
          </a:p>
          <a:p>
            <a:r>
              <a:rPr lang="en-US" sz="1600" i="0" dirty="0" smtClean="0"/>
              <a:t> </a:t>
            </a:r>
            <a:endParaRPr lang="en-US" sz="1600" b="1" i="0" dirty="0"/>
          </a:p>
          <a:p>
            <a:pPr marL="285750" indent="-285750">
              <a:buFont typeface="Arial"/>
              <a:buChar char="•"/>
            </a:pPr>
            <a:r>
              <a:rPr lang="en-US" sz="1600" i="0" dirty="0"/>
              <a:t>Q</a:t>
            </a:r>
            <a:r>
              <a:rPr lang="en-US" sz="1600" i="0" dirty="0" smtClean="0"/>
              <a:t>uality </a:t>
            </a:r>
            <a:r>
              <a:rPr lang="en-US" sz="1600" i="0" dirty="0"/>
              <a:t>scores for study design and statistical and reporting methods were 47.4% (95% CI, 42.6–52.1%) and 54.3% (95% CI, 48.8–59.7%), </a:t>
            </a:r>
            <a:r>
              <a:rPr lang="en-US" sz="1600" i="0" dirty="0" smtClean="0"/>
              <a:t>respectively. </a:t>
            </a:r>
          </a:p>
          <a:p>
            <a:pPr marL="285750" indent="-285750">
              <a:buFont typeface="Arial"/>
              <a:buChar char="•"/>
            </a:pPr>
            <a:endParaRPr lang="en-US" sz="1600" i="0" dirty="0"/>
          </a:p>
          <a:p>
            <a:pPr marL="285750" indent="-285750">
              <a:buFont typeface="Arial"/>
              <a:buChar char="•"/>
            </a:pPr>
            <a:r>
              <a:rPr lang="en-US" sz="1600" i="0" dirty="0" smtClean="0">
                <a:cs typeface="Arial"/>
              </a:rPr>
              <a:t>The </a:t>
            </a:r>
            <a:r>
              <a:rPr lang="en-US" sz="1600" i="0" dirty="0">
                <a:cs typeface="Arial"/>
              </a:rPr>
              <a:t>overall methodology score was similar for the studies focused on:</a:t>
            </a:r>
          </a:p>
          <a:p>
            <a:pPr lvl="1"/>
            <a:r>
              <a:rPr lang="en-US" sz="1600" i="0" dirty="0" smtClean="0">
                <a:cs typeface="Arial"/>
              </a:rPr>
              <a:t>-UA </a:t>
            </a:r>
            <a:r>
              <a:rPr lang="en-US" sz="1600" i="0" dirty="0">
                <a:cs typeface="Arial"/>
              </a:rPr>
              <a:t>(</a:t>
            </a:r>
            <a:r>
              <a:rPr lang="en-US" sz="1600" i="0" dirty="0" smtClean="0">
                <a:cs typeface="Arial"/>
              </a:rPr>
              <a:t>median, </a:t>
            </a:r>
            <a:r>
              <a:rPr lang="en-US" sz="1600" i="0" dirty="0">
                <a:cs typeface="Arial"/>
              </a:rPr>
              <a:t>49.0%; </a:t>
            </a:r>
            <a:r>
              <a:rPr lang="en-US" sz="1600" i="0" dirty="0" smtClean="0">
                <a:cs typeface="Arial"/>
              </a:rPr>
              <a:t>range, </a:t>
            </a:r>
            <a:r>
              <a:rPr lang="en-US" sz="1600" i="0" dirty="0">
                <a:cs typeface="Arial"/>
              </a:rPr>
              <a:t>20.8 – 70.8</a:t>
            </a:r>
            <a:r>
              <a:rPr lang="en-US" sz="1600" i="0" dirty="0" smtClean="0">
                <a:cs typeface="Arial"/>
              </a:rPr>
              <a:t>%), </a:t>
            </a:r>
            <a:endParaRPr lang="en-US" sz="1600" i="0" dirty="0">
              <a:cs typeface="Arial"/>
            </a:endParaRPr>
          </a:p>
          <a:p>
            <a:pPr lvl="1"/>
            <a:r>
              <a:rPr lang="en-US" sz="1600" i="0" dirty="0" smtClean="0">
                <a:cs typeface="Arial"/>
              </a:rPr>
              <a:t>-MCA </a:t>
            </a:r>
            <a:r>
              <a:rPr lang="en-US" sz="1600" i="0" dirty="0">
                <a:cs typeface="Arial"/>
              </a:rPr>
              <a:t>(</a:t>
            </a:r>
            <a:r>
              <a:rPr lang="en-US" sz="1600" i="0" dirty="0" smtClean="0">
                <a:cs typeface="Arial"/>
              </a:rPr>
              <a:t>median, </a:t>
            </a:r>
            <a:r>
              <a:rPr lang="en-US" sz="1600" i="0" dirty="0">
                <a:cs typeface="Arial"/>
              </a:rPr>
              <a:t>55.0%; </a:t>
            </a:r>
            <a:r>
              <a:rPr lang="en-US" sz="1600" i="0" dirty="0" smtClean="0">
                <a:cs typeface="Arial"/>
              </a:rPr>
              <a:t>range, </a:t>
            </a:r>
            <a:r>
              <a:rPr lang="en-US" sz="1600" i="0" dirty="0">
                <a:cs typeface="Arial"/>
              </a:rPr>
              <a:t>29.1 – 79.1</a:t>
            </a:r>
            <a:r>
              <a:rPr lang="en-US" sz="1600" i="0" dirty="0" smtClean="0">
                <a:cs typeface="Arial"/>
              </a:rPr>
              <a:t>%), </a:t>
            </a:r>
            <a:endParaRPr lang="en-US" sz="1600" i="0" dirty="0">
              <a:cs typeface="Arial"/>
            </a:endParaRPr>
          </a:p>
          <a:p>
            <a:pPr lvl="1"/>
            <a:r>
              <a:rPr lang="en-US" sz="1600" i="0" dirty="0" smtClean="0">
                <a:cs typeface="Arial"/>
              </a:rPr>
              <a:t>-CPR </a:t>
            </a:r>
            <a:r>
              <a:rPr lang="en-US" sz="1600" i="0" dirty="0">
                <a:cs typeface="Arial"/>
              </a:rPr>
              <a:t>(</a:t>
            </a:r>
            <a:r>
              <a:rPr lang="en-US" sz="1600" i="0" dirty="0" smtClean="0">
                <a:cs typeface="Arial"/>
              </a:rPr>
              <a:t>median, </a:t>
            </a:r>
            <a:r>
              <a:rPr lang="en-US" sz="1600" i="0" dirty="0">
                <a:cs typeface="Arial"/>
              </a:rPr>
              <a:t>54.1%; </a:t>
            </a:r>
            <a:r>
              <a:rPr lang="en-US" sz="1600" i="0" dirty="0" smtClean="0">
                <a:cs typeface="Arial"/>
              </a:rPr>
              <a:t>range, </a:t>
            </a:r>
            <a:r>
              <a:rPr lang="en-US" sz="1600" i="0" dirty="0">
                <a:cs typeface="Arial"/>
              </a:rPr>
              <a:t>41.6–62.5</a:t>
            </a:r>
            <a:r>
              <a:rPr lang="en-US" sz="1600" i="0" dirty="0" smtClean="0">
                <a:cs typeface="Arial"/>
              </a:rPr>
              <a:t>%).</a:t>
            </a:r>
          </a:p>
          <a:p>
            <a:pPr lvl="1"/>
            <a:endParaRPr lang="en-US" sz="1600" i="0" dirty="0" smtClean="0">
              <a:cs typeface="Arial"/>
            </a:endParaRPr>
          </a:p>
          <a:p>
            <a:pPr marL="285750" indent="-285750">
              <a:buFont typeface="Arial" panose="020B0604020202020204" pitchFamily="34" charset="0"/>
              <a:buChar char="•"/>
            </a:pPr>
            <a:r>
              <a:rPr lang="en-US" sz="1600" i="0" dirty="0" smtClean="0"/>
              <a:t>Year </a:t>
            </a:r>
            <a:r>
              <a:rPr lang="en-US" sz="1600" i="0" dirty="0"/>
              <a:t>of publication (P = </a:t>
            </a:r>
            <a:r>
              <a:rPr lang="en-US" sz="1600" i="0" dirty="0" smtClean="0"/>
              <a:t>0.506), sample </a:t>
            </a:r>
            <a:r>
              <a:rPr lang="en-US" sz="1600" i="0" dirty="0"/>
              <a:t>size of participating women (P = 0.119), ultrasound examinations (P=0.215), study duration (P=0.251), teaching hospital (P=0.395), number of participating sites (P = 0.278) or number of sonographers (P = 0.447) were </a:t>
            </a:r>
            <a:r>
              <a:rPr lang="en-US" sz="1600" i="0" dirty="0" smtClean="0"/>
              <a:t>not significant </a:t>
            </a:r>
            <a:r>
              <a:rPr lang="en-US" sz="1600" i="0" dirty="0"/>
              <a:t>predictors of quality score on univariate or multiple regression </a:t>
            </a:r>
            <a:r>
              <a:rPr lang="en-US" sz="1600" i="0" dirty="0" smtClean="0"/>
              <a:t>analysis.</a:t>
            </a:r>
            <a:endParaRPr lang="en-US" sz="1600" dirty="0"/>
          </a:p>
          <a:p>
            <a:pPr lvl="1"/>
            <a:endParaRPr lang="en-US" sz="1600" dirty="0"/>
          </a:p>
        </p:txBody>
      </p:sp>
    </p:spTree>
    <p:extLst>
      <p:ext uri="{BB962C8B-B14F-4D97-AF65-F5344CB8AC3E}">
        <p14:creationId xmlns:p14="http://schemas.microsoft.com/office/powerpoint/2010/main" val="41008468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844824"/>
            <a:ext cx="8642350"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smtClean="0"/>
              <a:t>Results</a:t>
            </a:r>
          </a:p>
        </p:txBody>
      </p:sp>
      <p:sp>
        <p:nvSpPr>
          <p:cNvPr id="7" name="Rectangle 6"/>
          <p:cNvSpPr/>
          <p:nvPr/>
        </p:nvSpPr>
        <p:spPr>
          <a:xfrm>
            <a:off x="1" y="2420888"/>
            <a:ext cx="9143998" cy="64807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it-IT" i="0" dirty="0" smtClean="0"/>
              <a:t>Despite high methodological quality, all studies reported quite variable reference ranges. </a:t>
            </a:r>
            <a:endParaRPr lang="it-IT" i="0" dirty="0"/>
          </a:p>
        </p:txBody>
      </p:sp>
      <p:sp>
        <p:nvSpPr>
          <p:cNvPr id="11"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8" name="Rectangle 7"/>
          <p:cNvSpPr/>
          <p:nvPr/>
        </p:nvSpPr>
        <p:spPr>
          <a:xfrm>
            <a:off x="467544" y="2132856"/>
            <a:ext cx="8532440" cy="646331"/>
          </a:xfrm>
          <a:prstGeom prst="rect">
            <a:avLst/>
          </a:prstGeom>
        </p:spPr>
        <p:txBody>
          <a:bodyPr wrap="square">
            <a:spAutoFit/>
          </a:bodyPr>
          <a:lstStyle/>
          <a:p>
            <a:pPr marL="285750" indent="-285750">
              <a:buFont typeface="Arial"/>
              <a:buChar char="•"/>
            </a:pPr>
            <a:endParaRPr lang="en-US" dirty="0" smtClean="0"/>
          </a:p>
          <a:p>
            <a:endParaRPr lang="en-US" i="0" dirty="0" smtClean="0"/>
          </a:p>
        </p:txBody>
      </p:sp>
      <p:pic>
        <p:nvPicPr>
          <p:cNvPr id="9" name="Picture 8"/>
          <p:cNvPicPr>
            <a:picLocks noChangeAspect="1"/>
          </p:cNvPicPr>
          <p:nvPr/>
        </p:nvPicPr>
        <p:blipFill rotWithShape="1">
          <a:blip r:embed="rId4">
            <a:extLst>
              <a:ext uri="{BEBA8EAE-BF5A-486C-A8C5-ECC9F3942E4B}">
                <a14:imgProps xmlns:a14="http://schemas.microsoft.com/office/drawing/2010/main">
                  <a14:imgLayer r:embed="rId5">
                    <a14:imgEffect>
                      <a14:brightnessContrast contrast="-40000"/>
                    </a14:imgEffect>
                  </a14:imgLayer>
                </a14:imgProps>
              </a:ext>
            </a:extLst>
          </a:blip>
          <a:srcRect l="11111"/>
          <a:stretch/>
        </p:blipFill>
        <p:spPr>
          <a:xfrm rot="5400000">
            <a:off x="3098485" y="294003"/>
            <a:ext cx="2880318" cy="9006296"/>
          </a:xfrm>
          <a:prstGeom prst="rect">
            <a:avLst/>
          </a:prstGeom>
        </p:spPr>
      </p:pic>
    </p:spTree>
    <p:extLst>
      <p:ext uri="{BB962C8B-B14F-4D97-AF65-F5344CB8AC3E}">
        <p14:creationId xmlns:p14="http://schemas.microsoft.com/office/powerpoint/2010/main" val="34130588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1747" name="TextBox 1"/>
          <p:cNvSpPr txBox="1">
            <a:spLocks noChangeArrowheads="1"/>
          </p:cNvSpPr>
          <p:nvPr/>
        </p:nvSpPr>
        <p:spPr bwMode="auto">
          <a:xfrm>
            <a:off x="228600" y="2452241"/>
            <a:ext cx="8642350" cy="28623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indent="0" eaLnBrk="1" hangingPunct="1">
              <a:spcBef>
                <a:spcPct val="0"/>
              </a:spcBef>
              <a:spcAft>
                <a:spcPts val="1200"/>
              </a:spcAft>
              <a:buNone/>
              <a:defRPr/>
            </a:pPr>
            <a:r>
              <a:rPr lang="en-US" sz="1600" i="0" dirty="0" smtClean="0"/>
              <a:t>There </a:t>
            </a:r>
            <a:r>
              <a:rPr lang="en-US" sz="1600" i="0" dirty="0"/>
              <a:t>is considerable heterogeneity in the methodological quality of ultrasound studies aimed at creating reference ranges for UA and MCA Doppler indices and CPR. </a:t>
            </a:r>
          </a:p>
          <a:p>
            <a:pPr lvl="1" indent="0" eaLnBrk="1" hangingPunct="1">
              <a:spcBef>
                <a:spcPct val="0"/>
              </a:spcBef>
              <a:spcAft>
                <a:spcPts val="1200"/>
              </a:spcAft>
              <a:buNone/>
              <a:defRPr/>
            </a:pPr>
            <a:r>
              <a:rPr lang="en-US" sz="1600" i="0" dirty="0" smtClean="0"/>
              <a:t>These </a:t>
            </a:r>
            <a:r>
              <a:rPr lang="en-US" sz="1600" i="0" dirty="0"/>
              <a:t>differences may at least partly explain the differences in reported reference ranges and these may in turn explain some of the discrepancies seen in perinatal research based on </a:t>
            </a:r>
            <a:r>
              <a:rPr lang="en-US" sz="1600" i="0" dirty="0" smtClean="0"/>
              <a:t>Doppler.</a:t>
            </a:r>
          </a:p>
          <a:p>
            <a:pPr lvl="1" indent="0" eaLnBrk="1" hangingPunct="1">
              <a:spcBef>
                <a:spcPct val="0"/>
              </a:spcBef>
              <a:spcAft>
                <a:spcPts val="1200"/>
              </a:spcAft>
              <a:buNone/>
              <a:defRPr/>
            </a:pPr>
            <a:r>
              <a:rPr lang="en-US" sz="1600" i="0" dirty="0" smtClean="0"/>
              <a:t>Even </a:t>
            </a:r>
            <a:r>
              <a:rPr lang="en-US" sz="1600" i="0" dirty="0"/>
              <a:t>when assessing only those studies with the highest scores of methodological quality, clinical cut-offs varied significantly and could lead to important differences in clinical </a:t>
            </a:r>
            <a:r>
              <a:rPr lang="en-US" sz="1600" i="0" dirty="0" smtClean="0"/>
              <a:t>management, </a:t>
            </a:r>
            <a:r>
              <a:rPr lang="en-US" sz="1600" i="0" dirty="0"/>
              <a:t>demonstrating that about 40–50% of fetuses may be misclassified by using one chart rather than another. </a:t>
            </a:r>
            <a:endParaRPr lang="en-US" sz="1600" i="0" dirty="0" smtClean="0"/>
          </a:p>
        </p:txBody>
      </p:sp>
      <p:sp>
        <p:nvSpPr>
          <p:cNvPr id="33796" name="Rectangle 1"/>
          <p:cNvSpPr>
            <a:spLocks noChangeArrowheads="1"/>
          </p:cNvSpPr>
          <p:nvPr/>
        </p:nvSpPr>
        <p:spPr bwMode="auto">
          <a:xfrm>
            <a:off x="3707904" y="1844824"/>
            <a:ext cx="2103461"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2800" b="1" i="0" dirty="0"/>
              <a:t>Discussion</a:t>
            </a:r>
            <a:endParaRPr lang="en-GB" altLang="it-IT" sz="2400" dirty="0"/>
          </a:p>
        </p:txBody>
      </p:sp>
      <p:sp>
        <p:nvSpPr>
          <p:cNvPr id="9"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2" name="Rectangle 1"/>
          <p:cNvSpPr/>
          <p:nvPr/>
        </p:nvSpPr>
        <p:spPr>
          <a:xfrm>
            <a:off x="228600" y="5406896"/>
            <a:ext cx="8642350" cy="1046440"/>
          </a:xfrm>
          <a:prstGeom prst="rect">
            <a:avLst/>
          </a:prstGeom>
        </p:spPr>
        <p:txBody>
          <a:bodyPr wrap="square">
            <a:spAutoFit/>
          </a:bodyPr>
          <a:lstStyle/>
          <a:p>
            <a:pPr marL="285750" indent="-285750" algn="ctr" eaLnBrk="1" hangingPunct="1">
              <a:spcAft>
                <a:spcPts val="1200"/>
              </a:spcAft>
              <a:defRPr/>
            </a:pPr>
            <a:r>
              <a:rPr lang="en-US" b="1" i="0" dirty="0"/>
              <a:t>Study </a:t>
            </a:r>
            <a:r>
              <a:rPr lang="en-US" b="1" i="0" dirty="0" smtClean="0"/>
              <a:t>limitations</a:t>
            </a:r>
          </a:p>
          <a:p>
            <a:pPr marL="1028700" lvl="1" eaLnBrk="1" hangingPunct="1">
              <a:spcAft>
                <a:spcPts val="1200"/>
              </a:spcAft>
              <a:defRPr/>
            </a:pPr>
            <a:r>
              <a:rPr lang="en-US" sz="1600" i="0" dirty="0" smtClean="0"/>
              <a:t>Inclusion of studies published in only the English or Spanish language; it is possible that biological variations might account for differences in Doppler results.</a:t>
            </a:r>
            <a:endParaRPr lang="en-US" sz="1600" b="1" i="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fade">
                                      <p:cBhvr>
                                        <p:cTn id="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9" name="Rectangle 1"/>
          <p:cNvSpPr>
            <a:spLocks noChangeArrowheads="1"/>
          </p:cNvSpPr>
          <p:nvPr/>
        </p:nvSpPr>
        <p:spPr bwMode="auto">
          <a:xfrm>
            <a:off x="3419872" y="1825660"/>
            <a:ext cx="2141933"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2800" b="1" i="0" dirty="0" smtClean="0"/>
              <a:t>Conclusion</a:t>
            </a:r>
            <a:endParaRPr lang="en-GB" altLang="it-IT" sz="2400" dirty="0"/>
          </a:p>
        </p:txBody>
      </p:sp>
      <p:sp>
        <p:nvSpPr>
          <p:cNvPr id="10" name="TextBox 1"/>
          <p:cNvSpPr txBox="1">
            <a:spLocks noChangeArrowheads="1"/>
          </p:cNvSpPr>
          <p:nvPr/>
        </p:nvSpPr>
        <p:spPr bwMode="auto">
          <a:xfrm>
            <a:off x="442880" y="2470127"/>
            <a:ext cx="8458200" cy="32501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1800" i="0" dirty="0" smtClean="0"/>
              <a:t> This </a:t>
            </a:r>
            <a:r>
              <a:rPr lang="en-US" sz="1800" i="0" dirty="0"/>
              <a:t>systematic review has identified many ultrasound studies with poor methodology and reporting of reference ranges for UA and MCA Doppler indices and CPR. </a:t>
            </a:r>
            <a:endParaRPr lang="en-US" sz="1800" i="0" dirty="0" smtClean="0"/>
          </a:p>
          <a:p>
            <a:r>
              <a:rPr lang="en-US" sz="1800" i="0" dirty="0" smtClean="0"/>
              <a:t> These </a:t>
            </a:r>
            <a:r>
              <a:rPr lang="en-US" sz="1800" i="0" dirty="0"/>
              <a:t>should be taken into account in future studies and we recommend using a checklist of methodological good practices in further studies aimed at creating reference ranges for UA and MCA Doppler parameters and </a:t>
            </a:r>
            <a:r>
              <a:rPr lang="en-US" sz="1800" i="0" dirty="0" smtClean="0"/>
              <a:t>CPR. </a:t>
            </a:r>
          </a:p>
          <a:p>
            <a:r>
              <a:rPr lang="en-US" sz="1800" i="0" dirty="0" smtClean="0"/>
              <a:t> Our </a:t>
            </a:r>
            <a:r>
              <a:rPr lang="en-US" sz="1800" i="0" dirty="0"/>
              <a:t>aim was to recommend reference ranges for use in clinical services based on the lowest risk of methodological </a:t>
            </a:r>
            <a:r>
              <a:rPr lang="en-US" sz="1800" i="0" dirty="0" smtClean="0"/>
              <a:t>bias, </a:t>
            </a:r>
            <a:r>
              <a:rPr lang="en-US" sz="1800" i="0" dirty="0"/>
              <a:t>however, even among these studies there are differences of clinical importance with what is considered normal and what is not; urgent research is needed to reach consensus on this issue or create charts of optimal quality for widespread use. </a:t>
            </a:r>
          </a:p>
        </p:txBody>
      </p:sp>
      <p:sp>
        <p:nvSpPr>
          <p:cNvPr id="11"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Tree>
    <p:extLst>
      <p:ext uri="{BB962C8B-B14F-4D97-AF65-F5344CB8AC3E}">
        <p14:creationId xmlns:p14="http://schemas.microsoft.com/office/powerpoint/2010/main" val="869733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0" name="Group 2"/>
          <p:cNvGrpSpPr>
            <a:grpSpLocks/>
          </p:cNvGrpSpPr>
          <p:nvPr/>
        </p:nvGrpSpPr>
        <p:grpSpPr bwMode="auto">
          <a:xfrm>
            <a:off x="0" y="-15875"/>
            <a:ext cx="9144000" cy="923925"/>
            <a:chOff x="0" y="3755"/>
            <a:chExt cx="5760" cy="582"/>
          </a:xfrm>
        </p:grpSpPr>
        <p:pic>
          <p:nvPicPr>
            <p:cNvPr id="5837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5837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27653" name="TextBox 1"/>
          <p:cNvSpPr txBox="1">
            <a:spLocks noChangeArrowheads="1"/>
          </p:cNvSpPr>
          <p:nvPr/>
        </p:nvSpPr>
        <p:spPr bwMode="auto">
          <a:xfrm>
            <a:off x="1331640" y="1988840"/>
            <a:ext cx="6480175"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a:solidFill>
                  <a:srgbClr val="000000"/>
                </a:solidFill>
              </a:rPr>
              <a:t>Discussion points</a:t>
            </a:r>
          </a:p>
        </p:txBody>
      </p:sp>
      <p:sp>
        <p:nvSpPr>
          <p:cNvPr id="9" name="Segnaposto contenuto 2"/>
          <p:cNvSpPr txBox="1">
            <a:spLocks/>
          </p:cNvSpPr>
          <p:nvPr/>
        </p:nvSpPr>
        <p:spPr bwMode="auto">
          <a:xfrm>
            <a:off x="251247" y="2708920"/>
            <a:ext cx="8639175" cy="2592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r>
              <a:rPr lang="en-US" altLang="it-IT" sz="2000" i="0" dirty="0" smtClean="0"/>
              <a:t>Given the large variability between studies, perhaps Doppler indices change depending on the population.</a:t>
            </a:r>
          </a:p>
          <a:p>
            <a:pPr eaLnBrk="1" hangingPunct="1">
              <a:spcBef>
                <a:spcPct val="0"/>
              </a:spcBef>
            </a:pPr>
            <a:endParaRPr lang="en-US" altLang="it-IT" sz="2000" i="0" dirty="0" smtClean="0"/>
          </a:p>
          <a:p>
            <a:pPr eaLnBrk="1" hangingPunct="1">
              <a:spcBef>
                <a:spcPct val="0"/>
              </a:spcBef>
            </a:pPr>
            <a:r>
              <a:rPr lang="en-US" altLang="it-IT" sz="2000" i="0" dirty="0" smtClean="0"/>
              <a:t>It would be interesting to see whether the different Doppler ranges result in differences in the clinical outcome of the pregnancies. </a:t>
            </a:r>
          </a:p>
          <a:p>
            <a:pPr eaLnBrk="1" hangingPunct="1">
              <a:spcBef>
                <a:spcPct val="0"/>
              </a:spcBef>
            </a:pPr>
            <a:endParaRPr lang="en-US" altLang="it-IT" sz="2000" i="0" dirty="0" smtClean="0"/>
          </a:p>
          <a:p>
            <a:pPr eaLnBrk="1" hangingPunct="1">
              <a:spcBef>
                <a:spcPct val="0"/>
              </a:spcBef>
            </a:pPr>
            <a:r>
              <a:rPr lang="en-US" altLang="it-IT" sz="2000" i="0" dirty="0" smtClean="0"/>
              <a:t>Do fetal growth differences e.g. macrosomia change the Doppler range?</a:t>
            </a:r>
          </a:p>
        </p:txBody>
      </p:sp>
      <p:sp>
        <p:nvSpPr>
          <p:cNvPr id="12"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Tree>
    <p:extLst>
      <p:ext uri="{BB962C8B-B14F-4D97-AF65-F5344CB8AC3E}">
        <p14:creationId xmlns:p14="http://schemas.microsoft.com/office/powerpoint/2010/main" val="41074610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653"/>
                                        </p:tgtEl>
                                        <p:attrNameLst>
                                          <p:attrName>style.visibility</p:attrName>
                                        </p:attrNameLst>
                                      </p:cBhvr>
                                      <p:to>
                                        <p:strVal val="visible"/>
                                      </p:to>
                                    </p:set>
                                    <p:animEffect transition="in" filter="fade">
                                      <p:cBhvr>
                                        <p:cTn id="7" dur="500"/>
                                        <p:tgtEl>
                                          <p:spTgt spid="2765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a:grpSpLocks/>
          </p:cNvGrpSpPr>
          <p:nvPr/>
        </p:nvGrpSpPr>
        <p:grpSpPr bwMode="auto">
          <a:xfrm>
            <a:off x="0" y="-15875"/>
            <a:ext cx="9144000" cy="923925"/>
            <a:chOff x="0" y="3755"/>
            <a:chExt cx="5760" cy="582"/>
          </a:xfrm>
        </p:grpSpPr>
        <p:pic>
          <p:nvPicPr>
            <p:cNvPr id="2151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151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2150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dirty="0">
              <a:solidFill>
                <a:srgbClr val="000000"/>
              </a:solidFill>
            </a:endParaRPr>
          </a:p>
        </p:txBody>
      </p:sp>
      <p:sp>
        <p:nvSpPr>
          <p:cNvPr id="21508" name="Titolo 1"/>
          <p:cNvSpPr txBox="1">
            <a:spLocks/>
          </p:cNvSpPr>
          <p:nvPr/>
        </p:nvSpPr>
        <p:spPr bwMode="auto">
          <a:xfrm>
            <a:off x="323850" y="2403475"/>
            <a:ext cx="8856663" cy="511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dirty="0">
              <a:solidFill>
                <a:schemeClr val="tx2"/>
              </a:solidFill>
            </a:endParaRPr>
          </a:p>
        </p:txBody>
      </p:sp>
      <p:sp>
        <p:nvSpPr>
          <p:cNvPr id="21509" name="TextBox 1"/>
          <p:cNvSpPr txBox="1">
            <a:spLocks noChangeArrowheads="1"/>
          </p:cNvSpPr>
          <p:nvPr/>
        </p:nvSpPr>
        <p:spPr bwMode="auto">
          <a:xfrm>
            <a:off x="228600" y="1916832"/>
            <a:ext cx="8642350"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Introduction</a:t>
            </a:r>
          </a:p>
        </p:txBody>
      </p:sp>
      <p:sp>
        <p:nvSpPr>
          <p:cNvPr id="12" name="Segnaposto contenuto 2"/>
          <p:cNvSpPr txBox="1">
            <a:spLocks/>
          </p:cNvSpPr>
          <p:nvPr/>
        </p:nvSpPr>
        <p:spPr bwMode="auto">
          <a:xfrm>
            <a:off x="107504" y="2636912"/>
            <a:ext cx="8915400" cy="34563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20000"/>
              </a:lnSpc>
            </a:pPr>
            <a:r>
              <a:rPr lang="en-US" sz="1600" i="0" dirty="0"/>
              <a:t>Doppler velocimetry is used to assess small-for</a:t>
            </a:r>
            <a:r>
              <a:rPr lang="en-US" sz="1600" i="0" dirty="0" smtClean="0"/>
              <a:t>-gestational</a:t>
            </a:r>
            <a:r>
              <a:rPr lang="en-US" sz="1600" i="0" dirty="0"/>
              <a:t>-age (SGA) fetuses at risk of adverse </a:t>
            </a:r>
            <a:r>
              <a:rPr lang="en-US" sz="1600" i="0" dirty="0" smtClean="0"/>
              <a:t>perinatal outcome.</a:t>
            </a:r>
            <a:endParaRPr lang="en-US" sz="1600" i="0" dirty="0"/>
          </a:p>
          <a:p>
            <a:pPr>
              <a:lnSpc>
                <a:spcPct val="120000"/>
              </a:lnSpc>
            </a:pPr>
            <a:r>
              <a:rPr lang="en-US" sz="1600" i="0" dirty="0"/>
              <a:t>Doppler abnormalities in the umbilical artery (UA) are related closely to placental </a:t>
            </a:r>
            <a:r>
              <a:rPr lang="en-US" sz="1600" i="0" dirty="0" smtClean="0"/>
              <a:t>disease whilst changes </a:t>
            </a:r>
            <a:r>
              <a:rPr lang="en-US" sz="1600" i="0" dirty="0"/>
              <a:t>in the fetal middle cerebral artery (MCA) reflect fetal cardiovascular adaptations to hypoxia or blood flow </a:t>
            </a:r>
            <a:r>
              <a:rPr lang="en-US" sz="1600" i="0" dirty="0" smtClean="0"/>
              <a:t>redistribution.</a:t>
            </a:r>
            <a:endParaRPr lang="en-US" sz="1600" i="0" dirty="0"/>
          </a:p>
          <a:p>
            <a:pPr>
              <a:lnSpc>
                <a:spcPct val="120000"/>
              </a:lnSpc>
            </a:pPr>
            <a:r>
              <a:rPr lang="en-US" sz="1600" i="0" dirty="0" smtClean="0"/>
              <a:t>The ratio </a:t>
            </a:r>
            <a:r>
              <a:rPr lang="en-US" sz="1600" i="0" dirty="0"/>
              <a:t>of MCA-PI to </a:t>
            </a:r>
            <a:r>
              <a:rPr lang="en-US" sz="1600" i="0" dirty="0" smtClean="0"/>
              <a:t>UA-PI (</a:t>
            </a:r>
            <a:r>
              <a:rPr lang="en-US" sz="1600" i="0" dirty="0" err="1" smtClean="0"/>
              <a:t>cerebroplacental</a:t>
            </a:r>
            <a:r>
              <a:rPr lang="en-US" sz="1600" i="0" dirty="0" smtClean="0"/>
              <a:t> </a:t>
            </a:r>
            <a:r>
              <a:rPr lang="en-US" sz="1600" i="0" dirty="0"/>
              <a:t>ratio (CPR</a:t>
            </a:r>
            <a:r>
              <a:rPr lang="en-US" sz="1600" i="0" dirty="0" smtClean="0"/>
              <a:t>)) </a:t>
            </a:r>
            <a:r>
              <a:rPr lang="en-US" sz="1600" i="0" dirty="0"/>
              <a:t>is an independent </a:t>
            </a:r>
            <a:r>
              <a:rPr lang="en-US" sz="1600" i="0" dirty="0" smtClean="0"/>
              <a:t>predictor </a:t>
            </a:r>
            <a:r>
              <a:rPr lang="en-US" sz="1600" i="0" dirty="0"/>
              <a:t>of fetal </a:t>
            </a:r>
            <a:r>
              <a:rPr lang="en-US" sz="1600" i="0" dirty="0" smtClean="0"/>
              <a:t>compromise, </a:t>
            </a:r>
            <a:r>
              <a:rPr lang="en-US" sz="1600" i="0" dirty="0"/>
              <a:t>Cesarean </a:t>
            </a:r>
            <a:r>
              <a:rPr lang="en-US" sz="1600" i="0" dirty="0" smtClean="0"/>
              <a:t>section </a:t>
            </a:r>
            <a:r>
              <a:rPr lang="en-US" sz="1600" i="0" dirty="0"/>
              <a:t>and adverse perinatal </a:t>
            </a:r>
            <a:r>
              <a:rPr lang="en-US" sz="1600" i="0" dirty="0" smtClean="0"/>
              <a:t>outcome.</a:t>
            </a:r>
          </a:p>
          <a:p>
            <a:pPr>
              <a:lnSpc>
                <a:spcPct val="120000"/>
              </a:lnSpc>
            </a:pPr>
            <a:r>
              <a:rPr lang="en-US" sz="1600" i="0" dirty="0" smtClean="0"/>
              <a:t>UA </a:t>
            </a:r>
            <a:r>
              <a:rPr lang="en-US" sz="1600" i="0" dirty="0"/>
              <a:t>and MCA Doppler indices and CPR are currently used to modify the scheduling of antepartum surveillance and, in some cases, to time delivery of the compromised </a:t>
            </a:r>
            <a:r>
              <a:rPr lang="en-US" sz="1600" i="0" dirty="0" smtClean="0"/>
              <a:t>fetus. </a:t>
            </a:r>
            <a:endParaRPr lang="en-US" sz="1600" i="0" dirty="0"/>
          </a:p>
          <a:p>
            <a:pPr>
              <a:lnSpc>
                <a:spcPct val="120000"/>
              </a:lnSpc>
            </a:pPr>
            <a:r>
              <a:rPr lang="en-US" sz="1600" i="0" dirty="0" smtClean="0"/>
              <a:t>References ranges for UA, MCA and CPR differ between studies.</a:t>
            </a:r>
          </a:p>
          <a:p>
            <a:pPr>
              <a:lnSpc>
                <a:spcPct val="120000"/>
              </a:lnSpc>
            </a:pPr>
            <a:endParaRPr lang="en-US" sz="1600" i="0" dirty="0"/>
          </a:p>
        </p:txBody>
      </p:sp>
      <p:sp>
        <p:nvSpPr>
          <p:cNvPr id="21511" name="Text Box 5"/>
          <p:cNvSpPr txBox="1">
            <a:spLocks noChangeArrowheads="1"/>
          </p:cNvSpPr>
          <p:nvPr/>
        </p:nvSpPr>
        <p:spPr bwMode="auto">
          <a:xfrm>
            <a:off x="0" y="991064"/>
            <a:ext cx="9143999" cy="781752"/>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endParaRPr lang="en-US" sz="1400" b="1" i="0" dirty="0" smtClean="0">
              <a:solidFill>
                <a:schemeClr val="bg1"/>
              </a:solidFill>
            </a:endParaRPr>
          </a:p>
          <a:p>
            <a:pPr algn="ctr">
              <a:buNone/>
            </a:pPr>
            <a:r>
              <a:rPr lang="sv-SE" sz="1400" dirty="0" smtClean="0">
                <a:solidFill>
                  <a:srgbClr val="FFFFFF"/>
                </a:solidFill>
              </a:rPr>
              <a:t>Oros et al., </a:t>
            </a:r>
            <a:r>
              <a:rPr lang="en-US" sz="1400" dirty="0" smtClean="0">
                <a:solidFill>
                  <a:srgbClr val="FFFFFF"/>
                </a:solidFill>
              </a:rPr>
              <a:t>UOG </a:t>
            </a:r>
            <a:r>
              <a:rPr lang="en-US" sz="1400" dirty="0" smtClean="0">
                <a:solidFill>
                  <a:schemeClr val="bg1"/>
                </a:solidFill>
              </a:rPr>
              <a:t>2019</a:t>
            </a:r>
            <a:endParaRPr lang="en-US" sz="14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a:grpSpLocks/>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355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23557" name="Rectangle 8"/>
          <p:cNvSpPr>
            <a:spLocks noChangeArrowheads="1"/>
          </p:cNvSpPr>
          <p:nvPr/>
        </p:nvSpPr>
        <p:spPr bwMode="auto">
          <a:xfrm>
            <a:off x="3048000" y="2057400"/>
            <a:ext cx="3001143"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sz="2800" b="1" i="0" dirty="0" smtClean="0">
                <a:solidFill>
                  <a:srgbClr val="000000"/>
                </a:solidFill>
              </a:rPr>
              <a:t>Aim of the study</a:t>
            </a:r>
            <a:endParaRPr lang="en-GB" altLang="it-IT" sz="2800" b="1" i="0" dirty="0">
              <a:solidFill>
                <a:srgbClr val="000000"/>
              </a:solidFill>
            </a:endParaRPr>
          </a:p>
        </p:txBody>
      </p:sp>
      <p:sp>
        <p:nvSpPr>
          <p:cNvPr id="8"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9" name="Segnaposto contenuto 2"/>
          <p:cNvSpPr txBox="1">
            <a:spLocks/>
          </p:cNvSpPr>
          <p:nvPr/>
        </p:nvSpPr>
        <p:spPr bwMode="auto">
          <a:xfrm>
            <a:off x="467544" y="2924944"/>
            <a:ext cx="8382000" cy="266429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buNone/>
            </a:pPr>
            <a:r>
              <a:rPr lang="en-US" sz="2000" i="0" dirty="0" smtClean="0"/>
              <a:t>To evaluate </a:t>
            </a:r>
            <a:r>
              <a:rPr lang="en-US" sz="2000" i="0" dirty="0"/>
              <a:t>reference ranges for UA and MCA Doppler indices and </a:t>
            </a:r>
            <a:r>
              <a:rPr lang="en-US" sz="2000" i="0" dirty="0" smtClean="0"/>
              <a:t>CPR. Specifically, </a:t>
            </a:r>
            <a:r>
              <a:rPr lang="en-US" sz="2000" i="0" dirty="0"/>
              <a:t>t</a:t>
            </a:r>
            <a:r>
              <a:rPr lang="en-US" sz="2000" i="0" dirty="0" smtClean="0"/>
              <a:t>o assess </a:t>
            </a:r>
            <a:r>
              <a:rPr lang="en-US" sz="2000" i="0" dirty="0"/>
              <a:t>the methodological quality of studies on which these are </a:t>
            </a:r>
            <a:r>
              <a:rPr lang="en-US" sz="2000" i="0" dirty="0" smtClean="0"/>
              <a:t>based</a:t>
            </a:r>
            <a:r>
              <a:rPr lang="en-US" sz="2000" i="0" dirty="0"/>
              <a:t> </a:t>
            </a:r>
            <a:r>
              <a:rPr lang="en-US" sz="2000" i="0" dirty="0" smtClean="0"/>
              <a:t>using </a:t>
            </a:r>
            <a:r>
              <a:rPr lang="en-US" sz="2000" i="0" dirty="0"/>
              <a:t>a set of predefined quality </a:t>
            </a:r>
            <a:r>
              <a:rPr lang="en-US" sz="2000" i="0" dirty="0" smtClean="0"/>
              <a:t>criteria and to </a:t>
            </a:r>
            <a:r>
              <a:rPr lang="en-US" sz="2000" i="0" dirty="0"/>
              <a:t>estimate the clinical impact of using different reference charts.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7" name="Rectangle 19"/>
          <p:cNvSpPr>
            <a:spLocks noChangeArrowheads="1"/>
          </p:cNvSpPr>
          <p:nvPr/>
        </p:nvSpPr>
        <p:spPr bwMode="auto">
          <a:xfrm>
            <a:off x="468311" y="2719367"/>
            <a:ext cx="8207375" cy="3607141"/>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2000" b="1" i="0" dirty="0" smtClean="0"/>
              <a:t>Study design</a:t>
            </a:r>
          </a:p>
          <a:p>
            <a:pPr lvl="1"/>
            <a:r>
              <a:rPr lang="en-US" sz="1400" i="0" dirty="0"/>
              <a:t>S</a:t>
            </a:r>
            <a:r>
              <a:rPr lang="en-US" sz="1400" i="0" dirty="0" smtClean="0"/>
              <a:t>ystematic review.</a:t>
            </a:r>
          </a:p>
          <a:p>
            <a:pPr lvl="1"/>
            <a:endParaRPr lang="en-US" sz="1000" i="0" dirty="0"/>
          </a:p>
          <a:p>
            <a:r>
              <a:rPr lang="en-US" sz="2000" b="1" i="0" dirty="0" smtClean="0"/>
              <a:t>Study selection</a:t>
            </a:r>
          </a:p>
          <a:p>
            <a:pPr lvl="1"/>
            <a:r>
              <a:rPr lang="en-US" sz="1600" i="0" dirty="0" smtClean="0"/>
              <a:t>Studies </a:t>
            </a:r>
            <a:r>
              <a:rPr lang="en-US" sz="1600" i="0" dirty="0"/>
              <a:t>were identified through a search of MEDLINE, EMBASE, CINAHL and the Web of Science databases, including studies reported from 1954 to December </a:t>
            </a:r>
            <a:r>
              <a:rPr lang="en-US" sz="1600" i="0" dirty="0" smtClean="0"/>
              <a:t>2016</a:t>
            </a:r>
            <a:r>
              <a:rPr lang="en-US" sz="1600" i="0" dirty="0"/>
              <a:t> </a:t>
            </a:r>
            <a:r>
              <a:rPr lang="en-US" sz="1600" i="0" dirty="0" smtClean="0"/>
              <a:t>in </a:t>
            </a:r>
            <a:r>
              <a:rPr lang="en-US" sz="1600" i="0" dirty="0"/>
              <a:t>English or </a:t>
            </a:r>
            <a:r>
              <a:rPr lang="en-US" sz="1600" i="0" dirty="0" smtClean="0"/>
              <a:t>Spanish.</a:t>
            </a:r>
          </a:p>
          <a:p>
            <a:pPr lvl="1"/>
            <a:endParaRPr lang="en-US" sz="500" i="0" dirty="0" smtClean="0"/>
          </a:p>
          <a:p>
            <a:pPr lvl="1"/>
            <a:r>
              <a:rPr lang="en-US" sz="1600" i="0" u="sng" dirty="0" smtClean="0"/>
              <a:t>Included</a:t>
            </a:r>
            <a:r>
              <a:rPr lang="en-US" sz="1600" i="0" dirty="0" smtClean="0"/>
              <a:t>: Observational (cohort or cross-sectional) studies aimed to create reference ranges for UA and MCA Doppler indices and CPR.</a:t>
            </a:r>
          </a:p>
          <a:p>
            <a:pPr lvl="1"/>
            <a:endParaRPr lang="en-US" sz="500" i="0" dirty="0" smtClean="0"/>
          </a:p>
          <a:p>
            <a:pPr lvl="1"/>
            <a:r>
              <a:rPr lang="en-US" sz="1600" i="0" u="sng" dirty="0" smtClean="0"/>
              <a:t>Excluded</a:t>
            </a:r>
            <a:r>
              <a:rPr lang="en-US" sz="1600" i="0" dirty="0" smtClean="0"/>
              <a:t>: Case–control studies, studies in which the primary </a:t>
            </a:r>
            <a:r>
              <a:rPr lang="en-US" sz="1600" i="0" dirty="0"/>
              <a:t>aim was not to construct Doppler reference ranges or they were limited to pregnancies &lt; 20 or &gt; 40 weeks’ </a:t>
            </a:r>
            <a:r>
              <a:rPr lang="en-US" sz="1600" i="0" dirty="0" smtClean="0"/>
              <a:t>gestation.</a:t>
            </a:r>
          </a:p>
          <a:p>
            <a:pPr lvl="1"/>
            <a:endParaRPr lang="en-US" sz="500" i="0" dirty="0"/>
          </a:p>
        </p:txBody>
      </p:sp>
      <p:sp>
        <p:nvSpPr>
          <p:cNvPr id="8"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9" name="TextBox 1"/>
          <p:cNvSpPr txBox="1">
            <a:spLocks noChangeArrowheads="1"/>
          </p:cNvSpPr>
          <p:nvPr/>
        </p:nvSpPr>
        <p:spPr bwMode="auto">
          <a:xfrm>
            <a:off x="2843808" y="1844824"/>
            <a:ext cx="35655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Methods</a:t>
            </a:r>
            <a:endParaRPr lang="en-GB" altLang="it-IT" sz="2400" b="1" i="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2" name="Rectangle 19"/>
          <p:cNvSpPr>
            <a:spLocks noChangeArrowheads="1"/>
          </p:cNvSpPr>
          <p:nvPr/>
        </p:nvSpPr>
        <p:spPr bwMode="auto">
          <a:xfrm>
            <a:off x="251520" y="2503924"/>
            <a:ext cx="8676456" cy="4093428"/>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2000" i="0" dirty="0"/>
              <a:t>Inclusion criteria </a:t>
            </a:r>
          </a:p>
          <a:p>
            <a:pPr lvl="1"/>
            <a:r>
              <a:rPr lang="en-US" sz="1600" i="0" dirty="0"/>
              <a:t>Made clear that women at high risk of pregnancy complications were not included and that women with abnormal outcome were excluded, i.e. an effort was made to include as normal an outcome as </a:t>
            </a:r>
            <a:r>
              <a:rPr lang="en-US" sz="1600" i="0" dirty="0" smtClean="0"/>
              <a:t>possible.</a:t>
            </a:r>
            <a:endParaRPr lang="en-US" sz="1000" i="0" dirty="0"/>
          </a:p>
          <a:p>
            <a:r>
              <a:rPr lang="en-US" sz="2000" i="0" dirty="0"/>
              <a:t>Exclusion criteria </a:t>
            </a:r>
          </a:p>
          <a:p>
            <a:pPr lvl="1"/>
            <a:r>
              <a:rPr lang="en-US" sz="1600" i="0" dirty="0"/>
              <a:t>M</a:t>
            </a:r>
            <a:r>
              <a:rPr lang="en-US" sz="1600" i="0" dirty="0" smtClean="0"/>
              <a:t>ultiple </a:t>
            </a:r>
            <a:r>
              <a:rPr lang="en-US" sz="1600" i="0" dirty="0"/>
              <a:t>pregnancy; fetuses with congenital, structural or chromosomal anomaly; fetal death/stillbirth; women with disorders that may affect fetal growth or Doppler (at least should specify exclusion of women with pre-existing hypertension, diabetes mellitus, renal disease and smokers); pregnancy complications (at least pre-eclampsia, SGA/IUGR, prematurity, diabetes mellitus); delivery prior to 37 </a:t>
            </a:r>
            <a:r>
              <a:rPr lang="en-US" sz="1600" i="0" dirty="0" smtClean="0"/>
              <a:t>weeks. </a:t>
            </a:r>
          </a:p>
          <a:p>
            <a:r>
              <a:rPr lang="en-US" sz="2000" i="0" dirty="0" smtClean="0"/>
              <a:t>Outcomes</a:t>
            </a:r>
          </a:p>
          <a:p>
            <a:pPr lvl="1"/>
            <a:r>
              <a:rPr lang="en-US" sz="1600" i="0" dirty="0"/>
              <a:t>T</a:t>
            </a:r>
            <a:r>
              <a:rPr lang="en-US" sz="1600" i="0" dirty="0" smtClean="0"/>
              <a:t>o </a:t>
            </a:r>
            <a:r>
              <a:rPr lang="en-US" sz="1600" i="0" dirty="0"/>
              <a:t>evaluate reference ranges for UA and MCA Doppler indices and </a:t>
            </a:r>
            <a:r>
              <a:rPr lang="en-US" sz="1600" i="0" dirty="0" smtClean="0"/>
              <a:t>CPR. </a:t>
            </a:r>
          </a:p>
          <a:p>
            <a:pPr lvl="1"/>
            <a:r>
              <a:rPr lang="en-US" sz="1600" i="0" dirty="0" smtClean="0"/>
              <a:t>To assess </a:t>
            </a:r>
            <a:r>
              <a:rPr lang="en-US" sz="1600" i="0" dirty="0"/>
              <a:t>the methodological quality of studies on which these are </a:t>
            </a:r>
            <a:r>
              <a:rPr lang="en-US" sz="1600" i="0" dirty="0" smtClean="0"/>
              <a:t>based. </a:t>
            </a:r>
          </a:p>
          <a:p>
            <a:pPr lvl="1"/>
            <a:endParaRPr lang="en-US" sz="1600" i="0" dirty="0"/>
          </a:p>
        </p:txBody>
      </p:sp>
      <p:sp>
        <p:nvSpPr>
          <p:cNvPr id="14"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15" name="TextBox 1"/>
          <p:cNvSpPr txBox="1">
            <a:spLocks noChangeArrowheads="1"/>
          </p:cNvSpPr>
          <p:nvPr/>
        </p:nvSpPr>
        <p:spPr bwMode="auto">
          <a:xfrm>
            <a:off x="2843808" y="1825660"/>
            <a:ext cx="35655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Methods</a:t>
            </a:r>
            <a:endParaRPr lang="en-GB" altLang="it-IT" sz="2400" b="1" i="0" dirty="0"/>
          </a:p>
        </p:txBody>
      </p:sp>
    </p:spTree>
    <p:extLst>
      <p:ext uri="{BB962C8B-B14F-4D97-AF65-F5344CB8AC3E}">
        <p14:creationId xmlns:p14="http://schemas.microsoft.com/office/powerpoint/2010/main" val="7205890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2" name="Rectangle 19"/>
          <p:cNvSpPr>
            <a:spLocks noChangeArrowheads="1"/>
          </p:cNvSpPr>
          <p:nvPr/>
        </p:nvSpPr>
        <p:spPr bwMode="auto">
          <a:xfrm>
            <a:off x="613097" y="2558167"/>
            <a:ext cx="8207375" cy="3551742"/>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2000" b="1" i="0" dirty="0" smtClean="0"/>
              <a:t>Methodological quality assessment </a:t>
            </a:r>
            <a:endParaRPr lang="en-US" sz="1600" i="0" dirty="0" smtClean="0"/>
          </a:p>
          <a:p>
            <a:pPr lvl="1"/>
            <a:r>
              <a:rPr lang="en-US" sz="1600" i="0" dirty="0" smtClean="0"/>
              <a:t>The </a:t>
            </a:r>
            <a:r>
              <a:rPr lang="en-US" sz="1600" i="0" dirty="0"/>
              <a:t>methodological quality of the full-text versions of eligible studies was assessed independently by the same reviewers and a medical statistician </a:t>
            </a:r>
          </a:p>
          <a:p>
            <a:pPr lvl="1"/>
            <a:r>
              <a:rPr lang="en-US" sz="1600" i="0" dirty="0" smtClean="0"/>
              <a:t>A </a:t>
            </a:r>
            <a:r>
              <a:rPr lang="en-US" sz="1600" i="0" dirty="0"/>
              <a:t>list of methodological quality criteria </a:t>
            </a:r>
            <a:r>
              <a:rPr lang="en-US" sz="1600" i="0" dirty="0" smtClean="0"/>
              <a:t>(next 2 slides) was </a:t>
            </a:r>
            <a:r>
              <a:rPr lang="en-US" sz="1600" i="0" dirty="0"/>
              <a:t>initially developed by one of the </a:t>
            </a:r>
            <a:r>
              <a:rPr lang="en-US" sz="1600" i="0" dirty="0" smtClean="0"/>
              <a:t>authors, </a:t>
            </a:r>
            <a:r>
              <a:rPr lang="en-US" sz="1600" i="0" dirty="0"/>
              <a:t>modified for use in the setting of Doppler, and agreed by the </a:t>
            </a:r>
            <a:r>
              <a:rPr lang="en-US" sz="1600" i="0" dirty="0" smtClean="0"/>
              <a:t>team not involved in data extraction. </a:t>
            </a:r>
          </a:p>
          <a:p>
            <a:pPr lvl="1"/>
            <a:r>
              <a:rPr lang="en-US" sz="1600" i="0" dirty="0" smtClean="0"/>
              <a:t>Every study was assessed against each of the criteria within the checklist and was scored as either 0 or 1 if there was a high or low risk of bias, respectively. The overall quality score was defined as the sum of low risk of bias marks, with the range of possible scores being 0 – 24. </a:t>
            </a:r>
          </a:p>
          <a:p>
            <a:pPr lvl="1"/>
            <a:r>
              <a:rPr lang="en-US" sz="1600" i="0" dirty="0" smtClean="0"/>
              <a:t>Multiple regression analysis were performed to assess the association between quality score and study characteristics that were not part of the scoring algorithm.</a:t>
            </a:r>
          </a:p>
        </p:txBody>
      </p:sp>
      <p:sp>
        <p:nvSpPr>
          <p:cNvPr id="14"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15" name="TextBox 1"/>
          <p:cNvSpPr txBox="1">
            <a:spLocks noChangeArrowheads="1"/>
          </p:cNvSpPr>
          <p:nvPr/>
        </p:nvSpPr>
        <p:spPr bwMode="auto">
          <a:xfrm>
            <a:off x="2819400" y="1753652"/>
            <a:ext cx="35655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Methods</a:t>
            </a:r>
            <a:endParaRPr lang="en-GB" altLang="it-IT" sz="2400" b="1" i="0" dirty="0"/>
          </a:p>
        </p:txBody>
      </p:sp>
    </p:spTree>
    <p:extLst>
      <p:ext uri="{BB962C8B-B14F-4D97-AF65-F5344CB8AC3E}">
        <p14:creationId xmlns:p14="http://schemas.microsoft.com/office/powerpoint/2010/main" val="32700713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4"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15" name="TextBox 1"/>
          <p:cNvSpPr txBox="1">
            <a:spLocks noChangeArrowheads="1"/>
          </p:cNvSpPr>
          <p:nvPr/>
        </p:nvSpPr>
        <p:spPr bwMode="auto">
          <a:xfrm>
            <a:off x="323528" y="1753652"/>
            <a:ext cx="8593360"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smtClean="0"/>
              <a:t>Methods </a:t>
            </a:r>
            <a:r>
              <a:rPr lang="mr-IN" altLang="it-IT" sz="2800" b="1" i="0" dirty="0" smtClean="0"/>
              <a:t>–</a:t>
            </a:r>
            <a:r>
              <a:rPr lang="en-GB" altLang="it-IT" sz="2800" b="1" i="0" dirty="0" smtClean="0"/>
              <a:t> </a:t>
            </a:r>
            <a:r>
              <a:rPr lang="en-GB" altLang="it-IT" sz="2000" b="1" i="0" dirty="0" smtClean="0"/>
              <a:t>Risk of bias due to study design</a:t>
            </a:r>
            <a:endParaRPr lang="en-GB" altLang="it-IT" sz="2000" b="1" i="0" dirty="0"/>
          </a:p>
        </p:txBody>
      </p:sp>
      <p:graphicFrame>
        <p:nvGraphicFramePr>
          <p:cNvPr id="2" name="Table 1"/>
          <p:cNvGraphicFramePr>
            <a:graphicFrameLocks noGrp="1"/>
          </p:cNvGraphicFramePr>
          <p:nvPr>
            <p:extLst>
              <p:ext uri="{D42A27DB-BD31-4B8C-83A1-F6EECF244321}">
                <p14:modId xmlns:p14="http://schemas.microsoft.com/office/powerpoint/2010/main" val="3082682236"/>
              </p:ext>
            </p:extLst>
          </p:nvPr>
        </p:nvGraphicFramePr>
        <p:xfrm>
          <a:off x="395536" y="2251536"/>
          <a:ext cx="8568951" cy="4561840"/>
        </p:xfrm>
        <a:graphic>
          <a:graphicData uri="http://schemas.openxmlformats.org/drawingml/2006/table">
            <a:tbl>
              <a:tblPr firstRow="1" bandRow="1">
                <a:tableStyleId>{284E427A-3D55-4303-BF80-6455036E1DE7}</a:tableStyleId>
              </a:tblPr>
              <a:tblGrid>
                <a:gridCol w="2160240">
                  <a:extLst>
                    <a:ext uri="{9D8B030D-6E8A-4147-A177-3AD203B41FA5}">
                      <a16:colId xmlns:a16="http://schemas.microsoft.com/office/drawing/2014/main" val="20000"/>
                    </a:ext>
                  </a:extLst>
                </a:gridCol>
                <a:gridCol w="3096344">
                  <a:extLst>
                    <a:ext uri="{9D8B030D-6E8A-4147-A177-3AD203B41FA5}">
                      <a16:colId xmlns:a16="http://schemas.microsoft.com/office/drawing/2014/main" val="20001"/>
                    </a:ext>
                  </a:extLst>
                </a:gridCol>
                <a:gridCol w="3312367">
                  <a:extLst>
                    <a:ext uri="{9D8B030D-6E8A-4147-A177-3AD203B41FA5}">
                      <a16:colId xmlns:a16="http://schemas.microsoft.com/office/drawing/2014/main" val="20002"/>
                    </a:ext>
                  </a:extLst>
                </a:gridCol>
              </a:tblGrid>
              <a:tr h="370840">
                <a:tc>
                  <a:txBody>
                    <a:bodyPr/>
                    <a:lstStyle/>
                    <a:p>
                      <a:r>
                        <a:rPr lang="en-US" sz="1200" dirty="0" smtClean="0"/>
                        <a:t>Domain</a:t>
                      </a:r>
                      <a:endParaRPr lang="en-US" sz="1200" dirty="0"/>
                    </a:p>
                  </a:txBody>
                  <a:tcPr/>
                </a:tc>
                <a:tc>
                  <a:txBody>
                    <a:bodyPr/>
                    <a:lstStyle/>
                    <a:p>
                      <a:r>
                        <a:rPr lang="en-US" sz="1200" dirty="0" smtClean="0"/>
                        <a:t>Low risk of bias</a:t>
                      </a:r>
                      <a:endParaRPr lang="en-US" sz="1200" dirty="0"/>
                    </a:p>
                  </a:txBody>
                  <a:tcPr/>
                </a:tc>
                <a:tc>
                  <a:txBody>
                    <a:bodyPr/>
                    <a:lstStyle/>
                    <a:p>
                      <a:r>
                        <a:rPr lang="en-US" sz="1200" dirty="0" smtClean="0"/>
                        <a:t>High risk of bias</a:t>
                      </a:r>
                      <a:endParaRPr lang="en-US" sz="1200" dirty="0"/>
                    </a:p>
                  </a:txBody>
                  <a:tcPr/>
                </a:tc>
                <a:extLst>
                  <a:ext uri="{0D108BD9-81ED-4DB2-BD59-A6C34878D82A}">
                    <a16:rowId xmlns:a16="http://schemas.microsoft.com/office/drawing/2014/main" val="10000"/>
                  </a:ext>
                </a:extLst>
              </a:tr>
              <a:tr h="370840">
                <a:tc>
                  <a:txBody>
                    <a:bodyPr/>
                    <a:lstStyle/>
                    <a:p>
                      <a:r>
                        <a:rPr lang="en-US" sz="1000" dirty="0" smtClean="0"/>
                        <a:t>Study design</a:t>
                      </a:r>
                      <a:endParaRPr lang="en-US" sz="1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Clearly described as either cross-sectional or longitudinal </a:t>
                      </a:r>
                      <a:endParaRPr lang="en-US" sz="10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Not reported</a:t>
                      </a:r>
                      <a:br>
                        <a:rPr lang="en-US" sz="1000" kern="1200" dirty="0" smtClean="0">
                          <a:solidFill>
                            <a:schemeClr val="dk1"/>
                          </a:solidFill>
                          <a:effectLst/>
                          <a:latin typeface="+mn-lt"/>
                          <a:ea typeface="+mn-ea"/>
                          <a:cs typeface="+mn-cs"/>
                        </a:rPr>
                      </a:br>
                      <a:r>
                        <a:rPr lang="en-US" sz="1000" kern="1200" dirty="0" smtClean="0">
                          <a:solidFill>
                            <a:schemeClr val="dk1"/>
                          </a:solidFill>
                          <a:effectLst/>
                          <a:latin typeface="+mn-lt"/>
                          <a:ea typeface="+mn-ea"/>
                          <a:cs typeface="+mn-cs"/>
                        </a:rPr>
                        <a:t>Mixture of cross-sectional and longitudinal data </a:t>
                      </a:r>
                      <a:endParaRPr lang="en-US" sz="1000" dirty="0" smtClean="0"/>
                    </a:p>
                  </a:txBody>
                  <a:tcPr/>
                </a:tc>
                <a:extLst>
                  <a:ext uri="{0D108BD9-81ED-4DB2-BD59-A6C34878D82A}">
                    <a16:rowId xmlns:a16="http://schemas.microsoft.com/office/drawing/2014/main" val="10001"/>
                  </a:ext>
                </a:extLst>
              </a:tr>
              <a:tr h="370840">
                <a:tc>
                  <a:txBody>
                    <a:bodyPr/>
                    <a:lstStyle/>
                    <a:p>
                      <a:r>
                        <a:rPr lang="en-US" sz="1000" dirty="0" smtClean="0"/>
                        <a:t>Population </a:t>
                      </a:r>
                      <a:endParaRPr lang="en-US" sz="1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Women reported as coming from population of low risk of pregnancy complications </a:t>
                      </a:r>
                      <a:endParaRPr lang="en-US" sz="1000" dirty="0" smtClean="0"/>
                    </a:p>
                  </a:txBody>
                  <a:tcPr/>
                </a:tc>
                <a:tc>
                  <a:txBody>
                    <a:bodyPr/>
                    <a:lstStyle/>
                    <a:p>
                      <a:r>
                        <a:rPr lang="en-US" sz="1000" kern="1200" dirty="0" smtClean="0">
                          <a:solidFill>
                            <a:schemeClr val="dk1"/>
                          </a:solidFill>
                          <a:effectLst/>
                          <a:latin typeface="+mn-lt"/>
                          <a:ea typeface="+mn-ea"/>
                          <a:cs typeface="+mn-cs"/>
                        </a:rPr>
                        <a:t>Women from unselected population; or selected; or at </a:t>
                      </a:r>
                      <a:endParaRPr lang="en-US" sz="1000" dirty="0" smtClean="0"/>
                    </a:p>
                    <a:p>
                      <a:r>
                        <a:rPr lang="en-US" sz="1000" kern="1200" dirty="0" smtClean="0">
                          <a:solidFill>
                            <a:schemeClr val="dk1"/>
                          </a:solidFill>
                          <a:effectLst/>
                          <a:latin typeface="+mn-lt"/>
                          <a:ea typeface="+mn-ea"/>
                          <a:cs typeface="+mn-cs"/>
                        </a:rPr>
                        <a:t>high risk of pregnancy complications</a:t>
                      </a:r>
                      <a:endParaRPr lang="en-US" sz="1000" dirty="0" smtClean="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Prospective data collection </a:t>
                      </a:r>
                      <a:endParaRPr lang="en-US" sz="10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Prospective study and ultrasound data collected specifically for purpose of constructing charts of fetal Doppler </a:t>
                      </a:r>
                      <a:endParaRPr lang="en-US" sz="1000" dirty="0" smtClean="0"/>
                    </a:p>
                  </a:txBody>
                  <a:tcPr/>
                </a:tc>
                <a:tc>
                  <a:txBody>
                    <a:bodyPr/>
                    <a:lstStyle/>
                    <a:p>
                      <a:r>
                        <a:rPr lang="en-US" sz="1000" kern="1200" dirty="0" smtClean="0">
                          <a:solidFill>
                            <a:schemeClr val="dk1"/>
                          </a:solidFill>
                          <a:effectLst/>
                          <a:latin typeface="+mn-lt"/>
                          <a:ea typeface="+mn-ea"/>
                          <a:cs typeface="+mn-cs"/>
                        </a:rPr>
                        <a:t>Retrospective study, data not collected specifically for </a:t>
                      </a:r>
                      <a:endParaRPr lang="en-US" sz="1000" dirty="0" smtClean="0"/>
                    </a:p>
                    <a:p>
                      <a:r>
                        <a:rPr lang="en-US" sz="1000" kern="1200" dirty="0" smtClean="0">
                          <a:solidFill>
                            <a:schemeClr val="dk1"/>
                          </a:solidFill>
                          <a:effectLst/>
                          <a:latin typeface="+mn-lt"/>
                          <a:ea typeface="+mn-ea"/>
                          <a:cs typeface="+mn-cs"/>
                        </a:rPr>
                        <a:t>purpose of constructing charts of fetal Doppler, or </a:t>
                      </a:r>
                      <a:endParaRPr lang="en-US" sz="1000" dirty="0" smtClean="0"/>
                    </a:p>
                    <a:p>
                      <a:r>
                        <a:rPr lang="en-US" sz="1000" kern="1200" dirty="0" smtClean="0">
                          <a:solidFill>
                            <a:schemeClr val="dk1"/>
                          </a:solidFill>
                          <a:effectLst/>
                          <a:latin typeface="+mn-lt"/>
                          <a:ea typeface="+mn-ea"/>
                          <a:cs typeface="+mn-cs"/>
                        </a:rPr>
                        <a:t>unclear (e.g. use of routinely collected data) </a:t>
                      </a:r>
                      <a:endParaRPr lang="en-US" sz="1000" dirty="0" smtClean="0"/>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Specific scan </a:t>
                      </a:r>
                      <a:endParaRPr lang="en-US" sz="10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Specific scan for research purposes</a:t>
                      </a:r>
                      <a:endParaRPr lang="en-US" sz="10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Routine scan in context of pregnancy assessment </a:t>
                      </a:r>
                      <a:endParaRPr lang="en-US" sz="1000" dirty="0" smtClean="0"/>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Sample size </a:t>
                      </a:r>
                      <a:endParaRPr lang="en-US" sz="1000" dirty="0" smtClean="0"/>
                    </a:p>
                  </a:txBody>
                  <a:tcPr/>
                </a:tc>
                <a:tc>
                  <a:txBody>
                    <a:bodyPr/>
                    <a:lstStyle/>
                    <a:p>
                      <a:r>
                        <a:rPr lang="en-US" sz="1000" i="1" kern="1200" dirty="0" smtClean="0">
                          <a:solidFill>
                            <a:schemeClr val="dk1"/>
                          </a:solidFill>
                          <a:effectLst/>
                          <a:latin typeface="+mn-lt"/>
                          <a:ea typeface="+mn-ea"/>
                          <a:cs typeface="+mn-cs"/>
                        </a:rPr>
                        <a:t>A-priori </a:t>
                      </a:r>
                      <a:r>
                        <a:rPr lang="en-US" sz="1000" kern="1200" dirty="0" smtClean="0">
                          <a:solidFill>
                            <a:schemeClr val="dk1"/>
                          </a:solidFill>
                          <a:effectLst/>
                          <a:latin typeface="+mn-lt"/>
                          <a:ea typeface="+mn-ea"/>
                          <a:cs typeface="+mn-cs"/>
                        </a:rPr>
                        <a:t>determination or calculation of sample size </a:t>
                      </a:r>
                      <a:endParaRPr lang="en-US" sz="1000" dirty="0" smtClean="0"/>
                    </a:p>
                    <a:p>
                      <a:r>
                        <a:rPr lang="en-US" sz="1000" kern="1200" dirty="0" smtClean="0">
                          <a:solidFill>
                            <a:schemeClr val="dk1"/>
                          </a:solidFill>
                          <a:effectLst/>
                          <a:latin typeface="+mn-lt"/>
                          <a:ea typeface="+mn-ea"/>
                          <a:cs typeface="+mn-cs"/>
                        </a:rPr>
                        <a:t>and justification </a:t>
                      </a:r>
                      <a:endParaRPr lang="en-US" sz="1000" dirty="0" smtClean="0"/>
                    </a:p>
                  </a:txBody>
                  <a:tcPr/>
                </a:tc>
                <a:tc>
                  <a:txBody>
                    <a:bodyPr/>
                    <a:lstStyle/>
                    <a:p>
                      <a:r>
                        <a:rPr lang="en-US" sz="1000" kern="1200" dirty="0" smtClean="0">
                          <a:solidFill>
                            <a:schemeClr val="dk1"/>
                          </a:solidFill>
                          <a:effectLst/>
                          <a:latin typeface="+mn-lt"/>
                          <a:ea typeface="+mn-ea"/>
                          <a:cs typeface="+mn-cs"/>
                        </a:rPr>
                        <a:t>Lack of </a:t>
                      </a:r>
                      <a:r>
                        <a:rPr lang="en-US" sz="1000" i="1" kern="1200" dirty="0" smtClean="0">
                          <a:solidFill>
                            <a:schemeClr val="dk1"/>
                          </a:solidFill>
                          <a:effectLst/>
                          <a:latin typeface="+mn-lt"/>
                          <a:ea typeface="+mn-ea"/>
                          <a:cs typeface="+mn-cs"/>
                        </a:rPr>
                        <a:t>a-priori </a:t>
                      </a:r>
                      <a:r>
                        <a:rPr lang="en-US" sz="1000" kern="1200" dirty="0" smtClean="0">
                          <a:solidFill>
                            <a:schemeClr val="dk1"/>
                          </a:solidFill>
                          <a:effectLst/>
                          <a:latin typeface="+mn-lt"/>
                          <a:ea typeface="+mn-ea"/>
                          <a:cs typeface="+mn-cs"/>
                        </a:rPr>
                        <a:t>sample size determination or </a:t>
                      </a:r>
                      <a:endParaRPr lang="en-US" sz="1000" dirty="0" smtClean="0"/>
                    </a:p>
                    <a:p>
                      <a:r>
                        <a:rPr lang="en-US" sz="1000" kern="1200" dirty="0" smtClean="0">
                          <a:solidFill>
                            <a:schemeClr val="dk1"/>
                          </a:solidFill>
                          <a:effectLst/>
                          <a:latin typeface="+mn-lt"/>
                          <a:ea typeface="+mn-ea"/>
                          <a:cs typeface="+mn-cs"/>
                        </a:rPr>
                        <a:t>calculation and justification </a:t>
                      </a:r>
                      <a:endParaRPr lang="en-US" sz="1000" dirty="0" smtClean="0"/>
                    </a:p>
                  </a:txBody>
                  <a:tcPr/>
                </a:tc>
                <a:extLst>
                  <a:ext uri="{0D108BD9-81ED-4DB2-BD59-A6C34878D82A}">
                    <a16:rowId xmlns:a16="http://schemas.microsoft.com/office/drawing/2014/main" val="10005"/>
                  </a:ext>
                </a:extLst>
              </a:tr>
              <a:tr h="370840">
                <a:tc>
                  <a:txBody>
                    <a:bodyPr/>
                    <a:lstStyle/>
                    <a:p>
                      <a:r>
                        <a:rPr lang="en-US" sz="1000" kern="1200" dirty="0" smtClean="0">
                          <a:solidFill>
                            <a:schemeClr val="dk1"/>
                          </a:solidFill>
                          <a:effectLst/>
                          <a:latin typeface="+mn-lt"/>
                          <a:ea typeface="+mn-ea"/>
                          <a:cs typeface="+mn-cs"/>
                        </a:rPr>
                        <a:t>Recruitment period </a:t>
                      </a:r>
                      <a:endParaRPr lang="en-US" sz="1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Reported </a:t>
                      </a:r>
                      <a:endParaRPr lang="en-US" sz="10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Not reported </a:t>
                      </a:r>
                      <a:endParaRPr lang="en-US" sz="1000" dirty="0" smtClean="0"/>
                    </a:p>
                  </a:txBody>
                  <a:tcPr/>
                </a:tc>
                <a:extLst>
                  <a:ext uri="{0D108BD9-81ED-4DB2-BD59-A6C34878D82A}">
                    <a16:rowId xmlns:a16="http://schemas.microsoft.com/office/drawing/2014/main" val="10006"/>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Consecutive enrolment </a:t>
                      </a:r>
                      <a:endParaRPr lang="en-US" sz="10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Consecutively included patients </a:t>
                      </a:r>
                      <a:endParaRPr lang="en-US" sz="10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Did not include patients consecutively </a:t>
                      </a:r>
                      <a:endParaRPr lang="en-US" sz="1000" dirty="0" smtClean="0"/>
                    </a:p>
                  </a:txBody>
                  <a:tcPr/>
                </a:tc>
                <a:extLst>
                  <a:ext uri="{0D108BD9-81ED-4DB2-BD59-A6C34878D82A}">
                    <a16:rowId xmlns:a16="http://schemas.microsoft.com/office/drawing/2014/main" val="10007"/>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Inclusion/exclusion criteria </a:t>
                      </a:r>
                      <a:endParaRPr lang="en-US" sz="10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Made clear that women at high risk of pregnancy complications were not included and that women with abnormal outcome were excluded, </a:t>
                      </a:r>
                      <a:endParaRPr lang="en-US" sz="10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Study population included both low- and high-risk pregnancies</a:t>
                      </a:r>
                      <a:endParaRPr lang="en-US" sz="1000" dirty="0" smtClean="0"/>
                    </a:p>
                  </a:txBody>
                  <a:tcPr/>
                </a:tc>
                <a:extLst>
                  <a:ext uri="{0D108BD9-81ED-4DB2-BD59-A6C34878D82A}">
                    <a16:rowId xmlns:a16="http://schemas.microsoft.com/office/drawing/2014/main" val="10008"/>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Method of dating pregnancy </a:t>
                      </a:r>
                      <a:endParaRPr lang="en-US" sz="10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Clearly described known LMP and sonogram before 14 weeks’ gestation </a:t>
                      </a:r>
                      <a:endParaRPr lang="en-US" sz="10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Not described clearly</a:t>
                      </a:r>
                      <a:br>
                        <a:rPr lang="en-US" sz="1000" kern="1200" dirty="0" smtClean="0">
                          <a:solidFill>
                            <a:schemeClr val="dk1"/>
                          </a:solidFill>
                          <a:effectLst/>
                          <a:latin typeface="+mn-lt"/>
                          <a:ea typeface="+mn-ea"/>
                          <a:cs typeface="+mn-cs"/>
                        </a:rPr>
                      </a:br>
                      <a:endParaRPr lang="en-US" sz="1000" dirty="0" smtClean="0"/>
                    </a:p>
                  </a:txBody>
                  <a:tcPr/>
                </a:tc>
                <a:extLst>
                  <a:ext uri="{0D108BD9-81ED-4DB2-BD59-A6C34878D82A}">
                    <a16:rowId xmlns:a16="http://schemas.microsoft.com/office/drawing/2014/main" val="1000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Multicenter study </a:t>
                      </a:r>
                      <a:endParaRPr lang="en-US" sz="10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Study performed with more than one center collaborating </a:t>
                      </a:r>
                      <a:endParaRPr lang="en-US" sz="10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Performed at only one hospital </a:t>
                      </a:r>
                      <a:endParaRPr lang="en-US" sz="1000" dirty="0" smtClean="0"/>
                    </a:p>
                    <a:p>
                      <a:endParaRPr lang="en-US" sz="1000" dirty="0"/>
                    </a:p>
                  </a:txBody>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331671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4"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15" name="TextBox 1"/>
          <p:cNvSpPr txBox="1">
            <a:spLocks noChangeArrowheads="1"/>
          </p:cNvSpPr>
          <p:nvPr/>
        </p:nvSpPr>
        <p:spPr bwMode="auto">
          <a:xfrm>
            <a:off x="323528" y="1732746"/>
            <a:ext cx="8593360"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smtClean="0"/>
              <a:t>Methods</a:t>
            </a:r>
            <a:r>
              <a:rPr lang="en-GB" altLang="it-IT" sz="2000" b="1" i="0" dirty="0" smtClean="0"/>
              <a:t> </a:t>
            </a:r>
            <a:r>
              <a:rPr lang="mr-IN" altLang="it-IT" sz="2000" b="1" i="0" dirty="0" smtClean="0"/>
              <a:t>–</a:t>
            </a:r>
            <a:r>
              <a:rPr lang="en-GB" altLang="it-IT" sz="2000" b="1" i="0" dirty="0" smtClean="0"/>
              <a:t> Risk of bias due to reporting and statistical methods</a:t>
            </a:r>
            <a:endParaRPr lang="en-GB" altLang="it-IT" sz="2000" b="1" i="0" dirty="0"/>
          </a:p>
        </p:txBody>
      </p:sp>
      <p:graphicFrame>
        <p:nvGraphicFramePr>
          <p:cNvPr id="4" name="Table 3"/>
          <p:cNvGraphicFramePr>
            <a:graphicFrameLocks noGrp="1"/>
          </p:cNvGraphicFramePr>
          <p:nvPr>
            <p:extLst>
              <p:ext uri="{D42A27DB-BD31-4B8C-83A1-F6EECF244321}">
                <p14:modId xmlns:p14="http://schemas.microsoft.com/office/powerpoint/2010/main" val="400754044"/>
              </p:ext>
            </p:extLst>
          </p:nvPr>
        </p:nvGraphicFramePr>
        <p:xfrm>
          <a:off x="323528" y="2220208"/>
          <a:ext cx="8640960" cy="4538032"/>
        </p:xfrm>
        <a:graphic>
          <a:graphicData uri="http://schemas.openxmlformats.org/drawingml/2006/table">
            <a:tbl>
              <a:tblPr firstRow="1" bandRow="1">
                <a:tableStyleId>{284E427A-3D55-4303-BF80-6455036E1DE7}</a:tableStyleId>
              </a:tblPr>
              <a:tblGrid>
                <a:gridCol w="2592288">
                  <a:extLst>
                    <a:ext uri="{9D8B030D-6E8A-4147-A177-3AD203B41FA5}">
                      <a16:colId xmlns:a16="http://schemas.microsoft.com/office/drawing/2014/main" val="20000"/>
                    </a:ext>
                  </a:extLst>
                </a:gridCol>
                <a:gridCol w="3816424">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tblGrid>
              <a:tr h="213752">
                <a:tc>
                  <a:txBody>
                    <a:bodyPr/>
                    <a:lstStyle/>
                    <a:p>
                      <a:r>
                        <a:rPr lang="en-US" sz="900" dirty="0" smtClean="0"/>
                        <a:t>Domain</a:t>
                      </a:r>
                      <a:endParaRPr lang="en-US" sz="900" dirty="0"/>
                    </a:p>
                  </a:txBody>
                  <a:tcPr/>
                </a:tc>
                <a:tc>
                  <a:txBody>
                    <a:bodyPr/>
                    <a:lstStyle/>
                    <a:p>
                      <a:r>
                        <a:rPr lang="en-US" sz="900" dirty="0" smtClean="0"/>
                        <a:t>Low risk of bias</a:t>
                      </a:r>
                      <a:endParaRPr lang="en-US" sz="900" dirty="0"/>
                    </a:p>
                  </a:txBody>
                  <a:tcPr/>
                </a:tc>
                <a:tc>
                  <a:txBody>
                    <a:bodyPr/>
                    <a:lstStyle/>
                    <a:p>
                      <a:r>
                        <a:rPr lang="en-US" sz="900" dirty="0" smtClean="0"/>
                        <a:t>High risk of bias</a:t>
                      </a:r>
                      <a:endParaRPr lang="en-US" sz="900" dirty="0"/>
                    </a:p>
                  </a:txBody>
                  <a:tcPr/>
                </a:tc>
                <a:extLst>
                  <a:ext uri="{0D108BD9-81ED-4DB2-BD59-A6C34878D82A}">
                    <a16:rowId xmlns:a16="http://schemas.microsoft.com/office/drawing/2014/main" val="10000"/>
                  </a:ext>
                </a:extLst>
              </a:tr>
              <a:tr h="2052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Perinatal outcome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Collected and reported prospectively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Not reported </a:t>
                      </a:r>
                      <a:endParaRPr lang="en-US" sz="900" dirty="0" smtClean="0"/>
                    </a:p>
                  </a:txBody>
                  <a:tcPr/>
                </a:tc>
                <a:extLst>
                  <a:ext uri="{0D108BD9-81ED-4DB2-BD59-A6C34878D82A}">
                    <a16:rowId xmlns:a16="http://schemas.microsoft.com/office/drawing/2014/main" val="10001"/>
                  </a:ext>
                </a:extLst>
              </a:tr>
              <a:tr h="207888">
                <a:tc>
                  <a:txBody>
                    <a:bodyPr/>
                    <a:lstStyle/>
                    <a:p>
                      <a:pPr>
                        <a:lnSpc>
                          <a:spcPct val="100000"/>
                        </a:lnSpc>
                      </a:pPr>
                      <a:r>
                        <a:rPr lang="en-US" sz="900" kern="1200" dirty="0" smtClean="0">
                          <a:solidFill>
                            <a:schemeClr val="dk1"/>
                          </a:solidFill>
                          <a:effectLst/>
                          <a:latin typeface="+mn-lt"/>
                          <a:ea typeface="+mn-ea"/>
                          <a:cs typeface="+mn-cs"/>
                        </a:rPr>
                        <a:t>Gestational age range</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Reported</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Not reported </a:t>
                      </a:r>
                      <a:endParaRPr lang="en-US" sz="900" dirty="0" smtClean="0"/>
                    </a:p>
                  </a:txBody>
                  <a:tcPr/>
                </a:tc>
                <a:extLst>
                  <a:ext uri="{0D108BD9-81ED-4DB2-BD59-A6C34878D82A}">
                    <a16:rowId xmlns:a16="http://schemas.microsoft.com/office/drawing/2014/main" val="10002"/>
                  </a:ext>
                </a:extLst>
              </a:tr>
              <a:tr h="280288">
                <a:tc>
                  <a:txBody>
                    <a:bodyPr/>
                    <a:lstStyle/>
                    <a:p>
                      <a:pPr>
                        <a:lnSpc>
                          <a:spcPct val="100000"/>
                        </a:lnSpc>
                      </a:pPr>
                      <a:r>
                        <a:rPr lang="en-US" sz="900" kern="1200" dirty="0" smtClean="0">
                          <a:solidFill>
                            <a:schemeClr val="dk1"/>
                          </a:solidFill>
                          <a:effectLst/>
                          <a:latin typeface="+mn-lt"/>
                          <a:ea typeface="+mn-ea"/>
                          <a:cs typeface="+mn-cs"/>
                        </a:rPr>
                        <a:t>Ultrasound machines and probe type used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Clearly specified </a:t>
                      </a:r>
                      <a:endParaRPr lang="en-US" sz="9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Not clearly specified </a:t>
                      </a:r>
                      <a:endParaRPr lang="en-US" sz="900" dirty="0" smtClean="0"/>
                    </a:p>
                  </a:txBody>
                  <a:tcPr/>
                </a:tc>
                <a:extLst>
                  <a:ext uri="{0D108BD9-81ED-4DB2-BD59-A6C34878D82A}">
                    <a16:rowId xmlns:a16="http://schemas.microsoft.com/office/drawing/2014/main" val="10003"/>
                  </a:ext>
                </a:extLst>
              </a:tr>
              <a:tr h="233040">
                <a:tc>
                  <a:txBody>
                    <a:bodyPr/>
                    <a:lstStyle/>
                    <a:p>
                      <a:pPr>
                        <a:lnSpc>
                          <a:spcPct val="100000"/>
                        </a:lnSpc>
                      </a:pPr>
                      <a:r>
                        <a:rPr lang="en-US" sz="900" kern="1200" dirty="0" smtClean="0">
                          <a:solidFill>
                            <a:schemeClr val="dk1"/>
                          </a:solidFill>
                          <a:effectLst/>
                          <a:latin typeface="+mn-lt"/>
                          <a:ea typeface="+mn-ea"/>
                          <a:cs typeface="+mn-cs"/>
                        </a:rPr>
                        <a:t>Reported sonographers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Number of sonographers reported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Not clearly specified </a:t>
                      </a:r>
                      <a:endParaRPr lang="en-US" sz="900" dirty="0" smtClean="0"/>
                    </a:p>
                  </a:txBody>
                  <a:tcPr/>
                </a:tc>
                <a:extLst>
                  <a:ext uri="{0D108BD9-81ED-4DB2-BD59-A6C34878D82A}">
                    <a16:rowId xmlns:a16="http://schemas.microsoft.com/office/drawing/2014/main" val="10004"/>
                  </a:ext>
                </a:extLst>
              </a:tr>
              <a:tr h="260072">
                <a:tc>
                  <a:txBody>
                    <a:bodyPr/>
                    <a:lstStyle/>
                    <a:p>
                      <a:pPr>
                        <a:lnSpc>
                          <a:spcPct val="100000"/>
                        </a:lnSpc>
                      </a:pPr>
                      <a:r>
                        <a:rPr lang="en-US" sz="900" kern="1200" dirty="0" smtClean="0">
                          <a:solidFill>
                            <a:schemeClr val="dk1"/>
                          </a:solidFill>
                          <a:effectLst/>
                          <a:latin typeface="+mn-lt"/>
                          <a:ea typeface="+mn-ea"/>
                          <a:cs typeface="+mn-cs"/>
                        </a:rPr>
                        <a:t>Sonographer experience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Experienced or specifically trained sonographers clearly reported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Not clearly specified </a:t>
                      </a:r>
                      <a:endParaRPr lang="en-US" sz="900" dirty="0" smtClean="0"/>
                    </a:p>
                  </a:txBody>
                  <a:tcPr/>
                </a:tc>
                <a:extLst>
                  <a:ext uri="{0D108BD9-81ED-4DB2-BD59-A6C34878D82A}">
                    <a16:rowId xmlns:a16="http://schemas.microsoft.com/office/drawing/2014/main" val="10005"/>
                  </a:ext>
                </a:extLst>
              </a:tr>
              <a:tr h="284832">
                <a:tc>
                  <a:txBody>
                    <a:bodyPr/>
                    <a:lstStyle/>
                    <a:p>
                      <a:pPr>
                        <a:lnSpc>
                          <a:spcPct val="100000"/>
                        </a:lnSpc>
                      </a:pPr>
                      <a:r>
                        <a:rPr lang="en-US" sz="900" kern="1200" dirty="0" smtClean="0">
                          <a:solidFill>
                            <a:schemeClr val="dk1"/>
                          </a:solidFill>
                          <a:effectLst/>
                          <a:latin typeface="+mn-lt"/>
                          <a:ea typeface="+mn-ea"/>
                          <a:cs typeface="+mn-cs"/>
                        </a:rPr>
                        <a:t>Blinded measurements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Sonographers were blinded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Not clearly specified </a:t>
                      </a:r>
                      <a:endParaRPr lang="en-US" sz="900" dirty="0" smtClean="0"/>
                    </a:p>
                  </a:txBody>
                  <a:tcPr/>
                </a:tc>
                <a:extLst>
                  <a:ext uri="{0D108BD9-81ED-4DB2-BD59-A6C34878D82A}">
                    <a16:rowId xmlns:a16="http://schemas.microsoft.com/office/drawing/2014/main" val="10006"/>
                  </a:ext>
                </a:extLst>
              </a:tr>
              <a:tr h="370840">
                <a:tc>
                  <a:txBody>
                    <a:bodyPr/>
                    <a:lstStyle/>
                    <a:p>
                      <a:pPr>
                        <a:lnSpc>
                          <a:spcPct val="100000"/>
                        </a:lnSpc>
                      </a:pPr>
                      <a:r>
                        <a:rPr lang="en-US" sz="900" kern="1200" dirty="0" smtClean="0">
                          <a:solidFill>
                            <a:schemeClr val="dk1"/>
                          </a:solidFill>
                          <a:effectLst/>
                          <a:latin typeface="+mn-lt"/>
                          <a:ea typeface="+mn-ea"/>
                          <a:cs typeface="+mn-cs"/>
                        </a:rPr>
                        <a:t>Ultrasound quality control measures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Should include the following: assessment of </a:t>
                      </a:r>
                      <a:r>
                        <a:rPr lang="en-US" sz="900" kern="1200" dirty="0" err="1" smtClean="0">
                          <a:solidFill>
                            <a:schemeClr val="dk1"/>
                          </a:solidFill>
                          <a:effectLst/>
                          <a:latin typeface="+mn-lt"/>
                          <a:ea typeface="+mn-ea"/>
                          <a:cs typeface="+mn-cs"/>
                        </a:rPr>
                        <a:t>intraobserver</a:t>
                      </a:r>
                      <a:r>
                        <a:rPr lang="en-US" sz="900" kern="1200" baseline="0" dirty="0" smtClean="0">
                          <a:solidFill>
                            <a:schemeClr val="dk1"/>
                          </a:solidFill>
                          <a:effectLst/>
                          <a:latin typeface="+mn-lt"/>
                          <a:ea typeface="+mn-ea"/>
                          <a:cs typeface="+mn-cs"/>
                        </a:rPr>
                        <a:t> </a:t>
                      </a:r>
                      <a:r>
                        <a:rPr lang="en-US" sz="900" kern="1200" dirty="0" smtClean="0">
                          <a:solidFill>
                            <a:schemeClr val="dk1"/>
                          </a:solidFill>
                          <a:effectLst/>
                          <a:latin typeface="+mn-lt"/>
                          <a:ea typeface="+mn-ea"/>
                          <a:cs typeface="+mn-cs"/>
                        </a:rPr>
                        <a:t>variability; assessment of </a:t>
                      </a:r>
                      <a:r>
                        <a:rPr lang="en-US" sz="900" kern="1200" dirty="0" err="1" smtClean="0">
                          <a:solidFill>
                            <a:schemeClr val="dk1"/>
                          </a:solidFill>
                          <a:effectLst/>
                          <a:latin typeface="+mn-lt"/>
                          <a:ea typeface="+mn-ea"/>
                          <a:cs typeface="+mn-cs"/>
                        </a:rPr>
                        <a:t>interobserver</a:t>
                      </a:r>
                      <a:r>
                        <a:rPr lang="en-US" sz="900" kern="1200" dirty="0" smtClean="0">
                          <a:solidFill>
                            <a:schemeClr val="dk1"/>
                          </a:solidFill>
                          <a:effectLst/>
                          <a:latin typeface="+mn-lt"/>
                          <a:ea typeface="+mn-ea"/>
                          <a:cs typeface="+mn-cs"/>
                        </a:rPr>
                        <a:t> variability; image review; image scoring; image storage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Does not contain quality control measures </a:t>
                      </a:r>
                      <a:endParaRPr lang="en-US" sz="900" dirty="0" smtClean="0"/>
                    </a:p>
                  </a:txBody>
                  <a:tcPr/>
                </a:tc>
                <a:extLst>
                  <a:ext uri="{0D108BD9-81ED-4DB2-BD59-A6C34878D82A}">
                    <a16:rowId xmlns:a16="http://schemas.microsoft.com/office/drawing/2014/main" val="10007"/>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Protocol</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Study described sufficient and unambiguous details of measurement techniques used for fetal Doppler parameters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Not described sufficiently and unambiguous details of measurement</a:t>
                      </a:r>
                      <a:endParaRPr lang="en-US" sz="900" dirty="0" smtClean="0"/>
                    </a:p>
                  </a:txBody>
                  <a:tcPr/>
                </a:tc>
                <a:extLst>
                  <a:ext uri="{0D108BD9-81ED-4DB2-BD59-A6C34878D82A}">
                    <a16:rowId xmlns:a16="http://schemas.microsoft.com/office/drawing/2014/main" val="10008"/>
                  </a:ext>
                </a:extLst>
              </a:tr>
              <a:tr h="2736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Number of measurements taken for each Doppler variable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At least three measures per fetus per scan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Single measure or not specified </a:t>
                      </a:r>
                      <a:endParaRPr lang="en-US" sz="900" dirty="0" smtClean="0"/>
                    </a:p>
                  </a:txBody>
                  <a:tcPr/>
                </a:tc>
                <a:extLst>
                  <a:ext uri="{0D108BD9-81ED-4DB2-BD59-A6C34878D82A}">
                    <a16:rowId xmlns:a16="http://schemas.microsoft.com/office/drawing/2014/main" val="10009"/>
                  </a:ext>
                </a:extLst>
              </a:tr>
              <a:tr h="2263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Angle correction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Clearly specified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Not clearly specified </a:t>
                      </a:r>
                      <a:endParaRPr lang="en-US" sz="900" dirty="0" smtClean="0"/>
                    </a:p>
                  </a:txBody>
                  <a:tcPr/>
                </a:tc>
                <a:extLst>
                  <a:ext uri="{0D108BD9-81ED-4DB2-BD59-A6C34878D82A}">
                    <a16:rowId xmlns:a16="http://schemas.microsoft.com/office/drawing/2014/main" val="10010"/>
                  </a:ext>
                </a:extLst>
              </a:tr>
              <a:tr h="216024">
                <a:tc>
                  <a:txBody>
                    <a:bodyPr/>
                    <a:lstStyle/>
                    <a:p>
                      <a:pPr>
                        <a:lnSpc>
                          <a:spcPct val="100000"/>
                        </a:lnSpc>
                      </a:pPr>
                      <a:r>
                        <a:rPr lang="en-US" sz="900" kern="1200" dirty="0" smtClean="0">
                          <a:solidFill>
                            <a:schemeClr val="dk1"/>
                          </a:solidFill>
                          <a:effectLst/>
                          <a:latin typeface="+mn-lt"/>
                          <a:ea typeface="+mn-ea"/>
                          <a:cs typeface="+mn-cs"/>
                        </a:rPr>
                        <a:t>Statistical methods </a:t>
                      </a:r>
                      <a:endParaRPr lang="en-US" sz="9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Clearly described and identified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Not clearly described and identified</a:t>
                      </a:r>
                      <a:endParaRPr lang="en-US" sz="900" dirty="0" smtClean="0"/>
                    </a:p>
                  </a:txBody>
                  <a:tcPr/>
                </a:tc>
                <a:extLst>
                  <a:ext uri="{0D108BD9-81ED-4DB2-BD59-A6C34878D82A}">
                    <a16:rowId xmlns:a16="http://schemas.microsoft.com/office/drawing/2014/main" val="10011"/>
                  </a:ext>
                </a:extLst>
              </a:tr>
              <a:tr h="2880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Report of mean and SD of each measurement and sample size for each week of gestation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Presented in a table or clearly described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Not presented in a table or not clearly described </a:t>
                      </a:r>
                      <a:endParaRPr lang="en-US" sz="900" dirty="0" smtClean="0"/>
                    </a:p>
                  </a:txBody>
                  <a:tcPr/>
                </a:tc>
                <a:extLst>
                  <a:ext uri="{0D108BD9-81ED-4DB2-BD59-A6C34878D82A}">
                    <a16:rowId xmlns:a16="http://schemas.microsoft.com/office/drawing/2014/main" val="10012"/>
                  </a:ext>
                </a:extLst>
              </a:tr>
              <a:tr h="3127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Report of regression equations for mean (and SD if relevant) for each measurement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Reported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Not reported </a:t>
                      </a:r>
                      <a:endParaRPr lang="en-US" sz="900" dirty="0" smtClean="0"/>
                    </a:p>
                  </a:txBody>
                  <a:tcPr/>
                </a:tc>
                <a:extLst>
                  <a:ext uri="{0D108BD9-81ED-4DB2-BD59-A6C34878D82A}">
                    <a16:rowId xmlns:a16="http://schemas.microsoft.com/office/drawing/2014/main" val="10013"/>
                  </a:ext>
                </a:extLst>
              </a:tr>
              <a:tr h="2655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Scatter diagram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Study included Doppler chart with mean and SD or centiles (at least 5th, 50th and 95th centiles) </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dk1"/>
                          </a:solidFill>
                          <a:effectLst/>
                          <a:latin typeface="+mn-lt"/>
                          <a:ea typeface="+mn-ea"/>
                          <a:cs typeface="+mn-cs"/>
                        </a:rPr>
                        <a:t>Doppler charts not included </a:t>
                      </a:r>
                      <a:endParaRPr lang="en-US" sz="900" dirty="0" smtClean="0"/>
                    </a:p>
                    <a:p>
                      <a:pPr>
                        <a:lnSpc>
                          <a:spcPct val="100000"/>
                        </a:lnSpc>
                      </a:pPr>
                      <a:endParaRPr lang="en-US" sz="900" dirty="0"/>
                    </a:p>
                  </a:txBody>
                  <a:tcPr/>
                </a:tc>
                <a:extLst>
                  <a:ext uri="{0D108BD9-81ED-4DB2-BD59-A6C34878D82A}">
                    <a16:rowId xmlns:a16="http://schemas.microsoft.com/office/drawing/2014/main" val="10014"/>
                  </a:ext>
                </a:extLst>
              </a:tr>
            </a:tbl>
          </a:graphicData>
        </a:graphic>
      </p:graphicFrame>
      <p:sp>
        <p:nvSpPr>
          <p:cNvPr id="5" name="Rectangle 4"/>
          <p:cNvSpPr/>
          <p:nvPr/>
        </p:nvSpPr>
        <p:spPr>
          <a:xfrm>
            <a:off x="8900677" y="680165"/>
            <a:ext cx="654922" cy="246221"/>
          </a:xfrm>
          <a:prstGeom prst="rect">
            <a:avLst/>
          </a:prstGeom>
        </p:spPr>
        <p:txBody>
          <a:bodyPr wrap="none">
            <a:spAutoFit/>
          </a:bodyPr>
          <a:lstStyle/>
          <a:p>
            <a:pPr eaLnBrk="1" fontAlgn="t" hangingPunct="1">
              <a:spcBef>
                <a:spcPts val="0"/>
              </a:spcBef>
              <a:spcAft>
                <a:spcPts val="0"/>
              </a:spcAft>
            </a:pPr>
            <a:r>
              <a:rPr lang="en-US" sz="1000" b="1" i="0" dirty="0">
                <a:solidFill>
                  <a:srgbClr val="FFFFFF"/>
                </a:solidFill>
                <a:latin typeface="Arial"/>
              </a:rPr>
              <a:t>Domain</a:t>
            </a:r>
            <a:endParaRPr lang="en-US" sz="1800" b="0" i="0" u="none" strike="noStrike" dirty="0">
              <a:effectLst/>
              <a:latin typeface="Arial"/>
            </a:endParaRPr>
          </a:p>
        </p:txBody>
      </p:sp>
    </p:spTree>
    <p:extLst>
      <p:ext uri="{BB962C8B-B14F-4D97-AF65-F5344CB8AC3E}">
        <p14:creationId xmlns:p14="http://schemas.microsoft.com/office/powerpoint/2010/main" val="15743023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196752" y="1887215"/>
            <a:ext cx="8642350"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smtClean="0"/>
              <a:t>Results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Content Placeholder 9"/>
          <p:cNvSpPr>
            <a:spLocks noGrp="1"/>
          </p:cNvSpPr>
          <p:nvPr>
            <p:ph idx="1"/>
          </p:nvPr>
        </p:nvSpPr>
        <p:spPr>
          <a:xfrm>
            <a:off x="251520" y="2636912"/>
            <a:ext cx="4464496" cy="4104456"/>
          </a:xfrm>
        </p:spPr>
        <p:txBody>
          <a:bodyPr/>
          <a:lstStyle/>
          <a:p>
            <a:r>
              <a:rPr lang="en-US" sz="1600" dirty="0"/>
              <a:t>A total of 38 studies from 22 countries met the inclusion criteria and were included in the final </a:t>
            </a:r>
            <a:r>
              <a:rPr lang="en-US" sz="1600" dirty="0" smtClean="0"/>
              <a:t>analysis. </a:t>
            </a:r>
          </a:p>
          <a:p>
            <a:pPr marL="285750" indent="-285750">
              <a:buFont typeface="Arial"/>
              <a:buChar char="•"/>
            </a:pPr>
            <a:r>
              <a:rPr lang="en-US" sz="1600" dirty="0" smtClean="0">
                <a:cs typeface="Arial"/>
              </a:rPr>
              <a:t>The</a:t>
            </a:r>
            <a:r>
              <a:rPr lang="en-US" sz="1600" baseline="30000" dirty="0" smtClean="0">
                <a:cs typeface="Arial"/>
              </a:rPr>
              <a:t> </a:t>
            </a:r>
            <a:r>
              <a:rPr lang="en-US" sz="1600" dirty="0">
                <a:cs typeface="Arial"/>
              </a:rPr>
              <a:t>median</a:t>
            </a:r>
            <a:r>
              <a:rPr lang="en-US" sz="1600" baseline="30000" dirty="0">
                <a:cs typeface="Arial"/>
              </a:rPr>
              <a:t> </a:t>
            </a:r>
            <a:r>
              <a:rPr lang="en-US" sz="1600" dirty="0">
                <a:cs typeface="Arial"/>
              </a:rPr>
              <a:t>sample size of participating women was 206 (range, 13–2323; interquartile range (IQR), 70.75–675.25</a:t>
            </a:r>
            <a:r>
              <a:rPr lang="en-US" sz="1600" dirty="0" smtClean="0">
                <a:cs typeface="Arial"/>
              </a:rPr>
              <a:t>).</a:t>
            </a:r>
            <a:endParaRPr lang="en-US" sz="1600" dirty="0">
              <a:cs typeface="Arial"/>
            </a:endParaRPr>
          </a:p>
          <a:p>
            <a:pPr marL="285750" indent="-285750">
              <a:buFont typeface="Arial"/>
              <a:buChar char="•"/>
            </a:pPr>
            <a:r>
              <a:rPr lang="en-US" sz="1600" dirty="0">
                <a:cs typeface="Arial"/>
              </a:rPr>
              <a:t>The median number of ultrasound examinations was 400 (range, 60–2323; IQR, 183.5–952). </a:t>
            </a:r>
            <a:endParaRPr lang="en-US" sz="1600" dirty="0" smtClean="0">
              <a:cs typeface="Arial"/>
            </a:endParaRPr>
          </a:p>
          <a:p>
            <a:pPr marL="285750" indent="-285750">
              <a:buFont typeface="Arial"/>
              <a:buChar char="•"/>
            </a:pPr>
            <a:r>
              <a:rPr lang="en-US" sz="1600" dirty="0"/>
              <a:t>The earliest </a:t>
            </a:r>
            <a:r>
              <a:rPr lang="en-US" sz="1600" dirty="0" smtClean="0"/>
              <a:t>included study </a:t>
            </a:r>
            <a:r>
              <a:rPr lang="en-US" sz="1600" dirty="0"/>
              <a:t>was published </a:t>
            </a:r>
            <a:r>
              <a:rPr lang="en-US" sz="1600" dirty="0" smtClean="0"/>
              <a:t>in </a:t>
            </a:r>
            <a:r>
              <a:rPr lang="en-US" sz="1600" dirty="0"/>
              <a:t>1987 and the latest in 2016.</a:t>
            </a:r>
          </a:p>
          <a:p>
            <a:pPr marL="285750" indent="-285750">
              <a:buFont typeface="Arial"/>
              <a:buChar char="•"/>
            </a:pPr>
            <a:endParaRPr lang="en-US" sz="1600" dirty="0">
              <a:cs typeface="Arial"/>
            </a:endParaRPr>
          </a:p>
          <a:p>
            <a:endParaRPr lang="en-US" sz="1600" dirty="0" smtClean="0"/>
          </a:p>
        </p:txBody>
      </p:sp>
      <p:sp>
        <p:nvSpPr>
          <p:cNvPr id="11" name="Text Box 5"/>
          <p:cNvSpPr txBox="1">
            <a:spLocks noChangeArrowheads="1"/>
          </p:cNvSpPr>
          <p:nvPr/>
        </p:nvSpPr>
        <p:spPr bwMode="auto">
          <a:xfrm>
            <a:off x="0" y="991064"/>
            <a:ext cx="9143999" cy="781752"/>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pic>
        <p:nvPicPr>
          <p:cNvPr id="6" name="Picture 5"/>
          <p:cNvPicPr>
            <a:picLocks noChangeAspect="1"/>
          </p:cNvPicPr>
          <p:nvPr/>
        </p:nvPicPr>
        <p:blipFill>
          <a:blip r:embed="rId5"/>
          <a:stretch>
            <a:fillRect/>
          </a:stretch>
        </p:blipFill>
        <p:spPr>
          <a:xfrm>
            <a:off x="4721432" y="1887215"/>
            <a:ext cx="4171048" cy="4804884"/>
          </a:xfrm>
          <a:prstGeom prst="rect">
            <a:avLst/>
          </a:prstGeom>
        </p:spPr>
      </p:pic>
      <p:pic>
        <p:nvPicPr>
          <p:cNvPr id="8" name="Picture 7"/>
          <p:cNvPicPr>
            <a:picLocks noChangeAspect="1"/>
          </p:cNvPicPr>
          <p:nvPr/>
        </p:nvPicPr>
        <p:blipFill>
          <a:blip r:embed="rId6"/>
          <a:stretch>
            <a:fillRect/>
          </a:stretch>
        </p:blipFill>
        <p:spPr>
          <a:xfrm>
            <a:off x="4589528" y="1855830"/>
            <a:ext cx="4518976" cy="4940301"/>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50297</TotalTime>
  <Words>2150</Words>
  <Application>Microsoft Office PowerPoint</Application>
  <PresentationFormat>On-screen Show (4:3)</PresentationFormat>
  <Paragraphs>214</Paragraphs>
  <Slides>15</Slides>
  <Notes>10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15</vt:i4>
      </vt:variant>
    </vt:vector>
  </HeadingPairs>
  <TitlesOfParts>
    <vt:vector size="19" baseType="lpstr">
      <vt:lpstr>Arial</vt:lpstr>
      <vt:lpstr>Calibri</vt:lpstr>
      <vt:lpstr>Default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Renata Kotsia</cp:lastModifiedBy>
  <cp:revision>847</cp:revision>
  <cp:lastPrinted>2011-09-13T15:07:48Z</cp:lastPrinted>
  <dcterms:created xsi:type="dcterms:W3CDTF">2016-05-13T18:06:14Z</dcterms:created>
  <dcterms:modified xsi:type="dcterms:W3CDTF">2019-03-20T17:27:48Z</dcterms:modified>
</cp:coreProperties>
</file>