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25"/>
  </p:notesMasterIdLst>
  <p:sldIdLst>
    <p:sldId id="329" r:id="rId3"/>
    <p:sldId id="350" r:id="rId4"/>
    <p:sldId id="349" r:id="rId5"/>
    <p:sldId id="361" r:id="rId6"/>
    <p:sldId id="393" r:id="rId7"/>
    <p:sldId id="352" r:id="rId8"/>
    <p:sldId id="390" r:id="rId9"/>
    <p:sldId id="378" r:id="rId10"/>
    <p:sldId id="383" r:id="rId11"/>
    <p:sldId id="365" r:id="rId12"/>
    <p:sldId id="400" r:id="rId13"/>
    <p:sldId id="380" r:id="rId14"/>
    <p:sldId id="394" r:id="rId15"/>
    <p:sldId id="381" r:id="rId16"/>
    <p:sldId id="382" r:id="rId17"/>
    <p:sldId id="392" r:id="rId18"/>
    <p:sldId id="399" r:id="rId19"/>
    <p:sldId id="398" r:id="rId20"/>
    <p:sldId id="375" r:id="rId21"/>
    <p:sldId id="397" r:id="rId22"/>
    <p:sldId id="388" r:id="rId23"/>
    <p:sldId id="371" r:id="rId24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897" autoAdjust="0"/>
    <p:restoredTop sz="97807" autoAdjust="0"/>
  </p:normalViewPr>
  <p:slideViewPr>
    <p:cSldViewPr>
      <p:cViewPr>
        <p:scale>
          <a:sx n="104" d="100"/>
          <a:sy n="104" d="100"/>
        </p:scale>
        <p:origin x="-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21/12/2015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4</a:t>
            </a:fld>
            <a:endParaRPr lang="it-IT" altLang="it-IT" i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0724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EB534B-8D8E-4508-AEC5-73920049AD32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8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277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BBAD55-1BE3-44E2-AE16-C5C17FCD4C78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27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</a:t>
            </a:r>
            <a:r>
              <a:rPr lang="en-GB" altLang="it-IT" b="1" i="0" dirty="0" smtClean="0">
                <a:solidFill>
                  <a:srgbClr val="000000"/>
                </a:solidFill>
                <a:cs typeface="Arial" panose="020B0604020202020204" pitchFamily="34" charset="0"/>
              </a:rPr>
              <a:t> January 2016</a:t>
            </a:r>
            <a:endParaRPr lang="en-GB" altLang="it-IT" b="1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762000" y="2362200"/>
            <a:ext cx="7632848" cy="268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2000" b="1" i="0" dirty="0" smtClean="0"/>
              <a:t>Clinical implementation of routine screening for fetal trisomies in the UK NHS: cell-free DNA test contingent on results from first-trimester combined test</a:t>
            </a:r>
          </a:p>
          <a:p>
            <a:pPr>
              <a:buNone/>
            </a:pPr>
            <a:endParaRPr lang="en-US" sz="1800" b="1" i="0" dirty="0" smtClean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GB" sz="1800" i="0" dirty="0" smtClean="0"/>
              <a:t>MM Gil, R Revello, LC Poon, R Akolekar, KH Nicolaides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sv-SE" sz="1800" i="0" dirty="0" smtClean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i="0" dirty="0" smtClean="0"/>
              <a:t>Volume 47, Issue 1, Date: January 2016 (</a:t>
            </a:r>
            <a:r>
              <a:rPr lang="it-IT" sz="1800" i="0" dirty="0"/>
              <a:t>pages</a:t>
            </a:r>
            <a:r>
              <a:rPr lang="it-IT" sz="1800" i="0" dirty="0" smtClean="0"/>
              <a:t> 42–52)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GB" sz="1800" b="1" i="0" dirty="0" smtClean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981200" y="5715000"/>
            <a:ext cx="5689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Dr Shireen Meher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176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6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64" name="TextBox 1"/>
          <p:cNvSpPr txBox="1">
            <a:spLocks noChangeArrowheads="1"/>
          </p:cNvSpPr>
          <p:nvPr/>
        </p:nvSpPr>
        <p:spPr bwMode="auto">
          <a:xfrm>
            <a:off x="228600" y="1981200"/>
            <a:ext cx="864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000" b="1" i="0" dirty="0" smtClean="0"/>
              <a:t>Summary of screening performance</a:t>
            </a:r>
            <a:endParaRPr lang="en-GB" altLang="it-IT" sz="2000" b="1" i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77727"/>
              </p:ext>
            </p:extLst>
          </p:nvPr>
        </p:nvGraphicFramePr>
        <p:xfrm>
          <a:off x="533400" y="2895600"/>
          <a:ext cx="8077200" cy="2656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53960"/>
                <a:gridCol w="979640"/>
                <a:gridCol w="1981200"/>
                <a:gridCol w="1892872"/>
                <a:gridCol w="20695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Karyotype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No. of</a:t>
                      </a:r>
                      <a:r>
                        <a:rPr lang="en-US" sz="1400" dirty="0" smtClean="0"/>
                        <a:t> fetuses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Screen</a:t>
                      </a:r>
                      <a:r>
                        <a:rPr lang="en-US" sz="1400" baseline="0" dirty="0" smtClean="0"/>
                        <a:t> positive by combined screening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Screen</a:t>
                      </a:r>
                      <a:r>
                        <a:rPr lang="en-US" sz="1400" baseline="0" dirty="0" smtClean="0"/>
                        <a:t> positive by </a:t>
                      </a:r>
                    </a:p>
                    <a:p>
                      <a:r>
                        <a:rPr lang="en-US" sz="1400" baseline="0" dirty="0" smtClean="0"/>
                        <a:t>cfDNA screening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Screen positive</a:t>
                      </a:r>
                      <a:r>
                        <a:rPr lang="en-US" sz="1400" baseline="0" dirty="0" smtClean="0"/>
                        <a:t> by contingent screening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altLang="it-IT" sz="1400" i="0" dirty="0" smtClean="0"/>
                        <a:t>Trisomy 21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87% (41/47)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98% (43/44)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 (43/47)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altLang="it-IT" sz="1400" i="0" dirty="0" smtClean="0"/>
                        <a:t>Trisomy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 (22/24)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88% (21/24)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100% (24/24)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altLang="it-IT" sz="1400" i="0" dirty="0" smtClean="0"/>
                        <a:t>Trisomy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100% (4/4)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50% (2/4)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100% (4/4)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altLang="it-IT" sz="1400" i="0" dirty="0" smtClean="0"/>
                        <a:t>No trisomy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11 617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3.4% (393/11 617)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0.25% (9/3564)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2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09600" y="1905000"/>
            <a:ext cx="8185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000" b="1" i="0" dirty="0" smtClean="0"/>
              <a:t>Results: parental decision regarding further investigations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645024"/>
            <a:ext cx="8534400" cy="2207172"/>
          </a:xfrm>
          <a:prstGeom prst="rect">
            <a:avLst/>
          </a:prstGeom>
        </p:spPr>
      </p:pic>
      <p:sp>
        <p:nvSpPr>
          <p:cNvPr id="13" name="Segnaposto contenuto 2"/>
          <p:cNvSpPr txBox="1">
            <a:spLocks/>
          </p:cNvSpPr>
          <p:nvPr/>
        </p:nvSpPr>
        <p:spPr bwMode="auto">
          <a:xfrm>
            <a:off x="304800" y="2636912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i="0" dirty="0" smtClean="0"/>
              <a:t>In the </a:t>
            </a:r>
            <a:r>
              <a:rPr lang="en-US" sz="1400" i="0" u="sng" dirty="0" smtClean="0"/>
              <a:t>high-risk group</a:t>
            </a:r>
            <a:r>
              <a:rPr lang="en-US" sz="1400" i="0" dirty="0" smtClean="0"/>
              <a:t>, 38% opted for CVS, 60% for </a:t>
            </a:r>
            <a:r>
              <a:rPr lang="en-US" sz="1400" i="0" dirty="0" err="1" smtClean="0"/>
              <a:t>cfDNA</a:t>
            </a:r>
            <a:r>
              <a:rPr lang="en-US" sz="1400" i="0" dirty="0" smtClean="0"/>
              <a:t> and 2% for no further investigation </a:t>
            </a:r>
          </a:p>
          <a:p>
            <a:pPr marL="342900" lvl="1" indent="-342900">
              <a:buFontTx/>
              <a:buChar char="•"/>
            </a:pPr>
            <a:r>
              <a:rPr lang="en-US" sz="1400" i="0" dirty="0" smtClean="0"/>
              <a:t>In the </a:t>
            </a:r>
            <a:r>
              <a:rPr lang="en-US" sz="1400" i="0" u="sng" dirty="0" smtClean="0"/>
              <a:t>intermediate-risk group</a:t>
            </a:r>
            <a:r>
              <a:rPr lang="en-US" sz="1400" i="0" dirty="0" smtClean="0"/>
              <a:t> 92% opted for </a:t>
            </a:r>
            <a:r>
              <a:rPr lang="en-US" sz="1400" i="0" dirty="0" err="1" smtClean="0"/>
              <a:t>cfDNA</a:t>
            </a:r>
            <a:r>
              <a:rPr lang="en-US" sz="1400" i="0" dirty="0" smtClean="0"/>
              <a:t> and 9% for no further investigation</a:t>
            </a:r>
            <a:endParaRPr lang="en-US" sz="1200" i="0" dirty="0" smtClean="0"/>
          </a:p>
          <a:p>
            <a:endParaRPr lang="en-US" sz="1400" i="0" dirty="0" smtClean="0"/>
          </a:p>
          <a:p>
            <a:pPr lvl="2">
              <a:buNone/>
            </a:pPr>
            <a:endParaRPr lang="en-US" sz="900" i="0" dirty="0" smtClean="0"/>
          </a:p>
          <a:p>
            <a:pPr lvl="1"/>
            <a:endParaRPr lang="en-US" sz="1200" i="0" dirty="0" smtClean="0"/>
          </a:p>
          <a:p>
            <a:pPr lvl="1"/>
            <a:endParaRPr lang="en-US" sz="1200" i="0" dirty="0" smtClean="0"/>
          </a:p>
          <a:p>
            <a:pPr lvl="1"/>
            <a:endParaRPr lang="en-US" sz="12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905000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Results: parental decisions in </a:t>
            </a:r>
            <a:r>
              <a:rPr lang="en-GB" altLang="it-IT" sz="2400" b="1" i="0" u="sng" dirty="0" smtClean="0"/>
              <a:t>high-risk</a:t>
            </a:r>
            <a:r>
              <a:rPr lang="en-GB" altLang="it-IT" sz="2400" b="1" i="0" dirty="0" smtClean="0"/>
              <a:t> group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 bwMode="auto">
          <a:xfrm>
            <a:off x="457200" y="2895600"/>
            <a:ext cx="838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With implementation of contingent screening in the high-risk group (</a:t>
            </a:r>
            <a:r>
              <a:rPr lang="en-US" sz="1600" dirty="0" smtClean="0"/>
              <a:t>n</a:t>
            </a:r>
            <a:r>
              <a:rPr lang="en-US" sz="1600" i="0" dirty="0" smtClean="0"/>
              <a:t>=460)</a:t>
            </a:r>
          </a:p>
          <a:p>
            <a:pPr lvl="1"/>
            <a:r>
              <a:rPr lang="en-US" sz="1400" i="0" dirty="0" smtClean="0"/>
              <a:t>38% opted for CVS</a:t>
            </a:r>
          </a:p>
          <a:p>
            <a:pPr lvl="1"/>
            <a:r>
              <a:rPr lang="en-US" sz="1400" i="0" dirty="0" smtClean="0"/>
              <a:t>60% opted for </a:t>
            </a:r>
            <a:r>
              <a:rPr lang="en-US" sz="1400" i="0" dirty="0" err="1" smtClean="0"/>
              <a:t>cfDNA</a:t>
            </a:r>
            <a:r>
              <a:rPr lang="en-US" sz="1400" i="0" dirty="0" smtClean="0"/>
              <a:t> testing</a:t>
            </a:r>
          </a:p>
          <a:p>
            <a:pPr lvl="1"/>
            <a:r>
              <a:rPr lang="en-US" sz="1400" i="0" dirty="0" smtClean="0"/>
              <a:t>2% did not want further tests</a:t>
            </a:r>
          </a:p>
          <a:p>
            <a:pPr lvl="1"/>
            <a:endParaRPr lang="en-US" sz="1800" i="0" dirty="0" smtClean="0"/>
          </a:p>
          <a:p>
            <a:r>
              <a:rPr lang="en-US" sz="1600" i="0" dirty="0" smtClean="0"/>
              <a:t>Without contingent screening in the previous year, among the high-risk group (</a:t>
            </a:r>
            <a:r>
              <a:rPr lang="en-US" sz="1600" dirty="0" smtClean="0"/>
              <a:t>n</a:t>
            </a:r>
            <a:r>
              <a:rPr lang="en-US" sz="1600" i="0" dirty="0" smtClean="0"/>
              <a:t>=407)</a:t>
            </a:r>
          </a:p>
          <a:p>
            <a:pPr lvl="1"/>
            <a:r>
              <a:rPr lang="en-US" sz="1400" i="0" dirty="0" smtClean="0"/>
              <a:t>66% had opted for invasive testing</a:t>
            </a:r>
          </a:p>
          <a:p>
            <a:pPr lvl="1"/>
            <a:r>
              <a:rPr lang="en-US" sz="1400" i="0" dirty="0" smtClean="0"/>
              <a:t>34% had no further investigations</a:t>
            </a:r>
          </a:p>
          <a:p>
            <a:pPr lvl="1"/>
            <a:endParaRPr lang="en-US" sz="1400" i="0" dirty="0" smtClean="0"/>
          </a:p>
          <a:p>
            <a:r>
              <a:rPr lang="en-US" sz="1600" i="0" dirty="0" smtClean="0"/>
              <a:t>Contingent screening was associated with a 43% reduction in invasive testing</a:t>
            </a:r>
          </a:p>
          <a:p>
            <a:pPr lvl="1"/>
            <a:endParaRPr lang="en-US" sz="1400" i="0" dirty="0" smtClean="0"/>
          </a:p>
          <a:p>
            <a:pPr lvl="1"/>
            <a:endParaRPr lang="en-US" sz="14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52400" y="1828800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Results: parental decision in </a:t>
            </a:r>
            <a:r>
              <a:rPr lang="en-GB" altLang="it-IT" sz="2400" b="1" i="0" u="sng" dirty="0" smtClean="0"/>
              <a:t>high-risk</a:t>
            </a:r>
            <a:r>
              <a:rPr lang="en-GB" altLang="it-IT" sz="2400" b="1" i="0" dirty="0" smtClean="0"/>
              <a:t> group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2895600"/>
            <a:ext cx="525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endParaRPr lang="en-US" sz="1600" i="0" dirty="0" smtClean="0"/>
          </a:p>
          <a:p>
            <a:r>
              <a:rPr lang="en-US" sz="1400" b="1" i="0" dirty="0" smtClean="0"/>
              <a:t>Significant independent predictors for opting for CVS </a:t>
            </a:r>
          </a:p>
          <a:p>
            <a:pPr lvl="1"/>
            <a:r>
              <a:rPr lang="en-US" sz="1400" i="0" dirty="0" smtClean="0"/>
              <a:t>Increasing risk for trisomies</a:t>
            </a:r>
          </a:p>
          <a:p>
            <a:pPr lvl="1"/>
            <a:r>
              <a:rPr lang="en-US" sz="1400" i="0" dirty="0" smtClean="0"/>
              <a:t>Increasing fetal nuchal translucency measurement</a:t>
            </a:r>
          </a:p>
          <a:p>
            <a:pPr lvl="1">
              <a:buNone/>
            </a:pPr>
            <a:endParaRPr lang="en-US" sz="1400" i="0" dirty="0" smtClean="0"/>
          </a:p>
          <a:p>
            <a:pPr lvl="1">
              <a:buNone/>
            </a:pPr>
            <a:endParaRPr lang="en-US" sz="1400" i="0" dirty="0" smtClean="0"/>
          </a:p>
          <a:p>
            <a:pPr lvl="1">
              <a:buNone/>
            </a:pPr>
            <a:endParaRPr lang="en-US" sz="1400" i="0" dirty="0" smtClean="0"/>
          </a:p>
          <a:p>
            <a:pPr lvl="1">
              <a:buNone/>
            </a:pPr>
            <a:endParaRPr lang="en-US" sz="1400" i="0" dirty="0" smtClean="0"/>
          </a:p>
          <a:p>
            <a:pPr lvl="1">
              <a:buNone/>
            </a:pPr>
            <a:endParaRPr lang="en-US" sz="1400" i="0" dirty="0" smtClean="0"/>
          </a:p>
          <a:p>
            <a:pPr lvl="1">
              <a:buNone/>
            </a:pPr>
            <a:endParaRPr lang="en-US" sz="1400" i="0" dirty="0" smtClean="0"/>
          </a:p>
          <a:p>
            <a:pPr lvl="1"/>
            <a:endParaRPr lang="en-US" sz="1400" i="0" dirty="0" smtClean="0"/>
          </a:p>
          <a:p>
            <a:pPr lvl="1"/>
            <a:endParaRPr lang="en-US" sz="1400" i="0" dirty="0" smtClean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 bwMode="auto">
          <a:xfrm>
            <a:off x="152400" y="4800600"/>
            <a:ext cx="578775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0" dirty="0" smtClean="0"/>
              <a:t>Significant independent predictors for opting against CVS </a:t>
            </a:r>
          </a:p>
          <a:p>
            <a:pPr lvl="1"/>
            <a:r>
              <a:rPr lang="en-US" sz="1400" i="0" dirty="0" smtClean="0"/>
              <a:t>Afro-Caribbean racial origin</a:t>
            </a:r>
          </a:p>
          <a:p>
            <a:pPr lvl="1"/>
            <a:r>
              <a:rPr lang="en-US" sz="1400" i="0" dirty="0" smtClean="0"/>
              <a:t>Attending hospital in which results from combined screening were not given on the same visit as the scan</a:t>
            </a:r>
          </a:p>
          <a:p>
            <a:pPr lvl="1"/>
            <a:endParaRPr lang="en-US" sz="1400" i="0" dirty="0" smtClean="0"/>
          </a:p>
          <a:p>
            <a:pPr lvl="1"/>
            <a:endParaRPr lang="en-US" sz="1400" i="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173" y="2636912"/>
            <a:ext cx="3432002" cy="2763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828800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Results: parental decisions in </a:t>
            </a:r>
            <a:r>
              <a:rPr lang="en-GB" altLang="it-IT" sz="2400" b="1" i="0" u="sng" dirty="0" smtClean="0"/>
              <a:t>high-risk</a:t>
            </a:r>
            <a:r>
              <a:rPr lang="en-GB" altLang="it-IT" sz="2400" b="1" i="0" dirty="0" smtClean="0"/>
              <a:t> group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533400" y="2743200"/>
            <a:ext cx="8077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41 cases of trisomy 21 in high-risk group</a:t>
            </a:r>
          </a:p>
          <a:p>
            <a:pPr lvl="1"/>
            <a:r>
              <a:rPr lang="en-US" sz="1400" i="0" dirty="0" smtClean="0"/>
              <a:t>27 chose CVS</a:t>
            </a:r>
          </a:p>
          <a:p>
            <a:pPr lvl="1"/>
            <a:r>
              <a:rPr lang="en-US" sz="1400" i="0" dirty="0" smtClean="0"/>
              <a:t>13 chose cfDNA test</a:t>
            </a:r>
          </a:p>
          <a:p>
            <a:pPr lvl="1"/>
            <a:r>
              <a:rPr lang="en-US" sz="1400" i="0" dirty="0" smtClean="0"/>
              <a:t>1 chose no further investigations</a:t>
            </a:r>
          </a:p>
          <a:p>
            <a:pPr lvl="1"/>
            <a:endParaRPr lang="en-US" sz="1400" i="0" dirty="0" smtClean="0"/>
          </a:p>
          <a:p>
            <a:r>
              <a:rPr lang="en-US" sz="1600" i="0" dirty="0" smtClean="0"/>
              <a:t>13 cases with a positive cfDNA result </a:t>
            </a:r>
          </a:p>
          <a:p>
            <a:pPr lvl="1"/>
            <a:r>
              <a:rPr lang="en-US" sz="1400" i="0" dirty="0" smtClean="0"/>
              <a:t>9 parents had confirmatory CVS</a:t>
            </a:r>
          </a:p>
          <a:p>
            <a:pPr lvl="1"/>
            <a:r>
              <a:rPr lang="en-US" sz="1400" i="0" dirty="0" smtClean="0"/>
              <a:t>4 parents did not want further testing</a:t>
            </a:r>
          </a:p>
          <a:p>
            <a:pPr lvl="1"/>
            <a:endParaRPr lang="en-US" sz="1400" i="0" dirty="0" smtClean="0"/>
          </a:p>
          <a:p>
            <a:r>
              <a:rPr lang="en-US" sz="1600" i="0" dirty="0" smtClean="0"/>
              <a:t>Rate of pregnancy termination in trisomy 21</a:t>
            </a:r>
          </a:p>
          <a:p>
            <a:pPr lvl="1"/>
            <a:r>
              <a:rPr lang="en-US" sz="1400" i="0" dirty="0" smtClean="0"/>
              <a:t>93% (25/27) in those choosing invasive testing</a:t>
            </a:r>
          </a:p>
          <a:p>
            <a:pPr lvl="1"/>
            <a:r>
              <a:rPr lang="en-US" sz="1400" i="0" dirty="0" smtClean="0"/>
              <a:t>36% (5/14) in those choosing cfDNA testing or no tests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1"/>
            <a:ext cx="8839200" cy="685800"/>
            <a:chOff x="0" y="3755"/>
            <a:chExt cx="5760" cy="582"/>
          </a:xfrm>
        </p:grpSpPr>
        <p:pic>
          <p:nvPicPr>
            <p:cNvPr id="4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UOG revers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4800" y="1600200"/>
            <a:ext cx="838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000" b="1" i="0" dirty="0" smtClean="0"/>
              <a:t>Results: parental decision in </a:t>
            </a:r>
            <a:r>
              <a:rPr lang="en-GB" altLang="it-IT" sz="2000" b="1" i="0" u="sng" dirty="0" smtClean="0"/>
              <a:t>intermediate-risk</a:t>
            </a:r>
            <a:r>
              <a:rPr lang="en-GB" altLang="it-IT" sz="2000" b="1" i="0" dirty="0" smtClean="0"/>
              <a:t> group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762000"/>
            <a:ext cx="838200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 bwMode="auto">
          <a:xfrm>
            <a:off x="533400" y="21336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>
              <a:buNone/>
            </a:pPr>
            <a:endParaRPr lang="en-US" sz="900" i="0" dirty="0" smtClean="0"/>
          </a:p>
          <a:p>
            <a:r>
              <a:rPr lang="en-US" sz="1400" i="0" dirty="0" smtClean="0"/>
              <a:t>Significant independent predictors for opting for cfDNA testing</a:t>
            </a:r>
          </a:p>
          <a:p>
            <a:pPr lvl="1"/>
            <a:r>
              <a:rPr lang="en-US" sz="1200" i="0" dirty="0" smtClean="0"/>
              <a:t>Increasing risk for trisomies</a:t>
            </a:r>
          </a:p>
          <a:p>
            <a:pPr lvl="1"/>
            <a:r>
              <a:rPr lang="en-US" sz="1200" i="0" dirty="0" smtClean="0"/>
              <a:t>Increasing maternal age</a:t>
            </a:r>
          </a:p>
          <a:p>
            <a:pPr lvl="1"/>
            <a:endParaRPr lang="en-US" sz="1200" i="0" dirty="0" smtClean="0"/>
          </a:p>
          <a:p>
            <a:r>
              <a:rPr lang="en-US" sz="1400" i="0" dirty="0" smtClean="0"/>
              <a:t>Significant independent predictors for opting against cfDNA testing</a:t>
            </a:r>
          </a:p>
          <a:p>
            <a:pPr lvl="1"/>
            <a:r>
              <a:rPr lang="en-US" sz="1200" i="0" dirty="0" smtClean="0"/>
              <a:t>Afro-Caribbean racial origin</a:t>
            </a:r>
          </a:p>
          <a:p>
            <a:pPr lvl="1"/>
            <a:r>
              <a:rPr lang="en-US" sz="1200" i="0" dirty="0" smtClean="0"/>
              <a:t>Smoking</a:t>
            </a:r>
          </a:p>
          <a:p>
            <a:pPr lvl="1"/>
            <a:r>
              <a:rPr lang="en-US" sz="1200" i="0" dirty="0" smtClean="0"/>
              <a:t>Being parous</a:t>
            </a:r>
          </a:p>
          <a:p>
            <a:pPr lvl="1"/>
            <a:r>
              <a:rPr lang="en-US" sz="1200" i="0" dirty="0" smtClean="0"/>
              <a:t>Attending hospital in which results from combined screening were not given at the same visit as the scan</a:t>
            </a:r>
          </a:p>
          <a:p>
            <a:pPr lvl="1">
              <a:buNone/>
            </a:pPr>
            <a:endParaRPr lang="en-US" sz="1200" i="0" dirty="0" smtClean="0"/>
          </a:p>
          <a:p>
            <a:r>
              <a:rPr lang="en-US" sz="1400" i="0" dirty="0" smtClean="0"/>
              <a:t>5 cases of trisomy 21 in intermediate-risk group</a:t>
            </a:r>
          </a:p>
          <a:p>
            <a:pPr lvl="1"/>
            <a:r>
              <a:rPr lang="en-US" sz="1200" i="0" dirty="0" smtClean="0"/>
              <a:t>4 parents chose </a:t>
            </a:r>
            <a:r>
              <a:rPr lang="en-US" sz="1200" i="0" dirty="0" err="1" smtClean="0"/>
              <a:t>cfDNA</a:t>
            </a:r>
            <a:r>
              <a:rPr lang="en-US" sz="1200" i="0" dirty="0" smtClean="0"/>
              <a:t> testing</a:t>
            </a:r>
          </a:p>
          <a:p>
            <a:pPr lvl="1"/>
            <a:r>
              <a:rPr lang="en-US" sz="1200" i="0" dirty="0" smtClean="0"/>
              <a:t>1 chose no further investigations</a:t>
            </a:r>
          </a:p>
          <a:p>
            <a:pPr lvl="1"/>
            <a:endParaRPr lang="en-US" sz="1200" i="0" dirty="0" smtClean="0"/>
          </a:p>
          <a:p>
            <a:r>
              <a:rPr lang="en-US" sz="1400" i="0" dirty="0" smtClean="0"/>
              <a:t>3 cases of trisomy 21 with a positive cfDNA result </a:t>
            </a:r>
          </a:p>
          <a:p>
            <a:pPr lvl="1"/>
            <a:r>
              <a:rPr lang="en-US" sz="1200" i="0" dirty="0" smtClean="0"/>
              <a:t>2 had termination of pregnancy</a:t>
            </a:r>
          </a:p>
          <a:p>
            <a:pPr lvl="1"/>
            <a:r>
              <a:rPr lang="en-US" sz="1200" i="0" dirty="0" smtClean="0"/>
              <a:t>1 continued pregnancy</a:t>
            </a:r>
          </a:p>
          <a:p>
            <a:pPr lvl="1"/>
            <a:endParaRPr lang="en-US" sz="1200" i="0" dirty="0" smtClean="0"/>
          </a:p>
          <a:p>
            <a:pPr lvl="1"/>
            <a:endParaRPr lang="en-US" sz="1200" i="0" dirty="0" smtClean="0"/>
          </a:p>
          <a:p>
            <a:pPr lvl="1"/>
            <a:endParaRPr lang="en-US" sz="12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981200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Results: pregnancy outcome in trisomies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381000" y="2895600"/>
            <a:ext cx="8458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Among 43 prenatally detected cases of trisomy 21</a:t>
            </a:r>
          </a:p>
          <a:p>
            <a:pPr lvl="1"/>
            <a:r>
              <a:rPr lang="en-US" sz="1400" i="0" dirty="0" smtClean="0"/>
              <a:t>74% (32/43) opted for pregnancy termination</a:t>
            </a:r>
          </a:p>
          <a:p>
            <a:pPr lvl="1"/>
            <a:r>
              <a:rPr lang="en-US" sz="1400" i="0" dirty="0" smtClean="0"/>
              <a:t>26% (11/43) chose to continue with pregnancy</a:t>
            </a:r>
          </a:p>
          <a:p>
            <a:pPr lvl="1"/>
            <a:endParaRPr lang="en-US" sz="1800" i="0" dirty="0" smtClean="0"/>
          </a:p>
          <a:p>
            <a:r>
              <a:rPr lang="en-US" sz="1600" i="0" dirty="0" smtClean="0"/>
              <a:t>32% (15/47) of trisomy 21 fetuses were live born</a:t>
            </a:r>
          </a:p>
          <a:p>
            <a:endParaRPr lang="en-US" sz="1800" i="0" dirty="0" smtClean="0"/>
          </a:p>
          <a:p>
            <a:r>
              <a:rPr lang="en-US" sz="1600" i="0" dirty="0" smtClean="0"/>
              <a:t>Among 28 prenatally detected cases of trisomy 18 or 13</a:t>
            </a:r>
          </a:p>
          <a:p>
            <a:pPr lvl="1"/>
            <a:r>
              <a:rPr lang="en-US" sz="1400" i="0" dirty="0" smtClean="0"/>
              <a:t>82% (23/28) opted for termination of pregnancy</a:t>
            </a:r>
          </a:p>
          <a:p>
            <a:pPr lvl="1"/>
            <a:r>
              <a:rPr lang="en-US" sz="1400" i="0" dirty="0" smtClean="0"/>
              <a:t>18% (5/28) chose to continue with pregnancy (resulting in 3 miscarriages or fetal deaths and 2 neonatal deaths)</a:t>
            </a:r>
          </a:p>
          <a:p>
            <a:endParaRPr lang="en-US" sz="2000" i="0" dirty="0" smtClean="0"/>
          </a:p>
          <a:p>
            <a:endParaRPr lang="en-US" sz="16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81400" y="1676400"/>
            <a:ext cx="2103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Discussion</a:t>
            </a:r>
            <a:endParaRPr lang="en-GB" altLang="it-IT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800" y="990600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609600" y="23622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i="0" dirty="0" smtClean="0"/>
              <a:t>This study demonstrates the feasibility of introducing contingent cfDNA testing for major trisomies  in routine clinical practice.</a:t>
            </a:r>
          </a:p>
          <a:p>
            <a:pPr>
              <a:buNone/>
            </a:pPr>
            <a:endParaRPr lang="en-US" sz="1400" i="0" dirty="0" smtClean="0"/>
          </a:p>
          <a:p>
            <a:r>
              <a:rPr lang="en-US" sz="1400" i="0" dirty="0" smtClean="0"/>
              <a:t>In the high-risk group, 38% opted for invasive testing, 60% for cfDNA testing and 2% for no further tests. In the intermediate-risk group, 91.5% opted for cfDNA testing and 8.5% for no further tests.</a:t>
            </a:r>
          </a:p>
          <a:p>
            <a:endParaRPr lang="en-US" sz="1400" i="0" dirty="0" smtClean="0"/>
          </a:p>
          <a:p>
            <a:r>
              <a:rPr lang="en-US" sz="1400" i="0" dirty="0" smtClean="0"/>
              <a:t>Introduction of cfDNA testing reduced uptake of invasive testing by an estimated 43%.</a:t>
            </a:r>
          </a:p>
          <a:p>
            <a:endParaRPr lang="en-US" sz="1400" i="0" dirty="0" smtClean="0"/>
          </a:p>
          <a:p>
            <a:r>
              <a:rPr lang="en-US" sz="1400" i="0" dirty="0" smtClean="0"/>
              <a:t>In the high-risk group, uptake of cfDNA testing was partly at the expense of invasive testing but mainly as a new option in women who would have previously chosen to have no further investigations.</a:t>
            </a:r>
          </a:p>
          <a:p>
            <a:endParaRPr lang="en-US" sz="1400" i="0" dirty="0" smtClean="0"/>
          </a:p>
          <a:p>
            <a:r>
              <a:rPr lang="en-US" sz="1400" i="0" dirty="0" smtClean="0"/>
              <a:t>Choice between CVS and cfDNA was influenced by a number of factors including</a:t>
            </a:r>
          </a:p>
          <a:p>
            <a:pPr lvl="1"/>
            <a:r>
              <a:rPr lang="en-US" sz="1200" i="0" dirty="0" smtClean="0"/>
              <a:t>risk of trisomy</a:t>
            </a:r>
          </a:p>
          <a:p>
            <a:pPr lvl="1"/>
            <a:r>
              <a:rPr lang="en-US" sz="1200" i="0" dirty="0" smtClean="0"/>
              <a:t>racial origin: Afro-Caribbean more averse to invasive testing</a:t>
            </a:r>
          </a:p>
          <a:p>
            <a:pPr lvl="1"/>
            <a:r>
              <a:rPr lang="en-US" sz="1200" i="0" dirty="0" smtClean="0"/>
              <a:t>parental attitudes about termination of pregnancy: termination was chosen by 93% of trisomy cases in CVS group compared to 36% of those opting for cfDNA or no testing.</a:t>
            </a:r>
          </a:p>
          <a:p>
            <a:endParaRPr lang="en-US" sz="1400" i="0" dirty="0" smtClean="0"/>
          </a:p>
          <a:p>
            <a:pPr>
              <a:buNone/>
            </a:pPr>
            <a:endParaRPr lang="en-US" sz="1400" i="0" dirty="0" smtClean="0"/>
          </a:p>
          <a:p>
            <a:endParaRPr lang="en-US" sz="1400" i="0" dirty="0" smtClean="0"/>
          </a:p>
          <a:p>
            <a:endParaRPr lang="en-US" sz="1400" i="0" dirty="0" smtClean="0"/>
          </a:p>
          <a:p>
            <a:pPr lvl="1">
              <a:buNone/>
            </a:pPr>
            <a:endParaRPr lang="en-US" sz="14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81400" y="1676400"/>
            <a:ext cx="2103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Discussion</a:t>
            </a:r>
            <a:endParaRPr lang="en-GB" altLang="it-IT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800" y="990600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609600" y="2362200"/>
            <a:ext cx="8305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Contingent screening could have potentially detected most trisomies with a lower invasive rate.</a:t>
            </a:r>
          </a:p>
          <a:p>
            <a:pPr>
              <a:buNone/>
            </a:pPr>
            <a:endParaRPr lang="en-US" sz="1600" i="0" dirty="0" smtClean="0"/>
          </a:p>
          <a:p>
            <a:r>
              <a:rPr lang="en-US" sz="1600" i="0" dirty="0" smtClean="0"/>
              <a:t>However the theoretical performance of contingent screening does not equate to rate of prenatal diagnosis and termination because </a:t>
            </a:r>
          </a:p>
          <a:p>
            <a:pPr lvl="1"/>
            <a:r>
              <a:rPr lang="en-US" sz="1400" i="0" dirty="0" smtClean="0"/>
              <a:t>many high-risk women chose invasive testing</a:t>
            </a:r>
          </a:p>
          <a:p>
            <a:pPr lvl="1"/>
            <a:r>
              <a:rPr lang="en-US" sz="1400" i="0" dirty="0" smtClean="0"/>
              <a:t>some declined confirmatory testing</a:t>
            </a:r>
          </a:p>
          <a:p>
            <a:pPr lvl="1"/>
            <a:r>
              <a:rPr lang="en-US" sz="1400" i="0" dirty="0" smtClean="0"/>
              <a:t>many chose to continue the pregnancy with an affected fetus </a:t>
            </a:r>
          </a:p>
          <a:p>
            <a:pPr lvl="1"/>
            <a:endParaRPr lang="en-US" sz="1200" i="0" dirty="0" smtClean="0"/>
          </a:p>
          <a:p>
            <a:r>
              <a:rPr lang="en-US" sz="1600" i="0" dirty="0" smtClean="0"/>
              <a:t>Based on these findings, health economics analyses may not be entirely valid as they assume that</a:t>
            </a:r>
          </a:p>
          <a:p>
            <a:pPr lvl="1"/>
            <a:r>
              <a:rPr lang="en-US" sz="1400" i="0" dirty="0" smtClean="0"/>
              <a:t>cfDNA will replace the more expensive invasive testing, and cost savings could be utilized to offer cfDNA testing to the intermediate-risk group</a:t>
            </a:r>
          </a:p>
          <a:p>
            <a:pPr lvl="1"/>
            <a:r>
              <a:rPr lang="en-US" sz="1400" i="0" dirty="0" smtClean="0"/>
              <a:t>improved prenatal detection of  trisomies would result in lower rates of affected live births, therefore cost savings from postnatal care</a:t>
            </a:r>
          </a:p>
          <a:p>
            <a:pPr>
              <a:buNone/>
            </a:pPr>
            <a:endParaRPr lang="en-US" sz="1600" i="0" dirty="0" smtClean="0"/>
          </a:p>
          <a:p>
            <a:endParaRPr lang="en-US" sz="1600" i="0" dirty="0" smtClean="0"/>
          </a:p>
          <a:p>
            <a:endParaRPr lang="en-US" sz="1600" i="0" dirty="0" smtClean="0"/>
          </a:p>
          <a:p>
            <a:pPr lvl="1">
              <a:buNone/>
            </a:pPr>
            <a:endParaRPr lang="en-US" sz="16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2117373"/>
            <a:ext cx="4339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Limitations of the study</a:t>
            </a:r>
            <a:endParaRPr lang="en-GB" altLang="it-IT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533400" y="3200400"/>
            <a:ext cx="8077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The study was not designed for comparison of screening performance between the combined and cfDNA tests as the number of trisomic pregnancies was too small for valid conclusion. </a:t>
            </a:r>
          </a:p>
          <a:p>
            <a:pPr>
              <a:buNone/>
            </a:pPr>
            <a:endParaRPr lang="en-US" sz="1600" i="0" dirty="0" smtClean="0"/>
          </a:p>
          <a:p>
            <a:r>
              <a:rPr lang="en-US" sz="1600" i="0" dirty="0" smtClean="0"/>
              <a:t>Rates of uptake of specific screening options may not be generalizable to all populations from different racial and socioeconomic backgrounds in different countries and healthcare systems.</a:t>
            </a:r>
          </a:p>
          <a:p>
            <a:endParaRPr lang="en-US" sz="1600" i="0" dirty="0" smtClean="0"/>
          </a:p>
          <a:p>
            <a:pPr lvl="1">
              <a:buNone/>
            </a:pPr>
            <a:endParaRPr lang="en-US" sz="16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905000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500" b="1" i="0" dirty="0"/>
              <a:t>Introduction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304800" y="2819400"/>
            <a:ext cx="85693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Screening for trisomy 21 in UK NHS hospitals is currently based on the first-trimester combined test, which has a potential prenatal detection rate of about 90% for trisomy 21 and 95% for trisomies 18 or 13, at a false-positive rate (FPR) of 5%.</a:t>
            </a:r>
          </a:p>
          <a:p>
            <a:pPr>
              <a:buNone/>
            </a:pPr>
            <a:endParaRPr lang="en-US" sz="1600" i="0" dirty="0" smtClean="0"/>
          </a:p>
          <a:p>
            <a:r>
              <a:rPr lang="en-US" sz="1600" i="0" dirty="0" smtClean="0"/>
              <a:t>Cell-free DNA (cfDNA) analysis of maternal blood for detection of trisomies 21, 18 and 13 is superior to other methods of screening, with detection rates of 99%, 96% and 91% respectively, at a FPR of 0.35%.</a:t>
            </a:r>
          </a:p>
          <a:p>
            <a:pPr>
              <a:buNone/>
            </a:pPr>
            <a:endParaRPr lang="en-US" sz="1600" i="0" dirty="0" smtClean="0"/>
          </a:p>
          <a:p>
            <a:r>
              <a:rPr lang="en-US" sz="1600" i="0" dirty="0" smtClean="0"/>
              <a:t>cfDNA analysis may be used as a first-line method of screening or contingent on the results of the first-trimester combined test.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1600" i="0" dirty="0" smtClean="0"/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600" i="0" dirty="0" smtClean="0"/>
              <a:t>As cfDNA is currently an expensive test, one strategy to maximize screening performance at reduced cost is to offer cfDNA testing as contingent screening</a:t>
            </a:r>
            <a:r>
              <a:rPr lang="en-US" sz="1600" dirty="0" smtClean="0"/>
              <a:t>. </a:t>
            </a:r>
            <a:endParaRPr lang="en-US" sz="16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6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6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600" i="0" dirty="0" smtClean="0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</a:t>
            </a:r>
            <a:r>
              <a:rPr lang="de-DE" altLang="it-IT" sz="1400" dirty="0">
                <a:solidFill>
                  <a:schemeClr val="bg1"/>
                </a:solidFill>
              </a:rPr>
              <a:t>al.</a:t>
            </a:r>
            <a:r>
              <a:rPr lang="en-GB" altLang="it-IT" sz="1400" dirty="0">
                <a:solidFill>
                  <a:schemeClr val="bg1"/>
                </a:solidFill>
              </a:rPr>
              <a:t>, UOG </a:t>
            </a:r>
            <a:r>
              <a:rPr lang="en-GB" altLang="it-IT" sz="1400" dirty="0" smtClean="0">
                <a:solidFill>
                  <a:schemeClr val="bg1"/>
                </a:solidFill>
              </a:rPr>
              <a:t>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18525" y="1688283"/>
            <a:ext cx="6537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Discussion: comparison with other studies</a:t>
            </a:r>
            <a:endParaRPr lang="en-GB" altLang="it-IT" sz="20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546684"/>
              </p:ext>
            </p:extLst>
          </p:nvPr>
        </p:nvGraphicFramePr>
        <p:xfrm>
          <a:off x="381000" y="2281768"/>
          <a:ext cx="8511480" cy="4099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8632"/>
                <a:gridCol w="2304256"/>
                <a:gridCol w="1656184"/>
                <a:gridCol w="1080120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 of study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0" dirty="0" smtClean="0"/>
                        <a:t>No. of pregnancies</a:t>
                      </a:r>
                      <a:endParaRPr lang="en-US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Affected  cases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Traditional screening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cfDNA test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Nicolaides 2012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Compared</a:t>
                      </a:r>
                      <a:r>
                        <a:rPr lang="en-US" sz="1100" baseline="0" dirty="0" smtClean="0"/>
                        <a:t> combined screening with cfDNA test on stored plasma samples - </a:t>
                      </a:r>
                      <a:r>
                        <a:rPr lang="en-US" sz="1100" baseline="0" dirty="0" err="1" smtClean="0"/>
                        <a:t>cfDNA</a:t>
                      </a:r>
                      <a:r>
                        <a:rPr lang="en-US" sz="1100" baseline="0" dirty="0" smtClean="0"/>
                        <a:t> result not used clinically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1949 </a:t>
                      </a:r>
                    </a:p>
                    <a:p>
                      <a:r>
                        <a:rPr lang="en-US" sz="1100" dirty="0" smtClean="0"/>
                        <a:t>singleton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r>
                        <a:rPr lang="en-US" sz="1100" baseline="0" dirty="0" smtClean="0"/>
                        <a:t>11–13 weeks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 trisomies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 detection</a:t>
                      </a:r>
                    </a:p>
                    <a:p>
                      <a:r>
                        <a:rPr lang="en-US" sz="1100" dirty="0" smtClean="0"/>
                        <a:t>FPR 4.5%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 detection</a:t>
                      </a:r>
                    </a:p>
                    <a:p>
                      <a:r>
                        <a:rPr lang="en-US" sz="1100" dirty="0" smtClean="0"/>
                        <a:t>FPR 0.1%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Bianchi</a:t>
                      </a:r>
                      <a:r>
                        <a:rPr lang="en-US" sz="1100" baseline="0" dirty="0" smtClean="0"/>
                        <a:t> 2014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Compared</a:t>
                      </a:r>
                      <a:r>
                        <a:rPr lang="en-US" sz="1100" baseline="0" dirty="0" smtClean="0"/>
                        <a:t> 1</a:t>
                      </a:r>
                      <a:r>
                        <a:rPr lang="en-US" sz="1100" baseline="30000" dirty="0" smtClean="0"/>
                        <a:t>st</a:t>
                      </a:r>
                      <a:r>
                        <a:rPr lang="en-US" sz="1100" baseline="0" dirty="0" smtClean="0"/>
                        <a:t>/2</a:t>
                      </a:r>
                      <a:r>
                        <a:rPr lang="en-US" sz="1100" baseline="30000" dirty="0" smtClean="0"/>
                        <a:t>nd</a:t>
                      </a:r>
                      <a:r>
                        <a:rPr lang="en-US" sz="1100" baseline="0" dirty="0" smtClean="0"/>
                        <a:t> trimester screening with cfDNA test -cfDNA result not used clinically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1914</a:t>
                      </a:r>
                    </a:p>
                    <a:p>
                      <a:r>
                        <a:rPr lang="en-US" sz="1100" dirty="0" smtClean="0"/>
                        <a:t>17 (range, 8–39) weeks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 trisomies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 detection</a:t>
                      </a:r>
                    </a:p>
                    <a:p>
                      <a:r>
                        <a:rPr lang="en-US" sz="1100" dirty="0" smtClean="0"/>
                        <a:t>FPR 4.2%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 detection</a:t>
                      </a:r>
                    </a:p>
                    <a:p>
                      <a:r>
                        <a:rPr lang="en-US" sz="1100" dirty="0" smtClean="0"/>
                        <a:t>FPR 0.5%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Norton 2015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Compared</a:t>
                      </a:r>
                      <a:r>
                        <a:rPr lang="en-US" sz="1100" baseline="0" dirty="0" smtClean="0"/>
                        <a:t> combined screening with cfDNA test on stored plasma samples - </a:t>
                      </a:r>
                      <a:r>
                        <a:rPr lang="en-US" sz="1100" baseline="0" dirty="0" err="1" smtClean="0"/>
                        <a:t>cfDNA</a:t>
                      </a:r>
                      <a:r>
                        <a:rPr lang="en-US" sz="1100" baseline="0" dirty="0" smtClean="0"/>
                        <a:t> result not used clinically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15 841 </a:t>
                      </a:r>
                    </a:p>
                    <a:p>
                      <a:r>
                        <a:rPr lang="en-US" sz="1100" dirty="0" smtClean="0"/>
                        <a:t>10–14 weeks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38 trisomy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79% detection</a:t>
                      </a:r>
                    </a:p>
                    <a:p>
                      <a:r>
                        <a:rPr lang="en-US" sz="1100" dirty="0" smtClean="0"/>
                        <a:t>FPR 5.4%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 detection</a:t>
                      </a:r>
                    </a:p>
                    <a:p>
                      <a:r>
                        <a:rPr lang="en-US" sz="1100" dirty="0" smtClean="0"/>
                        <a:t>FPR 0.06%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Song 2012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Compared cfDNA test with second-trimester triple serum screening test, cfDNA </a:t>
                      </a:r>
                      <a:r>
                        <a:rPr lang="en-US" sz="1100" baseline="0" dirty="0" smtClean="0"/>
                        <a:t>implementation study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1741</a:t>
                      </a:r>
                    </a:p>
                    <a:p>
                      <a:r>
                        <a:rPr lang="en-US" sz="1100" dirty="0" smtClean="0"/>
                        <a:t>16 </a:t>
                      </a:r>
                      <a:r>
                        <a:rPr lang="en-US" sz="1100" baseline="0" dirty="0" smtClean="0"/>
                        <a:t>(range, </a:t>
                      </a:r>
                      <a:r>
                        <a:rPr lang="en-US" sz="1100" dirty="0" smtClean="0"/>
                        <a:t>11–21) weeks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 trisomies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55% detection</a:t>
                      </a:r>
                    </a:p>
                    <a:p>
                      <a:r>
                        <a:rPr lang="en-US" sz="1100" dirty="0" smtClean="0"/>
                        <a:t>FPR 14.1%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 detection</a:t>
                      </a:r>
                    </a:p>
                    <a:p>
                      <a:r>
                        <a:rPr lang="en-US" sz="1100" dirty="0" smtClean="0"/>
                        <a:t>FPR 0.06%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Quezada 2015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Compared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cfDNA testing with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combined test,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cfDNA </a:t>
                      </a:r>
                      <a:r>
                        <a:rPr lang="en-US" sz="1100" baseline="0" dirty="0" smtClean="0"/>
                        <a:t>implementation study</a:t>
                      </a:r>
                      <a:endParaRPr lang="en-US" sz="1100" dirty="0" smtClean="0"/>
                    </a:p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2785</a:t>
                      </a:r>
                    </a:p>
                    <a:p>
                      <a:r>
                        <a:rPr lang="en-US" sz="1100" dirty="0" err="1" smtClean="0"/>
                        <a:t>cfDNA</a:t>
                      </a:r>
                      <a:r>
                        <a:rPr lang="en-US" sz="1100" dirty="0" smtClean="0"/>
                        <a:t>: 10–11 </a:t>
                      </a:r>
                      <a:r>
                        <a:rPr lang="en-US" sz="1100" baseline="0" dirty="0" smtClean="0"/>
                        <a:t>weeks</a:t>
                      </a:r>
                    </a:p>
                    <a:p>
                      <a:r>
                        <a:rPr lang="en-US" sz="1100" baseline="0" dirty="0" smtClean="0"/>
                        <a:t>combined test:</a:t>
                      </a:r>
                    </a:p>
                    <a:p>
                      <a:r>
                        <a:rPr lang="en-US" sz="1100" baseline="0" dirty="0" smtClean="0"/>
                        <a:t>11–13 weeks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100" dirty="0" smtClean="0"/>
                        <a:t>32 trisomy</a:t>
                      </a:r>
                      <a:r>
                        <a:rPr lang="en-US" sz="1100" baseline="0" dirty="0" smtClean="0"/>
                        <a:t> 21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100" baseline="0" dirty="0" smtClean="0"/>
                        <a:t>10 trisomy 18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100" baseline="0" dirty="0" smtClean="0"/>
                        <a:t>5 trisomy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 detection</a:t>
                      </a:r>
                    </a:p>
                    <a:p>
                      <a:r>
                        <a:rPr lang="en-US" sz="1100" dirty="0" smtClean="0"/>
                        <a:t>FPR 4.4%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 detection for T</a:t>
                      </a:r>
                      <a:r>
                        <a:rPr lang="en-US" sz="1100" baseline="0" dirty="0" smtClean="0"/>
                        <a:t>21, 90% for T18, 40% for T13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FPR 0.3%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33800" y="1676400"/>
            <a:ext cx="22075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Conclusion</a:t>
            </a:r>
            <a:endParaRPr lang="en-GB" altLang="it-IT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533400" y="2438400"/>
            <a:ext cx="8077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In healthcare systems offering routine screening for trisomy 21 by the first-trimester combined test, incorporating the option of cfDNA testing for some patients is feasible. </a:t>
            </a:r>
          </a:p>
          <a:p>
            <a:pPr>
              <a:buNone/>
            </a:pPr>
            <a:endParaRPr lang="en-US" sz="1600" i="0" dirty="0" smtClean="0"/>
          </a:p>
          <a:p>
            <a:r>
              <a:rPr lang="en-US" sz="1600" i="0" dirty="0" smtClean="0"/>
              <a:t>Such contingent screening could potentially lead to the prenatal detection of a higher proportion of affected pregnancies and a lower invasive-testing rate than in screening by the combined test alone. </a:t>
            </a:r>
          </a:p>
          <a:p>
            <a:endParaRPr lang="en-US" sz="1600" i="0" dirty="0" smtClean="0"/>
          </a:p>
          <a:p>
            <a:r>
              <a:rPr lang="en-US" sz="1600" i="0" dirty="0" smtClean="0"/>
              <a:t>In clinical practice, prenatal detection of trisomies and pregnancy outcome depend not only on performance of screening tests but also on parental choice. </a:t>
            </a:r>
          </a:p>
          <a:p>
            <a:pPr>
              <a:buNone/>
            </a:pPr>
            <a:endParaRPr lang="en-US" sz="1600" i="0" dirty="0" smtClean="0"/>
          </a:p>
          <a:p>
            <a:r>
              <a:rPr lang="en-US" sz="1600" i="0" dirty="0" smtClean="0"/>
              <a:t>Clinical implementation of cfDNA testing, contingent on results of the combined test, may have only a modest impact in reducing the rate of invasive testing and a small effect on the rate of live births with trisomy 21.</a:t>
            </a:r>
          </a:p>
          <a:p>
            <a:endParaRPr lang="en-US" sz="1600" i="0" dirty="0" smtClean="0"/>
          </a:p>
          <a:p>
            <a:endParaRPr lang="en-US" sz="1600" i="0" dirty="0" smtClean="0"/>
          </a:p>
          <a:p>
            <a:endParaRPr lang="en-US" sz="1600" i="0" dirty="0" smtClean="0"/>
          </a:p>
          <a:p>
            <a:pPr lvl="1">
              <a:buNone/>
            </a:pPr>
            <a:endParaRPr lang="en-US" sz="16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219200" y="4267200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4953000"/>
            <a:ext cx="86391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it-IT" sz="1800" i="0" dirty="0" smtClean="0"/>
              <a:t>Should cfDNA testing for trisomies be introduced into routine clinical practice as contingent screening or first-line screening?</a:t>
            </a:r>
          </a:p>
          <a:p>
            <a:pPr eaLnBrk="1" hangingPunct="1">
              <a:spcBef>
                <a:spcPct val="0"/>
              </a:spcBef>
            </a:pPr>
            <a:endParaRPr lang="en-US" altLang="it-IT" sz="1800" i="0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it-IT" sz="1800" i="0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" y="2743200"/>
            <a:ext cx="820737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00" i="0" dirty="0" smtClean="0"/>
              <a:t>Further studies are needed on economic analyses of contingent screening, </a:t>
            </a:r>
            <a:r>
              <a:rPr lang="en-US" altLang="it-IT" sz="1800" i="0" dirty="0" smtClean="0"/>
              <a:t>taking into account impact of parental choice on uptake of invasive testing and termination rates.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en-US" sz="1800" i="0" dirty="0" smtClean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295400" y="1981200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>
                <a:solidFill>
                  <a:srgbClr val="000000"/>
                </a:solidFill>
              </a:rPr>
              <a:t>Future perspectives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048000" y="2057400"/>
            <a:ext cx="3001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 smtClean="0">
                <a:solidFill>
                  <a:srgbClr val="000000"/>
                </a:solidFill>
              </a:rPr>
              <a:t>Aim of the study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492443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2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200" dirty="0" smtClean="0">
                <a:solidFill>
                  <a:schemeClr val="bg1"/>
                </a:solidFill>
              </a:rPr>
              <a:t>, UOG 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457200" y="3200400"/>
            <a:ext cx="815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sz="1800" i="0" dirty="0" smtClean="0"/>
              <a:t>To  report the feasibility of implementing cfDNA screening contingent on the results of the first-trimester combined test.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1800" i="0" dirty="0" smtClean="0"/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800" i="0" dirty="0" smtClean="0"/>
              <a:t>To examine factors affecting patient decisions concerning their options for screening and decisions on the management of affected pregnancies.</a:t>
            </a:r>
            <a:endParaRPr lang="en-US" sz="1600" i="0" dirty="0" smtClean="0"/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1800" i="0" dirty="0" smtClean="0"/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800" i="0" dirty="0" smtClean="0"/>
              <a:t>To report the prenatal diagnosis of fetal trisomies and outcome of affected pregnancies following contingent screening.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sz="18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8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8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8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777875"/>
            <a:chOff x="0" y="3755"/>
            <a:chExt cx="5760" cy="490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3765"/>
              <a:ext cx="1920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81000" y="2057400"/>
            <a:ext cx="8382000" cy="445044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400" b="1" i="0" dirty="0" smtClean="0"/>
              <a:t>Study design: </a:t>
            </a:r>
            <a:r>
              <a:rPr lang="en-US" sz="1400" i="0" dirty="0" smtClean="0"/>
              <a:t>prospective study between October 2013 and February 2015</a:t>
            </a:r>
            <a:endParaRPr lang="it-IT" sz="1400" i="0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it-IT" sz="1400" b="1" i="0" dirty="0" smtClean="0"/>
              <a:t>Setting: </a:t>
            </a:r>
            <a:r>
              <a:rPr lang="en-US" altLang="it-IT" sz="1400" i="0" dirty="0" smtClean="0"/>
              <a:t>two hospitals in England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it-IT" sz="1400" b="1" i="0" dirty="0" smtClean="0"/>
              <a:t>Inclusion criteria: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it-IT" sz="1400" i="0" dirty="0" smtClean="0"/>
              <a:t>women with singleton pregnancy between 11 and 13 weeks’ gestation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it-IT" sz="1400" i="0" dirty="0" smtClean="0"/>
              <a:t>attending hospital for routine care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it-IT" sz="1400" b="1" i="0" dirty="0" smtClean="0"/>
              <a:t>Exclusions: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it-IT" sz="1400" i="0" dirty="0" smtClean="0"/>
              <a:t>pregnancies ending in termination, miscarriage or stillbirth with no known karyotype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it-IT" sz="1400" i="0" dirty="0" smtClean="0"/>
              <a:t>pregnancies lost to follow-up</a:t>
            </a:r>
          </a:p>
          <a:p>
            <a:r>
              <a:rPr lang="en-US" sz="1400" b="1" i="0" dirty="0" smtClean="0"/>
              <a:t>Intervention: </a:t>
            </a:r>
            <a:r>
              <a:rPr lang="en-US" sz="1400" i="0" dirty="0" smtClean="0"/>
              <a:t>routine clinical implementation of contingent screening</a:t>
            </a:r>
          </a:p>
          <a:p>
            <a:pPr lvl="1"/>
            <a:r>
              <a:rPr lang="en-US" sz="1400" i="0" dirty="0" smtClean="0"/>
              <a:t>All women were offered combined screening, and on the basis of their result, divided into</a:t>
            </a:r>
          </a:p>
          <a:p>
            <a:pPr lvl="2"/>
            <a:r>
              <a:rPr lang="en-US" sz="1400" i="0" u="sng" dirty="0" smtClean="0"/>
              <a:t>High-risk group </a:t>
            </a:r>
            <a:r>
              <a:rPr lang="en-US" sz="1400" i="0" dirty="0" smtClean="0"/>
              <a:t>(risk ≥1 in 100): offered invasive testing, or cfDNA testing or no further testing</a:t>
            </a:r>
          </a:p>
          <a:p>
            <a:pPr lvl="2"/>
            <a:r>
              <a:rPr lang="en-US" sz="1400" i="0" u="sng" dirty="0" smtClean="0"/>
              <a:t>Intermediate-risk group </a:t>
            </a:r>
            <a:r>
              <a:rPr lang="en-US" sz="1400" i="0" dirty="0" smtClean="0"/>
              <a:t>(risk between 1 in 101 and 1 in 2500): offered cfDNA testing or no further testing</a:t>
            </a:r>
          </a:p>
          <a:p>
            <a:pPr lvl="2"/>
            <a:r>
              <a:rPr lang="en-US" sz="1400" i="0" u="sng" dirty="0" smtClean="0"/>
              <a:t>Low-risk group </a:t>
            </a:r>
            <a:r>
              <a:rPr lang="en-US" sz="1400" i="0" dirty="0" smtClean="0"/>
              <a:t>(risk &lt;1 in 2500): reassured, no further testing offered</a:t>
            </a:r>
            <a:endParaRPr lang="en-US" sz="1000" i="0" dirty="0" smtClean="0"/>
          </a:p>
          <a:p>
            <a:pPr>
              <a:buNone/>
            </a:pPr>
            <a:endParaRPr lang="en-US" sz="1400" i="0" dirty="0" smtClean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769620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95600" y="14478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777875"/>
            <a:chOff x="0" y="3755"/>
            <a:chExt cx="5760" cy="490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3765"/>
              <a:ext cx="1920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57200" y="2286000"/>
            <a:ext cx="8153400" cy="387183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None/>
            </a:pPr>
            <a:endParaRPr lang="en-US" sz="1200" i="0" dirty="0" smtClean="0"/>
          </a:p>
          <a:p>
            <a:r>
              <a:rPr lang="en-US" altLang="it-IT" sz="1600" b="1" i="0" dirty="0" smtClean="0"/>
              <a:t>Outcomes:</a:t>
            </a:r>
          </a:p>
          <a:p>
            <a:pPr lvl="1"/>
            <a:r>
              <a:rPr lang="en-US" altLang="it-IT" sz="1400" i="0" dirty="0" smtClean="0"/>
              <a:t>T</a:t>
            </a:r>
            <a:r>
              <a:rPr lang="en-US" sz="1400" i="0" dirty="0" smtClean="0"/>
              <a:t>risomic status of the pregnancies as determined by prenatal or postnatal karyotyping or by examination of the neonates, and outcome of these pregnancies following screening.</a:t>
            </a:r>
          </a:p>
          <a:p>
            <a:pPr lvl="1"/>
            <a:r>
              <a:rPr lang="en-US" sz="1400" i="0" dirty="0" smtClean="0"/>
              <a:t>Factors affecting parental decision making in choosing options for testing and management of pregnancies.</a:t>
            </a:r>
          </a:p>
          <a:p>
            <a:pPr>
              <a:buNone/>
            </a:pPr>
            <a:endParaRPr lang="en-US" sz="1400" i="0" dirty="0" smtClean="0"/>
          </a:p>
          <a:p>
            <a:r>
              <a:rPr lang="en-US" altLang="it-IT" sz="1600" b="1" i="0" dirty="0" smtClean="0"/>
              <a:t>Statistical analysis:</a:t>
            </a:r>
          </a:p>
          <a:p>
            <a:pPr lvl="1"/>
            <a:r>
              <a:rPr lang="en-US" sz="1400" i="0" dirty="0" smtClean="0"/>
              <a:t>To compare outcome groups, the Mann–Whitney </a:t>
            </a:r>
            <a:r>
              <a:rPr lang="en-US" sz="1400" dirty="0" smtClean="0"/>
              <a:t>U</a:t>
            </a:r>
            <a:r>
              <a:rPr lang="en-US" sz="1400" i="0" dirty="0" smtClean="0"/>
              <a:t>-test was used for continuous variables and χ2-test/Fisher’s exact test for categorical variables.</a:t>
            </a:r>
          </a:p>
          <a:p>
            <a:pPr lvl="1"/>
            <a:r>
              <a:rPr lang="en-US" sz="1400" i="0" dirty="0" smtClean="0"/>
              <a:t>Logistic regression using SPSS for significant predictors of opting for CVS in the high-risk group and cfDNA testing in the intermediate-risk group</a:t>
            </a:r>
            <a:r>
              <a:rPr lang="en-US" sz="1400" dirty="0" smtClean="0"/>
              <a:t>.</a:t>
            </a:r>
          </a:p>
          <a:p>
            <a:pPr lvl="1"/>
            <a:endParaRPr lang="en-US" altLang="it-IT" sz="1400" i="0" dirty="0" smtClean="0"/>
          </a:p>
          <a:p>
            <a:r>
              <a:rPr lang="en-US" altLang="it-IT" sz="1600" b="1" i="0" dirty="0" smtClean="0"/>
              <a:t>Ethics approval obtained</a:t>
            </a:r>
          </a:p>
          <a:p>
            <a:pPr>
              <a:buNone/>
            </a:pPr>
            <a:endParaRPr lang="en-US" altLang="it-IT" sz="1600" b="1" i="0" dirty="0" smtClean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769620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19400" y="16002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-15875"/>
            <a:ext cx="9144000" cy="777875"/>
            <a:chOff x="0" y="3755"/>
            <a:chExt cx="5760" cy="582"/>
          </a:xfrm>
        </p:grpSpPr>
        <p:pic>
          <p:nvPicPr>
            <p:cNvPr id="2973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35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31" name="TextBox 1"/>
          <p:cNvSpPr txBox="1">
            <a:spLocks noChangeArrowheads="1"/>
          </p:cNvSpPr>
          <p:nvPr/>
        </p:nvSpPr>
        <p:spPr bwMode="auto">
          <a:xfrm>
            <a:off x="228600" y="1447800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 bwMode="auto">
          <a:xfrm>
            <a:off x="228600" y="1981200"/>
            <a:ext cx="8763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12 134 women offered combined screening, 11 921 accepted (98.2%)</a:t>
            </a:r>
          </a:p>
          <a:p>
            <a:endParaRPr lang="en-US" sz="1600" i="0" dirty="0" smtClean="0"/>
          </a:p>
          <a:p>
            <a:r>
              <a:rPr lang="en-US" sz="1600" i="0" dirty="0" smtClean="0"/>
              <a:t>229 (1.9%) excluded from analysis due to pregnancy loss with no known karyotype (</a:t>
            </a:r>
            <a:r>
              <a:rPr lang="en-US" sz="1600" dirty="0" smtClean="0"/>
              <a:t>n</a:t>
            </a:r>
            <a:r>
              <a:rPr lang="en-US" sz="1600" i="0" dirty="0" smtClean="0"/>
              <a:t>=169) or lost to follow-up (</a:t>
            </a:r>
            <a:r>
              <a:rPr lang="en-US" sz="1600" dirty="0" smtClean="0"/>
              <a:t>n</a:t>
            </a:r>
            <a:r>
              <a:rPr lang="en-US" sz="1600" i="0" dirty="0" smtClean="0"/>
              <a:t>=60)</a:t>
            </a:r>
          </a:p>
          <a:p>
            <a:pPr lvl="1">
              <a:buNone/>
            </a:pPr>
            <a:endParaRPr lang="en-US" sz="1400" i="0" dirty="0" smtClean="0"/>
          </a:p>
          <a:p>
            <a:r>
              <a:rPr lang="en-US" sz="1600" i="0" dirty="0" smtClean="0"/>
              <a:t>Mean maternal age in study population: 31 years</a:t>
            </a:r>
          </a:p>
          <a:p>
            <a:pPr lvl="1"/>
            <a:endParaRPr lang="en-US" sz="1200" i="0" dirty="0" smtClean="0"/>
          </a:p>
          <a:p>
            <a:r>
              <a:rPr lang="en-US" sz="1600" i="0" dirty="0" smtClean="0"/>
              <a:t>Based on results of the combined screening, the 11 692 pregnancies were classified as</a:t>
            </a:r>
          </a:p>
          <a:p>
            <a:pPr lvl="1"/>
            <a:r>
              <a:rPr lang="en-US" sz="1400" i="0" dirty="0" smtClean="0"/>
              <a:t>High risk: 460 women (3.9%)</a:t>
            </a:r>
          </a:p>
          <a:p>
            <a:pPr lvl="1"/>
            <a:r>
              <a:rPr lang="en-US" sz="1400" i="0" dirty="0" smtClean="0"/>
              <a:t>Intermediate risk: 3552 women (30.4%) </a:t>
            </a:r>
          </a:p>
          <a:p>
            <a:pPr lvl="1"/>
            <a:r>
              <a:rPr lang="en-US" sz="1400" i="0" dirty="0" smtClean="0"/>
              <a:t>Low risk: 7680 women (65.7%) </a:t>
            </a:r>
          </a:p>
          <a:p>
            <a:pPr lvl="1"/>
            <a:endParaRPr lang="en-US" sz="1800" i="0" dirty="0" smtClean="0"/>
          </a:p>
          <a:p>
            <a:r>
              <a:rPr lang="en-US" sz="1600" i="0" dirty="0" smtClean="0"/>
              <a:t>Diagnosis of trisomies in the study population of 11 692 pregnancies was</a:t>
            </a:r>
          </a:p>
          <a:p>
            <a:pPr lvl="1"/>
            <a:r>
              <a:rPr lang="en-US" sz="1400" i="0" dirty="0" smtClean="0"/>
              <a:t>Trisomy </a:t>
            </a:r>
            <a:r>
              <a:rPr lang="en-US" sz="1400" i="0" dirty="0" smtClean="0"/>
              <a:t>21: 47 cases</a:t>
            </a:r>
          </a:p>
          <a:p>
            <a:pPr lvl="1"/>
            <a:r>
              <a:rPr lang="en-US" sz="1400" i="0" dirty="0"/>
              <a:t>T</a:t>
            </a:r>
            <a:r>
              <a:rPr lang="en-US" sz="1400" i="0" dirty="0" smtClean="0"/>
              <a:t>risomy 18</a:t>
            </a:r>
            <a:r>
              <a:rPr lang="en-US" sz="1400" i="0" dirty="0" smtClean="0"/>
              <a:t>: 24 cases</a:t>
            </a:r>
          </a:p>
          <a:p>
            <a:pPr lvl="1"/>
            <a:r>
              <a:rPr lang="en-US" sz="1400" i="0" dirty="0"/>
              <a:t>T</a:t>
            </a:r>
            <a:r>
              <a:rPr lang="en-US" sz="1400" i="0" dirty="0" smtClean="0"/>
              <a:t>risomy </a:t>
            </a:r>
            <a:r>
              <a:rPr lang="en-US" sz="1400" i="0" dirty="0" smtClean="0"/>
              <a:t>13: 4 cases</a:t>
            </a:r>
          </a:p>
          <a:p>
            <a:pPr lvl="1"/>
            <a:r>
              <a:rPr lang="en-US" sz="1400" i="0" dirty="0"/>
              <a:t>N</a:t>
            </a:r>
            <a:r>
              <a:rPr lang="en-US" sz="1400" i="0" dirty="0" smtClean="0"/>
              <a:t>o </a:t>
            </a:r>
            <a:r>
              <a:rPr lang="en-US" sz="1400" i="0" dirty="0" smtClean="0"/>
              <a:t>trisomies: 11 617 pregnancies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16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6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6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676400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Results: potential performance of combined screening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2362200"/>
            <a:ext cx="85693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0" dirty="0" smtClean="0"/>
              <a:t>The combined test result was ≥ 1 in 100 (</a:t>
            </a:r>
            <a:r>
              <a:rPr lang="en-US" sz="1600" i="0" u="sng" dirty="0" smtClean="0"/>
              <a:t>high risk</a:t>
            </a:r>
            <a:r>
              <a:rPr lang="en-US" sz="1600" i="0" dirty="0" smtClean="0"/>
              <a:t>) in</a:t>
            </a:r>
          </a:p>
          <a:p>
            <a:pPr lvl="1"/>
            <a:r>
              <a:rPr lang="en-US" sz="1400" i="0" dirty="0" smtClean="0"/>
              <a:t> 87% (41/47) of fetuses with trisomy 21</a:t>
            </a:r>
          </a:p>
          <a:p>
            <a:pPr lvl="1"/>
            <a:r>
              <a:rPr lang="en-US" sz="1400" i="0" dirty="0" smtClean="0"/>
              <a:t> 92% (22/24) of fetuses with trisomy 18</a:t>
            </a:r>
          </a:p>
          <a:p>
            <a:pPr lvl="1"/>
            <a:r>
              <a:rPr lang="en-US" sz="1400" i="0" dirty="0" smtClean="0"/>
              <a:t>100% (4/4) of fetuses with trisomy 13  </a:t>
            </a:r>
          </a:p>
          <a:p>
            <a:pPr lvl="1"/>
            <a:r>
              <a:rPr lang="en-US" sz="1400" i="0" dirty="0" smtClean="0"/>
              <a:t>3.4% (393/11 617) of non-trisomic pregnancies </a:t>
            </a:r>
          </a:p>
          <a:p>
            <a:pPr>
              <a:buNone/>
            </a:pPr>
            <a:endParaRPr lang="en-US" sz="1600" i="0" dirty="0" smtClean="0"/>
          </a:p>
          <a:p>
            <a:r>
              <a:rPr lang="en-US" sz="1600" i="0" dirty="0" smtClean="0"/>
              <a:t>Five cases of trisomy 21 and two of trisomy 18 were in the </a:t>
            </a:r>
            <a:r>
              <a:rPr lang="en-US" sz="1600" i="0" u="sng" dirty="0" smtClean="0"/>
              <a:t>intermediate-risk</a:t>
            </a:r>
            <a:r>
              <a:rPr lang="en-US" sz="1600" i="0" dirty="0" smtClean="0"/>
              <a:t> group</a:t>
            </a:r>
          </a:p>
          <a:p>
            <a:endParaRPr lang="en-US" sz="1600" i="0" dirty="0" smtClean="0"/>
          </a:p>
          <a:p>
            <a:r>
              <a:rPr lang="en-US" sz="1600" i="0" dirty="0" smtClean="0"/>
              <a:t>One case of trisomy 21 was in the </a:t>
            </a:r>
            <a:r>
              <a:rPr lang="en-US" sz="1600" i="0" u="sng" dirty="0" smtClean="0"/>
              <a:t>low-risk</a:t>
            </a:r>
            <a:r>
              <a:rPr lang="en-US" sz="1600" i="0" dirty="0" smtClean="0"/>
              <a:t> group</a:t>
            </a:r>
          </a:p>
          <a:p>
            <a:endParaRPr lang="en-US" sz="1600" i="0" dirty="0" smtClean="0"/>
          </a:p>
          <a:p>
            <a:r>
              <a:rPr lang="en-US" sz="1600" i="0" dirty="0" smtClean="0"/>
              <a:t>The combined test followed by invasive testing for all high-risk women could potentially have detected 87% of trisomy 21 and 93% of trisomies 18 or 13, at a FPR of 3.4%.</a:t>
            </a:r>
          </a:p>
          <a:p>
            <a:pPr>
              <a:buNone/>
            </a:pPr>
            <a:r>
              <a:rPr lang="en-US" sz="1600" i="0" dirty="0" smtClean="0"/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600" i="0" dirty="0" smtClean="0"/>
              <a:t>However, in the high-risk group, only 38% of women chose invasive testing.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16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6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676400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Results: potential performance of cfDNA testing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2286000"/>
            <a:ext cx="891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i="0" dirty="0" smtClean="0"/>
              <a:t>The cfDNA test was carried out in 3698 pregnancies from high- and intermediate-risk groups.</a:t>
            </a:r>
          </a:p>
          <a:p>
            <a:endParaRPr lang="en-US" sz="1400" i="0" dirty="0" smtClean="0"/>
          </a:p>
          <a:p>
            <a:r>
              <a:rPr lang="en-US" sz="1400" i="0" dirty="0" smtClean="0"/>
              <a:t>The test provided a result for 97.3% after first sampling and 98.2% after second sampling</a:t>
            </a:r>
          </a:p>
          <a:p>
            <a:endParaRPr lang="en-US" sz="1400" i="0" dirty="0"/>
          </a:p>
          <a:p>
            <a:r>
              <a:rPr lang="en-US" sz="1400" i="0" dirty="0" smtClean="0"/>
              <a:t>65 pregnancies had no results from cfDNA testing</a:t>
            </a:r>
          </a:p>
          <a:p>
            <a:pPr lvl="1"/>
            <a:r>
              <a:rPr lang="en-US" sz="1400" i="0" dirty="0" smtClean="0"/>
              <a:t>5/65 had results from invasive testing (couples chose to have both CVS and </a:t>
            </a:r>
            <a:r>
              <a:rPr lang="en-US" sz="1400" i="0" dirty="0" err="1" smtClean="0"/>
              <a:t>cfDNA</a:t>
            </a:r>
            <a:r>
              <a:rPr lang="en-US" sz="1400" i="0" dirty="0" smtClean="0"/>
              <a:t> testing)</a:t>
            </a:r>
          </a:p>
          <a:p>
            <a:pPr lvl="1"/>
            <a:r>
              <a:rPr lang="en-US" sz="1400" i="0" dirty="0" smtClean="0"/>
              <a:t>60/65 had no further tests – all cases had normal outcomes </a:t>
            </a:r>
          </a:p>
          <a:p>
            <a:pPr lvl="1"/>
            <a:endParaRPr lang="en-US" sz="1100" i="0" dirty="0" smtClean="0"/>
          </a:p>
          <a:p>
            <a:r>
              <a:rPr lang="en-US" sz="1400" i="0" dirty="0" smtClean="0"/>
              <a:t>The median time interval for results was 8 (</a:t>
            </a:r>
            <a:r>
              <a:rPr lang="en-US" sz="1400" i="0" dirty="0" smtClean="0"/>
              <a:t>range, </a:t>
            </a:r>
            <a:r>
              <a:rPr lang="en-US" sz="1400" i="0" dirty="0" smtClean="0"/>
              <a:t>4–21) days, with 98.7% being available within 14 days.</a:t>
            </a:r>
          </a:p>
          <a:p>
            <a:pPr>
              <a:buNone/>
            </a:pPr>
            <a:endParaRPr lang="en-US" sz="1400" i="0" dirty="0" smtClean="0"/>
          </a:p>
          <a:p>
            <a:r>
              <a:rPr lang="en-US" sz="1400" i="0" dirty="0" smtClean="0"/>
              <a:t>The cfDNA test was screen positive for </a:t>
            </a:r>
          </a:p>
          <a:p>
            <a:pPr lvl="1"/>
            <a:r>
              <a:rPr lang="en-US" sz="1400" i="0" dirty="0" smtClean="0"/>
              <a:t> 98% (43/44) of tested fetuses with trisomy 21 (1 false negative)</a:t>
            </a:r>
          </a:p>
          <a:p>
            <a:pPr lvl="1"/>
            <a:r>
              <a:rPr lang="en-US" sz="1400" i="0" dirty="0" smtClean="0"/>
              <a:t> 88% (21/24) of tested fetuses with trisomy 18 (no test result in 3 cases)</a:t>
            </a:r>
          </a:p>
          <a:p>
            <a:pPr lvl="1"/>
            <a:r>
              <a:rPr lang="en-US" sz="1400" i="0" dirty="0" smtClean="0"/>
              <a:t> 50% (2/4) of tested fetuses with trisomy 13  (2 false negatives)</a:t>
            </a:r>
          </a:p>
          <a:p>
            <a:pPr lvl="1"/>
            <a:r>
              <a:rPr lang="en-US" sz="1400" i="0" dirty="0" smtClean="0"/>
              <a:t> 0.25% (9/3564) of non-trisomic pregnancies (FPR)</a:t>
            </a:r>
            <a:endParaRPr lang="en-US" sz="1600" i="0" dirty="0" smtClean="0"/>
          </a:p>
          <a:p>
            <a:endParaRPr lang="en-US" sz="1800" i="0" dirty="0" smtClean="0"/>
          </a:p>
          <a:p>
            <a:endParaRPr lang="en-US" sz="1400" i="0" dirty="0" smtClean="0"/>
          </a:p>
          <a:p>
            <a:endParaRPr lang="en-US" sz="14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400" i="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4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2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09600" y="1905000"/>
            <a:ext cx="8185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Results: performance of contingent screening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5399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600" b="1" i="0" dirty="0" smtClean="0">
                <a:solidFill>
                  <a:schemeClr val="bg1"/>
                </a:solidFill>
              </a:rPr>
              <a:t>Clinical implementation of cfDNA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MM Gil et al.</a:t>
            </a:r>
            <a:r>
              <a:rPr lang="en-GB" altLang="it-IT" sz="1400" dirty="0" smtClean="0">
                <a:solidFill>
                  <a:schemeClr val="bg1"/>
                </a:solidFill>
              </a:rPr>
              <a:t>, UOG 2016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3048000"/>
            <a:ext cx="8610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 i="0" dirty="0" smtClean="0"/>
              <a:t>Contingent screening led to the prenatal detection of </a:t>
            </a:r>
          </a:p>
          <a:p>
            <a:pPr lvl="1"/>
            <a:r>
              <a:rPr lang="en-US" sz="1800" i="0" dirty="0" smtClean="0"/>
              <a:t>92% (43/47) of fetuses with trisomy 21</a:t>
            </a:r>
          </a:p>
          <a:p>
            <a:pPr lvl="1"/>
            <a:r>
              <a:rPr lang="en-US" sz="1800" i="0" dirty="0" smtClean="0"/>
              <a:t>100% (28/28) of fetuses with trisomies 18 or 13</a:t>
            </a:r>
          </a:p>
          <a:p>
            <a:endParaRPr lang="en-US" sz="1800" i="0" dirty="0" smtClean="0"/>
          </a:p>
          <a:p>
            <a:r>
              <a:rPr lang="en-US" sz="1800" i="0" dirty="0" smtClean="0"/>
              <a:t>Contingent screening did not detect four cases of trisomy 21</a:t>
            </a:r>
          </a:p>
          <a:p>
            <a:pPr lvl="1"/>
            <a:r>
              <a:rPr lang="en-US" sz="1800" i="0" dirty="0" smtClean="0"/>
              <a:t>1 case  in low-risk group – no further tests offered</a:t>
            </a:r>
          </a:p>
          <a:p>
            <a:pPr lvl="1"/>
            <a:r>
              <a:rPr lang="en-US" sz="1800" i="0" dirty="0" smtClean="0"/>
              <a:t>2 cases in high/intermediate-risk groups but parents declined further testing</a:t>
            </a:r>
          </a:p>
          <a:p>
            <a:pPr lvl="1"/>
            <a:r>
              <a:rPr lang="en-US" sz="1800" i="0" dirty="0" smtClean="0"/>
              <a:t>1 false-negative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27088</TotalTime>
  <Words>2345</Words>
  <Application>Microsoft Office PowerPoint</Application>
  <PresentationFormat>On-screen Show (4:3)</PresentationFormat>
  <Paragraphs>363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Alice Garrett</cp:lastModifiedBy>
  <cp:revision>709</cp:revision>
  <cp:lastPrinted>2011-09-13T15:07:48Z</cp:lastPrinted>
  <dcterms:created xsi:type="dcterms:W3CDTF">2015-12-19T11:11:16Z</dcterms:created>
  <dcterms:modified xsi:type="dcterms:W3CDTF">2015-12-21T14:44:29Z</dcterms:modified>
</cp:coreProperties>
</file>