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5"/>
  </p:notesMasterIdLst>
  <p:sldIdLst>
    <p:sldId id="329" r:id="rId3"/>
    <p:sldId id="350" r:id="rId4"/>
    <p:sldId id="349" r:id="rId5"/>
    <p:sldId id="384" r:id="rId6"/>
    <p:sldId id="401" r:id="rId7"/>
    <p:sldId id="402" r:id="rId8"/>
    <p:sldId id="387" r:id="rId9"/>
    <p:sldId id="399" r:id="rId10"/>
    <p:sldId id="400" r:id="rId11"/>
    <p:sldId id="353" r:id="rId12"/>
    <p:sldId id="381" r:id="rId13"/>
    <p:sldId id="371" r:id="rId1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05">
          <p15:clr>
            <a:srgbClr val="A4A3A4"/>
          </p15:clr>
        </p15:guide>
        <p15:guide id="3" pos="2880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3" autoAdjust="0"/>
    <p:restoredTop sz="88333" autoAdjust="0"/>
  </p:normalViewPr>
  <p:slideViewPr>
    <p:cSldViewPr>
      <p:cViewPr varScale="1">
        <p:scale>
          <a:sx n="94" d="100"/>
          <a:sy n="94" d="100"/>
        </p:scale>
        <p:origin x="102" y="150"/>
      </p:cViewPr>
      <p:guideLst>
        <p:guide orient="horz" pos="2160"/>
        <p:guide orient="horz" pos="605"/>
        <p:guide pos="2880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20/01/2020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/>
            <a:endParaRPr lang="en-US" altLang="it-I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September 2019</a:t>
            </a: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323528" y="2060848"/>
            <a:ext cx="8424936" cy="1844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zh-CN" altLang="it-IT" sz="2400" b="1" i="0" dirty="0" smtClean="0">
                <a:ea typeface="宋体" panose="02010600030101010101" pitchFamily="2" charset="-122"/>
              </a:rPr>
              <a:t>巨大儿的母婴并发症：一项队列研究</a:t>
            </a:r>
            <a:endParaRPr lang="it-IT" sz="2400" b="1" i="0" dirty="0"/>
          </a:p>
          <a:p>
            <a:pPr algn="ctr">
              <a:buNone/>
            </a:pPr>
            <a:endParaRPr lang="en-GB" sz="2400" b="1" i="0" dirty="0"/>
          </a:p>
          <a:p>
            <a:pPr>
              <a:buNone/>
            </a:pPr>
            <a:r>
              <a:rPr lang="sv-SE" sz="1800" i="0" dirty="0"/>
              <a:t>J. BETA , N. KHAN, M. FIOLNA, A. KHALIL, G. RAMADAN and </a:t>
            </a:r>
            <a:r>
              <a:rPr lang="sv-SE" sz="1800" i="0" dirty="0" smtClean="0"/>
              <a:t>R</a:t>
            </a:r>
            <a:r>
              <a:rPr lang="sv-SE" sz="1800" i="0" dirty="0"/>
              <a:t>. AKOLEKAR</a:t>
            </a:r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 smtClean="0"/>
              <a:t>Volume 54, </a:t>
            </a:r>
            <a:r>
              <a:rPr lang="it-IT" sz="1800" smtClean="0"/>
              <a:t>Issue 3, pages 319–325</a:t>
            </a: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267744" y="4437112"/>
            <a:ext cx="6263208" cy="155427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Alessandra Familiari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it-IT" sz="1900" i="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Translated by Ling Wei, Prof. </a:t>
            </a:r>
            <a:r>
              <a:rPr lang="en-GB" altLang="it-IT" sz="1900" i="0" dirty="0" err="1" smtClean="0">
                <a:solidFill>
                  <a:srgbClr val="000000"/>
                </a:solidFill>
                <a:cs typeface="Arial" panose="020B0604020202020204" pitchFamily="34" charset="0"/>
              </a:rPr>
              <a:t>Qingqing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Wu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翻译：危玲，吴青青</a:t>
            </a: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16024" y="2612446"/>
            <a:ext cx="8748464" cy="359219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buNone/>
            </a:pPr>
            <a:endParaRPr lang="en-GB" sz="1600" i="0" dirty="0"/>
          </a:p>
          <a:p>
            <a:pPr algn="just"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巨大儿与严重母婴并发症风险增加显著相关，母婴并发症包括产程延长的剖宫产，严重产后出血和肛门括约肌损伤，肩难产，</a:t>
            </a:r>
            <a:r>
              <a:rPr lang="zh-CN" altLang="en-US" sz="1600" i="0" dirty="0">
                <a:ea typeface="宋体" panose="02010600030101010101" pitchFamily="2" charset="-122"/>
                <a:sym typeface="+mn-ea"/>
              </a:rPr>
              <a:t>臂丛神经损伤，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出生时骨折</a:t>
            </a:r>
            <a:r>
              <a:rPr lang="zh-CN" altLang="en-US" sz="1600" i="0" dirty="0">
                <a:ea typeface="宋体" panose="02010600030101010101" pitchFamily="2" charset="-122"/>
                <a:sym typeface="+mn-ea"/>
              </a:rPr>
              <a:t>和缺血缺氧性脑病组成一类新生儿不良结局。</a:t>
            </a:r>
            <a:r>
              <a:rPr lang="it-IT" sz="1600" i="0" dirty="0"/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zh-CN" altLang="it-IT" sz="1600" i="0" dirty="0" err="1">
                <a:ea typeface="宋体" panose="02010600030101010101" pitchFamily="2" charset="-122"/>
              </a:rPr>
              <a:t>不良结局的风险增加更多表现在新生儿方面，尽管这些并发症发生率低，在出生体重达到</a:t>
            </a:r>
            <a:r>
              <a:rPr lang="en-US" altLang="zh-CN" sz="1600" i="0" dirty="0" err="1">
                <a:ea typeface="宋体" panose="02010600030101010101" pitchFamily="2" charset="-122"/>
              </a:rPr>
              <a:t>4000g</a:t>
            </a:r>
            <a:r>
              <a:rPr lang="zh-CN" altLang="en-US" sz="1600" i="0" dirty="0" err="1">
                <a:ea typeface="宋体" panose="02010600030101010101" pitchFamily="2" charset="-122"/>
              </a:rPr>
              <a:t>以上才会出现，但此后随着体重增加，风险呈指数级增加。</a:t>
            </a:r>
            <a:endParaRPr lang="it-IT" sz="1600" i="0" dirty="0"/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zh-CN" altLang="it-IT" sz="1600" b="1" dirty="0">
                <a:ea typeface="宋体" panose="02010600030101010101" pitchFamily="2" charset="-122"/>
              </a:rPr>
              <a:t>孕产妇不良结局风险在巨大儿组增加</a:t>
            </a:r>
            <a:r>
              <a:rPr lang="en-US" altLang="zh-CN" sz="1600" b="1" dirty="0">
                <a:ea typeface="宋体" panose="02010600030101010101" pitchFamily="2" charset="-122"/>
              </a:rPr>
              <a:t>2</a:t>
            </a:r>
            <a:r>
              <a:rPr lang="zh-CN" altLang="en-US" sz="1600" b="1" dirty="0">
                <a:ea typeface="宋体" panose="02010600030101010101" pitchFamily="2" charset="-122"/>
              </a:rPr>
              <a:t>倍，超重巨大儿组增加</a:t>
            </a:r>
            <a:r>
              <a:rPr lang="en-US" altLang="zh-CN" sz="1600" b="1" dirty="0">
                <a:ea typeface="宋体" panose="02010600030101010101" pitchFamily="2" charset="-122"/>
              </a:rPr>
              <a:t>3</a:t>
            </a:r>
            <a:r>
              <a:rPr lang="zh-CN" altLang="en-US" sz="1600" b="1" dirty="0">
                <a:ea typeface="宋体" panose="02010600030101010101" pitchFamily="2" charset="-122"/>
              </a:rPr>
              <a:t>倍，然而新生儿</a:t>
            </a:r>
            <a:r>
              <a:rPr lang="zh-CN" altLang="it-IT" sz="1600" b="1" dirty="0">
                <a:ea typeface="宋体" panose="02010600030101010101" pitchFamily="2" charset="-122"/>
                <a:sym typeface="+mn-ea"/>
              </a:rPr>
              <a:t>不良结局风险在巨大儿组增加</a:t>
            </a:r>
            <a:r>
              <a:rPr lang="en-US" altLang="zh-CN" sz="1600" b="1" dirty="0"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1600" b="1" dirty="0">
                <a:ea typeface="宋体" panose="02010600030101010101" pitchFamily="2" charset="-122"/>
                <a:sym typeface="+mn-ea"/>
              </a:rPr>
              <a:t>倍，超重巨大儿组增加</a:t>
            </a:r>
            <a:r>
              <a:rPr lang="en-US" altLang="zh-CN" sz="1600" b="1" dirty="0">
                <a:ea typeface="宋体" panose="02010600030101010101" pitchFamily="2" charset="-122"/>
                <a:sym typeface="+mn-ea"/>
              </a:rPr>
              <a:t>10</a:t>
            </a:r>
            <a:r>
              <a:rPr lang="zh-CN" altLang="en-US" sz="1600" b="1" dirty="0">
                <a:ea typeface="宋体" panose="02010600030101010101" pitchFamily="2" charset="-122"/>
                <a:sym typeface="+mn-ea"/>
              </a:rPr>
              <a:t>倍。</a:t>
            </a:r>
            <a:endParaRPr lang="en-GB" sz="1600" i="0" dirty="0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292287" y="1558638"/>
            <a:ext cx="4559424" cy="4603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400" b="1" i="0" dirty="0">
                <a:ea typeface="宋体" panose="02010600030101010101" pitchFamily="2" charset="-122"/>
              </a:rPr>
              <a:t>主要发现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1520" y="2360413"/>
            <a:ext cx="8583488" cy="235331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/>
            <a:r>
              <a:rPr lang="zh-CN" altLang="it-IT" sz="1600" b="0" i="1" dirty="0" smtClean="0">
                <a:ea typeface="宋体" panose="02010600030101010101" pitchFamily="2" charset="-122"/>
              </a:rPr>
              <a:t>优势：</a:t>
            </a:r>
            <a:endParaRPr lang="it-IT" sz="1600" b="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it-IT" sz="1600" b="0" dirty="0">
                <a:ea typeface="宋体" panose="02010600030101010101" pitchFamily="2" charset="-122"/>
              </a:rPr>
              <a:t>出生队列样本量大且有连续性，孕产妇在本中心产检并分娩。</a:t>
            </a:r>
            <a:r>
              <a:rPr lang="it-IT" sz="1600" b="0" dirty="0" smtClean="0"/>
              <a:t> </a:t>
            </a:r>
            <a:endParaRPr lang="it-IT" sz="16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it-IT" sz="1600" b="0" dirty="0">
                <a:ea typeface="宋体" panose="02010600030101010101" pitchFamily="2" charset="-122"/>
              </a:rPr>
              <a:t>母婴不良结局的数据精确而肯定。</a:t>
            </a:r>
            <a:endParaRPr lang="it-IT" sz="16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it-IT" sz="1600" b="0" dirty="0">
                <a:ea typeface="宋体" panose="02010600030101010101" pitchFamily="2" charset="-122"/>
              </a:rPr>
              <a:t>校正了母体、妊娠和产程后再评估不良结局风险。</a:t>
            </a:r>
            <a:endParaRPr lang="it-IT" sz="16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it-IT" sz="1600" b="0" dirty="0">
                <a:ea typeface="宋体" panose="02010600030101010101" pitchFamily="2" charset="-122"/>
              </a:rPr>
              <a:t>报道了出生体重</a:t>
            </a:r>
            <a:r>
              <a:rPr lang="it-IT" sz="1600" b="0" dirty="0" smtClean="0">
                <a:sym typeface="+mn-ea"/>
              </a:rPr>
              <a:t>4000g </a:t>
            </a:r>
            <a:r>
              <a:rPr lang="zh-CN" altLang="it-IT" sz="1600" b="0" dirty="0" smtClean="0">
                <a:ea typeface="宋体" panose="02010600030101010101" pitchFamily="2" charset="-122"/>
                <a:sym typeface="+mn-ea"/>
              </a:rPr>
              <a:t>至</a:t>
            </a:r>
            <a:r>
              <a:rPr lang="it-IT" sz="1600" b="0" dirty="0">
                <a:sym typeface="+mn-ea"/>
              </a:rPr>
              <a:t>6000</a:t>
            </a:r>
            <a:r>
              <a:rPr lang="it-IT" sz="1600" b="0" dirty="0" smtClean="0">
                <a:sym typeface="+mn-ea"/>
              </a:rPr>
              <a:t>g</a:t>
            </a:r>
            <a:r>
              <a:rPr lang="zh-CN" altLang="it-IT" sz="1600" b="0" dirty="0" smtClean="0">
                <a:ea typeface="宋体" panose="02010600030101010101" pitchFamily="2" charset="-122"/>
                <a:sym typeface="+mn-ea"/>
              </a:rPr>
              <a:t>之间的不良结局的相对和绝对风险。</a:t>
            </a:r>
            <a:endParaRPr lang="it-IT" sz="1600" b="0" dirty="0" smtClean="0"/>
          </a:p>
          <a:p>
            <a:pPr algn="just"/>
            <a:r>
              <a:rPr lang="zh-CN" altLang="it-IT" sz="1600" b="0" i="1" dirty="0" smtClean="0">
                <a:ea typeface="宋体" panose="02010600030101010101" pitchFamily="2" charset="-122"/>
              </a:rPr>
              <a:t>局限：</a:t>
            </a:r>
            <a:endParaRPr lang="it-IT" sz="1600" b="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zh-CN" altLang="it-IT" sz="1600" b="0" dirty="0" smtClean="0">
                <a:ea typeface="宋体" panose="02010600030101010101" pitchFamily="2" charset="-122"/>
              </a:rPr>
              <a:t>本研究数据来源于单中心，母婴并发症发生率的结果受当地人口特点和产前、产后护理流程的影响。</a:t>
            </a:r>
            <a:endParaRPr lang="en-GB" sz="1600" b="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548028" y="1653540"/>
            <a:ext cx="1713230" cy="4603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400" b="1" i="0" dirty="0">
                <a:ea typeface="宋体" panose="02010600030101010101" pitchFamily="2" charset="-122"/>
              </a:rPr>
              <a:t>优势和局限</a:t>
            </a:r>
            <a:endParaRPr lang="en-GB" altLang="it-IT" sz="24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006533" y="5002733"/>
            <a:ext cx="795020" cy="4603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GB" sz="2400" b="1" i="0" dirty="0">
                <a:ea typeface="宋体" panose="02010600030101010101" pitchFamily="2" charset="-122"/>
              </a:rPr>
              <a:t>结论</a:t>
            </a:r>
            <a:endParaRPr lang="en-GB" altLang="it-IT" sz="2400" dirty="0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51520" y="5874795"/>
            <a:ext cx="8587680" cy="58356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just"/>
            <a:r>
              <a:rPr lang="zh-CN" altLang="it-IT" sz="1600" b="0" dirty="0">
                <a:ea typeface="宋体" panose="02010600030101010101" pitchFamily="2" charset="-122"/>
              </a:rPr>
              <a:t>研究显示在妊娠期对巨大儿母婴并发症进行风险评估，能做出有关妊娠管理的决策，并协助提供标准化信息的产前咨询。</a:t>
            </a:r>
            <a:endParaRPr lang="it-IT" sz="1600" b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13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2031231"/>
            <a:ext cx="648017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</a:rPr>
              <a:t>讨论要点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66648" y="3516455"/>
            <a:ext cx="8625831" cy="181673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GB" b="0" dirty="0">
                <a:ea typeface="宋体" panose="02010600030101010101" pitchFamily="2" charset="-122"/>
              </a:rPr>
              <a:t>研究结果可能会改变大于胎龄儿的管理吗？</a:t>
            </a:r>
            <a:endParaRPr lang="en-GB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GB" b="0" dirty="0">
                <a:ea typeface="宋体" panose="02010600030101010101" pitchFamily="2" charset="-122"/>
              </a:rPr>
              <a:t>根据这些结果，什么才是这类人群降低不良结局的好办法？</a:t>
            </a:r>
            <a:endParaRPr lang="en-GB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GB" b="0" dirty="0">
                <a:ea typeface="宋体" panose="02010600030101010101" pitchFamily="2" charset="-122"/>
              </a:rPr>
              <a:t>有多少大于胎龄儿能根据预估胎儿体重在产前明确诊断并进行管理？</a:t>
            </a:r>
            <a:endParaRPr lang="en-GB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0" dirty="0"/>
              <a:t>我们是否可以推测，</a:t>
            </a:r>
            <a:r>
              <a:rPr lang="zh-CN" altLang="en-GB" b="0" dirty="0">
                <a:ea typeface="宋体" panose="02010600030101010101" pitchFamily="2" charset="-122"/>
              </a:rPr>
              <a:t>除了预估胎儿体重</a:t>
            </a:r>
            <a:r>
              <a:rPr lang="en-GB" b="0" dirty="0"/>
              <a:t>之外，应该有一个绝对的引产</a:t>
            </a:r>
            <a:r>
              <a:rPr lang="zh-CN" altLang="en-GB" b="0" dirty="0">
                <a:ea typeface="宋体" panose="02010600030101010101" pitchFamily="2" charset="-122"/>
              </a:rPr>
              <a:t>指征</a:t>
            </a:r>
            <a:r>
              <a:rPr lang="en-GB" b="0" dirty="0"/>
              <a:t>？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/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53652"/>
            <a:ext cx="8642350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800" b="1" i="0" dirty="0">
                <a:ea typeface="宋体" panose="02010600030101010101" pitchFamily="2" charset="-122"/>
              </a:rPr>
              <a:t>引言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</a:t>
            </a:r>
            <a:r>
              <a:rPr lang="de-DE" altLang="it-IT" sz="1400" dirty="0" smtClean="0">
                <a:solidFill>
                  <a:schemeClr val="bg1"/>
                </a:solidFill>
              </a:rPr>
              <a:t>al.</a:t>
            </a:r>
            <a:r>
              <a:rPr lang="en-GB" altLang="it-IT" sz="1400" dirty="0" smtClean="0">
                <a:solidFill>
                  <a:schemeClr val="bg1"/>
                </a:solidFill>
              </a:rPr>
              <a:t>, </a:t>
            </a:r>
            <a:r>
              <a:rPr lang="en-GB" altLang="it-IT" sz="1400" dirty="0">
                <a:solidFill>
                  <a:schemeClr val="bg1"/>
                </a:solidFill>
              </a:rPr>
              <a:t>UOG 2019</a:t>
            </a: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503357" y="2914793"/>
            <a:ext cx="8136904" cy="213296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胎儿出生体重大于</a:t>
            </a:r>
            <a:r>
              <a:rPr lang="en-US" altLang="zh-CN" sz="1600" i="0" dirty="0">
                <a:ea typeface="宋体" panose="02010600030101010101" pitchFamily="2" charset="-122"/>
              </a:rPr>
              <a:t>4000g</a:t>
            </a:r>
            <a:r>
              <a:rPr lang="zh-CN" altLang="en-US" sz="1600" i="0" dirty="0">
                <a:ea typeface="宋体" panose="02010600030101010101" pitchFamily="2" charset="-122"/>
              </a:rPr>
              <a:t>诊断为巨大儿，其发生率估计在</a:t>
            </a:r>
            <a:r>
              <a:rPr lang="it-IT" sz="1600" i="0" dirty="0"/>
              <a:t> 10</a:t>
            </a:r>
            <a:r>
              <a:rPr lang="it-IT" sz="1600" i="0" dirty="0" smtClean="0"/>
              <a:t>%. </a:t>
            </a:r>
            <a:endParaRPr lang="it-IT" sz="1600" i="0" dirty="0"/>
          </a:p>
          <a:p>
            <a:pPr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巨大儿与母婴合并症相关。</a:t>
            </a:r>
            <a:r>
              <a:rPr lang="it-IT" sz="1600" i="0" dirty="0" smtClean="0"/>
              <a:t> </a:t>
            </a:r>
            <a:endParaRPr lang="it-IT" sz="1600" i="0" dirty="0"/>
          </a:p>
          <a:p>
            <a:pPr>
              <a:lnSpc>
                <a:spcPct val="150000"/>
              </a:lnSpc>
            </a:pPr>
            <a:r>
              <a:rPr lang="zh-CN" altLang="it-IT" sz="1600" i="0" dirty="0" smtClean="0">
                <a:ea typeface="宋体" panose="02010600030101010101" pitchFamily="2" charset="-122"/>
              </a:rPr>
              <a:t>然而，目前文献报告对合并症的风险评估有明显的偏倚，主要是基于</a:t>
            </a:r>
            <a:endParaRPr lang="it-IT" sz="1600" i="0" dirty="0" smtClean="0"/>
          </a:p>
          <a:p>
            <a:pPr lvl="1">
              <a:lnSpc>
                <a:spcPct val="150000"/>
              </a:lnSpc>
            </a:pPr>
            <a:r>
              <a:rPr lang="zh-CN" altLang="it-IT" sz="1600" i="0" dirty="0" smtClean="0">
                <a:ea typeface="宋体" panose="02010600030101010101" pitchFamily="2" charset="-122"/>
              </a:rPr>
              <a:t>并发症报告的研究设计，样本数量和类型的变异；</a:t>
            </a:r>
            <a:endParaRPr lang="it-IT" sz="1600" i="0" dirty="0" smtClean="0"/>
          </a:p>
          <a:p>
            <a:pPr lvl="1">
              <a:lnSpc>
                <a:spcPct val="150000"/>
              </a:lnSpc>
            </a:pPr>
            <a:r>
              <a:rPr lang="zh-CN" altLang="it-IT" sz="1600" i="0" dirty="0" smtClean="0">
                <a:ea typeface="宋体" panose="02010600030101010101" pitchFamily="2" charset="-122"/>
              </a:rPr>
              <a:t>对结局评估有影响的混杂因素缺乏校正</a:t>
            </a:r>
            <a:endParaRPr lang="it-IT" sz="1600" i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765549" y="1772816"/>
            <a:ext cx="1612900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</a:rPr>
              <a:t>研究目的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55576" y="3299106"/>
            <a:ext cx="7344816" cy="215836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200000"/>
              </a:lnSpc>
            </a:pPr>
            <a:r>
              <a:rPr lang="zh-CN" altLang="en-US" sz="1600" i="0" dirty="0" smtClean="0">
                <a:ea typeface="宋体" panose="02010600030101010101" pitchFamily="2" charset="-122"/>
              </a:rPr>
              <a:t>评估巨大儿母婴并发症的绝对危险因素。</a:t>
            </a:r>
            <a:endParaRPr lang="en-US" sz="1600" i="0" dirty="0"/>
          </a:p>
          <a:p>
            <a:pPr algn="just">
              <a:lnSpc>
                <a:spcPct val="200000"/>
              </a:lnSpc>
            </a:pPr>
            <a:r>
              <a:rPr lang="zh-CN" altLang="en-US" sz="1600" i="0" dirty="0">
                <a:ea typeface="宋体" panose="02010600030101010101" pitchFamily="2" charset="-122"/>
              </a:rPr>
              <a:t>校正母体和妊娠因素后再评价并发症的</a:t>
            </a:r>
            <a:r>
              <a:rPr lang="en-US" altLang="zh-CN" sz="1600" i="0" dirty="0">
                <a:ea typeface="宋体" panose="02010600030101010101" pitchFamily="2" charset="-122"/>
              </a:rPr>
              <a:t>OR</a:t>
            </a:r>
            <a:r>
              <a:rPr lang="zh-CN" altLang="en-US" sz="1600" i="0" dirty="0">
                <a:ea typeface="宋体" panose="02010600030101010101" pitchFamily="2" charset="-122"/>
              </a:rPr>
              <a:t>值。</a:t>
            </a:r>
            <a:endParaRPr lang="en-US" sz="1600" i="0" dirty="0"/>
          </a:p>
          <a:p>
            <a:pPr algn="just">
              <a:lnSpc>
                <a:spcPct val="200000"/>
              </a:lnSpc>
            </a:pPr>
            <a:r>
              <a:rPr lang="zh-CN" altLang="en-US" sz="1600" i="0" dirty="0">
                <a:ea typeface="宋体" panose="02010600030101010101" pitchFamily="2" charset="-122"/>
              </a:rPr>
              <a:t>根据胎儿体重，评价并发症的相对和绝对危险因素，同时也对母婴结局进行综合评估。</a:t>
            </a:r>
            <a:endParaRPr lang="en-US" sz="1600" i="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377501" y="2478892"/>
            <a:ext cx="8388995" cy="362013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buNone/>
            </a:pPr>
            <a:endParaRPr lang="en-GB" sz="1500" dirty="0" smtClean="0"/>
          </a:p>
          <a:p>
            <a:pPr marL="0" indent="0" algn="just">
              <a:buNone/>
            </a:pPr>
            <a:r>
              <a:rPr lang="zh-CN" altLang="en-GB" sz="1600" dirty="0" smtClean="0">
                <a:ea typeface="宋体" panose="02010600030101010101" pitchFamily="2" charset="-122"/>
              </a:rPr>
              <a:t>研究设计：回顾性队列研究</a:t>
            </a:r>
            <a:endParaRPr lang="en-GB" sz="1600" i="0" dirty="0"/>
          </a:p>
          <a:p>
            <a:pPr marL="0" indent="0" algn="just">
              <a:buNone/>
            </a:pPr>
            <a:endParaRPr lang="en-GB" sz="1000" dirty="0" smtClean="0"/>
          </a:p>
          <a:p>
            <a:pPr marL="0" indent="0" algn="just">
              <a:buNone/>
            </a:pPr>
            <a:r>
              <a:rPr lang="zh-CN" altLang="en-GB" sz="1600" dirty="0" smtClean="0">
                <a:ea typeface="宋体" panose="02010600030101010101" pitchFamily="2" charset="-122"/>
              </a:rPr>
              <a:t>纳入标准：单胎妊娠，无外观畸形，孕周</a:t>
            </a:r>
            <a:r>
              <a:rPr lang="en-US" altLang="zh-CN" sz="1600" dirty="0" smtClean="0">
                <a:ea typeface="宋体" panose="02010600030101010101" pitchFamily="2" charset="-122"/>
              </a:rPr>
              <a:t>≥24</a:t>
            </a:r>
            <a:r>
              <a:rPr lang="zh-CN" altLang="en-US" sz="1600" dirty="0" smtClean="0">
                <a:ea typeface="宋体" panose="02010600030101010101" pitchFamily="2" charset="-122"/>
              </a:rPr>
              <a:t>周。</a:t>
            </a:r>
            <a:r>
              <a:rPr lang="it-IT" sz="1600" i="0" dirty="0" smtClean="0"/>
              <a:t> </a:t>
            </a:r>
          </a:p>
          <a:p>
            <a:pPr marL="0" indent="0" algn="just">
              <a:buNone/>
            </a:pPr>
            <a:endParaRPr lang="it-IT" sz="1000" i="0" dirty="0" smtClean="0"/>
          </a:p>
          <a:p>
            <a:pPr marL="0" indent="0" algn="just">
              <a:buNone/>
            </a:pPr>
            <a:r>
              <a:rPr lang="zh-CN" altLang="it-IT" sz="1600" dirty="0" smtClean="0">
                <a:ea typeface="宋体" panose="02010600030101010101" pitchFamily="2" charset="-122"/>
              </a:rPr>
              <a:t>排除标准：多胎妊娠，流产，死产，终止妊娠，有严重的出生缺陷，无法随访的。</a:t>
            </a:r>
            <a:endParaRPr lang="it-IT" sz="1600" i="0" dirty="0" smtClean="0"/>
          </a:p>
          <a:p>
            <a:pPr marL="0" indent="0" algn="just">
              <a:buNone/>
            </a:pPr>
            <a:endParaRPr lang="it-IT" sz="1000" i="0" dirty="0" smtClean="0"/>
          </a:p>
          <a:p>
            <a:pPr marL="0" indent="0" algn="just">
              <a:buNone/>
            </a:pPr>
            <a:r>
              <a:rPr lang="zh-CN" altLang="it-IT" sz="1600" i="0" dirty="0" smtClean="0">
                <a:ea typeface="宋体" panose="02010600030101010101" pitchFamily="2" charset="-122"/>
              </a:rPr>
              <a:t>符合纳入标准的妊娠按照出生体重划分为：</a:t>
            </a:r>
            <a:endParaRPr lang="it-IT" sz="1600" i="0" dirty="0"/>
          </a:p>
          <a:p>
            <a:pPr algn="just"/>
            <a:r>
              <a:rPr lang="zh-CN" altLang="it-IT" sz="1600" i="0" dirty="0" smtClean="0">
                <a:ea typeface="宋体" panose="02010600030101010101" pitchFamily="2" charset="-122"/>
              </a:rPr>
              <a:t>巨大儿组</a:t>
            </a:r>
            <a:r>
              <a:rPr lang="it-IT" sz="1600" i="0" dirty="0"/>
              <a:t>(</a:t>
            </a:r>
            <a:r>
              <a:rPr lang="zh-CN" altLang="it-IT" sz="1600" i="0" dirty="0">
                <a:ea typeface="宋体" panose="02010600030101010101" pitchFamily="2" charset="-122"/>
              </a:rPr>
              <a:t>出生体重</a:t>
            </a:r>
            <a:r>
              <a:rPr lang="it-IT" sz="1600" i="0" dirty="0" smtClean="0"/>
              <a:t>&gt;</a:t>
            </a:r>
            <a:r>
              <a:rPr lang="it-IT" sz="1600" i="0" dirty="0"/>
              <a:t> 4000 g)</a:t>
            </a:r>
          </a:p>
          <a:p>
            <a:pPr algn="just"/>
            <a:r>
              <a:rPr lang="zh-CN" altLang="it-IT" sz="1600" i="0" dirty="0" err="1">
                <a:ea typeface="宋体" panose="02010600030101010101" pitchFamily="2" charset="-122"/>
              </a:rPr>
              <a:t>正常体重组</a:t>
            </a:r>
            <a:r>
              <a:rPr lang="it-IT" sz="1600" i="0" dirty="0"/>
              <a:t>(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出生体重</a:t>
            </a:r>
            <a:r>
              <a:rPr lang="it-IT" sz="1600" i="0" dirty="0"/>
              <a:t>2500–4000 g) </a:t>
            </a:r>
          </a:p>
          <a:p>
            <a:pPr algn="just"/>
            <a:r>
              <a:rPr lang="zh-CN" altLang="it-IT" sz="1600" i="0" dirty="0">
                <a:ea typeface="宋体" panose="02010600030101010101" pitchFamily="2" charset="-122"/>
              </a:rPr>
              <a:t>低体重组</a:t>
            </a:r>
            <a:r>
              <a:rPr lang="it-IT" sz="1600" i="0" dirty="0"/>
              <a:t> (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出生体重</a:t>
            </a:r>
            <a:r>
              <a:rPr lang="it-IT" sz="1600" i="0" dirty="0" smtClean="0"/>
              <a:t>&lt;</a:t>
            </a:r>
            <a:r>
              <a:rPr lang="it-IT" sz="1600" i="0" dirty="0"/>
              <a:t> 2500 g</a:t>
            </a:r>
            <a:r>
              <a:rPr lang="it-IT" sz="1600" i="0" dirty="0" smtClean="0"/>
              <a:t>).</a:t>
            </a:r>
            <a:endParaRPr lang="it-IT" sz="1600" i="0" dirty="0"/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it-IT" sz="1600" i="0" dirty="0" smtClean="0">
                <a:ea typeface="宋体" panose="02010600030101010101" pitchFamily="2" charset="-122"/>
              </a:rPr>
              <a:t>巨大儿组中的亚群：出生体重</a:t>
            </a:r>
            <a:r>
              <a:rPr lang="it-IT" sz="1600" i="0" dirty="0" smtClean="0"/>
              <a:t>&gt;</a:t>
            </a:r>
            <a:r>
              <a:rPr lang="it-IT" sz="1600" i="0" dirty="0"/>
              <a:t>4500 g</a:t>
            </a:r>
            <a:r>
              <a:rPr lang="zh-CN" altLang="it-IT" sz="1600" i="0" dirty="0">
                <a:ea typeface="宋体" panose="02010600030101010101" pitchFamily="2" charset="-122"/>
              </a:rPr>
              <a:t>（超重巨大儿组）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627784" y="1556792"/>
            <a:ext cx="3565525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400" b="1" i="0" dirty="0">
                <a:ea typeface="宋体" panose="02010600030101010101" pitchFamily="2" charset="-122"/>
              </a:rPr>
              <a:t>方法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89236" y="1556792"/>
            <a:ext cx="3565525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400" b="1" i="0" dirty="0">
                <a:ea typeface="宋体" panose="02010600030101010101" pitchFamily="2" charset="-122"/>
              </a:rPr>
              <a:t>方法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378460" y="2842260"/>
            <a:ext cx="4172585" cy="242760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zh-CN" altLang="en-GB" sz="1700" b="1" dirty="0" smtClean="0">
                <a:ea typeface="宋体" panose="02010600030101010101" pitchFamily="2" charset="-122"/>
              </a:rPr>
              <a:t>母亲并发症</a:t>
            </a:r>
            <a:endParaRPr lang="en-GB" sz="1700" b="1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GB" sz="1600" i="0" dirty="0" smtClean="0">
                <a:ea typeface="宋体" panose="02010600030101010101" pitchFamily="2" charset="-122"/>
              </a:rPr>
              <a:t>第一和第二产程延长，阴道助产，阴道助产失败需行剖宫产，任何指征的紧急剖宫产</a:t>
            </a:r>
            <a:r>
              <a:rPr lang="it-IT" sz="1600" i="0" dirty="0"/>
              <a:t>, </a:t>
            </a:r>
            <a:r>
              <a:rPr lang="zh-CN" altLang="it-IT" sz="1600" i="0" dirty="0">
                <a:ea typeface="宋体" panose="02010600030101010101" pitchFamily="2" charset="-122"/>
              </a:rPr>
              <a:t>产程延长需行剖宫产产后出血，和肛门括约肌损伤。</a:t>
            </a:r>
          </a:p>
          <a:p>
            <a:pPr marL="0" indent="0">
              <a:lnSpc>
                <a:spcPct val="150000"/>
              </a:lnSpc>
              <a:buNone/>
            </a:pPr>
            <a:endParaRPr lang="it-IT" sz="160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716016" y="2802168"/>
            <a:ext cx="4219287" cy="252539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zh-CN" altLang="en-GB" sz="1700" b="1" dirty="0" smtClean="0">
                <a:ea typeface="宋体" panose="02010600030101010101" pitchFamily="2" charset="-122"/>
              </a:rPr>
              <a:t>新生儿并发症</a:t>
            </a:r>
            <a:endParaRPr lang="en-GB" sz="1700" b="1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it-IT" sz="1600" i="0" dirty="0">
                <a:ea typeface="宋体" panose="02010600030101010101" pitchFamily="2" charset="-122"/>
              </a:rPr>
              <a:t>肩难产，臂丛神经损伤，出生时骨折，缺血缺氧性脑病。</a:t>
            </a:r>
            <a:endParaRPr lang="it-IT" sz="1600" i="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it-IT" sz="1600" i="0" dirty="0" smtClean="0">
                <a:ea typeface="宋体" panose="02010600030101010101" pitchFamily="2" charset="-122"/>
              </a:rPr>
              <a:t>肩难产分为：</a:t>
            </a:r>
            <a:r>
              <a:rPr lang="it-IT" sz="1600" i="0" dirty="0"/>
              <a:t> </a:t>
            </a:r>
          </a:p>
          <a:p>
            <a:pPr algn="just"/>
            <a:r>
              <a:rPr lang="zh-CN" altLang="it-IT" sz="1600" i="0" dirty="0">
                <a:ea typeface="宋体" panose="02010600030101010101" pitchFamily="2" charset="-122"/>
              </a:rPr>
              <a:t>需要任一步骤手法帮助分娩的肩难产</a:t>
            </a:r>
          </a:p>
          <a:p>
            <a:pPr algn="just"/>
            <a:r>
              <a:rPr lang="zh-CN" altLang="it-IT" sz="1600" i="0" dirty="0">
                <a:ea typeface="宋体" panose="02010600030101010101" pitchFamily="2" charset="-122"/>
              </a:rPr>
              <a:t>严重肩难产：需要进行产道内操作才能分娩的肩难产</a:t>
            </a:r>
            <a:endParaRPr lang="en-GB" sz="1600" i="0" dirty="0"/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294219" y="5734103"/>
            <a:ext cx="8641084" cy="86931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zh-CN" altLang="it-IT" sz="1700" b="1" dirty="0">
                <a:ea typeface="宋体" panose="02010600030101010101" pitchFamily="2" charset="-122"/>
              </a:rPr>
              <a:t>综合组成的母儿并发症</a:t>
            </a:r>
            <a:endParaRPr lang="it-IT" sz="1700" b="1" dirty="0"/>
          </a:p>
          <a:p>
            <a:pPr marL="0" indent="0" algn="just">
              <a:buNone/>
            </a:pPr>
            <a:r>
              <a:rPr lang="zh-CN" altLang="it-IT" sz="1400" i="0" dirty="0">
                <a:ea typeface="宋体" panose="02010600030101010101" pitchFamily="2" charset="-122"/>
              </a:rPr>
              <a:t>产程延长的急诊剖宫产，严重产后出血和肛门括约肌损伤组成一类孕产妇不良结局。</a:t>
            </a:r>
            <a:r>
              <a:rPr lang="it-IT" sz="1400" i="0" dirty="0" smtClean="0"/>
              <a:t> </a:t>
            </a:r>
            <a:endParaRPr lang="it-IT" sz="1400" i="0" dirty="0"/>
          </a:p>
          <a:p>
            <a:pPr marL="0" indent="0" algn="just">
              <a:buNone/>
            </a:pPr>
            <a:r>
              <a:rPr lang="zh-CN" altLang="it-IT" sz="1400" i="0" dirty="0">
                <a:ea typeface="宋体" panose="02010600030101010101" pitchFamily="2" charset="-122"/>
              </a:rPr>
              <a:t>肩难产，出生时骨折</a:t>
            </a:r>
            <a:r>
              <a:rPr lang="en-US" altLang="zh-CN" sz="1400" i="0" dirty="0">
                <a:ea typeface="宋体" panose="02010600030101010101" pitchFamily="2" charset="-122"/>
              </a:rPr>
              <a:t>/</a:t>
            </a:r>
            <a:r>
              <a:rPr lang="zh-CN" altLang="en-US" sz="1400" i="0" dirty="0">
                <a:ea typeface="宋体" panose="02010600030101010101" pitchFamily="2" charset="-122"/>
              </a:rPr>
              <a:t>臂丛神经损伤和缺血缺氧性脑病组成一类新生儿不良结局。</a:t>
            </a:r>
            <a:endParaRPr lang="en-GB" sz="1400" i="0" dirty="0"/>
          </a:p>
        </p:txBody>
      </p:sp>
      <p:sp>
        <p:nvSpPr>
          <p:cNvPr id="2" name="Rectangle 1"/>
          <p:cNvSpPr/>
          <p:nvPr/>
        </p:nvSpPr>
        <p:spPr>
          <a:xfrm>
            <a:off x="4012853" y="2094438"/>
            <a:ext cx="120396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GB" sz="2000" b="1" i="0" dirty="0">
                <a:ea typeface="宋体" panose="02010600030101010101" pitchFamily="2" charset="-122"/>
              </a:rPr>
              <a:t>结局评价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717352" y="1628800"/>
            <a:ext cx="3565525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Results</a:t>
            </a:r>
            <a:endParaRPr lang="en-GB" altLang="it-IT" sz="2400" b="1" i="0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323404" y="2734263"/>
            <a:ext cx="8569076" cy="316928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it-IT" sz="1600" dirty="0">
                <a:ea typeface="宋体" panose="02010600030101010101" pitchFamily="2" charset="-122"/>
              </a:rPr>
              <a:t>研究最终纳入</a:t>
            </a:r>
            <a:r>
              <a:rPr lang="en-US" altLang="zh-CN" sz="1600" dirty="0">
                <a:ea typeface="宋体" panose="02010600030101010101" pitchFamily="2" charset="-122"/>
              </a:rPr>
              <a:t>35448</a:t>
            </a:r>
            <a:r>
              <a:rPr lang="zh-CN" altLang="en-US" sz="1600" dirty="0">
                <a:ea typeface="宋体" panose="02010600030101010101" pitchFamily="2" charset="-122"/>
              </a:rPr>
              <a:t>例孕妇</a:t>
            </a:r>
            <a:endParaRPr lang="it-IT" sz="1600" i="0" dirty="0"/>
          </a:p>
          <a:p>
            <a:pPr lvl="1"/>
            <a:r>
              <a:rPr lang="it-IT" sz="1600" i="0" dirty="0" smtClean="0"/>
              <a:t>31 </a:t>
            </a:r>
            <a:r>
              <a:rPr lang="it-IT" sz="1600" i="0" dirty="0"/>
              <a:t>026 </a:t>
            </a:r>
            <a:r>
              <a:rPr lang="zh-CN" altLang="it-IT" sz="1600" i="0" dirty="0">
                <a:ea typeface="宋体" panose="02010600030101010101" pitchFamily="2" charset="-122"/>
              </a:rPr>
              <a:t>例分娩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正常体重</a:t>
            </a:r>
            <a:r>
              <a:rPr lang="zh-CN" altLang="it-IT" sz="1600" i="0" dirty="0">
                <a:ea typeface="宋体" panose="02010600030101010101" pitchFamily="2" charset="-122"/>
              </a:rPr>
              <a:t>新生儿</a:t>
            </a:r>
            <a:r>
              <a:rPr lang="it-IT" sz="1600" i="0" dirty="0"/>
              <a:t> </a:t>
            </a:r>
          </a:p>
          <a:p>
            <a:pPr lvl="1"/>
            <a:r>
              <a:rPr lang="it-IT" sz="1600" i="0" dirty="0"/>
              <a:t>4522 </a:t>
            </a:r>
            <a:r>
              <a:rPr lang="zh-CN" altLang="it-IT" sz="1600" i="0" dirty="0">
                <a:ea typeface="宋体" panose="02010600030101010101" pitchFamily="2" charset="-122"/>
              </a:rPr>
              <a:t>例分娩巨大儿</a:t>
            </a:r>
            <a:r>
              <a:rPr lang="it-IT" sz="1600" i="0" dirty="0" smtClean="0"/>
              <a:t>. </a:t>
            </a:r>
            <a:endParaRPr lang="it-IT" sz="1000" i="0" dirty="0"/>
          </a:p>
          <a:p>
            <a:pPr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巨大儿组中包括</a:t>
            </a:r>
            <a:r>
              <a:rPr lang="it-IT" sz="1600" i="0" dirty="0"/>
              <a:t> 643 (14.2%) </a:t>
            </a:r>
            <a:r>
              <a:rPr lang="zh-CN" altLang="it-IT" sz="1600" i="0" dirty="0">
                <a:ea typeface="宋体" panose="02010600030101010101" pitchFamily="2" charset="-122"/>
              </a:rPr>
              <a:t>超重巨大儿。</a:t>
            </a:r>
          </a:p>
          <a:p>
            <a:pPr>
              <a:lnSpc>
                <a:spcPct val="150000"/>
              </a:lnSpc>
            </a:pPr>
            <a:r>
              <a:rPr lang="zh-CN" altLang="it-IT" sz="1600" i="0" dirty="0" smtClean="0">
                <a:ea typeface="宋体" panose="02010600030101010101" pitchFamily="2" charset="-122"/>
              </a:rPr>
              <a:t>另外</a:t>
            </a:r>
            <a:r>
              <a:rPr lang="it-IT" sz="1600" i="0" dirty="0" smtClean="0"/>
              <a:t> 2105 </a:t>
            </a:r>
            <a:r>
              <a:rPr lang="zh-CN" altLang="it-IT" sz="1600" i="0" dirty="0" smtClean="0">
                <a:ea typeface="宋体" panose="02010600030101010101" pitchFamily="2" charset="-122"/>
              </a:rPr>
              <a:t>分娩低出生体重新生儿未纳入进一步研究分析。</a:t>
            </a:r>
            <a:r>
              <a:rPr lang="it-IT" sz="1600" i="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it-IT" sz="1000" i="0" dirty="0" smtClean="0"/>
          </a:p>
          <a:p>
            <a:r>
              <a:rPr lang="zh-CN" altLang="en-GB" sz="1600" i="0" dirty="0">
                <a:ea typeface="宋体" panose="02010600030101010101" pitchFamily="2" charset="-122"/>
              </a:rPr>
              <a:t>与正常组相比，巨大儿组中母亲平均年龄、体重和身高较高，南亚裔和吸烟人群较少。超重巨大儿组中，妊娠期糖尿病的发病率较高。</a:t>
            </a:r>
            <a:endParaRPr lang="en-GB" sz="1600" i="0" dirty="0"/>
          </a:p>
          <a:p>
            <a:pPr marL="0" indent="0">
              <a:buNone/>
            </a:pPr>
            <a:endParaRPr lang="en-GB" sz="1000" i="0" dirty="0"/>
          </a:p>
          <a:p>
            <a:r>
              <a:rPr lang="zh-CN" altLang="en-GB" sz="1600" i="0" dirty="0">
                <a:ea typeface="宋体" panose="02010600030101010101" pitchFamily="2" charset="-122"/>
                <a:sym typeface="+mn-ea"/>
              </a:rPr>
              <a:t>与正常组相比，巨大儿组中平均分娩孕周较长，产时失血量较大，需要引产的比率较大。</a:t>
            </a:r>
            <a:endParaRPr lang="it-IT" sz="1600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37628"/>
            <a:ext cx="864235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</a:t>
            </a:r>
            <a:r>
              <a:rPr lang="en-GB" altLang="it-IT" sz="1400" dirty="0" smtClean="0">
                <a:solidFill>
                  <a:schemeClr val="bg1"/>
                </a:solidFill>
              </a:rPr>
              <a:t>2019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 rotWithShape="1">
          <a:blip r:embed="rId4" cstate="print"/>
          <a:srcRect t="3618"/>
          <a:stretch>
            <a:fillRect/>
          </a:stretch>
        </p:blipFill>
        <p:spPr>
          <a:xfrm>
            <a:off x="179388" y="2060848"/>
            <a:ext cx="8822097" cy="46871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2276276"/>
            <a:ext cx="8227606" cy="3961036"/>
          </a:xfrm>
          <a:prstGeom prst="rect">
            <a:avLst/>
          </a:prstGeom>
        </p:spPr>
      </p:pic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717352" y="1628800"/>
            <a:ext cx="3565525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Results</a:t>
            </a:r>
            <a:endParaRPr lang="en-GB" altLang="it-IT" sz="2400" b="1" i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1331912" y="1953542"/>
            <a:ext cx="6480175" cy="5219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GB" sz="2800" b="1" i="0" dirty="0">
                <a:solidFill>
                  <a:srgbClr val="000000"/>
                </a:solidFill>
                <a:ea typeface="宋体" panose="02010600030101010101" pitchFamily="2" charset="-122"/>
              </a:rPr>
              <a:t>结果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539552" y="3151974"/>
            <a:ext cx="8208912" cy="255841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在巨大儿组，所有孕产妇并发症均显著增加。产程延长剖宫产风险增加</a:t>
            </a:r>
            <a:r>
              <a:rPr lang="en-US" altLang="zh-CN" sz="1600" i="0" dirty="0">
                <a:ea typeface="宋体" panose="02010600030101010101" pitchFamily="2" charset="-122"/>
              </a:rPr>
              <a:t>3</a:t>
            </a:r>
            <a:r>
              <a:rPr lang="zh-CN" altLang="en-US" sz="1600" i="0" dirty="0">
                <a:ea typeface="宋体" panose="02010600030101010101" pitchFamily="2" charset="-122"/>
              </a:rPr>
              <a:t>倍，严重产后出血和肛门括约肌裂伤风险增加</a:t>
            </a:r>
            <a:r>
              <a:rPr lang="en-US" altLang="zh-CN" sz="1600" i="0" dirty="0">
                <a:ea typeface="宋体" panose="02010600030101010101" pitchFamily="2" charset="-122"/>
              </a:rPr>
              <a:t>2.5</a:t>
            </a:r>
            <a:r>
              <a:rPr lang="zh-CN" altLang="en-US" sz="1600" i="0" dirty="0">
                <a:ea typeface="宋体" panose="02010600030101010101" pitchFamily="2" charset="-122"/>
              </a:rPr>
              <a:t>倍。</a:t>
            </a:r>
            <a:endParaRPr lang="it-IT" sz="1600" i="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在超重巨大儿组，除了助产失败以外，其他所有不良结局风险明显增高。</a:t>
            </a:r>
            <a:r>
              <a:rPr lang="zh-CN" altLang="it-IT" sz="1600" i="0" dirty="0">
                <a:ea typeface="宋体" panose="02010600030101010101" pitchFamily="2" charset="-122"/>
                <a:sym typeface="+mn-ea"/>
              </a:rPr>
              <a:t>产程延长剖宫产风险增加</a:t>
            </a:r>
            <a:r>
              <a:rPr lang="en-US" altLang="zh-CN" sz="1600" i="0" dirty="0"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 sz="1600" i="0" dirty="0">
                <a:ea typeface="宋体" panose="02010600030101010101" pitchFamily="2" charset="-122"/>
                <a:sym typeface="+mn-ea"/>
              </a:rPr>
              <a:t>倍，严重产后出血和肛门括约肌裂伤风险增加</a:t>
            </a:r>
            <a:r>
              <a:rPr lang="en-US" altLang="zh-CN" sz="1600" i="0" dirty="0"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1600" i="0" dirty="0">
                <a:ea typeface="宋体" panose="02010600030101010101" pitchFamily="2" charset="-122"/>
                <a:sym typeface="+mn-ea"/>
              </a:rPr>
              <a:t>倍。</a:t>
            </a:r>
            <a:r>
              <a:rPr lang="it-IT" sz="1600" i="0" dirty="0"/>
              <a:t> </a:t>
            </a:r>
            <a:endParaRPr lang="it-IT" sz="1600" i="0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it-IT" sz="1000" i="0" dirty="0"/>
          </a:p>
          <a:p>
            <a:pPr algn="just">
              <a:lnSpc>
                <a:spcPct val="150000"/>
              </a:lnSpc>
            </a:pPr>
            <a:r>
              <a:rPr lang="zh-CN" altLang="it-IT" sz="1600" i="0" dirty="0">
                <a:ea typeface="宋体" panose="02010600030101010101" pitchFamily="2" charset="-122"/>
              </a:rPr>
              <a:t>随着出生体重的增加，孕产妇不良结局的风险以指数级别增加。</a:t>
            </a:r>
            <a:endParaRPr lang="en-GB" sz="16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197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  <a:sym typeface="+mn-ea"/>
              </a:rPr>
              <a:t>巨大儿的母儿并发症：一项 队列研究</a:t>
            </a:r>
            <a:endParaRPr lang="de-DE" altLang="it-IT" sz="14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Beta et al.</a:t>
            </a:r>
            <a:r>
              <a:rPr lang="en-GB" altLang="it-IT" sz="1400" dirty="0">
                <a:solidFill>
                  <a:schemeClr val="bg1"/>
                </a:solidFill>
              </a:rPr>
              <a:t>, UOG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1625</Words>
  <Application>Microsoft Office PowerPoint</Application>
  <PresentationFormat>On-screen Show (4:3)</PresentationFormat>
  <Paragraphs>115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宋体</vt:lpstr>
      <vt:lpstr>Arial</vt:lpstr>
      <vt:lpstr>Calibri</vt:lpstr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Renata Kotsia</cp:lastModifiedBy>
  <cp:revision>875</cp:revision>
  <cp:lastPrinted>2011-09-13T15:07:00Z</cp:lastPrinted>
  <dcterms:created xsi:type="dcterms:W3CDTF">2016-05-13T18:06:00Z</dcterms:created>
  <dcterms:modified xsi:type="dcterms:W3CDTF">2020-01-20T11:20:45Z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