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5"/>
  </p:notesMasterIdLst>
  <p:sldIdLst>
    <p:sldId id="309" r:id="rId3"/>
    <p:sldId id="340" r:id="rId4"/>
    <p:sldId id="344" r:id="rId5"/>
    <p:sldId id="361" r:id="rId6"/>
    <p:sldId id="358" r:id="rId7"/>
    <p:sldId id="392" r:id="rId8"/>
    <p:sldId id="372" r:id="rId9"/>
    <p:sldId id="387" r:id="rId10"/>
    <p:sldId id="388" r:id="rId11"/>
    <p:sldId id="355" r:id="rId12"/>
    <p:sldId id="353" r:id="rId13"/>
    <p:sldId id="352" r:id="rId1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DDA"/>
    <a:srgbClr val="F0F3FB"/>
    <a:srgbClr val="E6B9B8"/>
    <a:srgbClr val="DAD8D4"/>
    <a:srgbClr val="EADEE7"/>
    <a:srgbClr val="E2E1DE"/>
    <a:srgbClr val="445895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17" autoAdjust="0"/>
    <p:restoredTop sz="90681" autoAdjust="0"/>
  </p:normalViewPr>
  <p:slideViewPr>
    <p:cSldViewPr snapToObjects="1"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A4A78E-3EE6-460E-BAE4-6F39EE78D39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49848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3330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224EAFB-18D1-492B-8C14-0DDA690EFFB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568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7882FF21-5D51-4DEB-B08E-3140533DA47B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5243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ADA8858-1CF9-44EF-95D1-D041CE9A40AA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830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304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DFBDD5D-4713-4AB2-9D9D-25D516870D1F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7415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2501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343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77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59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7771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6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BDF1-9D91-4E9D-A985-AB887679A1A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6535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D0954-41DC-4048-AD49-8681FC5FEB8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5068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81B3-F320-46FA-959C-EC02D7CB87D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09633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CADB-A8A0-447A-A8CA-2A8936B2847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9820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F774A-B9B1-4BA2-A922-28BA0E80AA2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7846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40D9-DAD9-492D-9605-94E1896329D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7702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4F0F0-431C-4B83-9D5B-1162F885CB0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920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6063-61EA-44BC-A57D-52B47166AD9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8577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6D39-CA73-447B-BEF9-564314A92C0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4234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5E1C2-7C65-4F6E-929A-D6B2373028D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48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7545-909C-4563-B31A-72B464258A9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3225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A0C07-FBAB-45EA-9EA0-0F846D884E9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2518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1FDD7-C7F8-42C2-A9F5-92B491B55E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61953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1CF5-4D7D-4029-A2C5-74975157CFB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714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1A726-03D4-4D67-AE66-C9A616168D7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0913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2D02-3FAE-4A94-B744-96C0B909609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530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72DF-3394-4394-872F-F7B9D8F0B6B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2843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1DFD-8525-4B64-A219-C894CA09700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873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12F23-2806-4EF2-802D-8768E9DA9CC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001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58C17-ACF6-4ED4-9A33-6E121EB48A0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615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67FF1-7836-416C-83DA-F5E58369D55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736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0225B-4AA4-4B8F-984C-A32A5D582A9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94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6A2C6E-5D53-48DC-9A64-03C28344244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43933FF-08AE-4302-8716-1086D0EB921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07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7921625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3200" b="1" dirty="0">
                <a:latin typeface="+mj-lt"/>
              </a:rPr>
              <a:t>UOG Journal Club: Mayo 2017</a:t>
            </a:r>
          </a:p>
        </p:txBody>
      </p:sp>
      <p:pic>
        <p:nvPicPr>
          <p:cNvPr id="3076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4509120"/>
            <a:ext cx="2215262" cy="183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899592" y="2096849"/>
            <a:ext cx="7504762" cy="190821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HN" sz="2000" b="1" dirty="0">
                <a:latin typeface="+mj-lt"/>
              </a:rPr>
              <a:t>Aumento del grosor de la translucencia nucal y el riesgo de trastornos del neurodesarrollo</a:t>
            </a:r>
            <a:endParaRPr lang="en-US" sz="2000" b="1" dirty="0">
              <a:latin typeface="+mj-lt"/>
            </a:endParaRPr>
          </a:p>
          <a:p>
            <a:pPr algn="ctr" eaLnBrk="1" hangingPunct="1">
              <a:defRPr/>
            </a:pPr>
            <a:endParaRPr lang="en-US" sz="2000" b="1" dirty="0">
              <a:latin typeface="+mj-lt"/>
            </a:endParaRPr>
          </a:p>
          <a:p>
            <a:pPr algn="ctr" eaLnBrk="1" hangingPunct="1">
              <a:defRPr/>
            </a:pPr>
            <a:r>
              <a:rPr lang="en-US" sz="2000" dirty="0">
                <a:latin typeface="+mj-lt"/>
              </a:rPr>
              <a:t>S.G. Hellmuth, L.H. Pedersen, C.B. Miltoft, O.B. Petersen,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S. Kjærgaard, C. Ekelund and A. Tabor</a:t>
            </a:r>
          </a:p>
          <a:p>
            <a:pPr algn="ctr" eaLnBrk="1" hangingPunct="1">
              <a:defRPr/>
            </a:pPr>
            <a:r>
              <a:rPr lang="es-HN" i="1" dirty="0">
                <a:latin typeface="+mj-lt"/>
              </a:rPr>
              <a:t>Volumen 49, Numero 5; Fecha: Mayo</a:t>
            </a:r>
            <a:r>
              <a:rPr lang="en-US" i="1" dirty="0">
                <a:latin typeface="+mj-lt"/>
              </a:rPr>
              <a:t> (</a:t>
            </a:r>
            <a:r>
              <a:rPr lang="es-HN" i="1" dirty="0">
                <a:latin typeface="+mj-lt"/>
              </a:rPr>
              <a:t>paginas</a:t>
            </a:r>
            <a:r>
              <a:rPr lang="en-US" i="1" dirty="0">
                <a:latin typeface="+mj-lt"/>
              </a:rPr>
              <a:t> 592</a:t>
            </a:r>
            <a:r>
              <a:rPr lang="it-IT" altLang="en-US" i="1" dirty="0">
                <a:ea typeface="ＭＳ Ｐゴシック" pitchFamily="34" charset="-128"/>
              </a:rPr>
              <a:t>–</a:t>
            </a:r>
            <a:r>
              <a:rPr lang="en-US" i="1" dirty="0">
                <a:latin typeface="+mj-lt"/>
              </a:rPr>
              <a:t>598)</a:t>
            </a:r>
          </a:p>
        </p:txBody>
      </p:sp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2915567" y="4964683"/>
            <a:ext cx="6048921" cy="8771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700" dirty="0">
                <a:latin typeface="+mj-lt"/>
              </a:rPr>
              <a:t>Slides de Journal Club </a:t>
            </a:r>
            <a:r>
              <a:rPr lang="en-GB" sz="1700" dirty="0" err="1">
                <a:latin typeface="+mj-lt"/>
              </a:rPr>
              <a:t>preparadas</a:t>
            </a:r>
            <a:r>
              <a:rPr lang="en-GB" sz="1700" dirty="0">
                <a:latin typeface="+mj-lt"/>
              </a:rPr>
              <a:t> </a:t>
            </a:r>
            <a:r>
              <a:rPr lang="en-GB" sz="1700" dirty="0" err="1">
                <a:latin typeface="+mj-lt"/>
              </a:rPr>
              <a:t>por</a:t>
            </a:r>
            <a:r>
              <a:rPr lang="en-GB" sz="1700" dirty="0">
                <a:latin typeface="+mj-lt"/>
              </a:rPr>
              <a:t> Dr Maddalena Morlando</a:t>
            </a:r>
          </a:p>
          <a:p>
            <a:pPr algn="ctr" eaLnBrk="1" hangingPunct="1">
              <a:defRPr/>
            </a:pPr>
            <a:r>
              <a:rPr lang="en-GB" sz="1700" dirty="0">
                <a:latin typeface="+mj-lt"/>
              </a:rPr>
              <a:t>(Editor de UOG para </a:t>
            </a:r>
            <a:r>
              <a:rPr lang="en-GB" sz="1700" dirty="0" err="1">
                <a:latin typeface="+mj-lt"/>
              </a:rPr>
              <a:t>Practicantes</a:t>
            </a:r>
            <a:r>
              <a:rPr lang="en-GB" sz="1700" dirty="0">
                <a:latin typeface="+mj-lt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29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471378" y="1628800"/>
            <a:ext cx="22012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400" b="1" dirty="0">
                <a:solidFill>
                  <a:srgbClr val="000000"/>
                </a:solidFill>
              </a:rPr>
              <a:t>Conclusiones</a:t>
            </a:r>
          </a:p>
        </p:txBody>
      </p:sp>
      <p:sp>
        <p:nvSpPr>
          <p:cNvPr id="2" name="Rettangolo 1"/>
          <p:cNvSpPr/>
          <p:nvPr/>
        </p:nvSpPr>
        <p:spPr>
          <a:xfrm>
            <a:off x="179512" y="2366761"/>
            <a:ext cx="864096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dirty="0"/>
              <a:t>En niños euploides, la NT &gt; del percentil 99 en el tamizaje de primer trimestre fue asociada con un aumento en el riesgo de discapacidad intelectual y ASD.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dirty="0"/>
              <a:t>No hubo asociación entre NT &gt; del percentil 99 y parálisis cerebral, epilepsia o convulsiones febriles.</a:t>
            </a:r>
          </a:p>
          <a:p>
            <a:pPr algn="just">
              <a:lnSpc>
                <a:spcPct val="90000"/>
              </a:lnSpc>
            </a:pPr>
            <a:endParaRPr lang="es-HN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dirty="0"/>
              <a:t>No hubo correlación entre NT fetal entre percentiles 95-99 y desordenes del neurodesarrollo.</a:t>
            </a:r>
            <a:r>
              <a:rPr lang="en-GB" dirty="0"/>
              <a:t> 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dirty="0"/>
              <a:t>Basado en esta cohorte no seleccionada amplia, podemos asegurar a los padres de esperar resultados normales para fetos euploides con NT entre los percentiles 95-99.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dirty="0"/>
              <a:t>En fetos euploides con NT &gt; del percentil 99, el riesgo de </a:t>
            </a:r>
            <a:r>
              <a:rPr lang="es-HN"/>
              <a:t>discapacidad intelectual </a:t>
            </a:r>
            <a:r>
              <a:rPr lang="es-HN" dirty="0"/>
              <a:t>y ASD es aumentado, pero el riesgo absoluto es tranquilizadoramente bajo (&lt;1%).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3320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1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6" name="Text Box 27"/>
          <p:cNvSpPr txBox="1">
            <a:spLocks noChangeArrowheads="1"/>
          </p:cNvSpPr>
          <p:nvPr/>
        </p:nvSpPr>
        <p:spPr bwMode="auto">
          <a:xfrm>
            <a:off x="2322165" y="1700808"/>
            <a:ext cx="4410075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Fortalezas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79512" y="2317229"/>
            <a:ext cx="8784976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s-HN" kern="0" spc="-10" dirty="0">
                <a:solidFill>
                  <a:sysClr val="windowText" lastClr="000000"/>
                </a:solidFill>
                <a:latin typeface="Arial"/>
              </a:rPr>
              <a:t>Una amplia muestra permitió examinar separadamente el impacto de NT &gt; del percentil 99 y NT entre los percentiles 95-99. Todos los resultados fueron comparados con un grupo de control de niños con NT normal.</a:t>
            </a:r>
          </a:p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s-HN" kern="0" spc="-10" dirty="0">
                <a:solidFill>
                  <a:sysClr val="windowText" lastClr="000000"/>
                </a:solidFill>
                <a:latin typeface="Arial"/>
              </a:rPr>
              <a:t>Los resultados fueron basados en los diagnósticos realizados por médicos y por ende son menos propensos a sesgo que con los estudios basados en evaluación de los padres.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665090" y="4186822"/>
            <a:ext cx="3779118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Limitaciones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79512" y="4837509"/>
            <a:ext cx="8784976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s-HN" kern="0" spc="-10" dirty="0">
                <a:solidFill>
                  <a:sysClr val="windowText" lastClr="000000"/>
                </a:solidFill>
                <a:latin typeface="Arial"/>
              </a:rPr>
              <a:t>Niños fueron definidos como euploides sino reportaban algún análisis cromosómico patogénico en el DCCR. La inclusión de niños con anormalidades cromosómicas no diagnosticadas pudieran sesgar los estimados.</a:t>
            </a:r>
          </a:p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s-HN" kern="0" spc="-10" dirty="0">
                <a:solidFill>
                  <a:sysClr val="windowText" lastClr="000000"/>
                </a:solidFill>
                <a:latin typeface="Arial"/>
              </a:rPr>
              <a:t>Los desordenes de neurodesarrollo son raramente diagnosticados en la infancia temprana, por ende el seguimiento relativo a corto plazo resultara en casos no identificados en el estudio de cohorte.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9144000" cy="841375"/>
            <a:chOff x="0" y="3755"/>
            <a:chExt cx="5760" cy="582"/>
          </a:xfrm>
        </p:grpSpPr>
        <p:pic>
          <p:nvPicPr>
            <p:cNvPr id="1434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2615732" y="1862138"/>
            <a:ext cx="38395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800" b="1" dirty="0">
                <a:solidFill>
                  <a:srgbClr val="000000"/>
                </a:solidFill>
              </a:rPr>
              <a:t>Puntos de Discusión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413792" y="2852936"/>
            <a:ext cx="8280920" cy="1944216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es-HN" altLang="en-US" sz="2000" dirty="0"/>
              <a:t>¿Podremos cambiar nuestro consejo a los padres de fetos con una medición de NT &gt; del percentil 95 y cariotipo normal</a:t>
            </a:r>
            <a:r>
              <a:rPr lang="en-US" altLang="en-US" sz="2000" dirty="0"/>
              <a:t>?</a:t>
            </a:r>
          </a:p>
          <a:p>
            <a:pPr algn="just">
              <a:defRPr/>
            </a:pPr>
            <a:endParaRPr lang="en-US" altLang="en-US" sz="2000" dirty="0"/>
          </a:p>
          <a:p>
            <a:pPr algn="just">
              <a:defRPr/>
            </a:pPr>
            <a:r>
              <a:rPr lang="es-HN" altLang="en-US" sz="2000" dirty="0"/>
              <a:t>¿Podremos asegurar a los padres de un resultado esperado normal para fetos euploides con NT arriba del percentil 99?</a:t>
            </a:r>
          </a:p>
          <a:p>
            <a:pPr algn="just">
              <a:defRPr/>
            </a:pPr>
            <a:endParaRPr lang="en-US" altLang="en-US" sz="2000" dirty="0"/>
          </a:p>
          <a:p>
            <a:pPr algn="just">
              <a:defRPr/>
            </a:pPr>
            <a:endParaRPr lang="en-US" altLang="en-US" sz="200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896310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  <p:sp>
        <p:nvSpPr>
          <p:cNvPr id="4100" name="Segnaposto contenuto 2"/>
          <p:cNvSpPr txBox="1">
            <a:spLocks/>
          </p:cNvSpPr>
          <p:nvPr/>
        </p:nvSpPr>
        <p:spPr bwMode="auto">
          <a:xfrm>
            <a:off x="323528" y="1844824"/>
            <a:ext cx="8352928" cy="494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sz="1800" dirty="0"/>
              <a:t>La asociación entre aumento de la translucencia nucal (NT) y malformaciones congénitas, anormalidades cromosómicas, síndromes genéticos y resultados adversos del embarazo se han demostrado en numerosos estudios.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sz="1800" dirty="0"/>
              <a:t>El resultado a largo plazo en niños euploides con NT prenatal aumentada es, sin embargo, todavía indeterminada.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1800" kern="1000" dirty="0"/>
              <a:t>Algunos estudios han mostrado una asociación entre NT aumentada y retraso en el neurodesarrollo de hasta 7.4% de niños euploides, mientras otros no encontraron diferencia en el desarrollo.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1800" kern="1000" dirty="0"/>
              <a:t>En general, estudios en esta materia son escasos y heterogéneos y se han desarrollado principalmente en pequeñas cohortes.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1800" kern="1000" dirty="0"/>
              <a:t>Por lo tanto, la información proporcionada a las mujeres embarazadas y sus parejas en el caso de feto con NT aumentada y cariotipo normal es limitada.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323528" y="2675967"/>
            <a:ext cx="8496944" cy="186204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HN" altLang="en-US" sz="2300" b="1" dirty="0">
                <a:solidFill>
                  <a:srgbClr val="000000"/>
                </a:solidFill>
              </a:rPr>
              <a:t>Investigar en los niños euploides la asociación entre NT prenatal aumentada y desordenes en el neurodesarrollo, definido como discapacidad intelectual, desordenes de espectro autístico (ASD), parálisis cerebral, epilepsia o convulsiones febriles.</a:t>
            </a:r>
            <a:endParaRPr lang="en-GB" altLang="en-US" sz="2300" b="1" dirty="0">
              <a:solidFill>
                <a:srgbClr val="000000"/>
              </a:solidFill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724207" y="2093913"/>
            <a:ext cx="162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800" b="1" dirty="0">
                <a:solidFill>
                  <a:srgbClr val="000000"/>
                </a:solidFill>
              </a:rPr>
              <a:t>Objetivo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</a:t>
            </a:r>
          </a:p>
        </p:txBody>
      </p:sp>
      <p:sp>
        <p:nvSpPr>
          <p:cNvPr id="2" name="Rettangolo 1"/>
          <p:cNvSpPr/>
          <p:nvPr/>
        </p:nvSpPr>
        <p:spPr>
          <a:xfrm>
            <a:off x="179388" y="2358427"/>
            <a:ext cx="8712076" cy="3734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Se incluyeron todos los infantes únicos nacidos vivos en Dinamarca que se les realizo medición de NT cuando la LCC era de 45-84mm, entre 1 de Enero 2008 y 31 de Marzo 2012.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11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Los datos se obtuvieron en características maternas, asesoramiento de riesgo en primer trimestre, y resultado neonatal.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Los niños se dividieron por el grosor de NT prenatal en tres grupos: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s-HN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HN" b="1" kern="0" dirty="0">
                <a:latin typeface="Arial" panose="020B0604020202020204" pitchFamily="34" charset="0"/>
                <a:cs typeface="Arial" panose="020B0604020202020204" pitchFamily="34" charset="0"/>
              </a:rPr>
              <a:t>Grupo 1:	NT &lt; percentil 95th</a:t>
            </a: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b="1" kern="0" dirty="0">
                <a:latin typeface="Arial" panose="020B0604020202020204" pitchFamily="34" charset="0"/>
                <a:cs typeface="Arial" panose="020B0604020202020204" pitchFamily="34" charset="0"/>
              </a:rPr>
              <a:t> Grupo 2:	NT percentiles 95th–99th</a:t>
            </a: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b="1" kern="0" dirty="0">
                <a:latin typeface="Arial" panose="020B0604020202020204" pitchFamily="34" charset="0"/>
                <a:cs typeface="Arial" panose="020B0604020202020204" pitchFamily="34" charset="0"/>
              </a:rPr>
              <a:t> Grupo 3:	NT &gt; percentil 99th</a:t>
            </a: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20675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Los datos se extrajeron de la Base de Datos de Medicina Fetal Danesa, donde todo los datos del programa de tamizaje se han coleccionado desde 2008.</a:t>
            </a: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717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ttangolo 1"/>
          <p:cNvSpPr/>
          <p:nvPr/>
        </p:nvSpPr>
        <p:spPr>
          <a:xfrm>
            <a:off x="323528" y="2261478"/>
            <a:ext cx="8568952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Toma de muestra de vellosidades coriónicas o amniocentesis se ofreció a las mujeres con riesgo en el primer trimestre de trisomía 21 de &gt; 1:300 o de trisomías 18 o 13 de &gt; 1:150. Test invasivo también se realizo si una malformación fetal fue detectada.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Análisis cromosómico postnatal incluyo cariotipiado con banda G, amplificación de sondas dependiente del ligamiento múltiple (MLPA) para microdeleciones, MLPA subtelomero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matriz de hibridación genómica comparativa (CGH).</a:t>
            </a: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Todos los niños con mosaicismo o anormalidad cromosómica con evidencia de patogenicidad, incluyendo aquellas asociadas con síndromes genéticos, fueron excluidos.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Niños nacidos sin ningún análisis genético prenatal o postnatal se consideraron que no tuvieron manifestaciones que oriento a realizar a un análisis genético, son referidos como euploides.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717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ttangolo 1"/>
          <p:cNvSpPr/>
          <p:nvPr/>
        </p:nvSpPr>
        <p:spPr>
          <a:xfrm>
            <a:off x="291145" y="2366761"/>
            <a:ext cx="856895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Todos los niños en la cohorte se les dio seguimiento prospectivamente desde el nacimiento hasta el 31 de Diciembre del 2014, haciendo una vigilancia de 2- 6 años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Datos fueron obtenidos del Registro Nacional de Pacientes (NPR) y el Registro Central Psiquiátrico Danés (DPCR), ambos registros nacionales.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Los diagnósticos fueron categorizados utilizando la Clasificación Internacional de Enfermedades, decima revisión (CIE-10).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HN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Los diagnósticos de discapacidad intelectual, parálisis cerebral, epilepsia y convulsiones febriles fueron investigadas del NPR. Los diagnósticos de ASD del DPCR. Los diagnósticos de autismo infantil se analizaron separadamente.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</a:t>
            </a:r>
          </a:p>
        </p:txBody>
      </p:sp>
    </p:spTree>
    <p:extLst>
      <p:ext uri="{BB962C8B-B14F-4D97-AF65-F5344CB8AC3E}">
        <p14:creationId xmlns:p14="http://schemas.microsoft.com/office/powerpoint/2010/main" val="1134242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59435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395536" y="2394402"/>
            <a:ext cx="8280920" cy="416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dirty="0"/>
              <a:t>Un total de 229,688 NT fueron realizadas a LCC de 45 – 84 mm.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s-HN" sz="14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dirty="0"/>
              <a:t>De estas, 222,964 (97.1%) resultaron en nacimientos vivos</a:t>
            </a:r>
            <a:r>
              <a:rPr lang="en-GB" dirty="0"/>
              <a:t>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14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dirty="0"/>
              <a:t>Análisis cromosómico prenatal o postnatal se realizo en 10719 (4.8%) de los niños nacidos vivos, de los cuales 459 (4.3%) tuvieron un cariotipo anormal.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14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b="1" dirty="0"/>
              <a:t>222,505 niños se asumieron ser cromosómicamente normales y se dividieron en 3 grupos</a:t>
            </a:r>
            <a:r>
              <a:rPr lang="en-GB" b="1" dirty="0"/>
              <a:t>: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b="1" dirty="0"/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Grupo 1 - NT  &lt; </a:t>
            </a: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percentil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95th: </a:t>
            </a:r>
            <a:r>
              <a:rPr lang="en-GB" b="1" dirty="0"/>
              <a:t>217103 (97.6%) </a:t>
            </a:r>
            <a:endParaRPr lang="en-US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Grupo 2 - NT percentiles 95th–99th: </a:t>
            </a:r>
            <a:r>
              <a:rPr lang="en-GB" b="1" dirty="0"/>
              <a:t>4760 (2.1%)</a:t>
            </a:r>
            <a:endParaRPr lang="en-US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613" indent="138113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Grupo 3 – NT  &gt; </a:t>
            </a: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percentil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99</a:t>
            </a:r>
            <a:r>
              <a:rPr lang="en-US" b="1" kern="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b="1" dirty="0"/>
              <a:t>642 (0.3%) </a:t>
            </a:r>
          </a:p>
          <a:p>
            <a:pPr marL="582613" algn="just" eaLnBrk="1" hangingPunct="1">
              <a:lnSpc>
                <a:spcPct val="90000"/>
              </a:lnSpc>
              <a:defRPr/>
            </a:pPr>
            <a:endParaRPr lang="en-GB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s-HN" kern="0" dirty="0">
                <a:latin typeface="Arial" panose="020B0604020202020204" pitchFamily="34" charset="0"/>
                <a:cs typeface="Arial" panose="020B0604020202020204" pitchFamily="34" charset="0"/>
              </a:rPr>
              <a:t>Un total de 10,424 niños tuvieron el diagnostico de discapacidad intelectual, ASD, parálisis cerebral, epilepsia o convulsiones febriles.</a:t>
            </a:r>
          </a:p>
          <a:p>
            <a:pPr marL="44450" indent="103188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</p:spTree>
    <p:extLst>
      <p:ext uri="{BB962C8B-B14F-4D97-AF65-F5344CB8AC3E}">
        <p14:creationId xmlns:p14="http://schemas.microsoft.com/office/powerpoint/2010/main" val="345770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251520" y="2636912"/>
            <a:ext cx="8496944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b="1" dirty="0"/>
              <a:t>La prevalencia de niños con uno o mas diagnósticos fue similar en todos los grupos,</a:t>
            </a:r>
            <a:r>
              <a:rPr lang="es-HN" dirty="0"/>
              <a:t> con 4.7% en grupos 1 y 2 y 4.8% en grupo 3.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b="1" dirty="0"/>
              <a:t>NT fetal &gt; del percentil 99 fue asociada con discapacidad intelectual </a:t>
            </a:r>
            <a:r>
              <a:rPr lang="es-HN" dirty="0"/>
              <a:t>(0.3%), con una OR de 6.16 (95% IC, 1.51–25.0) </a:t>
            </a:r>
            <a:r>
              <a:rPr lang="es-HN" b="1" dirty="0"/>
              <a:t>y ASD </a:t>
            </a:r>
            <a:r>
              <a:rPr lang="es-HN" dirty="0"/>
              <a:t>(0.78%), con una OR de 2.48 (95% IC, 1.02–5.99).</a:t>
            </a:r>
            <a:r>
              <a:rPr lang="en-GB" dirty="0"/>
              <a:t> 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b="1" dirty="0"/>
              <a:t>Parálisis cerebral, epilepsia y convulsiones febriles mostraron ninguna asociación con una NT &gt; del percentil 99</a:t>
            </a:r>
            <a:r>
              <a:rPr lang="es-HN" dirty="0"/>
              <a:t>. No hubo asociación entre NT en los percentiles 95–99th y cualquiera de los diagnósticos psiquiátricos o neurológicos investigados.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</p:spTree>
    <p:extLst>
      <p:ext uri="{BB962C8B-B14F-4D97-AF65-F5344CB8AC3E}">
        <p14:creationId xmlns:p14="http://schemas.microsoft.com/office/powerpoint/2010/main" val="904283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628800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504056" y="5901138"/>
            <a:ext cx="838842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1600" dirty="0"/>
              <a:t>NT Fetal &gt; del percentil 99 fue asociada con discapacidad intelectual y ASD.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s-HN" sz="16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1600" dirty="0"/>
              <a:t>La prevalencia de los diagnósticos de la CIE-10 grupo G fue mayor en el Grupo 3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53998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Aumento del grosor de la translucencia nucal y el riesgo de trastornos del neurodesarrollo</a:t>
            </a:r>
            <a:endParaRPr lang="en-US" sz="1600" b="1" kern="0" dirty="0">
              <a:solidFill>
                <a:srgbClr val="FFFF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Hellmuth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 et al., UOG 2017</a:t>
            </a:r>
          </a:p>
        </p:txBody>
      </p:sp>
      <p:grpSp>
        <p:nvGrpSpPr>
          <p:cNvPr id="33" name="Gruppo 32"/>
          <p:cNvGrpSpPr/>
          <p:nvPr/>
        </p:nvGrpSpPr>
        <p:grpSpPr>
          <a:xfrm>
            <a:off x="169063" y="2204864"/>
            <a:ext cx="8867433" cy="3505772"/>
            <a:chOff x="97496" y="2443508"/>
            <a:chExt cx="8867433" cy="3505772"/>
          </a:xfrm>
        </p:grpSpPr>
        <p:grpSp>
          <p:nvGrpSpPr>
            <p:cNvPr id="12" name="Gruppo 11"/>
            <p:cNvGrpSpPr/>
            <p:nvPr/>
          </p:nvGrpSpPr>
          <p:grpSpPr>
            <a:xfrm>
              <a:off x="107504" y="2443508"/>
              <a:ext cx="8857425" cy="3505772"/>
              <a:chOff x="251079" y="2420888"/>
              <a:chExt cx="8604889" cy="3292943"/>
            </a:xfrm>
          </p:grpSpPr>
          <p:pic>
            <p:nvPicPr>
              <p:cNvPr id="10" name="Immagine 9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3571"/>
              <a:stretch/>
            </p:blipFill>
            <p:spPr>
              <a:xfrm>
                <a:off x="251079" y="2420888"/>
                <a:ext cx="1651234" cy="3292943"/>
              </a:xfrm>
              <a:prstGeom prst="rect">
                <a:avLst/>
              </a:prstGeom>
            </p:spPr>
          </p:pic>
          <p:pic>
            <p:nvPicPr>
              <p:cNvPr id="23" name="Immagine 2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494" r="-1070"/>
              <a:stretch/>
            </p:blipFill>
            <p:spPr>
              <a:xfrm>
                <a:off x="1863018" y="2420888"/>
                <a:ext cx="6992950" cy="3292943"/>
              </a:xfrm>
              <a:prstGeom prst="rect">
                <a:avLst/>
              </a:prstGeom>
            </p:spPr>
          </p:pic>
        </p:grpSp>
        <p:cxnSp>
          <p:nvCxnSpPr>
            <p:cNvPr id="14" name="Connettore 1 13"/>
            <p:cNvCxnSpPr/>
            <p:nvPr/>
          </p:nvCxnSpPr>
          <p:spPr bwMode="auto">
            <a:xfrm>
              <a:off x="1807198" y="2852936"/>
              <a:ext cx="1468658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Connettore 1 31"/>
            <p:cNvCxnSpPr/>
            <p:nvPr/>
          </p:nvCxnSpPr>
          <p:spPr bwMode="auto">
            <a:xfrm>
              <a:off x="3923928" y="2708920"/>
              <a:ext cx="1898955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Connettore 1 33"/>
            <p:cNvCxnSpPr/>
            <p:nvPr/>
          </p:nvCxnSpPr>
          <p:spPr bwMode="auto">
            <a:xfrm>
              <a:off x="6777621" y="2708920"/>
              <a:ext cx="1682811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ttangolo 30"/>
            <p:cNvSpPr/>
            <p:nvPr/>
          </p:nvSpPr>
          <p:spPr bwMode="auto">
            <a:xfrm>
              <a:off x="107504" y="3861048"/>
              <a:ext cx="1719709" cy="504056"/>
            </a:xfrm>
            <a:prstGeom prst="rect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Rettangolo 36"/>
            <p:cNvSpPr/>
            <p:nvPr/>
          </p:nvSpPr>
          <p:spPr bwMode="auto">
            <a:xfrm>
              <a:off x="6516216" y="3861048"/>
              <a:ext cx="2339752" cy="504056"/>
            </a:xfrm>
            <a:prstGeom prst="rect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Rettangolo 37"/>
            <p:cNvSpPr/>
            <p:nvPr/>
          </p:nvSpPr>
          <p:spPr bwMode="auto">
            <a:xfrm>
              <a:off x="97496" y="5445224"/>
              <a:ext cx="1719709" cy="504056"/>
            </a:xfrm>
            <a:prstGeom prst="rect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0" name="Rettangolo 39"/>
            <p:cNvSpPr/>
            <p:nvPr/>
          </p:nvSpPr>
          <p:spPr bwMode="auto">
            <a:xfrm>
              <a:off x="6480720" y="5445224"/>
              <a:ext cx="2339752" cy="337420"/>
            </a:xfrm>
            <a:prstGeom prst="rect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12883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23218</TotalTime>
  <Words>1335</Words>
  <Application>Microsoft Office PowerPoint</Application>
  <PresentationFormat>On-screen Show (4:3)</PresentationFormat>
  <Paragraphs>123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Gesù Antonio Báez</cp:lastModifiedBy>
  <cp:revision>880</cp:revision>
  <dcterms:created xsi:type="dcterms:W3CDTF">2011-05-07T13:59:23Z</dcterms:created>
  <dcterms:modified xsi:type="dcterms:W3CDTF">2017-08-08T15:55:24Z</dcterms:modified>
</cp:coreProperties>
</file>