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5"/>
  </p:notesMasterIdLst>
  <p:sldIdLst>
    <p:sldId id="329" r:id="rId3"/>
    <p:sldId id="349" r:id="rId4"/>
    <p:sldId id="384" r:id="rId5"/>
    <p:sldId id="389" r:id="rId6"/>
    <p:sldId id="361" r:id="rId7"/>
    <p:sldId id="379" r:id="rId8"/>
    <p:sldId id="387" r:id="rId9"/>
    <p:sldId id="370" r:id="rId10"/>
    <p:sldId id="353" r:id="rId11"/>
    <p:sldId id="390" r:id="rId12"/>
    <p:sldId id="383" r:id="rId13"/>
    <p:sldId id="371" r:id="rId14"/>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5" autoAdjust="0"/>
    <p:restoredTop sz="50000" autoAdjust="0"/>
  </p:normalViewPr>
  <p:slideViewPr>
    <p:cSldViewPr>
      <p:cViewPr>
        <p:scale>
          <a:sx n="97" d="100"/>
          <a:sy n="97" d="100"/>
        </p:scale>
        <p:origin x="-870" y="-78"/>
      </p:cViewPr>
      <p:guideLst>
        <p:guide orient="horz" pos="2160"/>
        <p:guide orient="horz" pos="618"/>
        <p:guide pos="2880"/>
        <p:guide pos="159"/>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panose="020B0604020202020204" pitchFamily="34"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panose="020B0604020202020204" pitchFamily="34" charset="0"/>
              </a:defRPr>
            </a:lvl1pPr>
          </a:lstStyle>
          <a:p>
            <a:pPr>
              <a:defRPr/>
            </a:pPr>
            <a:fld id="{E85DC6F2-61F7-47F7-BDDB-8773C9C1B552}" type="datetimeFigureOut">
              <a:rPr lang="it-IT"/>
              <a:pPr>
                <a:defRPr/>
              </a:pPr>
              <a:t>09/01/2018</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panose="020B0604020202020204" pitchFamily="34"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33740515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smtClean="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ln>
        </p:spPr>
      </p:sp>
      <p:sp>
        <p:nvSpPr>
          <p:cNvPr id="18436" name="Rectangle 3"/>
          <p:cNvSpPr>
            <a:spLocks noGrp="1" noChangeArrowheads="1"/>
          </p:cNvSpPr>
          <p:nvPr>
            <p:ph type="body" idx="1"/>
          </p:nvPr>
        </p:nvSpPr>
        <p:spPr bwMode="auto">
          <a:noFill/>
        </p:spPr>
        <p:txBody>
          <a:bodyPr wrap="square" numCol="1" anchor="t" anchorCtr="0" compatLnSpc="1"/>
          <a:lstStyle/>
          <a:p>
            <a:pPr eaLnBrk="1" hangingPunct="1"/>
            <a:endParaRPr lang="en-US" altLang="it-IT"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ln>
        </p:spPr>
      </p:sp>
      <p:sp>
        <p:nvSpPr>
          <p:cNvPr id="24579"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24580"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ln>
        </p:spPr>
      </p:sp>
      <p:sp>
        <p:nvSpPr>
          <p:cNvPr id="2867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4</a:t>
            </a:fld>
            <a:endParaRPr lang="it-IT" altLang="it-IT" i="0" dirty="0"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ln>
        </p:spPr>
      </p:sp>
      <p:sp>
        <p:nvSpPr>
          <p:cNvPr id="2867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defRPr/>
            </a:pPr>
            <a:r>
              <a:rPr lang="en-US" sz="1200" dirty="0" smtClean="0"/>
              <a:t>*** The baseline characteristics table is now in the </a:t>
            </a:r>
            <a:r>
              <a:rPr lang="en-US" sz="1200" dirty="0" err="1" smtClean="0"/>
              <a:t>supp</a:t>
            </a:r>
            <a:r>
              <a:rPr lang="en-US" sz="1200" dirty="0" smtClean="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6</a:t>
            </a:fld>
            <a:endParaRPr lang="it-IT" dirty="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bwMode="auto">
          <a:noFill/>
          <a:ln>
            <a:solidFill>
              <a:srgbClr val="000000"/>
            </a:solidFill>
            <a:miter lim="800000"/>
          </a:ln>
        </p:spPr>
      </p:sp>
      <p:sp>
        <p:nvSpPr>
          <p:cNvPr id="30723"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30724"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71EB534B-8D8E-4508-AEC5-73920049AD32}" type="slidenum">
              <a:rPr lang="x-none" altLang="it-IT" i="0">
                <a:solidFill>
                  <a:srgbClr val="000000"/>
                </a:solidFill>
                <a:latin typeface="Arial" panose="020B0604020202020204" pitchFamily="34" charset="0"/>
              </a:rPr>
              <a:pPr algn="r" eaLnBrk="1" hangingPunct="1">
                <a:spcBef>
                  <a:spcPct val="0"/>
                </a:spcBef>
              </a:pPr>
              <a:t>8</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ln>
        </p:spPr>
      </p:sp>
      <p:sp>
        <p:nvSpPr>
          <p:cNvPr id="34819"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34820"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9</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ln>
        </p:spPr>
      </p:sp>
      <p:sp>
        <p:nvSpPr>
          <p:cNvPr id="34819"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34820"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10</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ln>
        </p:spPr>
      </p:sp>
      <p:sp>
        <p:nvSpPr>
          <p:cNvPr id="5939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59396"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DE3EC82-1B01-4E61-8144-D6203CB61C62}" type="slidenum">
              <a:rPr lang="en-US"/>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hasCustomPrompt="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40D8DF2-7700-485C-A24B-6C4C21AB59CF}" type="slidenum">
              <a:rPr lang="en-US"/>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hasCustomPrompt="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07C36B0-32BF-4C1D-8B14-A851CC5C51F3}" type="slidenum">
              <a:rPr lang="en-US"/>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contenuto 2"/>
          <p:cNvSpPr>
            <a:spLocks noGrp="1"/>
          </p:cNvSpPr>
          <p:nvPr>
            <p:ph idx="1" hasCustomPrompt="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C909CB6-6D70-440F-BE29-455026851B21}" type="slidenum">
              <a:rPr lang="en-US"/>
              <a:pPr>
                <a:defRPr/>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7007470-8E3A-4B11-89EA-065FF43B9312}" type="slidenum">
              <a:rPr lang="en-US"/>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contenuto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7803EB94-954C-42B7-BC7B-F6998BFAAE35}" type="slidenum">
              <a:rPr lang="en-US"/>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43178C1A-D1D9-4F7B-859A-60F116829842}" type="slidenum">
              <a:rPr lang="en-US"/>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389177E-B0CC-4BAA-86B1-C7EC57F86527}" type="slidenum">
              <a:rPr lang="en-US"/>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7C3A35F0-57CA-4226-B22C-AEDC13518215}" type="slidenum">
              <a:rPr lang="en-US"/>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D0913055-48F1-4760-A228-BF2BB82244EF}" type="slidenum">
              <a:rPr lang="en-US"/>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smtClean="0"/>
          </a:p>
        </p:txBody>
      </p:sp>
      <p:sp>
        <p:nvSpPr>
          <p:cNvPr id="4" name="Segnaposto testo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6695BB04-7A9D-4F2A-9B1F-9B9D5AF2E16F}" type="slidenum">
              <a:rPr lang="en-US"/>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p:spPr>
        <p:txBody>
          <a:bodyPr vert="horz" wrap="square" lIns="91440" tIns="45720" rIns="91440" bIns="45720" numCol="1" anchor="ctr" anchorCtr="0" compatLnSpc="1"/>
          <a:lstStyle/>
          <a:p>
            <a:pPr lvl="0"/>
            <a:r>
              <a:rPr lang="en-GB" altLang="it-I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p:spPr>
        <p:txBody>
          <a:bodyPr vert="horz" wrap="square" lIns="91440" tIns="45720" rIns="91440" bIns="45720" numCol="1" anchor="t" anchorCtr="0" compatLnSpc="1"/>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1" hangingPunct="1">
              <a:defRPr sz="1400" i="0">
                <a:latin typeface="Arial" panose="020B0604020202020204" pitchFamily="34"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1" hangingPunct="1">
              <a:defRPr sz="1400" i="0">
                <a:latin typeface="Arial" panose="020B0604020202020204" pitchFamily="34"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p:spPr>
        <p:txBody>
          <a:bodyPr vert="horz" wrap="square" lIns="91440" tIns="45720" rIns="91440" bIns="45720" numCol="1" anchor="ctr" anchorCtr="0" compatLnSpc="1"/>
          <a:lstStyle/>
          <a:p>
            <a:pPr lvl="0"/>
            <a:r>
              <a:rPr lang="en-GB" altLang="it-IT"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p:spPr>
        <p:txBody>
          <a:bodyPr vert="horz" wrap="square" lIns="91440" tIns="45720" rIns="91440" bIns="45720" numCol="1" anchor="t" anchorCtr="0" compatLnSpc="1"/>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17416"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7411" name="Text Box 5"/>
          <p:cNvSpPr txBox="1">
            <a:spLocks noChangeArrowheads="1"/>
          </p:cNvSpPr>
          <p:nvPr/>
        </p:nvSpPr>
        <p:spPr bwMode="auto">
          <a:xfrm>
            <a:off x="228600" y="1295400"/>
            <a:ext cx="8748713" cy="58578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a:t>
            </a:r>
            <a:r>
              <a:rPr lang="en-GB" altLang="it-IT" b="1" i="0" dirty="0" smtClean="0">
                <a:solidFill>
                  <a:srgbClr val="000000"/>
                </a:solidFill>
                <a:cs typeface="Arial" panose="020B0604020202020204" pitchFamily="34" charset="0"/>
              </a:rPr>
              <a:t> October 2017</a:t>
            </a:r>
            <a:endParaRPr lang="en-GB" altLang="it-IT" b="1" i="0" dirty="0">
              <a:solidFill>
                <a:srgbClr val="000000"/>
              </a:solidFill>
              <a:cs typeface="Arial" panose="020B0604020202020204" pitchFamily="34" charset="0"/>
            </a:endParaRPr>
          </a:p>
        </p:txBody>
      </p:sp>
      <p:sp>
        <p:nvSpPr>
          <p:cNvPr id="17412" name="TextBox 1"/>
          <p:cNvSpPr txBox="1">
            <a:spLocks noChangeArrowheads="1"/>
          </p:cNvSpPr>
          <p:nvPr/>
        </p:nvSpPr>
        <p:spPr bwMode="auto">
          <a:xfrm>
            <a:off x="457200" y="2133600"/>
            <a:ext cx="8435280" cy="255146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en-US" altLang="zh-CN" sz="1800" b="1" i="0" dirty="0" smtClean="0"/>
              <a:t>ASPRE</a:t>
            </a:r>
            <a:r>
              <a:rPr lang="zh-CN" altLang="en-US" sz="1800" b="1" i="0" dirty="0" smtClean="0"/>
              <a:t>试验：评估筛查早产先兆子痫的效力</a:t>
            </a:r>
            <a:endParaRPr lang="en-US" sz="1800" b="1" i="0" dirty="0" smtClean="0"/>
          </a:p>
          <a:p>
            <a:pPr>
              <a:buNone/>
            </a:pPr>
            <a:endParaRPr lang="en-US" sz="1800" b="1" i="0" dirty="0" smtClean="0"/>
          </a:p>
          <a:p>
            <a:pPr>
              <a:buNone/>
            </a:pPr>
            <a:r>
              <a:rPr lang="en-US" sz="1800" i="0" dirty="0" smtClean="0"/>
              <a:t>D.L. </a:t>
            </a:r>
            <a:r>
              <a:rPr lang="en-US" sz="1800" i="0" dirty="0" err="1" smtClean="0"/>
              <a:t>Rolnik</a:t>
            </a:r>
            <a:r>
              <a:rPr lang="en-US" sz="1800" i="0" dirty="0" smtClean="0"/>
              <a:t>, D. </a:t>
            </a:r>
            <a:r>
              <a:rPr lang="en-US" sz="1800" i="0" dirty="0"/>
              <a:t>Wright, </a:t>
            </a:r>
            <a:r>
              <a:rPr lang="en-US" sz="1800" i="0" dirty="0" smtClean="0"/>
              <a:t>L.C. </a:t>
            </a:r>
            <a:r>
              <a:rPr lang="en-US" sz="1800" i="0" dirty="0"/>
              <a:t>Poon, </a:t>
            </a:r>
            <a:r>
              <a:rPr lang="en-US" sz="1800" i="0" dirty="0" smtClean="0"/>
              <a:t>A. </a:t>
            </a:r>
            <a:r>
              <a:rPr lang="en-US" sz="1800" i="0" dirty="0" err="1" smtClean="0"/>
              <a:t>Syngelaki</a:t>
            </a:r>
            <a:r>
              <a:rPr lang="en-US" sz="1800" i="0" dirty="0" smtClean="0"/>
              <a:t>, N. </a:t>
            </a:r>
            <a:r>
              <a:rPr lang="en-US" sz="1800" i="0" dirty="0"/>
              <a:t>O’Gorman, </a:t>
            </a:r>
            <a:r>
              <a:rPr lang="en-US" sz="1800" i="0" dirty="0" smtClean="0"/>
              <a:t>C. </a:t>
            </a:r>
            <a:r>
              <a:rPr lang="en-US" sz="1800" i="0" dirty="0"/>
              <a:t>De </a:t>
            </a:r>
            <a:r>
              <a:rPr lang="en-US" sz="1800" i="0" dirty="0" err="1"/>
              <a:t>Paco</a:t>
            </a:r>
            <a:r>
              <a:rPr lang="en-US" sz="1800" i="0" dirty="0"/>
              <a:t> </a:t>
            </a:r>
            <a:r>
              <a:rPr lang="en-US" sz="1800" i="0" dirty="0" err="1" smtClean="0"/>
              <a:t>Matallana</a:t>
            </a:r>
            <a:r>
              <a:rPr lang="en-US" sz="1800" i="0" dirty="0" smtClean="0"/>
              <a:t>, R. </a:t>
            </a:r>
            <a:r>
              <a:rPr lang="en-US" sz="1800" i="0" dirty="0" err="1" smtClean="0"/>
              <a:t>Akolekar</a:t>
            </a:r>
            <a:r>
              <a:rPr lang="en-US" sz="1800" i="0" dirty="0" smtClean="0"/>
              <a:t>, S. Cicero, D. </a:t>
            </a:r>
            <a:r>
              <a:rPr lang="en-US" sz="1800" i="0" dirty="0" err="1" smtClean="0"/>
              <a:t>Janga</a:t>
            </a:r>
            <a:r>
              <a:rPr lang="en-US" sz="1800" i="0" dirty="0" smtClean="0"/>
              <a:t>, M. Singh, F.S. Molina, N. </a:t>
            </a:r>
            <a:r>
              <a:rPr lang="en-US" sz="1800" i="0" dirty="0" err="1" smtClean="0"/>
              <a:t>Persico</a:t>
            </a:r>
            <a:r>
              <a:rPr lang="en-US" sz="1800" i="0" dirty="0" smtClean="0"/>
              <a:t>, J.C. Jani, W. </a:t>
            </a:r>
            <a:r>
              <a:rPr lang="en-US" sz="1800" i="0" dirty="0" err="1" smtClean="0"/>
              <a:t>Plasencia</a:t>
            </a:r>
            <a:r>
              <a:rPr lang="en-US" sz="1800" i="0" dirty="0" smtClean="0"/>
              <a:t>, G. </a:t>
            </a:r>
            <a:r>
              <a:rPr lang="en-US" sz="1800" i="0" dirty="0" err="1"/>
              <a:t>Papaioannou</a:t>
            </a:r>
            <a:r>
              <a:rPr lang="en-US" sz="1800" i="0" dirty="0"/>
              <a:t>, </a:t>
            </a:r>
            <a:r>
              <a:rPr lang="en-US" sz="1800" i="0" dirty="0" smtClean="0"/>
              <a:t>K. </a:t>
            </a:r>
            <a:r>
              <a:rPr lang="en-US" sz="1800" i="0" dirty="0" err="1" smtClean="0"/>
              <a:t>Tenenbaum-Gavish</a:t>
            </a:r>
            <a:r>
              <a:rPr lang="en-US" sz="1800" i="0" dirty="0" smtClean="0"/>
              <a:t>, K.H. </a:t>
            </a:r>
            <a:r>
              <a:rPr lang="en-US" sz="1800" i="0" dirty="0" err="1"/>
              <a:t>Nicolaides</a:t>
            </a:r>
            <a:endParaRPr lang="en-US" sz="1800" i="0" dirty="0"/>
          </a:p>
          <a:p>
            <a:pPr>
              <a:buNone/>
            </a:pPr>
            <a:endParaRPr lang="sv-SE" sz="1800" i="0" dirty="0" smtClean="0"/>
          </a:p>
          <a:p>
            <a:pPr algn="ctr" eaLnBrk="1" hangingPunct="1">
              <a:spcBef>
                <a:spcPct val="0"/>
              </a:spcBef>
              <a:spcAft>
                <a:spcPts val="600"/>
              </a:spcAft>
              <a:buNone/>
              <a:defRPr/>
            </a:pPr>
            <a:r>
              <a:rPr lang="it-IT" sz="1800" i="0" dirty="0"/>
              <a:t>October </a:t>
            </a:r>
            <a:r>
              <a:rPr lang="it-IT" sz="1800" i="0" dirty="0" smtClean="0"/>
              <a:t>2017, </a:t>
            </a:r>
            <a:r>
              <a:rPr lang="it-IT" sz="1800" i="0" dirty="0"/>
              <a:t>Volume </a:t>
            </a:r>
            <a:r>
              <a:rPr lang="it-IT" sz="1800" i="0" dirty="0" smtClean="0"/>
              <a:t>50, Issue 4, pages 492</a:t>
            </a:r>
            <a:r>
              <a:rPr lang="en-GB" sz="1800" i="0" dirty="0"/>
              <a:t>–</a:t>
            </a:r>
            <a:r>
              <a:rPr lang="it-IT" sz="1800" i="0" dirty="0" smtClean="0"/>
              <a:t>495</a:t>
            </a:r>
          </a:p>
          <a:p>
            <a:pPr algn="ctr" eaLnBrk="1" hangingPunct="1">
              <a:spcBef>
                <a:spcPct val="0"/>
              </a:spcBef>
              <a:spcAft>
                <a:spcPts val="600"/>
              </a:spcAft>
              <a:buFontTx/>
              <a:buNone/>
              <a:defRPr/>
            </a:pPr>
            <a:endParaRPr lang="en-GB" sz="1800" b="1" i="0" dirty="0" smtClean="0"/>
          </a:p>
        </p:txBody>
      </p:sp>
      <p:sp>
        <p:nvSpPr>
          <p:cNvPr id="17413" name="TextBox 2"/>
          <p:cNvSpPr txBox="1">
            <a:spLocks noChangeArrowheads="1"/>
          </p:cNvSpPr>
          <p:nvPr/>
        </p:nvSpPr>
        <p:spPr bwMode="auto">
          <a:xfrm>
            <a:off x="1981200" y="5715000"/>
            <a:ext cx="6263208" cy="67710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Journal Club slides prepared by </a:t>
            </a:r>
            <a:r>
              <a:rPr lang="en-GB" altLang="it-IT" sz="1900" i="0" dirty="0" smtClean="0">
                <a:solidFill>
                  <a:srgbClr val="000000"/>
                </a:solidFill>
                <a:cs typeface="Arial" panose="020B0604020202020204" pitchFamily="34" charset="0"/>
              </a:rPr>
              <a:t>Dr Fiona Brownfoot</a:t>
            </a:r>
          </a:p>
          <a:p>
            <a:pPr algn="ctr" eaLnBrk="1" hangingPunct="1">
              <a:spcBef>
                <a:spcPct val="0"/>
              </a:spcBef>
              <a:buFontTx/>
              <a:buNone/>
            </a:pPr>
            <a:r>
              <a:rPr lang="en-GB" altLang="it-IT" sz="1900" i="0" dirty="0">
                <a:solidFill>
                  <a:srgbClr val="000000"/>
                </a:solidFill>
                <a:cs typeface="Arial" panose="020B0604020202020204" pitchFamily="34" charset="0"/>
              </a:rPr>
              <a:t>(UOG Editor for Trainees)</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3379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31747" name="TextBox 1"/>
          <p:cNvSpPr txBox="1">
            <a:spLocks noChangeArrowheads="1"/>
          </p:cNvSpPr>
          <p:nvPr/>
        </p:nvSpPr>
        <p:spPr bwMode="auto">
          <a:xfrm>
            <a:off x="228600" y="2060848"/>
            <a:ext cx="8642350" cy="3293209"/>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zh-CN" altLang="en-US" sz="1600" b="1" i="0" dirty="0" smtClean="0">
                <a:latin typeface="微软雅黑" panose="020B0503020204020204" charset="-122"/>
                <a:ea typeface="微软雅黑" panose="020B0503020204020204" charset="-122"/>
              </a:rPr>
              <a:t>对实践的启示</a:t>
            </a:r>
          </a:p>
          <a:p>
            <a:pPr marL="1028700" lvl="1" eaLnBrk="1" hangingPunct="1">
              <a:spcBef>
                <a:spcPct val="0"/>
              </a:spcBef>
              <a:spcAft>
                <a:spcPts val="1200"/>
              </a:spcAft>
              <a:defRPr/>
            </a:pPr>
            <a:r>
              <a:rPr lang="zh-CN" altLang="en-US" sz="1400" i="0" dirty="0" smtClean="0">
                <a:latin typeface="微软雅黑" panose="020B0503020204020204" charset="-122"/>
                <a:ea typeface="微软雅黑" panose="020B0503020204020204" charset="-122"/>
              </a:rPr>
              <a:t>对于单胎妊娠的孕妇，通过在早孕期筛查确定为早产先兆子痫高风险（</a:t>
            </a:r>
            <a:r>
              <a:rPr lang="en-US" altLang="zh-CN" sz="1400" i="0" dirty="0" smtClean="0">
                <a:latin typeface="微软雅黑" panose="020B0503020204020204" charset="-122"/>
                <a:ea typeface="微软雅黑" panose="020B0503020204020204" charset="-122"/>
              </a:rPr>
              <a:t>&gt;1</a:t>
            </a:r>
            <a:r>
              <a:rPr lang="zh-CN" altLang="en-US" sz="1400" i="0" dirty="0" smtClean="0">
                <a:latin typeface="微软雅黑" panose="020B0503020204020204" charset="-122"/>
                <a:ea typeface="微软雅黑" panose="020B0503020204020204" charset="-122"/>
              </a:rPr>
              <a:t>：</a:t>
            </a:r>
            <a:r>
              <a:rPr lang="en-US" altLang="zh-CN" sz="1400" i="0" dirty="0" smtClean="0">
                <a:latin typeface="微软雅黑" panose="020B0503020204020204" charset="-122"/>
                <a:ea typeface="微软雅黑" panose="020B0503020204020204" charset="-122"/>
              </a:rPr>
              <a:t>100</a:t>
            </a:r>
            <a:r>
              <a:rPr lang="zh-CN" altLang="en-US" sz="1400" i="0" dirty="0" smtClean="0">
                <a:latin typeface="微软雅黑" panose="020B0503020204020204" charset="-122"/>
                <a:ea typeface="微软雅黑" panose="020B0503020204020204" charset="-122"/>
              </a:rPr>
              <a:t>），从孕</a:t>
            </a:r>
            <a:r>
              <a:rPr lang="en-US" altLang="zh-CN" sz="1400" i="0" dirty="0" smtClean="0">
                <a:latin typeface="微软雅黑" panose="020B0503020204020204" charset="-122"/>
                <a:ea typeface="微软雅黑" panose="020B0503020204020204" charset="-122"/>
              </a:rPr>
              <a:t>11-14</a:t>
            </a:r>
            <a:r>
              <a:rPr lang="zh-CN" altLang="en-US" sz="1400" i="0" dirty="0" smtClean="0">
                <a:latin typeface="微软雅黑" panose="020B0503020204020204" charset="-122"/>
                <a:ea typeface="微软雅黑" panose="020B0503020204020204" charset="-122"/>
              </a:rPr>
              <a:t>周开始直至孕</a:t>
            </a:r>
            <a:r>
              <a:rPr lang="en-US" altLang="zh-CN" sz="1400" i="0" dirty="0" smtClean="0">
                <a:latin typeface="微软雅黑" panose="020B0503020204020204" charset="-122"/>
                <a:ea typeface="微软雅黑" panose="020B0503020204020204" charset="-122"/>
              </a:rPr>
              <a:t>36</a:t>
            </a:r>
            <a:r>
              <a:rPr lang="zh-CN" altLang="en-US" sz="1400" i="0" dirty="0" smtClean="0">
                <a:latin typeface="微软雅黑" panose="020B0503020204020204" charset="-122"/>
                <a:ea typeface="微软雅黑" panose="020B0503020204020204" charset="-122"/>
              </a:rPr>
              <a:t>周，以</a:t>
            </a:r>
            <a:r>
              <a:rPr lang="en-US" altLang="zh-CN" sz="1400" i="0" dirty="0" smtClean="0">
                <a:latin typeface="微软雅黑" panose="020B0503020204020204" charset="-122"/>
                <a:ea typeface="微软雅黑" panose="020B0503020204020204" charset="-122"/>
              </a:rPr>
              <a:t>150mg/</a:t>
            </a:r>
            <a:r>
              <a:rPr lang="zh-CN" altLang="en-US" sz="1400" i="0" dirty="0" smtClean="0">
                <a:latin typeface="微软雅黑" panose="020B0503020204020204" charset="-122"/>
                <a:ea typeface="微软雅黑" panose="020B0503020204020204" charset="-122"/>
              </a:rPr>
              <a:t>天的剂量服用阿司匹林，可以使早产先兆子痫发生率降低</a:t>
            </a:r>
            <a:r>
              <a:rPr lang="en-US" altLang="zh-CN" sz="1400" i="0" dirty="0" smtClean="0">
                <a:latin typeface="微软雅黑" panose="020B0503020204020204" charset="-122"/>
                <a:ea typeface="微软雅黑" panose="020B0503020204020204" charset="-122"/>
              </a:rPr>
              <a:t>&gt;60%</a:t>
            </a:r>
            <a:r>
              <a:rPr lang="zh-CN" altLang="en-US" sz="1400" i="0" dirty="0" smtClean="0">
                <a:latin typeface="微软雅黑" panose="020B0503020204020204" charset="-122"/>
                <a:ea typeface="微软雅黑" panose="020B0503020204020204" charset="-122"/>
              </a:rPr>
              <a:t>。</a:t>
            </a:r>
          </a:p>
          <a:p>
            <a:pPr marL="1028700" lvl="1" eaLnBrk="1" hangingPunct="1">
              <a:spcBef>
                <a:spcPct val="0"/>
              </a:spcBef>
              <a:spcAft>
                <a:spcPts val="1200"/>
              </a:spcAft>
              <a:defRPr/>
            </a:pPr>
            <a:r>
              <a:rPr lang="zh-CN" altLang="en-US" sz="1200" i="0" dirty="0" smtClean="0">
                <a:latin typeface="微软雅黑" panose="020B0503020204020204" charset="-122"/>
                <a:ea typeface="微软雅黑" panose="020B0503020204020204" charset="-122"/>
                <a:sym typeface="+mn-ea"/>
              </a:rPr>
              <a:t>现有的指南推荐阿司匹林的用量仅基于母体因素。</a:t>
            </a:r>
            <a:endParaRPr lang="en-US" sz="1200" i="0" dirty="0" smtClean="0">
              <a:latin typeface="微软雅黑" panose="020B0503020204020204" charset="-122"/>
              <a:ea typeface="微软雅黑" panose="020B0503020204020204" charset="-122"/>
            </a:endParaRPr>
          </a:p>
          <a:p>
            <a:pPr marL="1428750" lvl="2" eaLnBrk="1" hangingPunct="1">
              <a:lnSpc>
                <a:spcPct val="150000"/>
              </a:lnSpc>
              <a:spcBef>
                <a:spcPct val="0"/>
              </a:spcBef>
              <a:spcAft>
                <a:spcPts val="1200"/>
              </a:spcAft>
              <a:defRPr/>
            </a:pPr>
            <a:r>
              <a:rPr lang="en-US" sz="1200" i="0" kern="1400" dirty="0" smtClean="0">
                <a:uFillTx/>
                <a:latin typeface="微软雅黑" panose="020B0503020204020204" charset="-122"/>
                <a:ea typeface="微软雅黑" panose="020B0503020204020204" charset="-122"/>
                <a:sym typeface="+mn-ea"/>
              </a:rPr>
              <a:t>NICE</a:t>
            </a:r>
            <a:r>
              <a:rPr lang="zh-CN" altLang="en-US" sz="1200" i="0" kern="1400" dirty="0" smtClean="0">
                <a:uFillTx/>
                <a:latin typeface="微软雅黑" panose="020B0503020204020204" charset="-122"/>
                <a:ea typeface="微软雅黑" panose="020B0503020204020204" charset="-122"/>
                <a:sym typeface="+mn-ea"/>
              </a:rPr>
              <a:t>指南推荐当孕妇有多个母体高危因素时使用阿司匹林，该指南对早产先兆子痫的检出率为</a:t>
            </a:r>
            <a:r>
              <a:rPr lang="en-US" altLang="zh-CN" sz="1200" i="0" kern="1400" dirty="0" smtClean="0">
                <a:uFillTx/>
                <a:latin typeface="微软雅黑" panose="020B0503020204020204" charset="-122"/>
                <a:ea typeface="微软雅黑" panose="020B0503020204020204" charset="-122"/>
                <a:sym typeface="+mn-ea"/>
              </a:rPr>
              <a:t>39%</a:t>
            </a:r>
            <a:r>
              <a:rPr lang="zh-CN" altLang="en-US" sz="1200" i="0" kern="1400" dirty="0" smtClean="0">
                <a:uFillTx/>
                <a:latin typeface="微软雅黑" panose="020B0503020204020204" charset="-122"/>
                <a:ea typeface="微软雅黑" panose="020B0503020204020204" charset="-122"/>
                <a:sym typeface="+mn-ea"/>
              </a:rPr>
              <a:t>，假阳性率为</a:t>
            </a:r>
            <a:r>
              <a:rPr lang="en-US" altLang="zh-CN" sz="1200" i="0" kern="1400" dirty="0" smtClean="0">
                <a:uFillTx/>
                <a:latin typeface="微软雅黑" panose="020B0503020204020204" charset="-122"/>
                <a:ea typeface="微软雅黑" panose="020B0503020204020204" charset="-122"/>
                <a:sym typeface="+mn-ea"/>
              </a:rPr>
              <a:t>10%</a:t>
            </a:r>
            <a:r>
              <a:rPr lang="zh-CN" altLang="en-US" sz="1200" i="0" kern="1400" dirty="0" smtClean="0">
                <a:uFillTx/>
                <a:latin typeface="微软雅黑" panose="020B0503020204020204" charset="-122"/>
                <a:ea typeface="微软雅黑" panose="020B0503020204020204" charset="-122"/>
                <a:sym typeface="+mn-ea"/>
              </a:rPr>
              <a:t>。</a:t>
            </a:r>
            <a:endParaRPr lang="zh-CN" altLang="en-US" sz="1200" i="0" kern="1400" dirty="0" smtClean="0">
              <a:solidFill>
                <a:schemeClr val="tx1"/>
              </a:solidFill>
              <a:uFillTx/>
              <a:latin typeface="微软雅黑" panose="020B0503020204020204" charset="-122"/>
              <a:ea typeface="微软雅黑" panose="020B0503020204020204" charset="-122"/>
            </a:endParaRPr>
          </a:p>
          <a:p>
            <a:pPr marL="1428750" lvl="2" eaLnBrk="1" hangingPunct="1">
              <a:lnSpc>
                <a:spcPct val="150000"/>
              </a:lnSpc>
              <a:spcBef>
                <a:spcPct val="0"/>
              </a:spcBef>
              <a:spcAft>
                <a:spcPts val="1200"/>
              </a:spcAft>
              <a:defRPr/>
            </a:pPr>
            <a:r>
              <a:rPr lang="en-US" altLang="zh-CN" sz="1200" i="0" kern="1400" dirty="0" smtClean="0">
                <a:uFillTx/>
                <a:latin typeface="微软雅黑" panose="020B0503020204020204" charset="-122"/>
                <a:ea typeface="微软雅黑" panose="020B0503020204020204" charset="-122"/>
                <a:sym typeface="+mn-ea"/>
              </a:rPr>
              <a:t>ACOG </a:t>
            </a:r>
            <a:r>
              <a:rPr lang="zh-CN" altLang="en-US" sz="1200" i="0" kern="1400" dirty="0" smtClean="0">
                <a:uFillTx/>
                <a:latin typeface="微软雅黑" panose="020B0503020204020204" charset="-122"/>
                <a:ea typeface="微软雅黑" panose="020B0503020204020204" charset="-122"/>
                <a:sym typeface="+mn-ea"/>
              </a:rPr>
              <a:t>指南推荐既往有先兆子痫史并导致在</a:t>
            </a:r>
            <a:r>
              <a:rPr lang="en-US" altLang="zh-CN" sz="1200" i="0" kern="1400" dirty="0" smtClean="0">
                <a:uFillTx/>
                <a:latin typeface="微软雅黑" panose="020B0503020204020204" charset="-122"/>
                <a:ea typeface="微软雅黑" panose="020B0503020204020204" charset="-122"/>
                <a:sym typeface="+mn-ea"/>
              </a:rPr>
              <a:t>34</a:t>
            </a:r>
            <a:r>
              <a:rPr lang="zh-CN" altLang="en-US" sz="1200" i="0" kern="1400" dirty="0" smtClean="0">
                <a:uFillTx/>
                <a:latin typeface="微软雅黑" panose="020B0503020204020204" charset="-122"/>
                <a:ea typeface="微软雅黑" panose="020B0503020204020204" charset="-122"/>
                <a:sym typeface="+mn-ea"/>
              </a:rPr>
              <a:t>周前分娩的孕妇使用阿司匹林，这个人群组占全部被筛查孕妇的</a:t>
            </a:r>
            <a:r>
              <a:rPr lang="en-US" altLang="zh-CN" sz="1200" i="0" kern="1400" dirty="0" smtClean="0">
                <a:uFillTx/>
                <a:latin typeface="微软雅黑" panose="020B0503020204020204" charset="-122"/>
                <a:ea typeface="微软雅黑" panose="020B0503020204020204" charset="-122"/>
                <a:sym typeface="+mn-ea"/>
              </a:rPr>
              <a:t>0.3%</a:t>
            </a:r>
            <a:r>
              <a:rPr lang="zh-CN" altLang="en-US" sz="1200" i="0" kern="1400" dirty="0" smtClean="0">
                <a:uFillTx/>
                <a:latin typeface="微软雅黑" panose="020B0503020204020204" charset="-122"/>
                <a:ea typeface="微软雅黑" panose="020B0503020204020204" charset="-122"/>
                <a:sym typeface="+mn-ea"/>
              </a:rPr>
              <a:t>，只包含了</a:t>
            </a:r>
            <a:r>
              <a:rPr lang="en-US" altLang="zh-CN" sz="1200" i="0" kern="1400" dirty="0" smtClean="0">
                <a:uFillTx/>
                <a:latin typeface="微软雅黑" panose="020B0503020204020204" charset="-122"/>
                <a:ea typeface="微软雅黑" panose="020B0503020204020204" charset="-122"/>
                <a:sym typeface="+mn-ea"/>
              </a:rPr>
              <a:t>5%</a:t>
            </a:r>
            <a:r>
              <a:rPr lang="zh-CN" altLang="en-US" sz="1200" i="0" kern="1400" dirty="0" smtClean="0">
                <a:uFillTx/>
                <a:latin typeface="微软雅黑" panose="020B0503020204020204" charset="-122"/>
                <a:ea typeface="微软雅黑" panose="020B0503020204020204" charset="-122"/>
                <a:sym typeface="+mn-ea"/>
              </a:rPr>
              <a:t>出现先兆子痫的孕妇。</a:t>
            </a:r>
            <a:r>
              <a:rPr lang="en-US" sz="1200" i="0" kern="1400" dirty="0" smtClean="0">
                <a:uFillTx/>
                <a:latin typeface="微软雅黑" panose="020B0503020204020204" charset="-122"/>
                <a:ea typeface="微软雅黑" panose="020B0503020204020204" charset="-122"/>
                <a:sym typeface="+mn-ea"/>
              </a:rPr>
              <a:t> </a:t>
            </a:r>
            <a:r>
              <a:rPr lang="zh-CN" altLang="en-US" sz="1200" i="0" kern="1400" dirty="0" smtClean="0">
                <a:uFillTx/>
                <a:latin typeface="微软雅黑" panose="020B0503020204020204" charset="-122"/>
                <a:ea typeface="微软雅黑" panose="020B0503020204020204" charset="-122"/>
                <a:sym typeface="+mn-ea"/>
              </a:rPr>
              <a:t> </a:t>
            </a:r>
            <a:r>
              <a:rPr lang="zh-CN" altLang="en-US" sz="1200" i="0" dirty="0" smtClean="0">
                <a:latin typeface="微软雅黑" panose="020B0503020204020204" charset="-122"/>
                <a:ea typeface="微软雅黑" panose="020B0503020204020204" charset="-122"/>
              </a:rPr>
              <a:t> </a:t>
            </a:r>
            <a:endParaRPr lang="en-US" sz="1200" b="1" i="0" dirty="0" smtClean="0">
              <a:latin typeface="微软雅黑" panose="020B0503020204020204" charset="-122"/>
              <a:ea typeface="微软雅黑" panose="020B0503020204020204" charset="-122"/>
            </a:endParaRPr>
          </a:p>
          <a:p>
            <a:pPr marL="285750" indent="-285750" eaLnBrk="1" hangingPunct="1">
              <a:spcBef>
                <a:spcPct val="0"/>
              </a:spcBef>
              <a:spcAft>
                <a:spcPts val="1200"/>
              </a:spcAft>
              <a:defRPr/>
            </a:pPr>
            <a:r>
              <a:rPr lang="zh-CN" altLang="en-US" sz="1400" i="0" dirty="0" smtClean="0">
                <a:latin typeface="微软雅黑" panose="020B0503020204020204" charset="-122"/>
                <a:ea typeface="微软雅黑" panose="020B0503020204020204" charset="-122"/>
              </a:rPr>
              <a:t>本研究中使用的妊娠早期筛查远远优于</a:t>
            </a:r>
            <a:r>
              <a:rPr lang="en-US" altLang="zh-CN" sz="1400" i="0" dirty="0" smtClean="0">
                <a:latin typeface="微软雅黑" panose="020B0503020204020204" charset="-122"/>
                <a:ea typeface="微软雅黑" panose="020B0503020204020204" charset="-122"/>
              </a:rPr>
              <a:t>NICE</a:t>
            </a:r>
            <a:r>
              <a:rPr lang="zh-CN" altLang="en-US" sz="1400" i="0" dirty="0" smtClean="0">
                <a:latin typeface="微软雅黑" panose="020B0503020204020204" charset="-122"/>
                <a:ea typeface="微软雅黑" panose="020B0503020204020204" charset="-122"/>
              </a:rPr>
              <a:t>或</a:t>
            </a:r>
            <a:r>
              <a:rPr lang="en-US" altLang="zh-CN" sz="1400" i="0" dirty="0" smtClean="0">
                <a:latin typeface="微软雅黑" panose="020B0503020204020204" charset="-122"/>
                <a:ea typeface="微软雅黑" panose="020B0503020204020204" charset="-122"/>
              </a:rPr>
              <a:t>ACOG</a:t>
            </a:r>
            <a:r>
              <a:rPr lang="zh-CN" altLang="en-US" sz="1400" i="0" dirty="0" smtClean="0">
                <a:latin typeface="微软雅黑" panose="020B0503020204020204" charset="-122"/>
                <a:ea typeface="微软雅黑" panose="020B0503020204020204" charset="-122"/>
              </a:rPr>
              <a:t>指南的筛查方法和推荐阿司匹林用法。</a:t>
            </a:r>
            <a:r>
              <a:rPr lang="en-US" sz="1600" i="0" dirty="0" smtClean="0">
                <a:latin typeface="微软雅黑" panose="020B0503020204020204" charset="-122"/>
                <a:ea typeface="微软雅黑" panose="020B0503020204020204" charset="-122"/>
              </a:rPr>
              <a:t> </a:t>
            </a:r>
            <a:endParaRPr lang="en-US" sz="1400" i="0" dirty="0" smtClean="0"/>
          </a:p>
        </p:txBody>
      </p:sp>
      <p:sp>
        <p:nvSpPr>
          <p:cNvPr id="33796" name="Rectangle 1"/>
          <p:cNvSpPr>
            <a:spLocks noChangeArrowheads="1"/>
          </p:cNvSpPr>
          <p:nvPr/>
        </p:nvSpPr>
        <p:spPr bwMode="auto">
          <a:xfrm>
            <a:off x="3733800" y="1600200"/>
            <a:ext cx="1104790" cy="523220"/>
          </a:xfrm>
          <a:prstGeom prst="rect">
            <a:avLst/>
          </a:prstGeom>
          <a:noFill/>
          <a:ln>
            <a:noFill/>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US" sz="2800" b="1" i="0" dirty="0" smtClean="0"/>
              <a:t>讨  论</a:t>
            </a:r>
            <a:endParaRPr lang="en-GB" altLang="it-IT" sz="2400" dirty="0"/>
          </a:p>
        </p:txBody>
      </p:sp>
      <p:sp>
        <p:nvSpPr>
          <p:cNvPr id="8" name="Text Box 5"/>
          <p:cNvSpPr txBox="1">
            <a:spLocks noChangeArrowheads="1"/>
          </p:cNvSpPr>
          <p:nvPr/>
        </p:nvSpPr>
        <p:spPr bwMode="auto">
          <a:xfrm>
            <a:off x="0" y="1052513"/>
            <a:ext cx="9144000" cy="523220"/>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228600" y="1905000"/>
            <a:ext cx="8642350"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t>结论</a:t>
            </a:r>
            <a:endParaRPr lang="en-GB" altLang="it-IT" sz="2800" b="1" i="0" dirty="0" smtClean="0"/>
          </a:p>
        </p:txBody>
      </p:sp>
      <p:sp>
        <p:nvSpPr>
          <p:cNvPr id="6" name="Text Box 5"/>
          <p:cNvSpPr txBox="1">
            <a:spLocks noChangeArrowheads="1"/>
          </p:cNvSpPr>
          <p:nvPr/>
        </p:nvSpPr>
        <p:spPr bwMode="auto">
          <a:xfrm>
            <a:off x="0" y="1052513"/>
            <a:ext cx="9143999" cy="523220"/>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8" name="Content Placeholder 9"/>
          <p:cNvSpPr txBox="1"/>
          <p:nvPr/>
        </p:nvSpPr>
        <p:spPr bwMode="auto">
          <a:xfrm>
            <a:off x="457200" y="2971800"/>
            <a:ext cx="8153400" cy="2895600"/>
          </a:xfrm>
          <a:prstGeom prst="rect">
            <a:avLst/>
          </a:prstGeom>
          <a:noFill/>
          <a:ln>
            <a:noFill/>
          </a:ln>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lang="zh-CN" altLang="en-US" sz="2000" i="0" dirty="0" smtClean="0"/>
              <a:t>在</a:t>
            </a:r>
            <a:r>
              <a:rPr lang="en-US" altLang="zh-CN" sz="2000" i="0" dirty="0" smtClean="0"/>
              <a:t>ASPRE</a:t>
            </a:r>
            <a:r>
              <a:rPr lang="zh-CN" altLang="en-US" sz="2000" i="0" dirty="0" smtClean="0"/>
              <a:t>队列研究中，孕早期的筛查算法对早产先兆子痫的检出率与原始人群中发展为先兆子痫的发生率相当。</a:t>
            </a:r>
            <a:endParaRPr lang="en-US" sz="2000" i="0" noProof="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5837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27653" name="TextBox 1"/>
          <p:cNvSpPr txBox="1">
            <a:spLocks noChangeArrowheads="1"/>
          </p:cNvSpPr>
          <p:nvPr/>
        </p:nvSpPr>
        <p:spPr bwMode="auto">
          <a:xfrm>
            <a:off x="1331640" y="1772816"/>
            <a:ext cx="6480175" cy="46166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smtClean="0">
                <a:solidFill>
                  <a:srgbClr val="000000"/>
                </a:solidFill>
              </a:rPr>
              <a:t>讨 论</a:t>
            </a:r>
            <a:endParaRPr lang="en-GB" altLang="it-IT" sz="2400" b="1" i="0" dirty="0">
              <a:solidFill>
                <a:srgbClr val="000000"/>
              </a:solidFill>
            </a:endParaRPr>
          </a:p>
        </p:txBody>
      </p:sp>
      <p:sp>
        <p:nvSpPr>
          <p:cNvPr id="9" name="Segnaposto contenuto 2"/>
          <p:cNvSpPr txBox="1"/>
          <p:nvPr/>
        </p:nvSpPr>
        <p:spPr bwMode="auto">
          <a:xfrm>
            <a:off x="647733" y="2420888"/>
            <a:ext cx="8639175" cy="2592288"/>
          </a:xfrm>
          <a:prstGeom prst="rect">
            <a:avLst/>
          </a:prstGeom>
          <a:noFill/>
          <a:ln>
            <a:noFill/>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30000"/>
              </a:lnSpc>
              <a:spcBef>
                <a:spcPct val="0"/>
              </a:spcBef>
            </a:pPr>
            <a:r>
              <a:rPr lang="zh-CN" altLang="en-US" sz="1600" i="0" dirty="0" smtClean="0"/>
              <a:t>你现在的筛查先兆子痫的策略是什么？</a:t>
            </a:r>
            <a:endParaRPr lang="en-US" altLang="it-IT" sz="1600" i="0" dirty="0" smtClean="0"/>
          </a:p>
          <a:p>
            <a:pPr eaLnBrk="1" hangingPunct="1">
              <a:lnSpc>
                <a:spcPct val="130000"/>
              </a:lnSpc>
              <a:spcBef>
                <a:spcPct val="0"/>
              </a:spcBef>
            </a:pPr>
            <a:r>
              <a:rPr lang="zh-CN" altLang="en-US" sz="1600" i="0" dirty="0" smtClean="0"/>
              <a:t>你现在的方法效力如何？</a:t>
            </a:r>
            <a:endParaRPr lang="en-US" altLang="it-IT" sz="1600" i="0" dirty="0" smtClean="0"/>
          </a:p>
          <a:p>
            <a:pPr eaLnBrk="1" hangingPunct="1">
              <a:lnSpc>
                <a:spcPct val="130000"/>
              </a:lnSpc>
              <a:spcBef>
                <a:spcPct val="0"/>
              </a:spcBef>
            </a:pPr>
            <a:r>
              <a:rPr lang="zh-CN" altLang="en-US" sz="1600" i="0" dirty="0" smtClean="0"/>
              <a:t>使用阿司匹林预防性治疗的截断值或起点？</a:t>
            </a:r>
            <a:endParaRPr lang="en-US" altLang="it-IT" sz="1600" i="0" dirty="0" smtClean="0"/>
          </a:p>
          <a:p>
            <a:pPr eaLnBrk="1" hangingPunct="1">
              <a:lnSpc>
                <a:spcPct val="130000"/>
              </a:lnSpc>
              <a:spcBef>
                <a:spcPct val="0"/>
              </a:spcBef>
            </a:pPr>
            <a:r>
              <a:rPr lang="zh-CN" altLang="en-US" sz="1600" i="0" dirty="0" smtClean="0"/>
              <a:t>目前的研究结果有何意义？</a:t>
            </a:r>
            <a:endParaRPr lang="en-US" altLang="it-IT" sz="1600" i="0" dirty="0" smtClean="0"/>
          </a:p>
          <a:p>
            <a:pPr eaLnBrk="1" hangingPunct="1">
              <a:lnSpc>
                <a:spcPct val="130000"/>
              </a:lnSpc>
              <a:spcBef>
                <a:spcPct val="0"/>
              </a:spcBef>
            </a:pPr>
            <a:r>
              <a:rPr lang="zh-CN" altLang="en-US" sz="1600" i="0" dirty="0" smtClean="0"/>
              <a:t>为何使用多种标记（</a:t>
            </a:r>
            <a:r>
              <a:rPr lang="en-US" altLang="zh-CN" sz="1600" i="0" dirty="0" smtClean="0"/>
              <a:t>MAP</a:t>
            </a:r>
            <a:r>
              <a:rPr lang="zh-CN" altLang="en-US" sz="1600" i="0" dirty="0" smtClean="0"/>
              <a:t>、</a:t>
            </a:r>
            <a:r>
              <a:rPr lang="en-US" altLang="zh-CN" sz="1600" i="0" dirty="0" err="1" smtClean="0"/>
              <a:t>UtA</a:t>
            </a:r>
            <a:r>
              <a:rPr lang="zh-CN" altLang="en-US" sz="1600" i="0" dirty="0" smtClean="0"/>
              <a:t> </a:t>
            </a:r>
            <a:r>
              <a:rPr lang="en-US" altLang="zh-CN" sz="1600" i="0" dirty="0" smtClean="0"/>
              <a:t>Doppler</a:t>
            </a:r>
            <a:r>
              <a:rPr lang="zh-CN" altLang="en-US" sz="1600" i="0" dirty="0" smtClean="0"/>
              <a:t>、</a:t>
            </a:r>
            <a:r>
              <a:rPr lang="en-US" altLang="zh-CN" sz="1600" i="0" dirty="0" smtClean="0"/>
              <a:t>PAPP-A</a:t>
            </a:r>
            <a:r>
              <a:rPr lang="zh-CN" altLang="en-US" sz="1600" i="0" dirty="0" smtClean="0"/>
              <a:t>和</a:t>
            </a:r>
            <a:r>
              <a:rPr lang="en-US" altLang="zh-CN" sz="1600" i="0" dirty="0" smtClean="0"/>
              <a:t>PIGF</a:t>
            </a:r>
            <a:r>
              <a:rPr lang="zh-CN" altLang="en-US" sz="1600" i="0" dirty="0" smtClean="0"/>
              <a:t>）筛查？</a:t>
            </a:r>
            <a:endParaRPr lang="en-US" altLang="it-IT" sz="1600" i="0" dirty="0" smtClean="0"/>
          </a:p>
          <a:p>
            <a:pPr eaLnBrk="1" hangingPunct="1">
              <a:lnSpc>
                <a:spcPct val="130000"/>
              </a:lnSpc>
              <a:spcBef>
                <a:spcPct val="0"/>
              </a:spcBef>
            </a:pPr>
            <a:r>
              <a:rPr lang="zh-CN" altLang="en-US" sz="1600" i="0" dirty="0" smtClean="0"/>
              <a:t>现此筛查项目的障碍是什么？</a:t>
            </a:r>
            <a:endParaRPr lang="en-US" altLang="it-IT" sz="1600" i="0" dirty="0" smtClean="0"/>
          </a:p>
        </p:txBody>
      </p:sp>
      <p:sp>
        <p:nvSpPr>
          <p:cNvPr id="13" name="Text Box 5"/>
          <p:cNvSpPr txBox="1">
            <a:spLocks noChangeArrowheads="1"/>
          </p:cNvSpPr>
          <p:nvPr/>
        </p:nvSpPr>
        <p:spPr bwMode="auto">
          <a:xfrm>
            <a:off x="250825" y="1052513"/>
            <a:ext cx="8642350" cy="584776"/>
          </a:xfrm>
          <a:prstGeom prst="rect">
            <a:avLst/>
          </a:prstGeom>
          <a:solidFill>
            <a:srgbClr val="ED1D24"/>
          </a:solid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600" b="1" i="0" dirty="0">
                <a:solidFill>
                  <a:schemeClr val="bg1"/>
                </a:solidFill>
              </a:rPr>
              <a:t>ASPRE trial: performance of screening for </a:t>
            </a:r>
            <a:r>
              <a:rPr lang="en-US" sz="1600" b="1" i="0" dirty="0" smtClean="0">
                <a:solidFill>
                  <a:schemeClr val="bg1"/>
                </a:solidFill>
              </a:rPr>
              <a:t>preterm pre-eclampsia </a:t>
            </a:r>
            <a:endParaRPr lang="en-US" sz="1600" b="1" i="0" dirty="0">
              <a:solidFill>
                <a:schemeClr val="bg1"/>
              </a:solidFill>
            </a:endParaRPr>
          </a:p>
          <a:p>
            <a:pPr algn="ctr" eaLnBrk="1" hangingPunct="1">
              <a:spcBef>
                <a:spcPct val="0"/>
              </a:spcBef>
              <a:buFontTx/>
              <a:buNone/>
            </a:pPr>
            <a:r>
              <a:rPr lang="de-DE" altLang="it-IT" sz="1600" dirty="0" smtClean="0">
                <a:solidFill>
                  <a:schemeClr val="bg1"/>
                </a:solidFill>
              </a:rPr>
              <a:t>D.L. </a:t>
            </a:r>
            <a:r>
              <a:rPr lang="de-DE" altLang="it-IT" sz="1600" dirty="0" err="1">
                <a:solidFill>
                  <a:schemeClr val="bg1"/>
                </a:solidFill>
              </a:rPr>
              <a:t>Rolnik</a:t>
            </a:r>
            <a:r>
              <a:rPr lang="de-DE" altLang="it-IT" sz="1600" dirty="0">
                <a:solidFill>
                  <a:schemeClr val="bg1"/>
                </a:solidFill>
              </a:rPr>
              <a:t> et al.</a:t>
            </a:r>
            <a:r>
              <a:rPr lang="en-GB" altLang="it-IT" sz="1600" dirty="0">
                <a:solidFill>
                  <a:schemeClr val="bg1"/>
                </a:solidFill>
              </a:rPr>
              <a:t>, UOG 2017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355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23557" name="Rectangle 8"/>
          <p:cNvSpPr>
            <a:spLocks noChangeArrowheads="1"/>
          </p:cNvSpPr>
          <p:nvPr/>
        </p:nvSpPr>
        <p:spPr bwMode="auto">
          <a:xfrm>
            <a:off x="3738093" y="2057400"/>
            <a:ext cx="1620957" cy="523220"/>
          </a:xfrm>
          <a:prstGeom prst="rect">
            <a:avLst/>
          </a:prstGeom>
          <a:noFill/>
          <a:ln>
            <a:noFill/>
          </a:ln>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sz="2800" b="1" i="0" dirty="0" err="1" smtClean="0">
                <a:solidFill>
                  <a:srgbClr val="000000"/>
                </a:solidFill>
                <a:latin typeface="微软雅黑" panose="020B0503020204020204" charset="-122"/>
                <a:ea typeface="微软雅黑" panose="020B0503020204020204" charset="-122"/>
                <a:cs typeface="微软雅黑" panose="020B0503020204020204" charset="-122"/>
              </a:rPr>
              <a:t>研究目的</a:t>
            </a:r>
            <a:endParaRPr lang="en-GB" altLang="it-IT" sz="2800" b="1" i="0" dirty="0">
              <a:solidFill>
                <a:srgbClr val="000000"/>
              </a:solidFill>
              <a:latin typeface="微软雅黑" panose="020B0503020204020204" charset="-122"/>
              <a:ea typeface="微软雅黑" panose="020B0503020204020204" charset="-122"/>
              <a:cs typeface="微软雅黑" panose="020B0503020204020204" charset="-122"/>
            </a:endParaRPr>
          </a:p>
        </p:txBody>
      </p:sp>
      <p:sp>
        <p:nvSpPr>
          <p:cNvPr id="8" name="Text Box 5"/>
          <p:cNvSpPr txBox="1">
            <a:spLocks noChangeArrowheads="1"/>
          </p:cNvSpPr>
          <p:nvPr/>
        </p:nvSpPr>
        <p:spPr bwMode="auto">
          <a:xfrm>
            <a:off x="0" y="1052513"/>
            <a:ext cx="9143999" cy="523220"/>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a:t>
            </a:r>
            <a:r>
              <a:rPr lang="en-GB" altLang="it-IT" sz="1400" dirty="0" smtClean="0">
                <a:solidFill>
                  <a:schemeClr val="bg1"/>
                </a:solidFill>
              </a:rPr>
              <a:t>2017</a:t>
            </a:r>
            <a:endParaRPr lang="en-GB" altLang="it-IT" sz="1400" dirty="0">
              <a:solidFill>
                <a:schemeClr val="bg1"/>
              </a:solidFill>
            </a:endParaRPr>
          </a:p>
        </p:txBody>
      </p:sp>
      <p:sp>
        <p:nvSpPr>
          <p:cNvPr id="9" name="Segnaposto contenuto 2"/>
          <p:cNvSpPr txBox="1"/>
          <p:nvPr/>
        </p:nvSpPr>
        <p:spPr bwMode="auto">
          <a:xfrm>
            <a:off x="228600" y="3276600"/>
            <a:ext cx="8382000" cy="2312640"/>
          </a:xfrm>
          <a:prstGeom prst="rect">
            <a:avLst/>
          </a:prstGeom>
          <a:noFill/>
          <a:ln>
            <a:noFill/>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10000"/>
              </a:lnSpc>
            </a:pPr>
            <a:r>
              <a:rPr lang="zh-CN" altLang="en-US" sz="2400" i="0" dirty="0" smtClean="0">
                <a:latin typeface="微软雅黑" panose="020B0503020204020204" charset="-122"/>
                <a:ea typeface="微软雅黑" panose="020B0503020204020204" charset="-122"/>
                <a:cs typeface="微软雅黑" panose="020B0503020204020204" charset="-122"/>
              </a:rPr>
              <a:t>评估以前报道的</a:t>
            </a:r>
            <a:r>
              <a:rPr lang="en-US" altLang="zh-CN" sz="2400" i="0" dirty="0" smtClean="0">
                <a:latin typeface="微软雅黑" panose="020B0503020204020204" charset="-122"/>
                <a:ea typeface="微软雅黑" panose="020B0503020204020204" charset="-122"/>
                <a:cs typeface="微软雅黑" panose="020B0503020204020204" charset="-122"/>
              </a:rPr>
              <a:t>ASPRE</a:t>
            </a:r>
            <a:r>
              <a:rPr lang="zh-CN" altLang="en-US" sz="2400" i="0" dirty="0" smtClean="0">
                <a:latin typeface="微软雅黑" panose="020B0503020204020204" charset="-122"/>
                <a:ea typeface="微软雅黑" panose="020B0503020204020204" charset="-122"/>
                <a:cs typeface="微软雅黑" panose="020B0503020204020204" charset="-122"/>
              </a:rPr>
              <a:t>试验在早孕期筛查先兆子痫的人群中的准确性</a:t>
            </a:r>
            <a:endParaRPr lang="en-US" sz="2400" i="0" dirty="0" smtClean="0">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6"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7" name="Rectangle 19"/>
          <p:cNvSpPr>
            <a:spLocks noChangeArrowheads="1"/>
          </p:cNvSpPr>
          <p:nvPr/>
        </p:nvSpPr>
        <p:spPr bwMode="auto">
          <a:xfrm>
            <a:off x="1013968" y="2131198"/>
            <a:ext cx="7272808" cy="3440942"/>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400" b="1" i="0" dirty="0" smtClean="0">
                <a:latin typeface="微软雅黑" panose="020B0503020204020204" charset="-122"/>
                <a:ea typeface="微软雅黑" panose="020B0503020204020204" charset="-122"/>
                <a:cs typeface="微软雅黑" panose="020B0503020204020204" charset="-122"/>
              </a:rPr>
              <a:t>实验设计</a:t>
            </a:r>
            <a:endParaRPr lang="en-US" sz="2400" b="1" i="0" dirty="0" smtClean="0">
              <a:latin typeface="微软雅黑" panose="020B0503020204020204" charset="-122"/>
              <a:ea typeface="微软雅黑" panose="020B0503020204020204" charset="-122"/>
              <a:cs typeface="微软雅黑" panose="020B0503020204020204" charset="-122"/>
            </a:endParaRPr>
          </a:p>
          <a:p>
            <a:pPr lvl="1"/>
            <a:r>
              <a:rPr lang="zh-CN" altLang="en-US" sz="2000" i="0" dirty="0" smtClean="0">
                <a:latin typeface="微软雅黑" panose="020B0503020204020204" charset="-122"/>
                <a:ea typeface="微软雅黑" panose="020B0503020204020204" charset="-122"/>
                <a:cs typeface="微软雅黑" panose="020B0503020204020204" charset="-122"/>
              </a:rPr>
              <a:t>前瞻性，多中心研究</a:t>
            </a:r>
            <a:endParaRPr lang="en-US" i="0" dirty="0" smtClean="0">
              <a:latin typeface="微软雅黑" panose="020B0503020204020204" charset="-122"/>
              <a:ea typeface="微软雅黑" panose="020B0503020204020204" charset="-122"/>
              <a:cs typeface="微软雅黑" panose="020B0503020204020204" charset="-122"/>
            </a:endParaRPr>
          </a:p>
          <a:p>
            <a:r>
              <a:rPr lang="en-US" sz="2400" b="1" i="0" dirty="0" smtClean="0"/>
              <a:t>Setting</a:t>
            </a:r>
            <a:r>
              <a:rPr lang="zh-CN" altLang="en-US" sz="2400" b="1" i="0" dirty="0" smtClean="0"/>
              <a:t> </a:t>
            </a:r>
            <a:r>
              <a:rPr lang="zh-CN" altLang="en-US" sz="2400" b="1" i="0" dirty="0" smtClean="0">
                <a:latin typeface="微软雅黑" panose="020B0503020204020204" charset="-122"/>
                <a:ea typeface="微软雅黑" panose="020B0503020204020204" charset="-122"/>
                <a:cs typeface="微软雅黑" panose="020B0503020204020204" charset="-122"/>
              </a:rPr>
              <a:t>实验设计</a:t>
            </a:r>
            <a:endParaRPr lang="en-US" sz="2000" i="0" dirty="0" smtClean="0">
              <a:latin typeface="微软雅黑" panose="020B0503020204020204" charset="-122"/>
              <a:ea typeface="微软雅黑" panose="020B0503020204020204" charset="-122"/>
              <a:cs typeface="微软雅黑" panose="020B0503020204020204" charset="-122"/>
            </a:endParaRPr>
          </a:p>
          <a:p>
            <a:pPr lvl="1"/>
            <a:r>
              <a:rPr lang="zh-CN" altLang="en-US" sz="2000" i="0" dirty="0" smtClean="0">
                <a:latin typeface="微软雅黑" panose="020B0503020204020204" charset="-122"/>
                <a:ea typeface="微软雅黑" panose="020B0503020204020204" charset="-122"/>
                <a:cs typeface="微软雅黑" panose="020B0503020204020204" charset="-122"/>
              </a:rPr>
              <a:t>包括英国、西班牙、意大利、比利时、希腊和以色列在内的</a:t>
            </a:r>
            <a:r>
              <a:rPr lang="en-US" altLang="zh-CN" sz="2000" i="0" dirty="0" smtClean="0">
                <a:latin typeface="微软雅黑" panose="020B0503020204020204" charset="-122"/>
                <a:ea typeface="微软雅黑" panose="020B0503020204020204" charset="-122"/>
                <a:cs typeface="微软雅黑" panose="020B0503020204020204" charset="-122"/>
              </a:rPr>
              <a:t>5</a:t>
            </a:r>
            <a:r>
              <a:rPr lang="zh-CN" altLang="en-US" sz="2000" i="0" dirty="0" smtClean="0">
                <a:latin typeface="微软雅黑" panose="020B0503020204020204" charset="-122"/>
                <a:ea typeface="微软雅黑" panose="020B0503020204020204" charset="-122"/>
                <a:cs typeface="微软雅黑" panose="020B0503020204020204" charset="-122"/>
              </a:rPr>
              <a:t>个国家的</a:t>
            </a:r>
            <a:r>
              <a:rPr lang="en-US" altLang="zh-CN" sz="2000" i="0" dirty="0" smtClean="0">
                <a:latin typeface="微软雅黑" panose="020B0503020204020204" charset="-122"/>
                <a:ea typeface="微软雅黑" panose="020B0503020204020204" charset="-122"/>
                <a:cs typeface="微软雅黑" panose="020B0503020204020204" charset="-122"/>
              </a:rPr>
              <a:t>13</a:t>
            </a:r>
            <a:r>
              <a:rPr lang="zh-CN" altLang="en-US" sz="2000" i="0" dirty="0" smtClean="0">
                <a:latin typeface="微软雅黑" panose="020B0503020204020204" charset="-122"/>
                <a:ea typeface="微软雅黑" panose="020B0503020204020204" charset="-122"/>
                <a:cs typeface="微软雅黑" panose="020B0503020204020204" charset="-122"/>
              </a:rPr>
              <a:t>所医院（从</a:t>
            </a:r>
            <a:r>
              <a:rPr lang="en-US" altLang="zh-CN" sz="2000" i="0" dirty="0" smtClean="0">
                <a:latin typeface="微软雅黑" panose="020B0503020204020204" charset="-122"/>
                <a:ea typeface="微软雅黑" panose="020B0503020204020204" charset="-122"/>
                <a:cs typeface="微软雅黑" panose="020B0503020204020204" charset="-122"/>
              </a:rPr>
              <a:t>2015</a:t>
            </a:r>
            <a:r>
              <a:rPr lang="zh-CN" altLang="en-US" sz="2000" i="0" dirty="0" smtClean="0">
                <a:latin typeface="微软雅黑" panose="020B0503020204020204" charset="-122"/>
                <a:ea typeface="微软雅黑" panose="020B0503020204020204" charset="-122"/>
                <a:cs typeface="微软雅黑" panose="020B0503020204020204" charset="-122"/>
              </a:rPr>
              <a:t>年</a:t>
            </a:r>
            <a:r>
              <a:rPr lang="en-US" altLang="zh-CN" sz="2000" i="0" dirty="0" smtClean="0">
                <a:latin typeface="微软雅黑" panose="020B0503020204020204" charset="-122"/>
                <a:ea typeface="微软雅黑" panose="020B0503020204020204" charset="-122"/>
                <a:cs typeface="微软雅黑" panose="020B0503020204020204" charset="-122"/>
              </a:rPr>
              <a:t>2</a:t>
            </a:r>
            <a:r>
              <a:rPr lang="zh-CN" altLang="en-US" sz="2000" i="0" dirty="0" smtClean="0">
                <a:latin typeface="微软雅黑" panose="020B0503020204020204" charset="-122"/>
                <a:ea typeface="微软雅黑" panose="020B0503020204020204" charset="-122"/>
                <a:cs typeface="微软雅黑" panose="020B0503020204020204" charset="-122"/>
              </a:rPr>
              <a:t>月至</a:t>
            </a:r>
            <a:r>
              <a:rPr lang="en-US" altLang="zh-CN" sz="2000" i="0" dirty="0" smtClean="0">
                <a:latin typeface="微软雅黑" panose="020B0503020204020204" charset="-122"/>
                <a:ea typeface="微软雅黑" panose="020B0503020204020204" charset="-122"/>
                <a:cs typeface="微软雅黑" panose="020B0503020204020204" charset="-122"/>
              </a:rPr>
              <a:t>9</a:t>
            </a:r>
            <a:r>
              <a:rPr lang="zh-CN" altLang="en-US" sz="2000" i="0" dirty="0" smtClean="0">
                <a:latin typeface="微软雅黑" panose="020B0503020204020204" charset="-122"/>
                <a:ea typeface="微软雅黑" panose="020B0503020204020204" charset="-122"/>
                <a:cs typeface="微软雅黑" panose="020B0503020204020204" charset="-122"/>
              </a:rPr>
              <a:t>月）</a:t>
            </a:r>
            <a:endParaRPr lang="en-US" sz="2000" i="0" dirty="0" smtClean="0">
              <a:latin typeface="微软雅黑" panose="020B0503020204020204" charset="-122"/>
              <a:ea typeface="微软雅黑" panose="020B0503020204020204" charset="-122"/>
              <a:cs typeface="微软雅黑" panose="020B0503020204020204" charset="-122"/>
            </a:endParaRPr>
          </a:p>
          <a:p>
            <a:r>
              <a:rPr lang="zh-CN" altLang="en-US" sz="2400" b="1" i="0" dirty="0" smtClean="0">
                <a:latin typeface="微软雅黑" panose="020B0503020204020204" charset="-122"/>
                <a:ea typeface="微软雅黑" panose="020B0503020204020204" charset="-122"/>
                <a:cs typeface="微软雅黑" panose="020B0503020204020204" charset="-122"/>
              </a:rPr>
              <a:t>参与者</a:t>
            </a:r>
            <a:endParaRPr lang="en-US" sz="2400" b="1" i="0" dirty="0" smtClean="0">
              <a:latin typeface="微软雅黑" panose="020B0503020204020204" charset="-122"/>
              <a:ea typeface="微软雅黑" panose="020B0503020204020204" charset="-122"/>
              <a:cs typeface="微软雅黑" panose="020B0503020204020204" charset="-122"/>
            </a:endParaRPr>
          </a:p>
          <a:p>
            <a:pPr lvl="1"/>
            <a:r>
              <a:rPr lang="zh-CN" altLang="en-US" sz="2000" i="0" dirty="0" smtClean="0">
                <a:latin typeface="微软雅黑" panose="020B0503020204020204" charset="-122"/>
                <a:ea typeface="微软雅黑" panose="020B0503020204020204" charset="-122"/>
                <a:cs typeface="微软雅黑" panose="020B0503020204020204" charset="-122"/>
              </a:rPr>
              <a:t>准入：单胎妊娠</a:t>
            </a:r>
            <a:r>
              <a:rPr lang="en-US" altLang="zh-CN" sz="2000" i="0" dirty="0" smtClean="0">
                <a:latin typeface="微软雅黑" panose="020B0503020204020204" charset="-122"/>
                <a:ea typeface="微软雅黑" panose="020B0503020204020204" charset="-122"/>
                <a:cs typeface="微软雅黑" panose="020B0503020204020204" charset="-122"/>
              </a:rPr>
              <a:t>11</a:t>
            </a:r>
            <a:r>
              <a:rPr lang="zh-CN" altLang="en-US" sz="2000" i="0" dirty="0" smtClean="0">
                <a:latin typeface="微软雅黑" panose="020B0503020204020204" charset="-122"/>
                <a:ea typeface="微软雅黑" panose="020B0503020204020204" charset="-122"/>
                <a:cs typeface="微软雅黑" panose="020B0503020204020204" charset="-122"/>
              </a:rPr>
              <a:t>至</a:t>
            </a:r>
            <a:r>
              <a:rPr lang="en-US" altLang="zh-CN" sz="2000" i="0" dirty="0" smtClean="0">
                <a:latin typeface="微软雅黑" panose="020B0503020204020204" charset="-122"/>
                <a:ea typeface="微软雅黑" panose="020B0503020204020204" charset="-122"/>
                <a:cs typeface="微软雅黑" panose="020B0503020204020204" charset="-122"/>
              </a:rPr>
              <a:t>13+6</a:t>
            </a:r>
            <a:r>
              <a:rPr lang="zh-CN" altLang="en-US" sz="2000" i="0" dirty="0" smtClean="0">
                <a:latin typeface="微软雅黑" panose="020B0503020204020204" charset="-122"/>
                <a:ea typeface="微软雅黑" panose="020B0503020204020204" charset="-122"/>
                <a:cs typeface="微软雅黑" panose="020B0503020204020204" charset="-122"/>
              </a:rPr>
              <a:t>周预约常规产检的孕妇</a:t>
            </a:r>
            <a:endParaRPr lang="en-US" sz="2000" i="0" dirty="0" smtClean="0">
              <a:latin typeface="微软雅黑" panose="020B0503020204020204" charset="-122"/>
              <a:ea typeface="微软雅黑" panose="020B0503020204020204" charset="-122"/>
              <a:cs typeface="微软雅黑" panose="020B0503020204020204" charset="-122"/>
            </a:endParaRPr>
          </a:p>
          <a:p>
            <a:pPr lvl="1"/>
            <a:r>
              <a:rPr lang="zh-CN" altLang="en-US" sz="2000" i="0" dirty="0" smtClean="0">
                <a:latin typeface="微软雅黑" panose="020B0503020204020204" charset="-122"/>
                <a:ea typeface="微软雅黑" panose="020B0503020204020204" charset="-122"/>
                <a:cs typeface="微软雅黑" panose="020B0503020204020204" charset="-122"/>
              </a:rPr>
              <a:t>排除：母亲年龄＜</a:t>
            </a:r>
            <a:r>
              <a:rPr lang="en-US" altLang="zh-CN" sz="2000" i="0" dirty="0" smtClean="0">
                <a:latin typeface="微软雅黑" panose="020B0503020204020204" charset="-122"/>
                <a:ea typeface="微软雅黑" panose="020B0503020204020204" charset="-122"/>
                <a:cs typeface="微软雅黑" panose="020B0503020204020204" charset="-122"/>
              </a:rPr>
              <a:t>18</a:t>
            </a:r>
            <a:r>
              <a:rPr lang="zh-CN" altLang="en-US" sz="2000" i="0" dirty="0" smtClean="0">
                <a:latin typeface="微软雅黑" panose="020B0503020204020204" charset="-122"/>
                <a:ea typeface="微软雅黑" panose="020B0503020204020204" charset="-122"/>
                <a:cs typeface="微软雅黑" panose="020B0503020204020204" charset="-122"/>
              </a:rPr>
              <a:t>周岁，超声检查发现胎儿主要结构异常。失访、终止妊娠、流产。</a:t>
            </a:r>
            <a:endParaRPr lang="en-US" sz="2000" i="0" dirty="0" smtClean="0">
              <a:latin typeface="微软雅黑" panose="020B0503020204020204" charset="-122"/>
              <a:ea typeface="微软雅黑" panose="020B0503020204020204" charset="-122"/>
              <a:cs typeface="微软雅黑" panose="020B0503020204020204" charset="-122"/>
            </a:endParaRPr>
          </a:p>
        </p:txBody>
      </p:sp>
      <p:sp>
        <p:nvSpPr>
          <p:cNvPr id="8" name="Text Box 5"/>
          <p:cNvSpPr txBox="1">
            <a:spLocks noChangeArrowheads="1"/>
          </p:cNvSpPr>
          <p:nvPr/>
        </p:nvSpPr>
        <p:spPr bwMode="auto">
          <a:xfrm>
            <a:off x="0" y="1052513"/>
            <a:ext cx="9143999" cy="523220"/>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9" name="TextBox 1"/>
          <p:cNvSpPr txBox="1">
            <a:spLocks noChangeArrowheads="1"/>
          </p:cNvSpPr>
          <p:nvPr/>
        </p:nvSpPr>
        <p:spPr bwMode="auto">
          <a:xfrm>
            <a:off x="2825241" y="1423409"/>
            <a:ext cx="3565525"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latin typeface="微软雅黑" panose="020B0503020204020204" charset="-122"/>
                <a:ea typeface="微软雅黑" panose="020B0503020204020204" charset="-122"/>
                <a:cs typeface="微软雅黑" panose="020B0503020204020204" charset="-122"/>
              </a:rPr>
              <a:t>方   法</a:t>
            </a:r>
            <a:endParaRPr lang="en-GB" altLang="it-IT" sz="2400" b="1" i="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765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2" name="Rectangle 19"/>
          <p:cNvSpPr>
            <a:spLocks noChangeArrowheads="1"/>
          </p:cNvSpPr>
          <p:nvPr/>
        </p:nvSpPr>
        <p:spPr bwMode="auto">
          <a:xfrm>
            <a:off x="179512" y="2862296"/>
            <a:ext cx="8784976" cy="3102388"/>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400" b="1" i="0" dirty="0" smtClean="0">
                <a:latin typeface="微软雅黑" panose="020B0503020204020204" charset="-122"/>
                <a:ea typeface="微软雅黑" panose="020B0503020204020204" charset="-122"/>
                <a:cs typeface="微软雅黑" panose="020B0503020204020204" charset="-122"/>
              </a:rPr>
              <a:t>试验方法</a:t>
            </a:r>
            <a:endParaRPr lang="en-US" sz="2400" b="1" i="0" dirty="0" smtClean="0">
              <a:latin typeface="微软雅黑" panose="020B0503020204020204" charset="-122"/>
              <a:ea typeface="微软雅黑" panose="020B0503020204020204" charset="-122"/>
              <a:cs typeface="微软雅黑" panose="020B0503020204020204" charset="-122"/>
            </a:endParaRPr>
          </a:p>
          <a:p>
            <a:pPr lvl="1"/>
            <a:r>
              <a:rPr lang="zh-CN" altLang="en-US" sz="1800" i="0" dirty="0" smtClean="0">
                <a:latin typeface="微软雅黑" panose="020B0503020204020204" charset="-122"/>
                <a:ea typeface="微软雅黑" panose="020B0503020204020204" charset="-122"/>
                <a:cs typeface="微软雅黑" panose="020B0503020204020204" charset="-122"/>
              </a:rPr>
              <a:t>试验指标来自使用母体因素、</a:t>
            </a:r>
            <a:r>
              <a:rPr lang="en-US" altLang="zh-CN" sz="1800" i="0" dirty="0" smtClean="0">
                <a:latin typeface="微软雅黑" panose="020B0503020204020204" charset="-122"/>
                <a:ea typeface="微软雅黑" panose="020B0503020204020204" charset="-122"/>
                <a:cs typeface="微软雅黑" panose="020B0503020204020204" charset="-122"/>
              </a:rPr>
              <a:t>MAP</a:t>
            </a:r>
            <a:r>
              <a:rPr lang="zh-CN" altLang="en-US" sz="1800" i="0" dirty="0" smtClean="0">
                <a:latin typeface="微软雅黑" panose="020B0503020204020204" charset="-122"/>
                <a:ea typeface="微软雅黑" panose="020B0503020204020204" charset="-122"/>
                <a:cs typeface="微软雅黑" panose="020B0503020204020204" charset="-122"/>
              </a:rPr>
              <a:t>、</a:t>
            </a:r>
            <a:r>
              <a:rPr lang="en-US" altLang="zh-CN" sz="1800" i="0" dirty="0" err="1" smtClean="0">
                <a:latin typeface="微软雅黑" panose="020B0503020204020204" charset="-122"/>
                <a:ea typeface="微软雅黑" panose="020B0503020204020204" charset="-122"/>
                <a:cs typeface="微软雅黑" panose="020B0503020204020204" charset="-122"/>
              </a:rPr>
              <a:t>UtA</a:t>
            </a:r>
            <a:r>
              <a:rPr lang="en-US" altLang="zh-CN" sz="1800" i="0" dirty="0" smtClean="0">
                <a:latin typeface="微软雅黑" panose="020B0503020204020204" charset="-122"/>
                <a:ea typeface="微软雅黑" panose="020B0503020204020204" charset="-122"/>
                <a:cs typeface="微软雅黑" panose="020B0503020204020204" charset="-122"/>
              </a:rPr>
              <a:t>-PI</a:t>
            </a:r>
            <a:r>
              <a:rPr lang="zh-CN" altLang="en-US" sz="1800" i="0" dirty="0" smtClean="0">
                <a:latin typeface="微软雅黑" panose="020B0503020204020204" charset="-122"/>
                <a:ea typeface="微软雅黑" panose="020B0503020204020204" charset="-122"/>
                <a:cs typeface="微软雅黑" panose="020B0503020204020204" charset="-122"/>
              </a:rPr>
              <a:t>，</a:t>
            </a:r>
            <a:r>
              <a:rPr lang="en-US" altLang="zh-CN" sz="1800" i="0" dirty="0" smtClean="0">
                <a:latin typeface="微软雅黑" panose="020B0503020204020204" charset="-122"/>
                <a:ea typeface="微软雅黑" panose="020B0503020204020204" charset="-122"/>
                <a:cs typeface="微软雅黑" panose="020B0503020204020204" charset="-122"/>
              </a:rPr>
              <a:t>PAPP-A</a:t>
            </a:r>
            <a:r>
              <a:rPr lang="zh-CN" altLang="en-US" sz="1800" i="0" dirty="0" smtClean="0">
                <a:latin typeface="微软雅黑" panose="020B0503020204020204" charset="-122"/>
                <a:ea typeface="微软雅黑" panose="020B0503020204020204" charset="-122"/>
                <a:cs typeface="微软雅黑" panose="020B0503020204020204" charset="-122"/>
              </a:rPr>
              <a:t>和</a:t>
            </a:r>
            <a:r>
              <a:rPr lang="en-US" altLang="zh-CN" sz="1800" i="0" dirty="0" smtClean="0">
                <a:latin typeface="微软雅黑" panose="020B0503020204020204" charset="-122"/>
                <a:ea typeface="微软雅黑" panose="020B0503020204020204" charset="-122"/>
                <a:cs typeface="微软雅黑" panose="020B0503020204020204" charset="-122"/>
              </a:rPr>
              <a:t>PIGF</a:t>
            </a:r>
            <a:r>
              <a:rPr lang="zh-CN" altLang="en-US" sz="1800" i="0" dirty="0" smtClean="0">
                <a:latin typeface="微软雅黑" panose="020B0503020204020204" charset="-122"/>
                <a:ea typeface="微软雅黑" panose="020B0503020204020204" charset="-122"/>
                <a:cs typeface="微软雅黑" panose="020B0503020204020204" charset="-122"/>
              </a:rPr>
              <a:t>的计算</a:t>
            </a:r>
            <a:endParaRPr lang="en-US" sz="1800" i="0" dirty="0" smtClean="0">
              <a:latin typeface="微软雅黑" panose="020B0503020204020204" charset="-122"/>
              <a:ea typeface="微软雅黑" panose="020B0503020204020204" charset="-122"/>
              <a:cs typeface="微软雅黑" panose="020B0503020204020204" charset="-122"/>
            </a:endParaRPr>
          </a:p>
          <a:p>
            <a:pPr lvl="2"/>
            <a:r>
              <a:rPr lang="zh-CN" altLang="en-US" sz="1400" i="0" dirty="0" smtClean="0">
                <a:latin typeface="微软雅黑" panose="020B0503020204020204" charset="-122"/>
                <a:ea typeface="微软雅黑" panose="020B0503020204020204" charset="-122"/>
                <a:cs typeface="微软雅黑" panose="020B0503020204020204" charset="-122"/>
              </a:rPr>
              <a:t>记录母体因素</a:t>
            </a:r>
            <a:endParaRPr lang="en-US" sz="1400" i="0" dirty="0" smtClean="0">
              <a:latin typeface="微软雅黑" panose="020B0503020204020204" charset="-122"/>
              <a:ea typeface="微软雅黑" panose="020B0503020204020204" charset="-122"/>
              <a:cs typeface="微软雅黑" panose="020B0503020204020204" charset="-122"/>
            </a:endParaRPr>
          </a:p>
          <a:p>
            <a:pPr lvl="2"/>
            <a:r>
              <a:rPr lang="en-US" altLang="zh-CN" sz="1400" i="0" dirty="0" smtClean="0">
                <a:latin typeface="微软雅黑" panose="020B0503020204020204" charset="-122"/>
                <a:ea typeface="微软雅黑" panose="020B0503020204020204" charset="-122"/>
                <a:cs typeface="微软雅黑" panose="020B0503020204020204" charset="-122"/>
              </a:rPr>
              <a:t>MAP</a:t>
            </a:r>
            <a:r>
              <a:rPr lang="zh-CN" altLang="en-US" sz="1400" i="0" dirty="0" smtClean="0">
                <a:latin typeface="微软雅黑" panose="020B0503020204020204" charset="-122"/>
                <a:ea typeface="微软雅黑" panose="020B0503020204020204" charset="-122"/>
                <a:cs typeface="微软雅黑" panose="020B0503020204020204" charset="-122"/>
              </a:rPr>
              <a:t>由相关设备自动计算</a:t>
            </a:r>
            <a:endParaRPr lang="en-US" sz="1400" i="0" dirty="0" smtClean="0">
              <a:latin typeface="微软雅黑" panose="020B0503020204020204" charset="-122"/>
              <a:ea typeface="微软雅黑" panose="020B0503020204020204" charset="-122"/>
              <a:cs typeface="微软雅黑" panose="020B0503020204020204" charset="-122"/>
            </a:endParaRPr>
          </a:p>
          <a:p>
            <a:pPr lvl="2"/>
            <a:r>
              <a:rPr lang="zh-CN" altLang="en-US" sz="1400" i="0" dirty="0" smtClean="0">
                <a:latin typeface="微软雅黑" panose="020B0503020204020204" charset="-122"/>
                <a:ea typeface="微软雅黑" panose="020B0503020204020204" charset="-122"/>
                <a:cs typeface="微软雅黑" panose="020B0503020204020204" charset="-122"/>
              </a:rPr>
              <a:t>彩色多普勒可用于计算左右侧子宫动脉平均</a:t>
            </a:r>
            <a:r>
              <a:rPr lang="en-US" altLang="zh-CN" sz="1400" i="0" dirty="0" smtClean="0">
                <a:latin typeface="微软雅黑" panose="020B0503020204020204" charset="-122"/>
                <a:ea typeface="微软雅黑" panose="020B0503020204020204" charset="-122"/>
                <a:cs typeface="微软雅黑" panose="020B0503020204020204" charset="-122"/>
              </a:rPr>
              <a:t>PI</a:t>
            </a:r>
            <a:r>
              <a:rPr lang="zh-CN" altLang="en-US" sz="1400" i="0" dirty="0" smtClean="0">
                <a:latin typeface="微软雅黑" panose="020B0503020204020204" charset="-122"/>
                <a:ea typeface="微软雅黑" panose="020B0503020204020204" charset="-122"/>
                <a:cs typeface="微软雅黑" panose="020B0503020204020204" charset="-122"/>
              </a:rPr>
              <a:t>值</a:t>
            </a:r>
            <a:endParaRPr lang="en-US" sz="1400" i="0" dirty="0" smtClean="0">
              <a:latin typeface="微软雅黑" panose="020B0503020204020204" charset="-122"/>
              <a:ea typeface="微软雅黑" panose="020B0503020204020204" charset="-122"/>
              <a:cs typeface="微软雅黑" panose="020B0503020204020204" charset="-122"/>
            </a:endParaRPr>
          </a:p>
          <a:p>
            <a:pPr lvl="2"/>
            <a:r>
              <a:rPr lang="zh-CN" altLang="en-US" sz="1400" i="0" dirty="0" smtClean="0">
                <a:latin typeface="微软雅黑" panose="020B0503020204020204" charset="-122"/>
                <a:ea typeface="微软雅黑" panose="020B0503020204020204" charset="-122"/>
                <a:cs typeface="微软雅黑" panose="020B0503020204020204" charset="-122"/>
              </a:rPr>
              <a:t>血清</a:t>
            </a:r>
            <a:r>
              <a:rPr lang="en-US" altLang="zh-CN" sz="1400" i="0" dirty="0" smtClean="0">
                <a:latin typeface="微软雅黑" panose="020B0503020204020204" charset="-122"/>
                <a:ea typeface="微软雅黑" panose="020B0503020204020204" charset="-122"/>
                <a:cs typeface="微软雅黑" panose="020B0503020204020204" charset="-122"/>
              </a:rPr>
              <a:t>PAPP-A</a:t>
            </a:r>
            <a:r>
              <a:rPr lang="zh-CN" altLang="en-US" sz="1400" i="0" dirty="0" smtClean="0">
                <a:latin typeface="微软雅黑" panose="020B0503020204020204" charset="-122"/>
                <a:ea typeface="微软雅黑" panose="020B0503020204020204" charset="-122"/>
                <a:cs typeface="微软雅黑" panose="020B0503020204020204" charset="-122"/>
              </a:rPr>
              <a:t>和</a:t>
            </a:r>
            <a:r>
              <a:rPr lang="en-US" altLang="zh-CN" sz="1400" i="0" dirty="0" smtClean="0">
                <a:latin typeface="微软雅黑" panose="020B0503020204020204" charset="-122"/>
                <a:ea typeface="微软雅黑" panose="020B0503020204020204" charset="-122"/>
                <a:cs typeface="微软雅黑" panose="020B0503020204020204" charset="-122"/>
              </a:rPr>
              <a:t>PIGF</a:t>
            </a:r>
            <a:r>
              <a:rPr lang="zh-CN" altLang="en-US" sz="1400" i="0" dirty="0" smtClean="0">
                <a:latin typeface="微软雅黑" panose="020B0503020204020204" charset="-122"/>
                <a:ea typeface="微软雅黑" panose="020B0503020204020204" charset="-122"/>
                <a:cs typeface="微软雅黑" panose="020B0503020204020204" charset="-122"/>
              </a:rPr>
              <a:t>由 </a:t>
            </a:r>
            <a:r>
              <a:rPr lang="en-US" altLang="zh-CN" sz="1400" i="0" dirty="0" smtClean="0">
                <a:latin typeface="微软雅黑" panose="020B0503020204020204" charset="-122"/>
                <a:ea typeface="微软雅黑" panose="020B0503020204020204" charset="-122"/>
                <a:cs typeface="微软雅黑" panose="020B0503020204020204" charset="-122"/>
              </a:rPr>
              <a:t>DELFIA</a:t>
            </a:r>
            <a:r>
              <a:rPr lang="zh-CN" altLang="en-US" sz="1400" i="0" dirty="0" smtClean="0">
                <a:latin typeface="微软雅黑" panose="020B0503020204020204" charset="-122"/>
                <a:ea typeface="微软雅黑" panose="020B0503020204020204" charset="-122"/>
                <a:cs typeface="微软雅黑" panose="020B0503020204020204" charset="-122"/>
              </a:rPr>
              <a:t> </a:t>
            </a:r>
            <a:r>
              <a:rPr lang="en-US" altLang="zh-CN" sz="1400" i="0" dirty="0" smtClean="0">
                <a:latin typeface="微软雅黑" panose="020B0503020204020204" charset="-122"/>
                <a:ea typeface="微软雅黑" panose="020B0503020204020204" charset="-122"/>
                <a:cs typeface="微软雅黑" panose="020B0503020204020204" charset="-122"/>
              </a:rPr>
              <a:t>Xpress</a:t>
            </a:r>
            <a:r>
              <a:rPr lang="zh-CN" altLang="en-US" sz="1400" i="0" dirty="0" smtClean="0">
                <a:latin typeface="微软雅黑" panose="020B0503020204020204" charset="-122"/>
                <a:ea typeface="微软雅黑" panose="020B0503020204020204" charset="-122"/>
                <a:cs typeface="微软雅黑" panose="020B0503020204020204" charset="-122"/>
              </a:rPr>
              <a:t> 随机接入平台计算</a:t>
            </a:r>
            <a:r>
              <a:rPr lang="en-US" sz="1400" i="0" dirty="0" smtClean="0">
                <a:latin typeface="微软雅黑" panose="020B0503020204020204" charset="-122"/>
                <a:ea typeface="微软雅黑" panose="020B0503020204020204" charset="-122"/>
                <a:cs typeface="微软雅黑" panose="020B0503020204020204" charset="-122"/>
              </a:rPr>
              <a:t> </a:t>
            </a:r>
          </a:p>
          <a:p>
            <a:pPr lvl="1"/>
            <a:r>
              <a:rPr lang="zh-CN" altLang="en-US" sz="1800" i="0" dirty="0" smtClean="0">
                <a:latin typeface="微软雅黑" panose="020B0503020204020204" charset="-122"/>
                <a:ea typeface="微软雅黑" panose="020B0503020204020204" charset="-122"/>
                <a:cs typeface="微软雅黑" panose="020B0503020204020204" charset="-122"/>
              </a:rPr>
              <a:t>结果来自于妊娠</a:t>
            </a:r>
            <a:r>
              <a:rPr lang="en-US" altLang="zh-CN" sz="1800" i="0" dirty="0" smtClean="0">
                <a:latin typeface="微软雅黑" panose="020B0503020204020204" charset="-122"/>
                <a:ea typeface="微软雅黑" panose="020B0503020204020204" charset="-122"/>
                <a:cs typeface="微软雅黑" panose="020B0503020204020204" charset="-122"/>
              </a:rPr>
              <a:t>11</a:t>
            </a:r>
            <a:r>
              <a:rPr lang="zh-CN" altLang="en-US" sz="1800" i="0" dirty="0" smtClean="0">
                <a:latin typeface="微软雅黑" panose="020B0503020204020204" charset="-122"/>
                <a:ea typeface="微软雅黑" panose="020B0503020204020204" charset="-122"/>
                <a:cs typeface="微软雅黑" panose="020B0503020204020204" charset="-122"/>
              </a:rPr>
              <a:t>至</a:t>
            </a:r>
            <a:r>
              <a:rPr lang="en-US" altLang="zh-CN" sz="1800" i="0" dirty="0" smtClean="0">
                <a:latin typeface="微软雅黑" panose="020B0503020204020204" charset="-122"/>
                <a:ea typeface="微软雅黑" panose="020B0503020204020204" charset="-122"/>
                <a:cs typeface="微软雅黑" panose="020B0503020204020204" charset="-122"/>
              </a:rPr>
              <a:t>13+6</a:t>
            </a:r>
            <a:r>
              <a:rPr lang="zh-CN" altLang="en-US" sz="1800" i="0" dirty="0" smtClean="0">
                <a:latin typeface="微软雅黑" panose="020B0503020204020204" charset="-122"/>
                <a:ea typeface="微软雅黑" panose="020B0503020204020204" charset="-122"/>
                <a:cs typeface="微软雅黑" panose="020B0503020204020204" charset="-122"/>
              </a:rPr>
              <a:t>周的妊娠</a:t>
            </a:r>
            <a:endParaRPr lang="en-US" sz="1800" i="0" dirty="0" smtClean="0">
              <a:latin typeface="微软雅黑" panose="020B0503020204020204" charset="-122"/>
              <a:ea typeface="微软雅黑" panose="020B0503020204020204" charset="-122"/>
              <a:cs typeface="微软雅黑" panose="020B0503020204020204" charset="-122"/>
            </a:endParaRPr>
          </a:p>
          <a:p>
            <a:pPr lvl="1"/>
            <a:r>
              <a:rPr lang="zh-CN" altLang="en-US" sz="1800" i="0" dirty="0" smtClean="0">
                <a:latin typeface="微软雅黑" panose="020B0503020204020204" charset="-122"/>
                <a:ea typeface="微软雅黑" panose="020B0503020204020204" charset="-122"/>
                <a:cs typeface="微软雅黑" panose="020B0503020204020204" charset="-122"/>
              </a:rPr>
              <a:t>目标条件是先兆子痫</a:t>
            </a:r>
            <a:endParaRPr lang="en-US" sz="1800" i="0" dirty="0" smtClean="0">
              <a:latin typeface="微软雅黑" panose="020B0503020204020204" charset="-122"/>
              <a:ea typeface="微软雅黑" panose="020B0503020204020204" charset="-122"/>
              <a:cs typeface="微软雅黑" panose="020B0503020204020204" charset="-122"/>
            </a:endParaRPr>
          </a:p>
          <a:p>
            <a:pPr lvl="1"/>
            <a:r>
              <a:rPr lang="zh-CN" altLang="en-US" sz="1800" i="0" dirty="0" smtClean="0">
                <a:latin typeface="微软雅黑" panose="020B0503020204020204" charset="-122"/>
                <a:ea typeface="微软雅黑" panose="020B0503020204020204" charset="-122"/>
                <a:cs typeface="微软雅黑" panose="020B0503020204020204" charset="-122"/>
              </a:rPr>
              <a:t>危险度＞</a:t>
            </a:r>
            <a:r>
              <a:rPr lang="en-US" altLang="zh-CN" sz="1800" i="0" dirty="0" smtClean="0">
                <a:latin typeface="微软雅黑" panose="020B0503020204020204" charset="-122"/>
                <a:ea typeface="微软雅黑" panose="020B0503020204020204" charset="-122"/>
                <a:cs typeface="微软雅黑" panose="020B0503020204020204" charset="-122"/>
              </a:rPr>
              <a:t>1</a:t>
            </a:r>
            <a:r>
              <a:rPr lang="zh-CN" altLang="en-US" sz="1800" i="0" dirty="0" smtClean="0">
                <a:latin typeface="微软雅黑" panose="020B0503020204020204" charset="-122"/>
                <a:ea typeface="微软雅黑" panose="020B0503020204020204" charset="-122"/>
                <a:cs typeface="微软雅黑" panose="020B0503020204020204" charset="-122"/>
              </a:rPr>
              <a:t>：</a:t>
            </a:r>
            <a:r>
              <a:rPr lang="en-US" altLang="zh-CN" sz="1800" i="0" dirty="0" smtClean="0">
                <a:latin typeface="微软雅黑" panose="020B0503020204020204" charset="-122"/>
                <a:ea typeface="微软雅黑" panose="020B0503020204020204" charset="-122"/>
                <a:cs typeface="微软雅黑" panose="020B0503020204020204" charset="-122"/>
              </a:rPr>
              <a:t>100</a:t>
            </a:r>
            <a:r>
              <a:rPr lang="zh-CN" altLang="en-US" sz="1800" i="0" dirty="0" smtClean="0">
                <a:latin typeface="微软雅黑" panose="020B0503020204020204" charset="-122"/>
                <a:ea typeface="微软雅黑" panose="020B0503020204020204" charset="-122"/>
                <a:cs typeface="微软雅黑" panose="020B0503020204020204" charset="-122"/>
              </a:rPr>
              <a:t>的妇女被纳入双盲试验中，服用阿司匹林</a:t>
            </a:r>
            <a:r>
              <a:rPr lang="en-US" altLang="zh-CN" sz="1800" i="0" dirty="0" smtClean="0">
                <a:latin typeface="微软雅黑" panose="020B0503020204020204" charset="-122"/>
                <a:ea typeface="微软雅黑" panose="020B0503020204020204" charset="-122"/>
                <a:cs typeface="微软雅黑" panose="020B0503020204020204" charset="-122"/>
              </a:rPr>
              <a:t>150mg</a:t>
            </a:r>
            <a:r>
              <a:rPr lang="zh-CN" altLang="en-US" sz="1800" i="0" dirty="0" smtClean="0">
                <a:latin typeface="微软雅黑" panose="020B0503020204020204" charset="-122"/>
                <a:ea typeface="微软雅黑" panose="020B0503020204020204" charset="-122"/>
                <a:cs typeface="微软雅黑" panose="020B0503020204020204" charset="-122"/>
              </a:rPr>
              <a:t> 每天或服用安慰剂，从妊娠</a:t>
            </a:r>
            <a:r>
              <a:rPr lang="en-US" altLang="zh-CN" sz="1800" i="0" dirty="0" smtClean="0">
                <a:latin typeface="微软雅黑" panose="020B0503020204020204" charset="-122"/>
                <a:ea typeface="微软雅黑" panose="020B0503020204020204" charset="-122"/>
                <a:cs typeface="微软雅黑" panose="020B0503020204020204" charset="-122"/>
              </a:rPr>
              <a:t>11-14</a:t>
            </a:r>
            <a:r>
              <a:rPr lang="zh-CN" altLang="en-US" sz="1800" i="0" dirty="0" smtClean="0">
                <a:latin typeface="微软雅黑" panose="020B0503020204020204" charset="-122"/>
                <a:ea typeface="微软雅黑" panose="020B0503020204020204" charset="-122"/>
                <a:cs typeface="微软雅黑" panose="020B0503020204020204" charset="-122"/>
              </a:rPr>
              <a:t>周开始直至妊娠</a:t>
            </a:r>
            <a:r>
              <a:rPr lang="en-US" altLang="zh-CN" sz="1800" i="0" dirty="0" smtClean="0">
                <a:latin typeface="微软雅黑" panose="020B0503020204020204" charset="-122"/>
                <a:ea typeface="微软雅黑" panose="020B0503020204020204" charset="-122"/>
                <a:cs typeface="微软雅黑" panose="020B0503020204020204" charset="-122"/>
              </a:rPr>
              <a:t>36</a:t>
            </a:r>
            <a:r>
              <a:rPr lang="zh-CN" altLang="en-US" sz="1800" i="0" dirty="0" smtClean="0">
                <a:latin typeface="微软雅黑" panose="020B0503020204020204" charset="-122"/>
                <a:ea typeface="微软雅黑" panose="020B0503020204020204" charset="-122"/>
                <a:cs typeface="微软雅黑" panose="020B0503020204020204" charset="-122"/>
              </a:rPr>
              <a:t>周。</a:t>
            </a:r>
            <a:endParaRPr lang="en-US" sz="1800" i="0" dirty="0">
              <a:latin typeface="微软雅黑" panose="020B0503020204020204" charset="-122"/>
              <a:ea typeface="微软雅黑" panose="020B0503020204020204" charset="-122"/>
              <a:cs typeface="微软雅黑" panose="020B0503020204020204" charset="-122"/>
            </a:endParaRPr>
          </a:p>
        </p:txBody>
      </p:sp>
      <p:sp>
        <p:nvSpPr>
          <p:cNvPr id="14" name="Text Box 5"/>
          <p:cNvSpPr txBox="1">
            <a:spLocks noChangeArrowheads="1"/>
          </p:cNvSpPr>
          <p:nvPr/>
        </p:nvSpPr>
        <p:spPr bwMode="auto">
          <a:xfrm>
            <a:off x="0" y="1052513"/>
            <a:ext cx="9143999" cy="523220"/>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15" name="TextBox 1"/>
          <p:cNvSpPr txBox="1">
            <a:spLocks noChangeArrowheads="1"/>
          </p:cNvSpPr>
          <p:nvPr/>
        </p:nvSpPr>
        <p:spPr bwMode="auto">
          <a:xfrm>
            <a:off x="2819400" y="1676400"/>
            <a:ext cx="3565525"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latin typeface="微软雅黑" panose="020B0503020204020204" charset="-122"/>
                <a:ea typeface="微软雅黑" panose="020B0503020204020204" charset="-122"/>
                <a:cs typeface="微软雅黑" panose="020B0503020204020204" charset="-122"/>
              </a:rPr>
              <a:t>方 法</a:t>
            </a:r>
            <a:endParaRPr lang="en-GB" altLang="it-IT" sz="2400" b="1" i="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765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2" name="Rectangle 19"/>
          <p:cNvSpPr>
            <a:spLocks noChangeArrowheads="1"/>
          </p:cNvSpPr>
          <p:nvPr/>
        </p:nvSpPr>
        <p:spPr bwMode="auto">
          <a:xfrm>
            <a:off x="395536" y="3154619"/>
            <a:ext cx="8496944" cy="2228302"/>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000" b="1" i="0" dirty="0" smtClean="0">
                <a:latin typeface="微软雅黑" panose="020B0503020204020204" charset="-122"/>
                <a:ea typeface="微软雅黑" panose="020B0503020204020204" charset="-122"/>
                <a:cs typeface="微软雅黑" panose="020B0503020204020204" charset="-122"/>
              </a:rPr>
              <a:t>结果</a:t>
            </a:r>
            <a:endParaRPr lang="en-US" sz="2000" b="1" i="0" dirty="0" smtClean="0">
              <a:latin typeface="微软雅黑" panose="020B0503020204020204" charset="-122"/>
              <a:ea typeface="微软雅黑" panose="020B0503020204020204" charset="-122"/>
              <a:cs typeface="微软雅黑" panose="020B0503020204020204" charset="-122"/>
            </a:endParaRPr>
          </a:p>
          <a:p>
            <a:pPr lvl="1"/>
            <a:r>
              <a:rPr lang="zh-CN" altLang="en-US" sz="1800" i="0" dirty="0" smtClean="0">
                <a:latin typeface="微软雅黑" panose="020B0503020204020204" charset="-122"/>
                <a:ea typeface="微软雅黑" panose="020B0503020204020204" charset="-122"/>
                <a:cs typeface="微软雅黑" panose="020B0503020204020204" charset="-122"/>
              </a:rPr>
              <a:t>由</a:t>
            </a:r>
            <a:r>
              <a:rPr lang="en-US" altLang="zh-CN" sz="1800" i="0" dirty="0" smtClean="0">
                <a:latin typeface="微软雅黑" panose="020B0503020204020204" charset="-122"/>
                <a:ea typeface="微软雅黑" panose="020B0503020204020204" charset="-122"/>
                <a:cs typeface="微软雅黑" panose="020B0503020204020204" charset="-122"/>
              </a:rPr>
              <a:t>ISSHP</a:t>
            </a:r>
            <a:r>
              <a:rPr lang="zh-CN" altLang="en-US" sz="1800" i="0" dirty="0" smtClean="0">
                <a:latin typeface="微软雅黑" panose="020B0503020204020204" charset="-122"/>
                <a:ea typeface="微软雅黑" panose="020B0503020204020204" charset="-122"/>
                <a:cs typeface="微软雅黑" panose="020B0503020204020204" charset="-122"/>
              </a:rPr>
              <a:t>指南定义的先兆子痫</a:t>
            </a:r>
            <a:endParaRPr lang="en-US" sz="1800" i="0" dirty="0" smtClean="0">
              <a:latin typeface="微软雅黑" panose="020B0503020204020204" charset="-122"/>
              <a:ea typeface="微软雅黑" panose="020B0503020204020204" charset="-122"/>
              <a:cs typeface="微软雅黑" panose="020B0503020204020204" charset="-122"/>
            </a:endParaRPr>
          </a:p>
          <a:p>
            <a:pPr lvl="3">
              <a:buFont typeface="Arial" panose="020B0604020202020204"/>
              <a:buChar char="•"/>
            </a:pPr>
            <a:r>
              <a:rPr lang="en-US" altLang="zh-CN" sz="1600" i="0" dirty="0" smtClean="0">
                <a:latin typeface="微软雅黑" panose="020B0503020204020204" charset="-122"/>
                <a:ea typeface="微软雅黑" panose="020B0503020204020204" charset="-122"/>
                <a:cs typeface="微软雅黑" panose="020B0503020204020204" charset="-122"/>
              </a:rPr>
              <a:t>2</a:t>
            </a:r>
            <a:r>
              <a:rPr lang="zh-CN" altLang="en-US" sz="1600" i="0" dirty="0" smtClean="0">
                <a:latin typeface="微软雅黑" panose="020B0503020204020204" charset="-122"/>
                <a:ea typeface="微软雅黑" panose="020B0503020204020204" charset="-122"/>
                <a:cs typeface="微软雅黑" panose="020B0503020204020204" charset="-122"/>
              </a:rPr>
              <a:t>次间隔</a:t>
            </a:r>
            <a:r>
              <a:rPr lang="en-US" altLang="zh-CN" sz="1600" i="0" dirty="0" smtClean="0">
                <a:latin typeface="微软雅黑" panose="020B0503020204020204" charset="-122"/>
                <a:ea typeface="微软雅黑" panose="020B0503020204020204" charset="-122"/>
                <a:cs typeface="微软雅黑" panose="020B0503020204020204" charset="-122"/>
              </a:rPr>
              <a:t>4</a:t>
            </a:r>
            <a:r>
              <a:rPr lang="zh-CN" altLang="en-US" sz="1600" i="0" dirty="0" smtClean="0">
                <a:latin typeface="微软雅黑" panose="020B0503020204020204" charset="-122"/>
                <a:ea typeface="微软雅黑" panose="020B0503020204020204" charset="-122"/>
                <a:cs typeface="微软雅黑" panose="020B0503020204020204" charset="-122"/>
              </a:rPr>
              <a:t>小时以上，收缩压≥</a:t>
            </a:r>
            <a:r>
              <a:rPr lang="en-US" altLang="zh-CN" sz="1600" i="0" dirty="0" smtClean="0">
                <a:latin typeface="微软雅黑" panose="020B0503020204020204" charset="-122"/>
                <a:ea typeface="微软雅黑" panose="020B0503020204020204" charset="-122"/>
                <a:cs typeface="微软雅黑" panose="020B0503020204020204" charset="-122"/>
              </a:rPr>
              <a:t>140mmHg</a:t>
            </a:r>
            <a:r>
              <a:rPr lang="zh-CN" altLang="en-US" sz="1600" i="0" dirty="0" smtClean="0">
                <a:latin typeface="微软雅黑" panose="020B0503020204020204" charset="-122"/>
                <a:ea typeface="微软雅黑" panose="020B0503020204020204" charset="-122"/>
                <a:cs typeface="微软雅黑" panose="020B0503020204020204" charset="-122"/>
              </a:rPr>
              <a:t>和</a:t>
            </a:r>
            <a:r>
              <a:rPr lang="en-US" altLang="zh-CN" sz="1600" i="0" dirty="0" smtClean="0">
                <a:latin typeface="微软雅黑" panose="020B0503020204020204" charset="-122"/>
                <a:ea typeface="微软雅黑" panose="020B0503020204020204" charset="-122"/>
                <a:cs typeface="微软雅黑" panose="020B0503020204020204" charset="-122"/>
              </a:rPr>
              <a:t>/</a:t>
            </a:r>
            <a:r>
              <a:rPr lang="zh-CN" altLang="en-US" sz="1600" i="0" dirty="0" smtClean="0">
                <a:latin typeface="微软雅黑" panose="020B0503020204020204" charset="-122"/>
                <a:ea typeface="微软雅黑" panose="020B0503020204020204" charset="-122"/>
                <a:cs typeface="微软雅黑" panose="020B0503020204020204" charset="-122"/>
              </a:rPr>
              <a:t>或舒张压≥</a:t>
            </a:r>
            <a:r>
              <a:rPr lang="en-US" altLang="zh-CN" sz="1600" i="0" dirty="0" smtClean="0">
                <a:latin typeface="微软雅黑" panose="020B0503020204020204" charset="-122"/>
                <a:ea typeface="微软雅黑" panose="020B0503020204020204" charset="-122"/>
                <a:cs typeface="微软雅黑" panose="020B0503020204020204" charset="-122"/>
              </a:rPr>
              <a:t>90mmHg</a:t>
            </a:r>
            <a:endParaRPr lang="en-US" sz="1600" i="0" dirty="0" smtClean="0">
              <a:latin typeface="微软雅黑" panose="020B0503020204020204" charset="-122"/>
              <a:ea typeface="微软雅黑" panose="020B0503020204020204" charset="-122"/>
              <a:cs typeface="微软雅黑" panose="020B0503020204020204" charset="-122"/>
            </a:endParaRPr>
          </a:p>
          <a:p>
            <a:pPr lvl="3">
              <a:buFont typeface="Arial" panose="020B0604020202020204"/>
              <a:buChar char="•"/>
            </a:pPr>
            <a:r>
              <a:rPr lang="en-US" altLang="zh-CN" sz="1600" i="0" dirty="0" smtClean="0">
                <a:latin typeface="微软雅黑" panose="020B0503020204020204" charset="-122"/>
                <a:ea typeface="微软雅黑" panose="020B0503020204020204" charset="-122"/>
                <a:cs typeface="微软雅黑" panose="020B0503020204020204" charset="-122"/>
              </a:rPr>
              <a:t>24</a:t>
            </a:r>
            <a:r>
              <a:rPr lang="zh-CN" altLang="en-US" sz="1600" i="0" dirty="0" smtClean="0">
                <a:latin typeface="微软雅黑" panose="020B0503020204020204" charset="-122"/>
                <a:ea typeface="微软雅黑" panose="020B0503020204020204" charset="-122"/>
                <a:cs typeface="微软雅黑" panose="020B0503020204020204" charset="-122"/>
              </a:rPr>
              <a:t>小时尿蛋白</a:t>
            </a:r>
            <a:r>
              <a:rPr lang="en-US" altLang="zh-CN" sz="1600" i="0" dirty="0">
                <a:latin typeface="微软雅黑" panose="020B0503020204020204" charset="-122"/>
                <a:ea typeface="微软雅黑" panose="020B0503020204020204" charset="-122"/>
                <a:cs typeface="微软雅黑" panose="020B0503020204020204" charset="-122"/>
              </a:rPr>
              <a:t>≥</a:t>
            </a:r>
            <a:r>
              <a:rPr lang="en-US" altLang="zh-CN" sz="1600" i="0" dirty="0" smtClean="0">
                <a:latin typeface="微软雅黑" panose="020B0503020204020204" charset="-122"/>
                <a:ea typeface="微软雅黑" panose="020B0503020204020204" charset="-122"/>
                <a:cs typeface="微软雅黑" panose="020B0503020204020204" charset="-122"/>
              </a:rPr>
              <a:t>300mg</a:t>
            </a:r>
            <a:r>
              <a:rPr lang="zh-CN" altLang="en-US" sz="1600" i="0" dirty="0" smtClean="0">
                <a:latin typeface="微软雅黑" panose="020B0503020204020204" charset="-122"/>
                <a:ea typeface="微软雅黑" panose="020B0503020204020204" charset="-122"/>
                <a:cs typeface="微软雅黑" panose="020B0503020204020204" charset="-122"/>
              </a:rPr>
              <a:t>，或在尿试纸分析中至少</a:t>
            </a:r>
            <a:r>
              <a:rPr lang="en-US" altLang="zh-CN" sz="1600" i="0" dirty="0" smtClean="0">
                <a:latin typeface="微软雅黑" panose="020B0503020204020204" charset="-122"/>
                <a:ea typeface="微软雅黑" panose="020B0503020204020204" charset="-122"/>
                <a:cs typeface="微软雅黑" panose="020B0503020204020204" charset="-122"/>
              </a:rPr>
              <a:t>2</a:t>
            </a:r>
            <a:r>
              <a:rPr lang="zh-CN" altLang="en-US" sz="1600" i="0" dirty="0" smtClean="0">
                <a:latin typeface="微软雅黑" panose="020B0503020204020204" charset="-122"/>
                <a:ea typeface="微软雅黑" panose="020B0503020204020204" charset="-122"/>
                <a:cs typeface="微软雅黑" panose="020B0503020204020204" charset="-122"/>
              </a:rPr>
              <a:t>个</a:t>
            </a:r>
            <a:r>
              <a:rPr lang="en-US" altLang="zh-CN" sz="1600" i="0" dirty="0" smtClean="0">
                <a:latin typeface="微软雅黑" panose="020B0503020204020204" charset="-122"/>
                <a:ea typeface="微软雅黑" panose="020B0503020204020204" charset="-122"/>
                <a:cs typeface="微软雅黑" panose="020B0503020204020204" charset="-122"/>
              </a:rPr>
              <a:t>+</a:t>
            </a:r>
            <a:endParaRPr lang="en-US" sz="1600" i="0" dirty="0" smtClean="0">
              <a:latin typeface="微软雅黑" panose="020B0503020204020204" charset="-122"/>
              <a:ea typeface="微软雅黑" panose="020B0503020204020204" charset="-122"/>
              <a:cs typeface="微软雅黑" panose="020B0503020204020204" charset="-122"/>
            </a:endParaRPr>
          </a:p>
          <a:p>
            <a:pPr lvl="3">
              <a:buFont typeface="Arial" panose="020B0604020202020204"/>
              <a:buChar char="•"/>
            </a:pPr>
            <a:r>
              <a:rPr lang="zh-CN" altLang="en-US" sz="1600" i="0" dirty="0" smtClean="0">
                <a:latin typeface="微软雅黑" panose="020B0503020204020204" charset="-122"/>
                <a:ea typeface="微软雅黑" panose="020B0503020204020204" charset="-122"/>
                <a:cs typeface="微软雅黑" panose="020B0503020204020204" charset="-122"/>
              </a:rPr>
              <a:t>并发先兆子痫定义为慢性高血压的基础上出现明显尿蛋白</a:t>
            </a:r>
            <a:r>
              <a:rPr lang="zh-CN" altLang="en-US" sz="1600" i="0" dirty="0" smtClean="0"/>
              <a:t>                      </a:t>
            </a:r>
            <a:endParaRPr lang="en-US" sz="1600" i="0" dirty="0" smtClean="0"/>
          </a:p>
          <a:p>
            <a:pPr lvl="1"/>
            <a:r>
              <a:rPr lang="zh-CN" altLang="en-US" sz="1800" i="0" dirty="0" smtClean="0"/>
              <a:t>在筛查人群中，调整了阿斯匹林的用量后，评估妊娠＜</a:t>
            </a:r>
            <a:r>
              <a:rPr lang="en-US" altLang="zh-CN" sz="1800" i="0" dirty="0" smtClean="0"/>
              <a:t>37</a:t>
            </a:r>
            <a:r>
              <a:rPr lang="zh-CN" altLang="en-US" sz="1800" i="0" dirty="0" smtClean="0"/>
              <a:t>周和≥</a:t>
            </a:r>
            <a:r>
              <a:rPr lang="en-US" altLang="zh-CN" sz="1800" i="0" dirty="0" smtClean="0"/>
              <a:t>37</a:t>
            </a:r>
            <a:r>
              <a:rPr lang="zh-CN" altLang="en-US" sz="1800" i="0" dirty="0" smtClean="0"/>
              <a:t>周的先兆子痫的假阳性率和检出率（使用阿司匹林治疗组减少了</a:t>
            </a:r>
            <a:r>
              <a:rPr lang="en-US" altLang="zh-CN" sz="1800" i="0" dirty="0" smtClean="0"/>
              <a:t>62%</a:t>
            </a:r>
            <a:r>
              <a:rPr lang="zh-CN" altLang="en-US" sz="1800" i="0" dirty="0" smtClean="0"/>
              <a:t>）</a:t>
            </a:r>
            <a:endParaRPr lang="en-US" sz="1800" i="0" dirty="0" smtClean="0"/>
          </a:p>
        </p:txBody>
      </p:sp>
      <p:sp>
        <p:nvSpPr>
          <p:cNvPr id="14" name="Text Box 5"/>
          <p:cNvSpPr txBox="1">
            <a:spLocks noChangeArrowheads="1"/>
          </p:cNvSpPr>
          <p:nvPr/>
        </p:nvSpPr>
        <p:spPr bwMode="auto">
          <a:xfrm>
            <a:off x="0" y="1052513"/>
            <a:ext cx="9143999" cy="523220"/>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15" name="TextBox 1"/>
          <p:cNvSpPr txBox="1">
            <a:spLocks noChangeArrowheads="1"/>
          </p:cNvSpPr>
          <p:nvPr/>
        </p:nvSpPr>
        <p:spPr bwMode="auto">
          <a:xfrm>
            <a:off x="2819400" y="1676400"/>
            <a:ext cx="3565525"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latin typeface="微软雅黑" panose="020B0503020204020204" charset="-122"/>
                <a:ea typeface="微软雅黑" panose="020B0503020204020204" charset="-122"/>
                <a:cs typeface="微软雅黑" panose="020B0503020204020204" charset="-122"/>
              </a:rPr>
              <a:t>方法</a:t>
            </a:r>
            <a:endParaRPr lang="en-GB" altLang="it-IT" sz="2400" b="1" i="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mac\Desktop\图片1.png图片1"/>
          <p:cNvPicPr>
            <a:picLocks noChangeAspect="1"/>
          </p:cNvPicPr>
          <p:nvPr/>
        </p:nvPicPr>
        <p:blipFill>
          <a:blip r:embed="rId3" cstate="print"/>
          <a:srcRect/>
          <a:stretch>
            <a:fillRect/>
          </a:stretch>
        </p:blipFill>
        <p:spPr>
          <a:xfrm>
            <a:off x="4928010" y="2000240"/>
            <a:ext cx="4025900" cy="4109590"/>
          </a:xfrm>
          <a:prstGeom prst="rect">
            <a:avLst/>
          </a:prstGeom>
        </p:spPr>
      </p:pic>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228600" y="1599183"/>
            <a:ext cx="8642350" cy="46166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400" b="1" i="0" dirty="0" smtClean="0">
                <a:latin typeface="微软雅黑" panose="020B0503020204020204" charset="-122"/>
                <a:ea typeface="微软雅黑" panose="020B0503020204020204" charset="-122"/>
                <a:cs typeface="微软雅黑" panose="020B0503020204020204" charset="-122"/>
              </a:rPr>
              <a:t>结  果</a:t>
            </a:r>
            <a:endParaRPr lang="en-GB" altLang="it-IT" sz="2400" b="1" i="0" dirty="0" smtClean="0">
              <a:latin typeface="微软雅黑" panose="020B0503020204020204" charset="-122"/>
              <a:ea typeface="微软雅黑" panose="020B0503020204020204" charset="-122"/>
              <a:cs typeface="微软雅黑" panose="020B0503020204020204" charset="-122"/>
            </a:endParaRPr>
          </a:p>
        </p:txBody>
      </p:sp>
      <p:sp>
        <p:nvSpPr>
          <p:cNvPr id="6" name="Text Box 5"/>
          <p:cNvSpPr txBox="1">
            <a:spLocks noChangeArrowheads="1"/>
          </p:cNvSpPr>
          <p:nvPr/>
        </p:nvSpPr>
        <p:spPr bwMode="auto">
          <a:xfrm>
            <a:off x="250825" y="1052513"/>
            <a:ext cx="8642350" cy="523220"/>
          </a:xfrm>
          <a:prstGeom prst="rect">
            <a:avLst/>
          </a:prstGeom>
          <a:solidFill>
            <a:srgbClr val="ED1D24"/>
          </a:solid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179512" y="1988840"/>
            <a:ext cx="5112568" cy="5688632"/>
          </a:xfrm>
        </p:spPr>
        <p:txBody>
          <a:bodyPr/>
          <a:lstStyle/>
          <a:p>
            <a:pPr marL="0" indent="0">
              <a:buNone/>
            </a:pPr>
            <a:r>
              <a:rPr lang="zh-CN" altLang="en-US" sz="2000" b="1" dirty="0" smtClean="0"/>
              <a:t>早产先兆子痫筛查流程概括图</a:t>
            </a:r>
            <a:endParaRPr lang="en-US" sz="2000" b="1" dirty="0" smtClean="0"/>
          </a:p>
          <a:p>
            <a:pPr lvl="1"/>
            <a:r>
              <a:rPr lang="en-US" altLang="zh-CN" sz="1200" dirty="0" smtClean="0"/>
              <a:t>26</a:t>
            </a:r>
            <a:r>
              <a:rPr lang="zh-CN" altLang="en-US" sz="1200" dirty="0" smtClean="0"/>
              <a:t> </a:t>
            </a:r>
            <a:r>
              <a:rPr lang="en-US" altLang="zh-CN" sz="1200" dirty="0" smtClean="0"/>
              <a:t>941</a:t>
            </a:r>
            <a:r>
              <a:rPr lang="zh-CN" altLang="en-US" sz="1200" dirty="0" smtClean="0"/>
              <a:t>位妇女被纳入该研究</a:t>
            </a:r>
            <a:endParaRPr lang="en-US" sz="1200" dirty="0" smtClean="0"/>
          </a:p>
          <a:p>
            <a:pPr lvl="1"/>
            <a:r>
              <a:rPr lang="en-US" altLang="zh-CN" sz="1200" dirty="0" smtClean="0"/>
              <a:t>2707</a:t>
            </a:r>
            <a:r>
              <a:rPr lang="zh-CN" altLang="en-US" sz="1200" dirty="0" smtClean="0"/>
              <a:t>（</a:t>
            </a:r>
            <a:r>
              <a:rPr lang="en-US" altLang="zh-CN" sz="1200" dirty="0" smtClean="0"/>
              <a:t>10%</a:t>
            </a:r>
            <a:r>
              <a:rPr lang="zh-CN" altLang="en-US" sz="1200" dirty="0" smtClean="0"/>
              <a:t>）的妇女被筛查出早产危险度＞</a:t>
            </a:r>
            <a:r>
              <a:rPr lang="en-US" altLang="zh-CN" sz="1200" dirty="0" smtClean="0"/>
              <a:t>1</a:t>
            </a:r>
            <a:r>
              <a:rPr lang="zh-CN" altLang="en-US" sz="1200" dirty="0" smtClean="0"/>
              <a:t>：</a:t>
            </a:r>
            <a:r>
              <a:rPr lang="en-US" altLang="zh-CN" sz="1200" dirty="0" smtClean="0"/>
              <a:t>100</a:t>
            </a:r>
            <a:endParaRPr lang="en-US" sz="1200" dirty="0" smtClean="0"/>
          </a:p>
          <a:p>
            <a:r>
              <a:rPr lang="zh-CN" altLang="en-US" sz="1800" dirty="0" smtClean="0"/>
              <a:t>先兆子痫危险度</a:t>
            </a:r>
            <a:endParaRPr lang="en-US" sz="1800" dirty="0" smtClean="0"/>
          </a:p>
          <a:p>
            <a:pPr lvl="1"/>
            <a:r>
              <a:rPr lang="zh-CN" altLang="en-US" sz="1600" dirty="0" smtClean="0"/>
              <a:t>安慰剂组（</a:t>
            </a:r>
            <a:r>
              <a:rPr lang="en-US" altLang="zh-CN" sz="1600" dirty="0" smtClean="0"/>
              <a:t>n=806</a:t>
            </a:r>
            <a:r>
              <a:rPr lang="zh-CN" altLang="en-US" sz="1600" dirty="0" smtClean="0"/>
              <a:t>）</a:t>
            </a:r>
            <a:endParaRPr lang="en-US" sz="1600" dirty="0"/>
          </a:p>
          <a:p>
            <a:pPr lvl="2"/>
            <a:r>
              <a:rPr lang="en-US" altLang="zh-CN" sz="1200" dirty="0" smtClean="0"/>
              <a:t>4.3%</a:t>
            </a:r>
            <a:r>
              <a:rPr lang="zh-CN" altLang="en-US" sz="1200" dirty="0" smtClean="0"/>
              <a:t>  早产先兆子痫</a:t>
            </a:r>
            <a:endParaRPr lang="en-US" sz="1200" dirty="0" smtClean="0"/>
          </a:p>
          <a:p>
            <a:pPr lvl="2"/>
            <a:r>
              <a:rPr lang="en-US" altLang="zh-CN" sz="1200" dirty="0" smtClean="0"/>
              <a:t>7.3%</a:t>
            </a:r>
            <a:r>
              <a:rPr lang="zh-CN" altLang="en-US" sz="1200" dirty="0" smtClean="0"/>
              <a:t>  足月先兆子痫</a:t>
            </a:r>
            <a:endParaRPr lang="en-US" sz="1200" dirty="0" smtClean="0"/>
          </a:p>
          <a:p>
            <a:pPr lvl="1"/>
            <a:r>
              <a:rPr lang="zh-CN" altLang="en-US" sz="1600" dirty="0" smtClean="0"/>
              <a:t>治疗组（</a:t>
            </a:r>
            <a:r>
              <a:rPr lang="en-US" altLang="zh-CN" sz="1600" dirty="0" smtClean="0"/>
              <a:t>n=785</a:t>
            </a:r>
            <a:r>
              <a:rPr lang="zh-CN" altLang="en-US" sz="1600" dirty="0" smtClean="0"/>
              <a:t>）</a:t>
            </a:r>
            <a:endParaRPr lang="en-US" sz="1600" dirty="0"/>
          </a:p>
          <a:p>
            <a:pPr lvl="2"/>
            <a:r>
              <a:rPr lang="en-US" altLang="zh-CN" sz="1200" dirty="0" smtClean="0"/>
              <a:t>4.3%</a:t>
            </a:r>
            <a:r>
              <a:rPr lang="zh-CN" altLang="en-US" sz="1200" dirty="0" smtClean="0"/>
              <a:t> 早产先兆子痫（调整了</a:t>
            </a:r>
            <a:r>
              <a:rPr lang="en-US" altLang="zh-CN" sz="1200" dirty="0" smtClean="0"/>
              <a:t>62%</a:t>
            </a:r>
            <a:r>
              <a:rPr lang="zh-CN" altLang="en-US" sz="1200" dirty="0" smtClean="0"/>
              <a:t>，因为这是通过服用阿司匹林降低先兆子痫风险的效果）</a:t>
            </a:r>
            <a:endParaRPr lang="en-US" altLang="en-US" sz="1200" dirty="0"/>
          </a:p>
          <a:p>
            <a:pPr lvl="2"/>
            <a:r>
              <a:rPr lang="en-US" altLang="zh-CN" sz="1200" dirty="0" smtClean="0"/>
              <a:t>6.8%</a:t>
            </a:r>
            <a:r>
              <a:rPr lang="zh-CN" altLang="en-US" sz="1200" dirty="0" smtClean="0"/>
              <a:t>足月先兆子痫</a:t>
            </a:r>
            <a:endParaRPr lang="en-US" sz="1200" dirty="0"/>
          </a:p>
          <a:p>
            <a:pPr lvl="1"/>
            <a:r>
              <a:rPr lang="zh-CN" altLang="en-US" sz="1600" dirty="0" smtClean="0"/>
              <a:t>未参与临床试验（</a:t>
            </a:r>
            <a:r>
              <a:rPr lang="en-US" altLang="zh-CN" sz="1600" dirty="0" smtClean="0"/>
              <a:t>n=1116</a:t>
            </a:r>
            <a:r>
              <a:rPr lang="zh-CN" altLang="en-US" sz="1600" dirty="0" smtClean="0"/>
              <a:t>）</a:t>
            </a:r>
            <a:endParaRPr lang="en-US" sz="1600" dirty="0"/>
          </a:p>
          <a:p>
            <a:pPr lvl="2"/>
            <a:r>
              <a:rPr lang="en-US" altLang="zh-CN" sz="1200" dirty="0" smtClean="0"/>
              <a:t>6.1%</a:t>
            </a:r>
            <a:r>
              <a:rPr lang="zh-CN" altLang="en-US" sz="1200" dirty="0" smtClean="0"/>
              <a:t> 早产先兆子痫</a:t>
            </a:r>
            <a:endParaRPr lang="en-US" sz="1200" dirty="0"/>
          </a:p>
          <a:p>
            <a:pPr lvl="2"/>
            <a:r>
              <a:rPr lang="en-US" altLang="zh-CN" sz="1200" dirty="0" smtClean="0"/>
              <a:t>7.3%</a:t>
            </a:r>
            <a:r>
              <a:rPr lang="zh-CN" altLang="en-US" sz="1200" dirty="0" smtClean="0"/>
              <a:t> 足月先兆子痫</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228600" y="1599183"/>
            <a:ext cx="8642350" cy="46166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400" b="1" i="0" dirty="0" smtClean="0"/>
              <a:t>结 果</a:t>
            </a:r>
            <a:endParaRPr lang="en-GB" altLang="it-IT" sz="2400" b="1" i="0" dirty="0" smtClean="0"/>
          </a:p>
        </p:txBody>
      </p:sp>
      <p:sp>
        <p:nvSpPr>
          <p:cNvPr id="6" name="Text Box 5"/>
          <p:cNvSpPr txBox="1">
            <a:spLocks noChangeArrowheads="1"/>
          </p:cNvSpPr>
          <p:nvPr/>
        </p:nvSpPr>
        <p:spPr bwMode="auto">
          <a:xfrm>
            <a:off x="250825" y="1052513"/>
            <a:ext cx="8642350" cy="523220"/>
          </a:xfrm>
          <a:prstGeom prst="rect">
            <a:avLst/>
          </a:prstGeom>
          <a:solidFill>
            <a:srgbClr val="ED1D24"/>
          </a:solid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250825" y="2060848"/>
            <a:ext cx="8497640" cy="4680520"/>
          </a:xfrm>
        </p:spPr>
        <p:txBody>
          <a:bodyPr/>
          <a:lstStyle/>
          <a:p>
            <a:pPr marL="0" indent="0">
              <a:buNone/>
            </a:pPr>
            <a:r>
              <a:rPr lang="zh-CN" altLang="en-US" sz="2000" b="1" dirty="0" smtClean="0"/>
              <a:t>主要结果</a:t>
            </a:r>
            <a:endParaRPr lang="en-US" sz="2000" b="1" dirty="0"/>
          </a:p>
          <a:p>
            <a:pPr lvl="1"/>
            <a:r>
              <a:rPr lang="zh-CN" altLang="en-US" sz="2000" dirty="0" smtClean="0"/>
              <a:t>研究人群中的先兆子痫的危险度</a:t>
            </a:r>
            <a:endParaRPr lang="en-US" sz="2000" dirty="0" smtClean="0"/>
          </a:p>
          <a:p>
            <a:pPr lvl="2"/>
            <a:r>
              <a:rPr lang="en-US" altLang="zh-CN" sz="1800" dirty="0" smtClean="0"/>
              <a:t>0.7%</a:t>
            </a:r>
            <a:r>
              <a:rPr lang="zh-CN" altLang="en-US" sz="1800" dirty="0" smtClean="0"/>
              <a:t> 早产先兆子痫</a:t>
            </a:r>
            <a:endParaRPr lang="en-US" sz="1800" dirty="0" smtClean="0"/>
          </a:p>
          <a:p>
            <a:pPr lvl="2"/>
            <a:r>
              <a:rPr lang="en-US" altLang="zh-CN" sz="1800" dirty="0" smtClean="0"/>
              <a:t>1.7%</a:t>
            </a:r>
            <a:r>
              <a:rPr lang="zh-CN" altLang="en-US" sz="1800" dirty="0" smtClean="0"/>
              <a:t> 足月先兆子痫</a:t>
            </a:r>
            <a:endParaRPr lang="en-US" sz="1800" dirty="0" smtClean="0"/>
          </a:p>
          <a:p>
            <a:pPr lvl="2"/>
            <a:r>
              <a:rPr lang="en-US" altLang="zh-CN" sz="1800" dirty="0" smtClean="0"/>
              <a:t>97.6%</a:t>
            </a:r>
            <a:r>
              <a:rPr lang="zh-CN" altLang="en-US" sz="1800" dirty="0" smtClean="0"/>
              <a:t> 未发生先兆子痫</a:t>
            </a:r>
            <a:endParaRPr lang="en-US" sz="1800" dirty="0" smtClean="0"/>
          </a:p>
          <a:p>
            <a:pPr lvl="1"/>
            <a:r>
              <a:rPr lang="zh-CN" altLang="en-US" sz="2000" dirty="0" smtClean="0"/>
              <a:t>在早孕期使用算法（截断值为</a:t>
            </a:r>
            <a:r>
              <a:rPr lang="en-US" altLang="zh-CN" sz="2000" dirty="0" smtClean="0"/>
              <a:t>1</a:t>
            </a:r>
            <a:r>
              <a:rPr lang="zh-CN" altLang="en-US" sz="2000" dirty="0" smtClean="0"/>
              <a:t>：</a:t>
            </a:r>
            <a:r>
              <a:rPr lang="en-US" altLang="zh-CN" sz="2000" dirty="0" smtClean="0"/>
              <a:t>100</a:t>
            </a:r>
            <a:r>
              <a:rPr lang="zh-CN" altLang="en-US" sz="2000" dirty="0" smtClean="0"/>
              <a:t>）筛查先兆子痫的危险度</a:t>
            </a:r>
            <a:endParaRPr lang="en-US" sz="2000" dirty="0" smtClean="0"/>
          </a:p>
          <a:p>
            <a:pPr lvl="2"/>
            <a:r>
              <a:rPr lang="zh-CN" altLang="en-US" sz="1800" dirty="0" smtClean="0"/>
              <a:t>检出率</a:t>
            </a:r>
            <a:endParaRPr lang="en-US" sz="1800" dirty="0" smtClean="0"/>
          </a:p>
          <a:p>
            <a:pPr lvl="3"/>
            <a:r>
              <a:rPr lang="en-US" altLang="zh-CN" sz="1800" dirty="0" smtClean="0"/>
              <a:t>76.7%</a:t>
            </a:r>
            <a:r>
              <a:rPr lang="zh-CN" altLang="en-US" sz="1800" dirty="0" smtClean="0"/>
              <a:t>（</a:t>
            </a:r>
            <a:r>
              <a:rPr lang="en-US" altLang="zh-CN" sz="1800" dirty="0" smtClean="0"/>
              <a:t>138/180</a:t>
            </a:r>
            <a:r>
              <a:rPr lang="zh-CN" altLang="en-US" sz="1800" dirty="0" smtClean="0"/>
              <a:t>）早产先兆子痫</a:t>
            </a:r>
            <a:endParaRPr lang="en-US" sz="1800" dirty="0" smtClean="0"/>
          </a:p>
          <a:p>
            <a:pPr lvl="3"/>
            <a:r>
              <a:rPr lang="en-US" altLang="zh-CN" sz="1800" dirty="0" smtClean="0"/>
              <a:t>43.1%</a:t>
            </a:r>
            <a:r>
              <a:rPr lang="zh-CN" altLang="en-US" sz="1800" dirty="0" smtClean="0"/>
              <a:t>（</a:t>
            </a:r>
            <a:r>
              <a:rPr lang="en-US" altLang="zh-CN" sz="1800" dirty="0" smtClean="0"/>
              <a:t>194/450</a:t>
            </a:r>
            <a:r>
              <a:rPr lang="zh-CN" altLang="en-US" sz="1800" dirty="0" smtClean="0"/>
              <a:t>）足月先兆子痫 </a:t>
            </a:r>
            <a:endParaRPr lang="en-US" sz="1800" dirty="0" smtClean="0"/>
          </a:p>
          <a:p>
            <a:pPr lvl="2"/>
            <a:r>
              <a:rPr lang="zh-CN" altLang="en-US" sz="1800" dirty="0" smtClean="0"/>
              <a:t>筛查阳性率   </a:t>
            </a:r>
            <a:r>
              <a:rPr lang="en-US" altLang="zh-CN" sz="1800" dirty="0" smtClean="0"/>
              <a:t>10.5%</a:t>
            </a:r>
            <a:endParaRPr lang="en-US" sz="1800" dirty="0"/>
          </a:p>
          <a:p>
            <a:pPr lvl="2"/>
            <a:r>
              <a:rPr lang="zh-CN" altLang="en-US" sz="1800" dirty="0" smtClean="0"/>
              <a:t>假阳性率       </a:t>
            </a:r>
            <a:r>
              <a:rPr lang="en-US" altLang="zh-CN" sz="1800" dirty="0" smtClean="0"/>
              <a:t>9.2%</a:t>
            </a:r>
            <a:endParaRPr 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8" name="Group 2"/>
          <p:cNvGrpSpPr/>
          <p:nvPr/>
        </p:nvGrpSpPr>
        <p:grpSpPr bwMode="auto">
          <a:xfrm>
            <a:off x="0" y="-15875"/>
            <a:ext cx="9144000" cy="923925"/>
            <a:chOff x="0" y="3755"/>
            <a:chExt cx="5760" cy="582"/>
          </a:xfrm>
        </p:grpSpPr>
        <p:pic>
          <p:nvPicPr>
            <p:cNvPr id="29734"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9735"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9" name="Text Box 5"/>
          <p:cNvSpPr txBox="1">
            <a:spLocks noChangeArrowheads="1"/>
          </p:cNvSpPr>
          <p:nvPr/>
        </p:nvSpPr>
        <p:spPr bwMode="auto">
          <a:xfrm>
            <a:off x="0" y="990600"/>
            <a:ext cx="9144000" cy="523220"/>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graphicFrame>
        <p:nvGraphicFramePr>
          <p:cNvPr id="10" name="Table 9"/>
          <p:cNvGraphicFramePr>
            <a:graphicFrameLocks noGrp="1"/>
          </p:cNvGraphicFramePr>
          <p:nvPr/>
        </p:nvGraphicFramePr>
        <p:xfrm>
          <a:off x="410358" y="2428868"/>
          <a:ext cx="8323284" cy="1742440"/>
        </p:xfrm>
        <a:graphic>
          <a:graphicData uri="http://schemas.openxmlformats.org/drawingml/2006/table">
            <a:tbl>
              <a:tblPr firstRow="1" bandRow="1">
                <a:tableStyleId>{0505E3EF-67EA-436B-97B2-0124C06EBD24}</a:tableStyleId>
              </a:tblPr>
              <a:tblGrid>
                <a:gridCol w="1939280"/>
                <a:gridCol w="2135532"/>
                <a:gridCol w="2016224"/>
                <a:gridCol w="2232248"/>
              </a:tblGrid>
              <a:tr h="320040">
                <a:tc rowSpan="2">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zh-CN" altLang="en-US" dirty="0" smtClean="0"/>
                        <a:t>检出率</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zh-CN"/>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a:txBody>
                    <a:bodyPr/>
                    <a:lstStyle/>
                    <a:p>
                      <a:r>
                        <a:rPr lang="zh-CN" altLang="en-US" baseline="0" dirty="0" smtClean="0"/>
                        <a:t>       </a:t>
                      </a:r>
                      <a:endParaRPr lang="en-US" altLang="zh-CN" baseline="0" dirty="0" smtClean="0"/>
                    </a:p>
                    <a:p>
                      <a:r>
                        <a:rPr lang="en-US" altLang="zh-CN" baseline="0" dirty="0" smtClean="0"/>
                        <a:t>        </a:t>
                      </a:r>
                      <a:r>
                        <a:rPr lang="zh-CN" altLang="en-US" dirty="0" smtClean="0"/>
                        <a:t>假阳性率</a:t>
                      </a:r>
                      <a:r>
                        <a:rPr lang="en-US" dirty="0" smtClean="0"/>
                        <a:t> </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20040">
                <a:tc vMerge="1">
                  <a:txBody>
                    <a:bodyPr/>
                    <a:lstStyle/>
                    <a:p>
                      <a:endParaRPr lang="zh-CN"/>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dirty="0" smtClean="0"/>
                        <a:t>早产先兆子痫</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dirty="0" smtClean="0"/>
                        <a:t>足月先兆子痫</a:t>
                      </a:r>
                      <a:r>
                        <a:rPr lang="en-US" dirty="0" smtClean="0"/>
                        <a:t> </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zh-CN"/>
                    </a:p>
                  </a:txBody>
                  <a:tcPr/>
                </a:tc>
              </a:tr>
              <a:tr h="370840">
                <a:tc>
                  <a:txBody>
                    <a:bodyPr/>
                    <a:lstStyle/>
                    <a:p>
                      <a:r>
                        <a:rPr lang="zh-CN" altLang="en-US" dirty="0" smtClean="0"/>
                        <a:t>队列分析</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77%</a:t>
                      </a: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43%</a:t>
                      </a: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9.2%</a:t>
                      </a: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zh-CN" altLang="en-US" baseline="0" dirty="0" smtClean="0"/>
                        <a:t>用于开发筛选</a:t>
                      </a:r>
                      <a:endParaRPr lang="en-US" baseline="0" dirty="0" smtClean="0"/>
                    </a:p>
                    <a:p>
                      <a:r>
                        <a:rPr lang="zh-CN" altLang="en-US" dirty="0" smtClean="0"/>
                        <a:t>模型的人群</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77%</a:t>
                      </a: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38%</a:t>
                      </a: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10%</a:t>
                      </a: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5" name="TextBox 4"/>
          <p:cNvSpPr txBox="1"/>
          <p:nvPr/>
        </p:nvSpPr>
        <p:spPr>
          <a:xfrm>
            <a:off x="208478" y="1916832"/>
            <a:ext cx="8828018" cy="646331"/>
          </a:xfrm>
          <a:prstGeom prst="rect">
            <a:avLst/>
          </a:prstGeom>
          <a:noFill/>
        </p:spPr>
        <p:txBody>
          <a:bodyPr wrap="square" rtlCol="0">
            <a:spAutoFit/>
          </a:bodyPr>
          <a:lstStyle/>
          <a:p>
            <a:r>
              <a:rPr lang="en-US" altLang="zh-CN" i="0" dirty="0" smtClean="0"/>
              <a:t>       ASPRE</a:t>
            </a:r>
            <a:r>
              <a:rPr lang="zh-CN" altLang="en-US" i="0" dirty="0"/>
              <a:t>试验筛选</a:t>
            </a:r>
            <a:r>
              <a:rPr lang="zh-CN" altLang="en-US" i="0" dirty="0" smtClean="0"/>
              <a:t>算法与用于开发筛选模型的人群的</a:t>
            </a:r>
            <a:r>
              <a:rPr lang="zh-CN" altLang="en-US" i="0" dirty="0"/>
              <a:t>检出率和假阳性率</a:t>
            </a:r>
            <a:r>
              <a:rPr lang="zh-CN" altLang="en-US" i="0" dirty="0" smtClean="0"/>
              <a:t>比较</a:t>
            </a:r>
            <a:endParaRPr lang="en-US" i="0" dirty="0"/>
          </a:p>
          <a:p>
            <a:endParaRPr lang="en-US" i="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3379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31747" name="TextBox 1"/>
          <p:cNvSpPr txBox="1">
            <a:spLocks noChangeArrowheads="1"/>
          </p:cNvSpPr>
          <p:nvPr/>
        </p:nvSpPr>
        <p:spPr bwMode="auto">
          <a:xfrm>
            <a:off x="228600" y="2060848"/>
            <a:ext cx="8642350" cy="3200876"/>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zh-CN" altLang="en-US" sz="2000" b="1" i="0" dirty="0" smtClean="0"/>
              <a:t>发现</a:t>
            </a:r>
            <a:endParaRPr lang="en-US" sz="2000" b="1" i="0" dirty="0" smtClean="0"/>
          </a:p>
          <a:p>
            <a:pPr marL="1028700" lvl="1" eaLnBrk="1" hangingPunct="1">
              <a:spcBef>
                <a:spcPct val="0"/>
              </a:spcBef>
              <a:spcAft>
                <a:spcPts val="1200"/>
              </a:spcAft>
              <a:defRPr/>
            </a:pPr>
            <a:r>
              <a:rPr lang="zh-CN" altLang="en-US" sz="1800" i="0" dirty="0" smtClean="0"/>
              <a:t>预计的以母体因素、</a:t>
            </a:r>
            <a:r>
              <a:rPr lang="en-US" altLang="zh-CN" sz="1800" i="0" dirty="0" smtClean="0"/>
              <a:t>MAP</a:t>
            </a:r>
            <a:r>
              <a:rPr lang="zh-CN" altLang="en-US" sz="1800" i="0" dirty="0" smtClean="0"/>
              <a:t>、</a:t>
            </a:r>
            <a:r>
              <a:rPr lang="en-US" altLang="zh-CN" sz="1800" i="0" dirty="0" err="1" smtClean="0"/>
              <a:t>UtA</a:t>
            </a:r>
            <a:r>
              <a:rPr lang="en-US" altLang="zh-CN" sz="1800" i="0" dirty="0" smtClean="0"/>
              <a:t>-PI</a:t>
            </a:r>
            <a:r>
              <a:rPr lang="zh-CN" altLang="en-US" sz="1800" i="0" dirty="0" smtClean="0"/>
              <a:t>、</a:t>
            </a:r>
            <a:r>
              <a:rPr lang="en-US" altLang="zh-CN" sz="1800" i="0" dirty="0" smtClean="0"/>
              <a:t>PAPP-A</a:t>
            </a:r>
            <a:r>
              <a:rPr lang="zh-CN" altLang="en-US" sz="1800" i="0" dirty="0" smtClean="0"/>
              <a:t>和</a:t>
            </a:r>
            <a:r>
              <a:rPr lang="en-US" altLang="zh-CN" sz="1800" i="0" dirty="0" smtClean="0"/>
              <a:t>PIGF</a:t>
            </a:r>
            <a:r>
              <a:rPr lang="zh-CN" altLang="en-US" sz="1800" i="0" dirty="0" smtClean="0"/>
              <a:t>等因素为筛查对象的检出率与单用算法筛查的人群比较：</a:t>
            </a:r>
            <a:endParaRPr lang="en-US" sz="1800" i="0" dirty="0" smtClean="0"/>
          </a:p>
          <a:p>
            <a:pPr marL="1428750" lvl="2" eaLnBrk="1" hangingPunct="1">
              <a:lnSpc>
                <a:spcPct val="50000"/>
              </a:lnSpc>
              <a:spcBef>
                <a:spcPct val="0"/>
              </a:spcBef>
              <a:spcAft>
                <a:spcPts val="1200"/>
              </a:spcAft>
              <a:defRPr/>
            </a:pPr>
            <a:r>
              <a:rPr lang="zh-CN" altLang="en-US" sz="1400" i="0" dirty="0" smtClean="0"/>
              <a:t>早产先兆子痫 </a:t>
            </a:r>
            <a:r>
              <a:rPr lang="en-US" altLang="zh-CN" sz="1400" i="0" dirty="0" smtClean="0"/>
              <a:t>77%</a:t>
            </a:r>
            <a:r>
              <a:rPr lang="zh-CN" altLang="en-US" sz="1400" i="0" dirty="0" smtClean="0"/>
              <a:t>和</a:t>
            </a:r>
            <a:r>
              <a:rPr lang="en-US" altLang="zh-CN" sz="1400" i="0" dirty="0" smtClean="0"/>
              <a:t>77%</a:t>
            </a:r>
            <a:endParaRPr lang="en-US" sz="1400" i="0" dirty="0" smtClean="0"/>
          </a:p>
          <a:p>
            <a:pPr marL="1428750" lvl="2" eaLnBrk="1" hangingPunct="1">
              <a:lnSpc>
                <a:spcPct val="50000"/>
              </a:lnSpc>
              <a:spcBef>
                <a:spcPct val="0"/>
              </a:spcBef>
              <a:spcAft>
                <a:spcPts val="1200"/>
              </a:spcAft>
              <a:defRPr/>
            </a:pPr>
            <a:r>
              <a:rPr lang="zh-CN" altLang="en-US" sz="1400" i="0" dirty="0" smtClean="0"/>
              <a:t>足月先兆子痫 </a:t>
            </a:r>
            <a:r>
              <a:rPr lang="en-US" altLang="zh-CN" sz="1400" i="0" dirty="0" smtClean="0"/>
              <a:t>43%</a:t>
            </a:r>
            <a:r>
              <a:rPr lang="zh-CN" altLang="en-US" sz="1400" i="0" dirty="0" smtClean="0"/>
              <a:t>和</a:t>
            </a:r>
            <a:r>
              <a:rPr lang="en-US" altLang="zh-CN" sz="1400" i="0" dirty="0" smtClean="0"/>
              <a:t>38%</a:t>
            </a:r>
            <a:endParaRPr lang="en-US" sz="1400" i="0" dirty="0" smtClean="0"/>
          </a:p>
          <a:p>
            <a:pPr marL="1428750" lvl="2" eaLnBrk="1" hangingPunct="1">
              <a:lnSpc>
                <a:spcPct val="50000"/>
              </a:lnSpc>
              <a:spcBef>
                <a:spcPct val="0"/>
              </a:spcBef>
              <a:spcAft>
                <a:spcPts val="1200"/>
              </a:spcAft>
              <a:defRPr/>
            </a:pPr>
            <a:r>
              <a:rPr lang="zh-CN" altLang="en-US" sz="1400" i="0" dirty="0" smtClean="0"/>
              <a:t>假阳性率 </a:t>
            </a:r>
            <a:r>
              <a:rPr lang="en-US" altLang="zh-CN" sz="1400" i="0" dirty="0" smtClean="0"/>
              <a:t>9.2%</a:t>
            </a:r>
            <a:r>
              <a:rPr lang="zh-CN" altLang="en-US" sz="1400" i="0" dirty="0" smtClean="0"/>
              <a:t>和</a:t>
            </a:r>
            <a:r>
              <a:rPr lang="en-US" altLang="zh-CN" sz="1400" i="0" dirty="0" smtClean="0"/>
              <a:t>10%</a:t>
            </a:r>
            <a:r>
              <a:rPr lang="zh-CN" altLang="en-US" sz="1400" i="0" dirty="0" smtClean="0"/>
              <a:t> </a:t>
            </a:r>
            <a:endParaRPr lang="en-US" sz="2000" b="1" i="0" dirty="0" smtClean="0"/>
          </a:p>
          <a:p>
            <a:pPr marL="285750" indent="-285750" eaLnBrk="1" hangingPunct="1">
              <a:spcBef>
                <a:spcPct val="0"/>
              </a:spcBef>
              <a:spcAft>
                <a:spcPts val="1200"/>
              </a:spcAft>
              <a:defRPr/>
            </a:pPr>
            <a:r>
              <a:rPr lang="zh-CN" altLang="en-US" sz="2000" b="1" i="0" dirty="0" smtClean="0"/>
              <a:t>研究局限性</a:t>
            </a:r>
            <a:endParaRPr lang="en-US" sz="2000" b="1" i="0" dirty="0" smtClean="0"/>
          </a:p>
          <a:p>
            <a:pPr marL="1028700" lvl="1" eaLnBrk="1" hangingPunct="1">
              <a:lnSpc>
                <a:spcPts val="1380"/>
              </a:lnSpc>
              <a:spcBef>
                <a:spcPct val="0"/>
              </a:spcBef>
              <a:spcAft>
                <a:spcPts val="1200"/>
              </a:spcAft>
              <a:defRPr/>
            </a:pPr>
            <a:r>
              <a:rPr lang="zh-CN" altLang="en-US" sz="1400" i="0" dirty="0" smtClean="0"/>
              <a:t>这项研究表明，服用阿斯匹林能降低早产先兆子痫的风险。因此，该组先兆子痫的发生率降低，考虑到这点，该组的发生率做了调整。</a:t>
            </a:r>
            <a:endParaRPr lang="en-US" sz="1400" i="0" dirty="0" smtClean="0"/>
          </a:p>
          <a:p>
            <a:pPr marL="1028700" lvl="1" eaLnBrk="1" hangingPunct="1">
              <a:lnSpc>
                <a:spcPts val="1380"/>
              </a:lnSpc>
              <a:spcBef>
                <a:spcPct val="0"/>
              </a:spcBef>
              <a:spcAft>
                <a:spcPts val="1200"/>
              </a:spcAft>
              <a:defRPr/>
            </a:pPr>
            <a:r>
              <a:rPr lang="zh-CN" altLang="en-US" sz="1400" i="0" dirty="0" smtClean="0"/>
              <a:t>这并不是一项非干扰试验。</a:t>
            </a:r>
            <a:endParaRPr lang="en-US" sz="1400" i="0" dirty="0" smtClean="0"/>
          </a:p>
        </p:txBody>
      </p:sp>
      <p:sp>
        <p:nvSpPr>
          <p:cNvPr id="33796" name="Rectangle 1"/>
          <p:cNvSpPr>
            <a:spLocks noChangeArrowheads="1"/>
          </p:cNvSpPr>
          <p:nvPr/>
        </p:nvSpPr>
        <p:spPr bwMode="auto">
          <a:xfrm>
            <a:off x="3733800" y="1600200"/>
            <a:ext cx="1104790" cy="523220"/>
          </a:xfrm>
          <a:prstGeom prst="rect">
            <a:avLst/>
          </a:prstGeom>
          <a:noFill/>
          <a:ln>
            <a:noFill/>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US" sz="2800" b="1" i="0" dirty="0" smtClean="0"/>
              <a:t>讨  论</a:t>
            </a:r>
            <a:endParaRPr lang="en-GB" altLang="it-IT" sz="2400" dirty="0"/>
          </a:p>
        </p:txBody>
      </p:sp>
      <p:sp>
        <p:nvSpPr>
          <p:cNvPr id="8" name="Text Box 5"/>
          <p:cNvSpPr txBox="1">
            <a:spLocks noChangeArrowheads="1"/>
          </p:cNvSpPr>
          <p:nvPr/>
        </p:nvSpPr>
        <p:spPr bwMode="auto">
          <a:xfrm>
            <a:off x="0" y="1052513"/>
            <a:ext cx="9144000" cy="523220"/>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ASPRE trial: performance of screening for </a:t>
            </a:r>
            <a:r>
              <a:rPr lang="en-US" sz="1400" b="1" i="0" dirty="0" smtClean="0">
                <a:solidFill>
                  <a:schemeClr val="bg1"/>
                </a:solidFill>
              </a:rPr>
              <a:t>preterm pre-eclampsia </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1702</Words>
  <Application>Microsoft Office PowerPoint</Application>
  <PresentationFormat>On-screen Show (4:3)</PresentationFormat>
  <Paragraphs>133</Paragraphs>
  <Slides>12</Slides>
  <Notes>9</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Gesù Antonio Báez</cp:lastModifiedBy>
  <cp:revision>751</cp:revision>
  <cp:lastPrinted>2011-09-13T15:07:00Z</cp:lastPrinted>
  <dcterms:created xsi:type="dcterms:W3CDTF">2016-05-13T18:06:00Z</dcterms:created>
  <dcterms:modified xsi:type="dcterms:W3CDTF">2018-01-09T14:26:50Z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