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29"/>
  </p:notesMasterIdLst>
  <p:sldIdLst>
    <p:sldId id="407" r:id="rId3"/>
    <p:sldId id="408" r:id="rId4"/>
    <p:sldId id="409" r:id="rId5"/>
    <p:sldId id="410" r:id="rId6"/>
    <p:sldId id="412" r:id="rId7"/>
    <p:sldId id="413" r:id="rId8"/>
    <p:sldId id="414" r:id="rId9"/>
    <p:sldId id="415" r:id="rId10"/>
    <p:sldId id="416" r:id="rId11"/>
    <p:sldId id="417" r:id="rId12"/>
    <p:sldId id="418" r:id="rId13"/>
    <p:sldId id="419" r:id="rId14"/>
    <p:sldId id="405" r:id="rId15"/>
    <p:sldId id="340" r:id="rId16"/>
    <p:sldId id="344" r:id="rId17"/>
    <p:sldId id="361" r:id="rId18"/>
    <p:sldId id="358" r:id="rId19"/>
    <p:sldId id="372" r:id="rId20"/>
    <p:sldId id="387" r:id="rId21"/>
    <p:sldId id="388" r:id="rId22"/>
    <p:sldId id="389" r:id="rId23"/>
    <p:sldId id="390" r:id="rId24"/>
    <p:sldId id="391" r:id="rId25"/>
    <p:sldId id="355" r:id="rId26"/>
    <p:sldId id="353" r:id="rId27"/>
    <p:sldId id="352" r:id="rId28"/>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DDA"/>
    <a:srgbClr val="F0F3FB"/>
    <a:srgbClr val="E6B9B8"/>
    <a:srgbClr val="DAD8D4"/>
    <a:srgbClr val="EADEE7"/>
    <a:srgbClr val="E2E1DE"/>
    <a:srgbClr val="445895"/>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34" autoAdjust="0"/>
    <p:restoredTop sz="90681" autoAdjust="0"/>
  </p:normalViewPr>
  <p:slideViewPr>
    <p:cSldViewPr snapToObjects="1">
      <p:cViewPr>
        <p:scale>
          <a:sx n="80" d="100"/>
          <a:sy n="80" d="100"/>
        </p:scale>
        <p:origin x="-2544" y="-8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0" d="100"/>
          <a:sy n="60" d="100"/>
        </p:scale>
        <p:origin x="-249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cs typeface="Arial" charset="0"/>
              </a:defRPr>
            </a:lvl1pPr>
          </a:lstStyle>
          <a:p>
            <a:pPr>
              <a:defRPr/>
            </a:pPr>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GB"/>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cs typeface="Arial" charset="0"/>
              </a:defRPr>
            </a:lvl1pPr>
          </a:lstStyle>
          <a:p>
            <a:pPr>
              <a:defRPr/>
            </a:pPr>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6A4A78E-3EE6-460E-BAE4-6F39EE78D39A}" type="slidenum">
              <a:rPr lang="en-GB" altLang="en-US"/>
              <a:pPr>
                <a:defRPr/>
              </a:pPr>
              <a:t>‹#›</a:t>
            </a:fld>
            <a:endParaRPr lang="en-GB" altLang="en-US"/>
          </a:p>
        </p:txBody>
      </p:sp>
    </p:spTree>
    <p:extLst>
      <p:ext uri="{BB962C8B-B14F-4D97-AF65-F5344CB8AC3E}">
        <p14:creationId xmlns:p14="http://schemas.microsoft.com/office/powerpoint/2010/main" val="29498487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868B560A-BEAC-4283-BA72-462A12258657}" type="slidenum">
              <a:rPr lang="en-GB" altLang="en-US" smtClean="0"/>
              <a:pPr>
                <a:spcBef>
                  <a:spcPct val="0"/>
                </a:spcBef>
              </a:pPr>
              <a:t>1</a:t>
            </a:fld>
            <a:endParaRPr lang="en-GB" alt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93330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E224EAFB-18D1-492B-8C14-0DDA690EFFB9}" type="slidenum">
              <a:rPr lang="en-GB" altLang="en-US" smtClean="0">
                <a:solidFill>
                  <a:srgbClr val="000000"/>
                </a:solidFill>
              </a:rPr>
              <a:pPr>
                <a:spcBef>
                  <a:spcPct val="0"/>
                </a:spcBef>
              </a:pPr>
              <a:t>10</a:t>
            </a:fld>
            <a:endParaRPr lang="en-GB" altLang="en-US" smtClean="0">
              <a:solidFill>
                <a:srgbClr val="000000"/>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890568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7882FF21-5D51-4DEB-B08E-3140533DA47B}" type="slidenum">
              <a:rPr lang="en-GB" altLang="en-US" smtClean="0">
                <a:solidFill>
                  <a:srgbClr val="000000"/>
                </a:solidFill>
              </a:rPr>
              <a:pPr>
                <a:spcBef>
                  <a:spcPct val="0"/>
                </a:spcBef>
              </a:pPr>
              <a:t>11</a:t>
            </a:fld>
            <a:endParaRPr lang="en-GB" altLang="en-US" smtClean="0">
              <a:solidFill>
                <a:srgbClr val="000000"/>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965243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BADA8858-1CF9-44EF-95D1-D041CE9A40AA}" type="slidenum">
              <a:rPr lang="en-GB" altLang="en-US" smtClean="0"/>
              <a:pPr>
                <a:spcBef>
                  <a:spcPct val="0"/>
                </a:spcBef>
              </a:pPr>
              <a:t>12</a:t>
            </a:fld>
            <a:endParaRPr lang="en-GB"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548307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868B560A-BEAC-4283-BA72-462A12258657}" type="slidenum">
              <a:rPr lang="en-GB" altLang="en-US" smtClean="0"/>
              <a:pPr>
                <a:spcBef>
                  <a:spcPct val="0"/>
                </a:spcBef>
              </a:pPr>
              <a:t>13</a:t>
            </a:fld>
            <a:endParaRPr lang="en-GB" alt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93330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6096F89-B3D5-4AEB-9D4F-65144FA37287}" type="slidenum">
              <a:rPr lang="en-GB" altLang="en-US" smtClean="0"/>
              <a:pPr>
                <a:spcBef>
                  <a:spcPct val="0"/>
                </a:spcBef>
              </a:pPr>
              <a:t>14</a:t>
            </a:fld>
            <a:endParaRPr lang="en-GB"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73047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BDFBDD5D-4713-4AB2-9D9D-25D516870D1F}" type="slidenum">
              <a:rPr lang="en-GB" altLang="en-US" smtClean="0"/>
              <a:pPr>
                <a:spcBef>
                  <a:spcPct val="0"/>
                </a:spcBef>
              </a:pPr>
              <a:t>15</a:t>
            </a:fld>
            <a:endParaRPr lang="en-GB"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87415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87BB7CAF-229E-4BCF-B3A8-427AB7847401}" type="slidenum">
              <a:rPr lang="en-GB" altLang="en-US" smtClean="0">
                <a:solidFill>
                  <a:srgbClr val="000000"/>
                </a:solidFill>
              </a:rPr>
              <a:pPr>
                <a:spcBef>
                  <a:spcPct val="0"/>
                </a:spcBef>
              </a:pPr>
              <a:t>16</a:t>
            </a:fld>
            <a:endParaRPr lang="en-GB" altLang="en-US" smtClean="0">
              <a:solidFill>
                <a:srgbClr val="000000"/>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312501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ED742F48-475A-43AC-8DC5-35C82BF47AEA}" type="slidenum">
              <a:rPr lang="en-GB" altLang="en-US" smtClean="0">
                <a:solidFill>
                  <a:srgbClr val="000000"/>
                </a:solidFill>
              </a:rPr>
              <a:pPr>
                <a:spcBef>
                  <a:spcPct val="0"/>
                </a:spcBef>
              </a:pPr>
              <a:t>17</a:t>
            </a:fld>
            <a:endParaRPr lang="en-GB" altLang="en-US" smtClean="0">
              <a:solidFill>
                <a:srgbClr val="000000"/>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61343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8A2A963F-7CFB-48F4-865A-7144975F41EA}" type="slidenum">
              <a:rPr lang="en-GB" altLang="en-US" smtClean="0"/>
              <a:pPr>
                <a:spcBef>
                  <a:spcPct val="0"/>
                </a:spcBef>
              </a:pPr>
              <a:t>18</a:t>
            </a:fld>
            <a:endParaRPr lang="en-GB"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72598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8A2A963F-7CFB-48F4-865A-7144975F41EA}" type="slidenum">
              <a:rPr lang="en-GB" altLang="en-US" smtClean="0"/>
              <a:pPr>
                <a:spcBef>
                  <a:spcPct val="0"/>
                </a:spcBef>
              </a:pPr>
              <a:t>19</a:t>
            </a:fld>
            <a:endParaRPr lang="en-GB"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57771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6096F89-B3D5-4AEB-9D4F-65144FA37287}" type="slidenum">
              <a:rPr lang="en-GB" altLang="en-US" smtClean="0"/>
              <a:pPr>
                <a:spcBef>
                  <a:spcPct val="0"/>
                </a:spcBef>
              </a:pPr>
              <a:t>2</a:t>
            </a:fld>
            <a:endParaRPr lang="en-GB"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73047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8A2A963F-7CFB-48F4-865A-7144975F41EA}" type="slidenum">
              <a:rPr lang="en-GB" altLang="en-US" smtClean="0"/>
              <a:pPr>
                <a:spcBef>
                  <a:spcPct val="0"/>
                </a:spcBef>
              </a:pPr>
              <a:t>20</a:t>
            </a:fld>
            <a:endParaRPr lang="en-GB"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02566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8A2A963F-7CFB-48F4-865A-7144975F41EA}" type="slidenum">
              <a:rPr lang="en-GB" altLang="en-US" smtClean="0"/>
              <a:pPr>
                <a:spcBef>
                  <a:spcPct val="0"/>
                </a:spcBef>
              </a:pPr>
              <a:t>21</a:t>
            </a:fld>
            <a:endParaRPr lang="en-GB"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421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8A2A963F-7CFB-48F4-865A-7144975F41EA}" type="slidenum">
              <a:rPr lang="en-GB" altLang="en-US" smtClean="0"/>
              <a:pPr>
                <a:spcBef>
                  <a:spcPct val="0"/>
                </a:spcBef>
              </a:pPr>
              <a:t>22</a:t>
            </a:fld>
            <a:endParaRPr lang="en-GB"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55287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8A2A963F-7CFB-48F4-865A-7144975F41EA}" type="slidenum">
              <a:rPr lang="en-GB" altLang="en-US" smtClean="0"/>
              <a:pPr>
                <a:spcBef>
                  <a:spcPct val="0"/>
                </a:spcBef>
              </a:pPr>
              <a:t>23</a:t>
            </a:fld>
            <a:endParaRPr lang="en-GB"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62242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E224EAFB-18D1-492B-8C14-0DDA690EFFB9}" type="slidenum">
              <a:rPr lang="en-GB" altLang="en-US" smtClean="0">
                <a:solidFill>
                  <a:srgbClr val="000000"/>
                </a:solidFill>
              </a:rPr>
              <a:pPr>
                <a:spcBef>
                  <a:spcPct val="0"/>
                </a:spcBef>
              </a:pPr>
              <a:t>24</a:t>
            </a:fld>
            <a:endParaRPr lang="en-GB" altLang="en-US" smtClean="0">
              <a:solidFill>
                <a:srgbClr val="000000"/>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890568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7882FF21-5D51-4DEB-B08E-3140533DA47B}" type="slidenum">
              <a:rPr lang="en-GB" altLang="en-US" smtClean="0">
                <a:solidFill>
                  <a:srgbClr val="000000"/>
                </a:solidFill>
              </a:rPr>
              <a:pPr>
                <a:spcBef>
                  <a:spcPct val="0"/>
                </a:spcBef>
              </a:pPr>
              <a:t>25</a:t>
            </a:fld>
            <a:endParaRPr lang="en-GB" altLang="en-US" smtClean="0">
              <a:solidFill>
                <a:srgbClr val="000000"/>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965243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BADA8858-1CF9-44EF-95D1-D041CE9A40AA}" type="slidenum">
              <a:rPr lang="en-GB" altLang="en-US" smtClean="0"/>
              <a:pPr>
                <a:spcBef>
                  <a:spcPct val="0"/>
                </a:spcBef>
              </a:pPr>
              <a:t>26</a:t>
            </a:fld>
            <a:endParaRPr lang="en-GB"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548307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BDFBDD5D-4713-4AB2-9D9D-25D516870D1F}" type="slidenum">
              <a:rPr lang="en-GB" altLang="en-US" smtClean="0"/>
              <a:pPr>
                <a:spcBef>
                  <a:spcPct val="0"/>
                </a:spcBef>
              </a:pPr>
              <a:t>3</a:t>
            </a:fld>
            <a:endParaRPr lang="en-GB"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87415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87BB7CAF-229E-4BCF-B3A8-427AB7847401}" type="slidenum">
              <a:rPr lang="en-GB" altLang="en-US" smtClean="0">
                <a:solidFill>
                  <a:srgbClr val="000000"/>
                </a:solidFill>
              </a:rPr>
              <a:pPr>
                <a:spcBef>
                  <a:spcPct val="0"/>
                </a:spcBef>
              </a:pPr>
              <a:t>4</a:t>
            </a:fld>
            <a:endParaRPr lang="en-GB" altLang="en-US" smtClean="0">
              <a:solidFill>
                <a:srgbClr val="000000"/>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312501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8A2A963F-7CFB-48F4-865A-7144975F41EA}" type="slidenum">
              <a:rPr lang="en-GB" altLang="en-US" smtClean="0"/>
              <a:pPr>
                <a:spcBef>
                  <a:spcPct val="0"/>
                </a:spcBef>
              </a:pPr>
              <a:t>5</a:t>
            </a:fld>
            <a:endParaRPr lang="en-GB"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72598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8A2A963F-7CFB-48F4-865A-7144975F41EA}" type="slidenum">
              <a:rPr lang="en-GB" altLang="en-US" smtClean="0"/>
              <a:pPr>
                <a:spcBef>
                  <a:spcPct val="0"/>
                </a:spcBef>
              </a:pPr>
              <a:t>6</a:t>
            </a:fld>
            <a:endParaRPr lang="en-GB"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93370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8A2A963F-7CFB-48F4-865A-7144975F41EA}" type="slidenum">
              <a:rPr lang="en-GB" altLang="en-US" smtClean="0"/>
              <a:pPr>
                <a:spcBef>
                  <a:spcPct val="0"/>
                </a:spcBef>
              </a:pPr>
              <a:t>7</a:t>
            </a:fld>
            <a:endParaRPr lang="en-GB"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106349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8A2A963F-7CFB-48F4-865A-7144975F41EA}" type="slidenum">
              <a:rPr lang="en-GB" altLang="en-US" smtClean="0"/>
              <a:pPr>
                <a:spcBef>
                  <a:spcPct val="0"/>
                </a:spcBef>
              </a:pPr>
              <a:t>8</a:t>
            </a:fld>
            <a:endParaRPr lang="en-GB"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763208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8A2A963F-7CFB-48F4-865A-7144975F41EA}" type="slidenum">
              <a:rPr lang="en-GB" altLang="en-US" smtClean="0"/>
              <a:pPr>
                <a:spcBef>
                  <a:spcPct val="0"/>
                </a:spcBef>
              </a:pPr>
              <a:t>9</a:t>
            </a:fld>
            <a:endParaRPr lang="en-GB"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72173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A08BDF1-9D91-4E9D-A985-AB887679A1A4}" type="slidenum">
              <a:rPr lang="en-GB" altLang="en-US"/>
              <a:pPr>
                <a:defRPr/>
              </a:pPr>
              <a:t>‹#›</a:t>
            </a:fld>
            <a:endParaRPr lang="en-GB" altLang="en-US"/>
          </a:p>
        </p:txBody>
      </p:sp>
    </p:spTree>
    <p:extLst>
      <p:ext uri="{BB962C8B-B14F-4D97-AF65-F5344CB8AC3E}">
        <p14:creationId xmlns:p14="http://schemas.microsoft.com/office/powerpoint/2010/main" val="286535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74D0954-41DC-4048-AD49-8681FC5FEB85}" type="slidenum">
              <a:rPr lang="en-GB" altLang="en-US"/>
              <a:pPr>
                <a:defRPr/>
              </a:pPr>
              <a:t>‹#›</a:t>
            </a:fld>
            <a:endParaRPr lang="en-GB" altLang="en-US"/>
          </a:p>
        </p:txBody>
      </p:sp>
    </p:spTree>
    <p:extLst>
      <p:ext uri="{BB962C8B-B14F-4D97-AF65-F5344CB8AC3E}">
        <p14:creationId xmlns:p14="http://schemas.microsoft.com/office/powerpoint/2010/main" val="3650686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7D981B3-F320-46FA-959C-EC02D7CB87D8}" type="slidenum">
              <a:rPr lang="en-GB" altLang="en-US"/>
              <a:pPr>
                <a:defRPr/>
              </a:pPr>
              <a:t>‹#›</a:t>
            </a:fld>
            <a:endParaRPr lang="en-GB" altLang="en-US"/>
          </a:p>
        </p:txBody>
      </p:sp>
    </p:spTree>
    <p:extLst>
      <p:ext uri="{BB962C8B-B14F-4D97-AF65-F5344CB8AC3E}">
        <p14:creationId xmlns:p14="http://schemas.microsoft.com/office/powerpoint/2010/main" val="1709633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556CADB-A8A0-447A-A8CA-2A8936B2847A}" type="slidenum">
              <a:rPr lang="en-GB" altLang="en-US"/>
              <a:pPr>
                <a:defRPr/>
              </a:pPr>
              <a:t>‹#›</a:t>
            </a:fld>
            <a:endParaRPr lang="en-GB" altLang="en-US"/>
          </a:p>
        </p:txBody>
      </p:sp>
    </p:spTree>
    <p:extLst>
      <p:ext uri="{BB962C8B-B14F-4D97-AF65-F5344CB8AC3E}">
        <p14:creationId xmlns:p14="http://schemas.microsoft.com/office/powerpoint/2010/main" val="3998208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12F774A-B9B1-4BA2-A922-28BA0E80AA27}" type="slidenum">
              <a:rPr lang="en-GB" altLang="en-US"/>
              <a:pPr>
                <a:defRPr/>
              </a:pPr>
              <a:t>‹#›</a:t>
            </a:fld>
            <a:endParaRPr lang="en-GB" altLang="en-US"/>
          </a:p>
        </p:txBody>
      </p:sp>
    </p:spTree>
    <p:extLst>
      <p:ext uri="{BB962C8B-B14F-4D97-AF65-F5344CB8AC3E}">
        <p14:creationId xmlns:p14="http://schemas.microsoft.com/office/powerpoint/2010/main" val="3878464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7EB40D9-DAD9-492D-9605-94E1896329DD}" type="slidenum">
              <a:rPr lang="en-GB" altLang="en-US"/>
              <a:pPr>
                <a:defRPr/>
              </a:pPr>
              <a:t>‹#›</a:t>
            </a:fld>
            <a:endParaRPr lang="en-GB" altLang="en-US"/>
          </a:p>
        </p:txBody>
      </p:sp>
    </p:spTree>
    <p:extLst>
      <p:ext uri="{BB962C8B-B14F-4D97-AF65-F5344CB8AC3E}">
        <p14:creationId xmlns:p14="http://schemas.microsoft.com/office/powerpoint/2010/main" val="1467702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804F0F0-431C-4B83-9D5B-1162F885CB01}" type="slidenum">
              <a:rPr lang="en-GB" altLang="en-US"/>
              <a:pPr>
                <a:defRPr/>
              </a:pPr>
              <a:t>‹#›</a:t>
            </a:fld>
            <a:endParaRPr lang="en-GB" altLang="en-US"/>
          </a:p>
        </p:txBody>
      </p:sp>
    </p:spTree>
    <p:extLst>
      <p:ext uri="{BB962C8B-B14F-4D97-AF65-F5344CB8AC3E}">
        <p14:creationId xmlns:p14="http://schemas.microsoft.com/office/powerpoint/2010/main" val="1359208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82436063-61EA-44BC-A57D-52B47166AD92}" type="slidenum">
              <a:rPr lang="en-GB" altLang="en-US"/>
              <a:pPr>
                <a:defRPr/>
              </a:pPr>
              <a:t>‹#›</a:t>
            </a:fld>
            <a:endParaRPr lang="en-GB" altLang="en-US"/>
          </a:p>
        </p:txBody>
      </p:sp>
    </p:spTree>
    <p:extLst>
      <p:ext uri="{BB962C8B-B14F-4D97-AF65-F5344CB8AC3E}">
        <p14:creationId xmlns:p14="http://schemas.microsoft.com/office/powerpoint/2010/main" val="2408577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07B6D39-CA73-447B-BEF9-564314A92C0E}" type="slidenum">
              <a:rPr lang="en-GB" altLang="en-US"/>
              <a:pPr>
                <a:defRPr/>
              </a:pPr>
              <a:t>‹#›</a:t>
            </a:fld>
            <a:endParaRPr lang="en-GB" altLang="en-US"/>
          </a:p>
        </p:txBody>
      </p:sp>
    </p:spTree>
    <p:extLst>
      <p:ext uri="{BB962C8B-B14F-4D97-AF65-F5344CB8AC3E}">
        <p14:creationId xmlns:p14="http://schemas.microsoft.com/office/powerpoint/2010/main" val="3514234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C45E1C2-7C65-4F6E-929A-D6B2373028D8}" type="slidenum">
              <a:rPr lang="en-GB" altLang="en-US"/>
              <a:pPr>
                <a:defRPr/>
              </a:pPr>
              <a:t>‹#›</a:t>
            </a:fld>
            <a:endParaRPr lang="en-GB" altLang="en-US"/>
          </a:p>
        </p:txBody>
      </p:sp>
    </p:spTree>
    <p:extLst>
      <p:ext uri="{BB962C8B-B14F-4D97-AF65-F5344CB8AC3E}">
        <p14:creationId xmlns:p14="http://schemas.microsoft.com/office/powerpoint/2010/main" val="97480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FB17545-909C-4563-B31A-72B464258A97}" type="slidenum">
              <a:rPr lang="en-GB" altLang="en-US"/>
              <a:pPr>
                <a:defRPr/>
              </a:pPr>
              <a:t>‹#›</a:t>
            </a:fld>
            <a:endParaRPr lang="en-GB" altLang="en-US"/>
          </a:p>
        </p:txBody>
      </p:sp>
    </p:spTree>
    <p:extLst>
      <p:ext uri="{BB962C8B-B14F-4D97-AF65-F5344CB8AC3E}">
        <p14:creationId xmlns:p14="http://schemas.microsoft.com/office/powerpoint/2010/main" val="2232250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DAA0C07-FBAB-45EA-9EA0-0F846D884E94}" type="slidenum">
              <a:rPr lang="en-GB" altLang="en-US"/>
              <a:pPr>
                <a:defRPr/>
              </a:pPr>
              <a:t>‹#›</a:t>
            </a:fld>
            <a:endParaRPr lang="en-GB" altLang="en-US"/>
          </a:p>
        </p:txBody>
      </p:sp>
    </p:spTree>
    <p:extLst>
      <p:ext uri="{BB962C8B-B14F-4D97-AF65-F5344CB8AC3E}">
        <p14:creationId xmlns:p14="http://schemas.microsoft.com/office/powerpoint/2010/main" val="1925183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F31FDD7-C7F8-42C2-A9F5-92B491B55EEF}" type="slidenum">
              <a:rPr lang="en-GB" altLang="en-US"/>
              <a:pPr>
                <a:defRPr/>
              </a:pPr>
              <a:t>‹#›</a:t>
            </a:fld>
            <a:endParaRPr lang="en-GB" altLang="en-US"/>
          </a:p>
        </p:txBody>
      </p:sp>
    </p:spTree>
    <p:extLst>
      <p:ext uri="{BB962C8B-B14F-4D97-AF65-F5344CB8AC3E}">
        <p14:creationId xmlns:p14="http://schemas.microsoft.com/office/powerpoint/2010/main" val="1961953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2E41CF5-4D7D-4029-A2C5-74975157CFBA}" type="slidenum">
              <a:rPr lang="en-GB" altLang="en-US"/>
              <a:pPr>
                <a:defRPr/>
              </a:pPr>
              <a:t>‹#›</a:t>
            </a:fld>
            <a:endParaRPr lang="en-GB" altLang="en-US"/>
          </a:p>
        </p:txBody>
      </p:sp>
    </p:spTree>
    <p:extLst>
      <p:ext uri="{BB962C8B-B14F-4D97-AF65-F5344CB8AC3E}">
        <p14:creationId xmlns:p14="http://schemas.microsoft.com/office/powerpoint/2010/main" val="402714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BB1A726-03D4-4D67-AE66-C9A616168D78}" type="slidenum">
              <a:rPr lang="en-GB" altLang="en-US"/>
              <a:pPr>
                <a:defRPr/>
              </a:pPr>
              <a:t>‹#›</a:t>
            </a:fld>
            <a:endParaRPr lang="en-GB" altLang="en-US"/>
          </a:p>
        </p:txBody>
      </p:sp>
    </p:spTree>
    <p:extLst>
      <p:ext uri="{BB962C8B-B14F-4D97-AF65-F5344CB8AC3E}">
        <p14:creationId xmlns:p14="http://schemas.microsoft.com/office/powerpoint/2010/main" val="2109138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B842D02-3FAE-4A94-B744-96C0B9096095}" type="slidenum">
              <a:rPr lang="en-GB" altLang="en-US"/>
              <a:pPr>
                <a:defRPr/>
              </a:pPr>
              <a:t>‹#›</a:t>
            </a:fld>
            <a:endParaRPr lang="en-GB" altLang="en-US"/>
          </a:p>
        </p:txBody>
      </p:sp>
    </p:spTree>
    <p:extLst>
      <p:ext uri="{BB962C8B-B14F-4D97-AF65-F5344CB8AC3E}">
        <p14:creationId xmlns:p14="http://schemas.microsoft.com/office/powerpoint/2010/main" val="2675306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E3672DF-3394-4394-872F-F7B9D8F0B6BD}" type="slidenum">
              <a:rPr lang="en-GB" altLang="en-US"/>
              <a:pPr>
                <a:defRPr/>
              </a:pPr>
              <a:t>‹#›</a:t>
            </a:fld>
            <a:endParaRPr lang="en-GB" altLang="en-US"/>
          </a:p>
        </p:txBody>
      </p:sp>
    </p:spTree>
    <p:extLst>
      <p:ext uri="{BB962C8B-B14F-4D97-AF65-F5344CB8AC3E}">
        <p14:creationId xmlns:p14="http://schemas.microsoft.com/office/powerpoint/2010/main" val="3828433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A2C1DFD-8525-4B64-A219-C894CA097007}" type="slidenum">
              <a:rPr lang="en-GB" altLang="en-US"/>
              <a:pPr>
                <a:defRPr/>
              </a:pPr>
              <a:t>‹#›</a:t>
            </a:fld>
            <a:endParaRPr lang="en-GB" altLang="en-US"/>
          </a:p>
        </p:txBody>
      </p:sp>
    </p:spTree>
    <p:extLst>
      <p:ext uri="{BB962C8B-B14F-4D97-AF65-F5344CB8AC3E}">
        <p14:creationId xmlns:p14="http://schemas.microsoft.com/office/powerpoint/2010/main" val="2838733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1B712F23-2806-4EF2-802D-8768E9DA9CC0}" type="slidenum">
              <a:rPr lang="en-GB" altLang="en-US"/>
              <a:pPr>
                <a:defRPr/>
              </a:pPr>
              <a:t>‹#›</a:t>
            </a:fld>
            <a:endParaRPr lang="en-GB" altLang="en-US"/>
          </a:p>
        </p:txBody>
      </p:sp>
    </p:spTree>
    <p:extLst>
      <p:ext uri="{BB962C8B-B14F-4D97-AF65-F5344CB8AC3E}">
        <p14:creationId xmlns:p14="http://schemas.microsoft.com/office/powerpoint/2010/main" val="3100176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7158C17-ACF6-4ED4-9A33-6E121EB48A0E}" type="slidenum">
              <a:rPr lang="en-GB" altLang="en-US"/>
              <a:pPr>
                <a:defRPr/>
              </a:pPr>
              <a:t>‹#›</a:t>
            </a:fld>
            <a:endParaRPr lang="en-GB" altLang="en-US"/>
          </a:p>
        </p:txBody>
      </p:sp>
    </p:spTree>
    <p:extLst>
      <p:ext uri="{BB962C8B-B14F-4D97-AF65-F5344CB8AC3E}">
        <p14:creationId xmlns:p14="http://schemas.microsoft.com/office/powerpoint/2010/main" val="236155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B167FF1-7836-416C-83DA-F5E58369D55D}" type="slidenum">
              <a:rPr lang="en-GB" altLang="en-US"/>
              <a:pPr>
                <a:defRPr/>
              </a:pPr>
              <a:t>‹#›</a:t>
            </a:fld>
            <a:endParaRPr lang="en-GB" altLang="en-US"/>
          </a:p>
        </p:txBody>
      </p:sp>
    </p:spTree>
    <p:extLst>
      <p:ext uri="{BB962C8B-B14F-4D97-AF65-F5344CB8AC3E}">
        <p14:creationId xmlns:p14="http://schemas.microsoft.com/office/powerpoint/2010/main" val="2537368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E90225B-4AA4-4B8F-984C-A32A5D582A94}" type="slidenum">
              <a:rPr lang="en-GB" altLang="en-US"/>
              <a:pPr>
                <a:defRPr/>
              </a:pPr>
              <a:t>‹#›</a:t>
            </a:fld>
            <a:endParaRPr lang="en-GB" altLang="en-US"/>
          </a:p>
        </p:txBody>
      </p:sp>
    </p:spTree>
    <p:extLst>
      <p:ext uri="{BB962C8B-B14F-4D97-AF65-F5344CB8AC3E}">
        <p14:creationId xmlns:p14="http://schemas.microsoft.com/office/powerpoint/2010/main" val="3379411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675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cs typeface="Arial" charset="0"/>
              </a:defRPr>
            </a:lvl1pPr>
          </a:lstStyle>
          <a:p>
            <a:pPr>
              <a:defRPr/>
            </a:pPr>
            <a:endParaRPr lang="en-GB"/>
          </a:p>
        </p:txBody>
      </p:sp>
      <p:sp>
        <p:nvSpPr>
          <p:cNvPr id="675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GB"/>
          </a:p>
        </p:txBody>
      </p:sp>
      <p:sp>
        <p:nvSpPr>
          <p:cNvPr id="675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B6A2C6E-5D53-48DC-9A64-03C28344244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706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cs typeface="Arial" charset="0"/>
              </a:defRPr>
            </a:lvl1pPr>
          </a:lstStyle>
          <a:p>
            <a:pPr>
              <a:defRPr/>
            </a:pPr>
            <a:endParaRPr lang="en-GB"/>
          </a:p>
        </p:txBody>
      </p:sp>
      <p:sp>
        <p:nvSpPr>
          <p:cNvPr id="706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GB"/>
          </a:p>
        </p:txBody>
      </p:sp>
      <p:sp>
        <p:nvSpPr>
          <p:cNvPr id="706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43933FF-08AE-4302-8716-1086D0EB921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0" y="-15875"/>
            <a:ext cx="9144000" cy="923925"/>
            <a:chOff x="0" y="3755"/>
            <a:chExt cx="5760" cy="582"/>
          </a:xfrm>
        </p:grpSpPr>
        <p:pic>
          <p:nvPicPr>
            <p:cNvPr id="307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5" name="Text Box 5"/>
          <p:cNvSpPr txBox="1">
            <a:spLocks noChangeArrowheads="1"/>
          </p:cNvSpPr>
          <p:nvPr/>
        </p:nvSpPr>
        <p:spPr bwMode="auto">
          <a:xfrm>
            <a:off x="827088" y="1268413"/>
            <a:ext cx="7921625" cy="5842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a:defRPr/>
            </a:pPr>
            <a:r>
              <a:rPr lang="en-GB" sz="3200" b="1" dirty="0" smtClean="0">
                <a:latin typeface="+mj-lt"/>
              </a:rPr>
              <a:t>UOG Journal Club: November 2016</a:t>
            </a:r>
          </a:p>
        </p:txBody>
      </p:sp>
      <p:pic>
        <p:nvPicPr>
          <p:cNvPr id="3076" name="Picture 51" descr="\\ISUOG-DC01\users\ostirrup\Desktop\Journal Club logo.tif"/>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8963" y="4293096"/>
            <a:ext cx="24765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1"/>
          <p:cNvSpPr txBox="1">
            <a:spLocks noChangeArrowheads="1"/>
          </p:cNvSpPr>
          <p:nvPr/>
        </p:nvSpPr>
        <p:spPr bwMode="auto">
          <a:xfrm>
            <a:off x="195640" y="1988840"/>
            <a:ext cx="8640762" cy="1938992"/>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2000" b="1" dirty="0">
                <a:latin typeface="+mj-lt"/>
              </a:rPr>
              <a:t>Effects of intrauterine retention and postmortem interval on body weight following intrauterine death: implications for assessment of fetal growth restriction at </a:t>
            </a:r>
            <a:r>
              <a:rPr lang="en-US" sz="2000" b="1" dirty="0" smtClean="0">
                <a:latin typeface="+mj-lt"/>
              </a:rPr>
              <a:t>autopsy</a:t>
            </a:r>
          </a:p>
          <a:p>
            <a:pPr algn="ctr" eaLnBrk="1" hangingPunct="1">
              <a:defRPr/>
            </a:pPr>
            <a:endParaRPr lang="en-US" sz="2000" b="1" dirty="0" smtClean="0">
              <a:latin typeface="+mj-lt"/>
            </a:endParaRPr>
          </a:p>
          <a:p>
            <a:pPr algn="ctr" eaLnBrk="1" hangingPunct="1">
              <a:defRPr/>
            </a:pPr>
            <a:r>
              <a:rPr lang="en-US" sz="2000" dirty="0" smtClean="0">
                <a:latin typeface="+mj-lt"/>
              </a:rPr>
              <a:t>J Man, JC Hutchinson, M Ashworth, AE Heazell, S Levine and NJ Sebire </a:t>
            </a:r>
            <a:r>
              <a:rPr lang="en-US" dirty="0" smtClean="0">
                <a:latin typeface="+mj-lt"/>
              </a:rPr>
              <a:t>Volume 47, Issue 11; Date: November, pages </a:t>
            </a:r>
            <a:r>
              <a:rPr lang="en-US" dirty="0" smtClean="0">
                <a:latin typeface="+mj-lt"/>
              </a:rPr>
              <a:t>574–578</a:t>
            </a:r>
            <a:endParaRPr lang="en-US" dirty="0" smtClean="0">
              <a:latin typeface="+mj-lt"/>
            </a:endParaRPr>
          </a:p>
        </p:txBody>
      </p:sp>
      <p:sp>
        <p:nvSpPr>
          <p:cNvPr id="3078" name="TextBox 2"/>
          <p:cNvSpPr txBox="1">
            <a:spLocks noChangeArrowheads="1"/>
          </p:cNvSpPr>
          <p:nvPr/>
        </p:nvSpPr>
        <p:spPr bwMode="auto">
          <a:xfrm>
            <a:off x="2915567" y="4964683"/>
            <a:ext cx="6048921" cy="615553"/>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sz="1700" dirty="0" smtClean="0">
                <a:latin typeface="+mj-lt"/>
              </a:rPr>
              <a:t>Journal Club slides prepared by Dr </a:t>
            </a:r>
            <a:r>
              <a:rPr lang="en-GB" sz="1700" dirty="0" err="1" smtClean="0">
                <a:latin typeface="+mj-lt"/>
              </a:rPr>
              <a:t>Maddalena</a:t>
            </a:r>
            <a:r>
              <a:rPr lang="en-GB" sz="1700" dirty="0" smtClean="0">
                <a:latin typeface="+mj-lt"/>
              </a:rPr>
              <a:t> Morlando</a:t>
            </a:r>
          </a:p>
          <a:p>
            <a:pPr algn="ctr" eaLnBrk="1" hangingPunct="1">
              <a:defRPr/>
            </a:pPr>
            <a:r>
              <a:rPr lang="en-GB" sz="1700" dirty="0" smtClean="0">
                <a:latin typeface="+mj-lt"/>
              </a:rPr>
              <a:t>(UOG Editor for Trainees)</a:t>
            </a:r>
          </a:p>
        </p:txBody>
      </p:sp>
    </p:spTree>
    <p:extLst>
      <p:ext uri="{BB962C8B-B14F-4D97-AF65-F5344CB8AC3E}">
        <p14:creationId xmlns:p14="http://schemas.microsoft.com/office/powerpoint/2010/main" val="1132666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
          <p:cNvGrpSpPr>
            <a:grpSpLocks/>
          </p:cNvGrpSpPr>
          <p:nvPr/>
        </p:nvGrpSpPr>
        <p:grpSpPr bwMode="auto">
          <a:xfrm>
            <a:off x="0" y="-15875"/>
            <a:ext cx="9144000" cy="923925"/>
            <a:chOff x="0" y="3755"/>
            <a:chExt cx="5760" cy="582"/>
          </a:xfrm>
        </p:grpSpPr>
        <p:pic>
          <p:nvPicPr>
            <p:cNvPr id="12294"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1" name="Rectangle 7"/>
          <p:cNvSpPr>
            <a:spLocks noChangeArrowheads="1"/>
          </p:cNvSpPr>
          <p:nvPr/>
        </p:nvSpPr>
        <p:spPr bwMode="auto">
          <a:xfrm>
            <a:off x="3556262" y="1916832"/>
            <a:ext cx="2031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GB" altLang="en-US" sz="2400" b="1" dirty="0">
                <a:solidFill>
                  <a:srgbClr val="000000"/>
                </a:solidFill>
              </a:rPr>
              <a:t>Conclusions</a:t>
            </a:r>
          </a:p>
        </p:txBody>
      </p:sp>
      <p:sp>
        <p:nvSpPr>
          <p:cNvPr id="2" name="Rettangolo 1"/>
          <p:cNvSpPr/>
          <p:nvPr/>
        </p:nvSpPr>
        <p:spPr>
          <a:xfrm>
            <a:off x="179512" y="2616060"/>
            <a:ext cx="8640960" cy="3333220"/>
          </a:xfrm>
          <a:prstGeom prst="rect">
            <a:avLst/>
          </a:prstGeom>
        </p:spPr>
        <p:txBody>
          <a:bodyPr wrap="square">
            <a:spAutoFit/>
          </a:bodyPr>
          <a:lstStyle/>
          <a:p>
            <a:pPr marL="342900" indent="-342900" algn="just">
              <a:lnSpc>
                <a:spcPct val="90000"/>
              </a:lnSpc>
              <a:buFont typeface="Arial"/>
              <a:buChar char="•"/>
            </a:pPr>
            <a:r>
              <a:rPr lang="en-GB" dirty="0" smtClean="0"/>
              <a:t>Based </a:t>
            </a:r>
            <a:r>
              <a:rPr lang="en-GB" dirty="0"/>
              <a:t>on unadjusted birth weight using standard infant weight </a:t>
            </a:r>
            <a:r>
              <a:rPr lang="en-GB" dirty="0" smtClean="0"/>
              <a:t>charts, 36</a:t>
            </a:r>
            <a:r>
              <a:rPr lang="en-GB" dirty="0"/>
              <a:t>% of stillbirths ≥ 24 weeks of gestation are classified as </a:t>
            </a:r>
            <a:r>
              <a:rPr lang="en-GB" dirty="0" smtClean="0"/>
              <a:t>SGA.</a:t>
            </a:r>
          </a:p>
          <a:p>
            <a:pPr marL="342900" indent="-342900" algn="just">
              <a:lnSpc>
                <a:spcPct val="90000"/>
              </a:lnSpc>
              <a:buFont typeface="Arial"/>
              <a:buChar char="•"/>
            </a:pPr>
            <a:endParaRPr lang="en-GB" dirty="0" smtClean="0"/>
          </a:p>
          <a:p>
            <a:pPr marL="342900" indent="-342900" algn="just">
              <a:lnSpc>
                <a:spcPct val="90000"/>
              </a:lnSpc>
              <a:buFont typeface="Arial"/>
              <a:buChar char="•"/>
            </a:pPr>
            <a:r>
              <a:rPr lang="en-GB" dirty="0" smtClean="0"/>
              <a:t>Fetuses lose </a:t>
            </a:r>
            <a:r>
              <a:rPr lang="en-GB" dirty="0"/>
              <a:t>weight </a:t>
            </a:r>
            <a:r>
              <a:rPr lang="en-GB" i="1" dirty="0"/>
              <a:t>in utero </a:t>
            </a:r>
            <a:r>
              <a:rPr lang="en-GB" dirty="0"/>
              <a:t>in relation to increasing IUI as the process of maceration </a:t>
            </a:r>
            <a:r>
              <a:rPr lang="en-GB" dirty="0" smtClean="0"/>
              <a:t>occurs. After </a:t>
            </a:r>
            <a:r>
              <a:rPr lang="en-GB" dirty="0"/>
              <a:t>a delay between death and delivery of </a:t>
            </a:r>
            <a:r>
              <a:rPr lang="en-GB" dirty="0" smtClean="0"/>
              <a:t>3–4 </a:t>
            </a:r>
            <a:r>
              <a:rPr lang="en-GB" dirty="0"/>
              <a:t>days, there </a:t>
            </a:r>
            <a:r>
              <a:rPr lang="en-GB" dirty="0" smtClean="0"/>
              <a:t>is </a:t>
            </a:r>
            <a:r>
              <a:rPr lang="en-GB" dirty="0"/>
              <a:t>an </a:t>
            </a:r>
            <a:r>
              <a:rPr lang="en-GB" dirty="0" err="1"/>
              <a:t>artifactual</a:t>
            </a:r>
            <a:r>
              <a:rPr lang="en-GB" dirty="0"/>
              <a:t> reduction in birth weight of around </a:t>
            </a:r>
            <a:r>
              <a:rPr lang="en-GB" dirty="0" smtClean="0"/>
              <a:t>0.8 </a:t>
            </a:r>
            <a:r>
              <a:rPr lang="en-GB" dirty="0"/>
              <a:t>SD</a:t>
            </a:r>
            <a:r>
              <a:rPr lang="en-GB" dirty="0" smtClean="0"/>
              <a:t>.</a:t>
            </a:r>
          </a:p>
          <a:p>
            <a:pPr marL="342900" indent="-342900" algn="just">
              <a:lnSpc>
                <a:spcPct val="90000"/>
              </a:lnSpc>
              <a:buFont typeface="Arial"/>
              <a:buChar char="•"/>
            </a:pPr>
            <a:endParaRPr lang="en-GB" dirty="0" smtClean="0"/>
          </a:p>
          <a:p>
            <a:pPr marL="342900" indent="-342900" algn="just">
              <a:lnSpc>
                <a:spcPct val="90000"/>
              </a:lnSpc>
              <a:buFont typeface="Arial"/>
              <a:buChar char="•"/>
            </a:pPr>
            <a:r>
              <a:rPr lang="en-GB" dirty="0" err="1" smtClean="0"/>
              <a:t>Fetuses</a:t>
            </a:r>
            <a:r>
              <a:rPr lang="en-GB" dirty="0" smtClean="0"/>
              <a:t> also lose weight between </a:t>
            </a:r>
            <a:r>
              <a:rPr lang="en-GB" dirty="0"/>
              <a:t>delivery </a:t>
            </a:r>
            <a:r>
              <a:rPr lang="en-GB" dirty="0" smtClean="0"/>
              <a:t>and autopsy, even when refrigerated. By </a:t>
            </a:r>
            <a:r>
              <a:rPr lang="en-GB" dirty="0"/>
              <a:t>7 days post-delivery there has been an additional 12% loss of body </a:t>
            </a:r>
            <a:r>
              <a:rPr lang="en-GB" dirty="0" smtClean="0"/>
              <a:t>weight.</a:t>
            </a:r>
          </a:p>
          <a:p>
            <a:pPr marL="342900" indent="-342900" algn="just">
              <a:lnSpc>
                <a:spcPct val="90000"/>
              </a:lnSpc>
              <a:buFont typeface="Arial"/>
              <a:buChar char="•"/>
            </a:pPr>
            <a:endParaRPr lang="en-GB" dirty="0"/>
          </a:p>
          <a:p>
            <a:pPr marL="342900" indent="-342900" algn="just">
              <a:lnSpc>
                <a:spcPct val="90000"/>
              </a:lnSpc>
              <a:buFont typeface="Arial"/>
              <a:buChar char="•"/>
            </a:pPr>
            <a:r>
              <a:rPr lang="en-GB" dirty="0" smtClean="0"/>
              <a:t>Using </a:t>
            </a:r>
            <a:r>
              <a:rPr lang="en-GB" dirty="0"/>
              <a:t>unadjusted birth </a:t>
            </a:r>
            <a:r>
              <a:rPr lang="en-GB" dirty="0" smtClean="0"/>
              <a:t>weight there </a:t>
            </a:r>
            <a:r>
              <a:rPr lang="en-GB" dirty="0"/>
              <a:t>is erroneous </a:t>
            </a:r>
            <a:r>
              <a:rPr lang="en-GB" dirty="0" smtClean="0"/>
              <a:t>overestimation </a:t>
            </a:r>
            <a:r>
              <a:rPr lang="en-GB" dirty="0"/>
              <a:t>of the proportion of </a:t>
            </a:r>
            <a:r>
              <a:rPr lang="en-GB" dirty="0" smtClean="0"/>
              <a:t>SGA </a:t>
            </a:r>
            <a:r>
              <a:rPr lang="en-GB" dirty="0" err="1" smtClean="0"/>
              <a:t>fetuses</a:t>
            </a:r>
            <a:r>
              <a:rPr lang="en-GB" dirty="0"/>
              <a:t>,</a:t>
            </a:r>
            <a:r>
              <a:rPr lang="en-GB" dirty="0" smtClean="0"/>
              <a:t> and </a:t>
            </a:r>
            <a:r>
              <a:rPr lang="en-GB" dirty="0"/>
              <a:t>the likely true </a:t>
            </a:r>
            <a:r>
              <a:rPr lang="en-GB" dirty="0" smtClean="0"/>
              <a:t>proportion </a:t>
            </a:r>
            <a:r>
              <a:rPr lang="en-GB" dirty="0"/>
              <a:t>of pathological FGR with SGA in stillborn infants is likely to be around </a:t>
            </a:r>
            <a:r>
              <a:rPr lang="en-GB" dirty="0" smtClean="0"/>
              <a:t>20% </a:t>
            </a:r>
            <a:r>
              <a:rPr lang="en-GB" dirty="0"/>
              <a:t>rather than </a:t>
            </a:r>
            <a:r>
              <a:rPr lang="en-GB" dirty="0" smtClean="0"/>
              <a:t>35%.</a:t>
            </a:r>
            <a:endParaRPr lang="en-GB" dirty="0"/>
          </a:p>
        </p:txBody>
      </p:sp>
      <p:sp>
        <p:nvSpPr>
          <p:cNvPr id="8" name="Text Box 5"/>
          <p:cNvSpPr txBox="1">
            <a:spLocks noChangeArrowheads="1"/>
          </p:cNvSpPr>
          <p:nvPr/>
        </p:nvSpPr>
        <p:spPr bwMode="auto">
          <a:xfrm>
            <a:off x="0" y="941819"/>
            <a:ext cx="9108504" cy="830997"/>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a:rPr>
              <a:t>Effects of intrauterine retention and postmortem interval on body weight following intrauterine death: implications for assessment of fetal growth restriction at autopsy</a:t>
            </a:r>
          </a:p>
          <a:p>
            <a:pPr algn="ctr" eaLnBrk="1" fontAlgn="auto" hangingPunct="1">
              <a:spcBef>
                <a:spcPts val="0"/>
              </a:spcBef>
              <a:spcAft>
                <a:spcPts val="0"/>
              </a:spcAft>
              <a:defRPr/>
            </a:pPr>
            <a:r>
              <a:rPr lang="it-IT" sz="1400" i="1" kern="0" dirty="0" smtClean="0">
                <a:solidFill>
                  <a:srgbClr val="FFFFFF"/>
                </a:solidFill>
                <a:latin typeface="Arial"/>
              </a:rPr>
              <a:t>Man</a:t>
            </a:r>
            <a:r>
              <a:rPr lang="en-GB" sz="1400" i="1" kern="0" dirty="0" smtClean="0">
                <a:solidFill>
                  <a:srgbClr val="FFFFFF"/>
                </a:solidFill>
                <a:latin typeface="Arial"/>
              </a:rPr>
              <a:t> </a:t>
            </a:r>
            <a:r>
              <a:rPr lang="en-GB" sz="1400" i="1" kern="0" dirty="0">
                <a:solidFill>
                  <a:srgbClr val="FFFFFF"/>
                </a:solidFill>
                <a:latin typeface="Arial"/>
              </a:rPr>
              <a:t>et al., UOG </a:t>
            </a:r>
            <a:r>
              <a:rPr lang="en-GB" sz="1400" i="1" kern="0" dirty="0" smtClean="0">
                <a:solidFill>
                  <a:srgbClr val="FFFFFF"/>
                </a:solidFill>
                <a:latin typeface="Arial"/>
              </a:rPr>
              <a:t>2016</a:t>
            </a:r>
            <a:endParaRPr lang="en-GB" sz="1400" i="1" kern="0" dirty="0">
              <a:solidFill>
                <a:srgbClr val="FFFFFF"/>
              </a:solidFill>
              <a:latin typeface="Arial"/>
            </a:endParaRPr>
          </a:p>
        </p:txBody>
      </p:sp>
    </p:spTree>
    <p:extLst>
      <p:ext uri="{BB962C8B-B14F-4D97-AF65-F5344CB8AC3E}">
        <p14:creationId xmlns:p14="http://schemas.microsoft.com/office/powerpoint/2010/main" val="3205050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15875"/>
            <a:ext cx="9144000" cy="923925"/>
            <a:chOff x="0" y="3755"/>
            <a:chExt cx="5760" cy="582"/>
          </a:xfrm>
        </p:grpSpPr>
        <p:pic>
          <p:nvPicPr>
            <p:cNvPr id="13320"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6" name="Text Box 27"/>
          <p:cNvSpPr txBox="1">
            <a:spLocks noChangeArrowheads="1"/>
          </p:cNvSpPr>
          <p:nvPr/>
        </p:nvSpPr>
        <p:spPr bwMode="auto">
          <a:xfrm>
            <a:off x="2322165" y="2031231"/>
            <a:ext cx="4410075" cy="461665"/>
          </a:xfrm>
          <a:prstGeom prst="rect">
            <a:avLst/>
          </a:prstGeom>
          <a:solidFill>
            <a:srgbClr val="EADEE7"/>
          </a:solidFill>
          <a:ln w="28575" algn="ctr">
            <a:solidFill>
              <a:srgbClr val="445895"/>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GB" altLang="en-US" sz="2400" b="1"/>
              <a:t>Strengths</a:t>
            </a:r>
          </a:p>
        </p:txBody>
      </p:sp>
      <p:sp>
        <p:nvSpPr>
          <p:cNvPr id="10" name="Rettangolo 9"/>
          <p:cNvSpPr/>
          <p:nvPr/>
        </p:nvSpPr>
        <p:spPr>
          <a:xfrm>
            <a:off x="251520" y="2701369"/>
            <a:ext cx="8784976" cy="1015663"/>
          </a:xfrm>
          <a:prstGeom prst="rect">
            <a:avLst/>
          </a:prstGeom>
        </p:spPr>
        <p:txBody>
          <a:bodyPr wrap="square">
            <a:spAutoFit/>
          </a:bodyPr>
          <a:lstStyle/>
          <a:p>
            <a:pPr algn="just" eaLnBrk="1" fontAlgn="auto" hangingPunct="1">
              <a:spcBef>
                <a:spcPct val="50000"/>
              </a:spcBef>
              <a:spcAft>
                <a:spcPts val="0"/>
              </a:spcAft>
              <a:defRPr/>
            </a:pPr>
            <a:r>
              <a:rPr lang="en-GB" sz="2000" kern="0" spc="-10" dirty="0" smtClean="0">
                <a:solidFill>
                  <a:sysClr val="windowText" lastClr="000000"/>
                </a:solidFill>
                <a:latin typeface="Arial"/>
              </a:rPr>
              <a:t>This </a:t>
            </a:r>
            <a:r>
              <a:rPr lang="en-GB" sz="2000" kern="0" spc="-10" dirty="0">
                <a:solidFill>
                  <a:sysClr val="windowText" lastClr="000000"/>
                </a:solidFill>
                <a:latin typeface="Arial"/>
              </a:rPr>
              <a:t>is the first study to provide quantitative data regarding the </a:t>
            </a:r>
            <a:r>
              <a:rPr lang="en-GB" sz="2000" kern="0" spc="-10" dirty="0" smtClean="0">
                <a:solidFill>
                  <a:sysClr val="windowText" lastClr="000000"/>
                </a:solidFill>
                <a:latin typeface="Arial"/>
              </a:rPr>
              <a:t>effects of maceration. </a:t>
            </a:r>
            <a:r>
              <a:rPr lang="en-GB" sz="2000" kern="0" spc="-10" dirty="0">
                <a:solidFill>
                  <a:sysClr val="windowText" lastClr="000000"/>
                </a:solidFill>
                <a:latin typeface="Arial"/>
              </a:rPr>
              <a:t>This is the largest dataset available presenting detailed stillbirth autopsy </a:t>
            </a:r>
            <a:r>
              <a:rPr lang="en-GB" sz="2000" kern="0" spc="-10" dirty="0" smtClean="0">
                <a:solidFill>
                  <a:sysClr val="windowText" lastClr="000000"/>
                </a:solidFill>
                <a:latin typeface="Arial"/>
              </a:rPr>
              <a:t>data collected </a:t>
            </a:r>
            <a:r>
              <a:rPr lang="en-GB" sz="2000" kern="0" spc="-10" dirty="0">
                <a:solidFill>
                  <a:sysClr val="windowText" lastClr="000000"/>
                </a:solidFill>
                <a:latin typeface="Arial"/>
              </a:rPr>
              <a:t>and recorded in a dedicated research </a:t>
            </a:r>
            <a:r>
              <a:rPr lang="en-GB" sz="2000" kern="0" spc="-10" dirty="0" smtClean="0">
                <a:solidFill>
                  <a:sysClr val="windowText" lastClr="000000"/>
                </a:solidFill>
                <a:latin typeface="Arial"/>
              </a:rPr>
              <a:t>database.</a:t>
            </a:r>
            <a:endParaRPr lang="en-GB" sz="2000" kern="0" spc="-10" dirty="0">
              <a:solidFill>
                <a:sysClr val="windowText" lastClr="000000"/>
              </a:solidFill>
              <a:latin typeface="Arial"/>
            </a:endParaRPr>
          </a:p>
        </p:txBody>
      </p:sp>
      <p:sp>
        <p:nvSpPr>
          <p:cNvPr id="9" name="Text Box 27"/>
          <p:cNvSpPr txBox="1">
            <a:spLocks noChangeArrowheads="1"/>
          </p:cNvSpPr>
          <p:nvPr/>
        </p:nvSpPr>
        <p:spPr bwMode="auto">
          <a:xfrm>
            <a:off x="2665090" y="4285545"/>
            <a:ext cx="3779118" cy="461665"/>
          </a:xfrm>
          <a:prstGeom prst="rect">
            <a:avLst/>
          </a:prstGeom>
          <a:solidFill>
            <a:srgbClr val="EADEE7"/>
          </a:solidFill>
          <a:ln w="28575" algn="ctr">
            <a:solidFill>
              <a:srgbClr val="445895"/>
            </a:solidFill>
            <a:miter lim="800000"/>
            <a:headEnd/>
            <a:tailEnd/>
          </a:ln>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GB" altLang="en-US" sz="2400" b="1"/>
              <a:t>Limitations</a:t>
            </a:r>
          </a:p>
        </p:txBody>
      </p:sp>
      <p:sp>
        <p:nvSpPr>
          <p:cNvPr id="12" name="Rettangolo 11"/>
          <p:cNvSpPr/>
          <p:nvPr/>
        </p:nvSpPr>
        <p:spPr>
          <a:xfrm>
            <a:off x="179512" y="4933617"/>
            <a:ext cx="8784976" cy="1015663"/>
          </a:xfrm>
          <a:prstGeom prst="rect">
            <a:avLst/>
          </a:prstGeom>
        </p:spPr>
        <p:txBody>
          <a:bodyPr wrap="square">
            <a:spAutoFit/>
          </a:bodyPr>
          <a:lstStyle/>
          <a:p>
            <a:pPr algn="just" eaLnBrk="1" fontAlgn="auto" hangingPunct="1">
              <a:spcBef>
                <a:spcPct val="50000"/>
              </a:spcBef>
              <a:spcAft>
                <a:spcPts val="0"/>
              </a:spcAft>
              <a:defRPr/>
            </a:pPr>
            <a:r>
              <a:rPr lang="en-GB" sz="2000" kern="0" spc="-10" dirty="0" smtClean="0">
                <a:solidFill>
                  <a:sysClr val="windowText" lastClr="000000"/>
                </a:solidFill>
                <a:latin typeface="Arial"/>
              </a:rPr>
              <a:t>The retrospective nature of the study, </a:t>
            </a:r>
            <a:r>
              <a:rPr lang="en-GB" sz="2000" kern="0" spc="-10" dirty="0">
                <a:solidFill>
                  <a:sysClr val="windowText" lastClr="000000"/>
                </a:solidFill>
                <a:latin typeface="Arial"/>
              </a:rPr>
              <a:t>an issue which is intrinsic to all studies of stillbirth, since this represents a rare event and hence is generally unsuitable for prospective studies to address reasonably.</a:t>
            </a:r>
          </a:p>
        </p:txBody>
      </p:sp>
      <p:sp>
        <p:nvSpPr>
          <p:cNvPr id="13" name="Text Box 5"/>
          <p:cNvSpPr txBox="1">
            <a:spLocks noChangeArrowheads="1"/>
          </p:cNvSpPr>
          <p:nvPr/>
        </p:nvSpPr>
        <p:spPr bwMode="auto">
          <a:xfrm>
            <a:off x="0" y="941819"/>
            <a:ext cx="9108504" cy="830997"/>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a:rPr>
              <a:t>Effects of intrauterine retention and postmortem interval on body weight following intrauterine death: implications for assessment of fetal growth restriction at autopsy</a:t>
            </a:r>
          </a:p>
          <a:p>
            <a:pPr algn="ctr" eaLnBrk="1" fontAlgn="auto" hangingPunct="1">
              <a:spcBef>
                <a:spcPts val="0"/>
              </a:spcBef>
              <a:spcAft>
                <a:spcPts val="0"/>
              </a:spcAft>
              <a:defRPr/>
            </a:pPr>
            <a:r>
              <a:rPr lang="it-IT" sz="1400" i="1" kern="0" dirty="0" smtClean="0">
                <a:solidFill>
                  <a:srgbClr val="FFFFFF"/>
                </a:solidFill>
                <a:latin typeface="Arial"/>
              </a:rPr>
              <a:t>Man</a:t>
            </a:r>
            <a:r>
              <a:rPr lang="en-GB" sz="1400" i="1" kern="0" dirty="0" smtClean="0">
                <a:solidFill>
                  <a:srgbClr val="FFFFFF"/>
                </a:solidFill>
                <a:latin typeface="Arial"/>
              </a:rPr>
              <a:t> </a:t>
            </a:r>
            <a:r>
              <a:rPr lang="en-GB" sz="1400" i="1" kern="0" dirty="0">
                <a:solidFill>
                  <a:srgbClr val="FFFFFF"/>
                </a:solidFill>
                <a:latin typeface="Arial"/>
              </a:rPr>
              <a:t>et al., UOG </a:t>
            </a:r>
            <a:r>
              <a:rPr lang="en-GB" sz="1400" i="1" kern="0" dirty="0" smtClean="0">
                <a:solidFill>
                  <a:srgbClr val="FFFFFF"/>
                </a:solidFill>
                <a:latin typeface="Arial"/>
              </a:rPr>
              <a:t>2016</a:t>
            </a:r>
            <a:endParaRPr lang="en-GB" sz="1400" i="1" kern="0" dirty="0">
              <a:solidFill>
                <a:srgbClr val="FFFFFF"/>
              </a:solidFill>
              <a:latin typeface="Arial"/>
            </a:endParaRPr>
          </a:p>
        </p:txBody>
      </p:sp>
    </p:spTree>
    <p:extLst>
      <p:ext uri="{BB962C8B-B14F-4D97-AF65-F5344CB8AC3E}">
        <p14:creationId xmlns:p14="http://schemas.microsoft.com/office/powerpoint/2010/main" val="3305437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0"/>
            <a:ext cx="9144000" cy="841375"/>
            <a:chOff x="0" y="3755"/>
            <a:chExt cx="5760" cy="582"/>
          </a:xfrm>
        </p:grpSpPr>
        <p:pic>
          <p:nvPicPr>
            <p:cNvPr id="1434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39" name="Rectangle 7"/>
          <p:cNvSpPr>
            <a:spLocks noChangeArrowheads="1"/>
          </p:cNvSpPr>
          <p:nvPr/>
        </p:nvSpPr>
        <p:spPr bwMode="auto">
          <a:xfrm>
            <a:off x="2884488" y="1862138"/>
            <a:ext cx="330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GB" altLang="en-US" sz="2800" b="1">
                <a:solidFill>
                  <a:srgbClr val="000000"/>
                </a:solidFill>
              </a:rPr>
              <a:t>Discussion Points</a:t>
            </a:r>
          </a:p>
        </p:txBody>
      </p:sp>
      <p:sp>
        <p:nvSpPr>
          <p:cNvPr id="7" name="Segnaposto contenuto 2"/>
          <p:cNvSpPr txBox="1">
            <a:spLocks/>
          </p:cNvSpPr>
          <p:nvPr/>
        </p:nvSpPr>
        <p:spPr bwMode="auto">
          <a:xfrm>
            <a:off x="179512" y="2700734"/>
            <a:ext cx="8496944" cy="2888506"/>
          </a:xfrm>
          <a:prstGeom prst="rect">
            <a:avLst/>
          </a:prstGeom>
          <a:noFill/>
          <a:ln>
            <a:noFill/>
          </a:ln>
          <a:extLst/>
        </p:spPr>
        <p:txBody>
          <a:bodyPr/>
          <a:lstStyle>
            <a:lvl1pPr marL="457200" indent="-457200"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defRPr/>
            </a:pPr>
            <a:r>
              <a:rPr lang="en-US" altLang="en-US" sz="2000" dirty="0" smtClean="0"/>
              <a:t>How should we classify otherwise </a:t>
            </a:r>
            <a:r>
              <a:rPr lang="en-US" altLang="en-US" sz="2000" dirty="0"/>
              <a:t>unexplained stillbirths with borderline </a:t>
            </a:r>
            <a:r>
              <a:rPr lang="en-US" altLang="en-US" sz="2000" dirty="0" smtClean="0"/>
              <a:t>autopsy biometric measurements?</a:t>
            </a:r>
            <a:endParaRPr lang="en-US" altLang="en-US" sz="2000" dirty="0"/>
          </a:p>
          <a:p>
            <a:pPr algn="just">
              <a:defRPr/>
            </a:pPr>
            <a:endParaRPr lang="en-US" altLang="en-US" sz="2000" dirty="0" smtClean="0"/>
          </a:p>
          <a:p>
            <a:pPr algn="just">
              <a:defRPr/>
            </a:pPr>
            <a:r>
              <a:rPr lang="en-US" altLang="en-US" sz="2000" dirty="0"/>
              <a:t>How should we objectively identify FGR at autopsy regardless of fetal weight</a:t>
            </a:r>
            <a:r>
              <a:rPr lang="en-US" altLang="en-US" sz="2000" dirty="0" smtClean="0"/>
              <a:t>?</a:t>
            </a:r>
          </a:p>
          <a:p>
            <a:pPr algn="just">
              <a:defRPr/>
            </a:pPr>
            <a:endParaRPr lang="en-US" altLang="en-US" sz="2000" dirty="0"/>
          </a:p>
          <a:p>
            <a:pPr algn="just">
              <a:defRPr/>
            </a:pPr>
            <a:r>
              <a:rPr lang="en-US" altLang="en-US" sz="2000" smtClean="0"/>
              <a:t>Would it </a:t>
            </a:r>
            <a:r>
              <a:rPr lang="en-US" altLang="en-US" sz="2000" dirty="0" smtClean="0"/>
              <a:t>ever been possible to correlate clinical </a:t>
            </a:r>
            <a:r>
              <a:rPr lang="en-US" altLang="en-US" sz="2000" dirty="0"/>
              <a:t>and sonographic findings </a:t>
            </a:r>
            <a:r>
              <a:rPr lang="en-US" altLang="en-US" sz="2000" dirty="0" smtClean="0"/>
              <a:t>with </a:t>
            </a:r>
            <a:r>
              <a:rPr lang="en-US" altLang="en-US" sz="2000" dirty="0"/>
              <a:t>a range </a:t>
            </a:r>
            <a:r>
              <a:rPr lang="en-US" altLang="en-US" sz="2000" dirty="0" smtClean="0"/>
              <a:t>of autopsy features?</a:t>
            </a:r>
          </a:p>
          <a:p>
            <a:pPr algn="just">
              <a:defRPr/>
            </a:pPr>
            <a:endParaRPr lang="en-US" altLang="en-US" sz="2000" dirty="0"/>
          </a:p>
        </p:txBody>
      </p:sp>
      <p:sp>
        <p:nvSpPr>
          <p:cNvPr id="9" name="Text Box 5"/>
          <p:cNvSpPr txBox="1">
            <a:spLocks noChangeArrowheads="1"/>
          </p:cNvSpPr>
          <p:nvPr/>
        </p:nvSpPr>
        <p:spPr bwMode="auto">
          <a:xfrm>
            <a:off x="78804" y="983050"/>
            <a:ext cx="9029700" cy="861774"/>
          </a:xfrm>
          <a:prstGeom prst="rect">
            <a:avLst/>
          </a:prstGeom>
          <a:solidFill>
            <a:srgbClr val="ED1B20"/>
          </a:solidFill>
          <a:ln>
            <a:noFill/>
          </a:ln>
          <a:extLst/>
        </p:spPr>
        <p:txBody>
          <a:bodyPr>
            <a:spAutoFit/>
          </a:bodyPr>
          <a:lstStyle/>
          <a:p>
            <a:pPr algn="ctr" eaLnBrk="1" fontAlgn="auto" hangingPunct="1">
              <a:spcBef>
                <a:spcPts val="0"/>
              </a:spcBef>
              <a:spcAft>
                <a:spcPts val="0"/>
              </a:spcAft>
              <a:defRPr/>
            </a:pPr>
            <a:r>
              <a:rPr lang="en-US" b="1" kern="0" dirty="0">
                <a:solidFill>
                  <a:srgbClr val="FFFFFF"/>
                </a:solidFill>
                <a:latin typeface="Arial"/>
              </a:rPr>
              <a:t>Prevention of pre-</a:t>
            </a:r>
            <a:r>
              <a:rPr lang="en-US" b="1" kern="0" dirty="0" err="1">
                <a:solidFill>
                  <a:srgbClr val="FFFFFF"/>
                </a:solidFill>
                <a:latin typeface="Arial"/>
              </a:rPr>
              <a:t>eclampsia</a:t>
            </a:r>
            <a:r>
              <a:rPr lang="en-US" b="1" kern="0" dirty="0">
                <a:solidFill>
                  <a:srgbClr val="FFFFFF"/>
                </a:solidFill>
                <a:latin typeface="Arial"/>
              </a:rPr>
              <a:t> by low-molecular-weight</a:t>
            </a:r>
          </a:p>
          <a:p>
            <a:pPr algn="ctr" eaLnBrk="1" fontAlgn="auto" hangingPunct="1">
              <a:spcBef>
                <a:spcPts val="0"/>
              </a:spcBef>
              <a:spcAft>
                <a:spcPts val="0"/>
              </a:spcAft>
              <a:defRPr/>
            </a:pPr>
            <a:r>
              <a:rPr lang="en-US" b="1" kern="0" dirty="0">
                <a:solidFill>
                  <a:srgbClr val="FFFFFF"/>
                </a:solidFill>
                <a:latin typeface="Arial"/>
              </a:rPr>
              <a:t>heparin in addition to aspirin: a meta-analysis</a:t>
            </a:r>
          </a:p>
          <a:p>
            <a:pPr algn="ctr" eaLnBrk="1" fontAlgn="auto" hangingPunct="1">
              <a:spcBef>
                <a:spcPts val="0"/>
              </a:spcBef>
              <a:spcAft>
                <a:spcPts val="0"/>
              </a:spcAft>
              <a:defRPr/>
            </a:pPr>
            <a:r>
              <a:rPr lang="it-IT" sz="1400" i="1" kern="0" dirty="0" err="1" smtClean="0">
                <a:solidFill>
                  <a:srgbClr val="FFFFFF"/>
                </a:solidFill>
                <a:latin typeface="Arial"/>
              </a:rPr>
              <a:t>Roberge</a:t>
            </a:r>
            <a:r>
              <a:rPr lang="en-GB" sz="1400" i="1" kern="0" dirty="0" smtClean="0">
                <a:solidFill>
                  <a:srgbClr val="FFFFFF"/>
                </a:solidFill>
                <a:latin typeface="Arial"/>
              </a:rPr>
              <a:t> </a:t>
            </a:r>
            <a:r>
              <a:rPr lang="en-GB" sz="1400" i="1" kern="0" dirty="0">
                <a:solidFill>
                  <a:srgbClr val="FFFFFF"/>
                </a:solidFill>
                <a:latin typeface="Arial"/>
              </a:rPr>
              <a:t>et al., UOG </a:t>
            </a:r>
            <a:r>
              <a:rPr lang="en-GB" sz="1400" i="1" kern="0" dirty="0" smtClean="0">
                <a:solidFill>
                  <a:srgbClr val="FFFFFF"/>
                </a:solidFill>
                <a:latin typeface="Arial"/>
              </a:rPr>
              <a:t>2016</a:t>
            </a:r>
            <a:endParaRPr lang="en-GB" sz="1400" i="1" kern="0" dirty="0">
              <a:solidFill>
                <a:srgbClr val="FFFFFF"/>
              </a:solidFill>
              <a:latin typeface="Arial"/>
            </a:endParaRPr>
          </a:p>
        </p:txBody>
      </p:sp>
    </p:spTree>
    <p:extLst>
      <p:ext uri="{BB962C8B-B14F-4D97-AF65-F5344CB8AC3E}">
        <p14:creationId xmlns:p14="http://schemas.microsoft.com/office/powerpoint/2010/main" val="2395141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0" y="-15875"/>
            <a:ext cx="9144000" cy="923925"/>
            <a:chOff x="0" y="3755"/>
            <a:chExt cx="5760" cy="582"/>
          </a:xfrm>
        </p:grpSpPr>
        <p:pic>
          <p:nvPicPr>
            <p:cNvPr id="307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5" name="Text Box 5"/>
          <p:cNvSpPr txBox="1">
            <a:spLocks noChangeArrowheads="1"/>
          </p:cNvSpPr>
          <p:nvPr/>
        </p:nvSpPr>
        <p:spPr bwMode="auto">
          <a:xfrm>
            <a:off x="827088" y="1268413"/>
            <a:ext cx="7921625" cy="5842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a:defRPr/>
            </a:pPr>
            <a:r>
              <a:rPr lang="en-GB" sz="3200" b="1" dirty="0" smtClean="0">
                <a:latin typeface="+mj-lt"/>
              </a:rPr>
              <a:t>UOG Journal Club: November 2016</a:t>
            </a:r>
          </a:p>
        </p:txBody>
      </p:sp>
      <p:sp>
        <p:nvSpPr>
          <p:cNvPr id="3077" name="TextBox 1"/>
          <p:cNvSpPr txBox="1">
            <a:spLocks noChangeArrowheads="1"/>
          </p:cNvSpPr>
          <p:nvPr/>
        </p:nvSpPr>
        <p:spPr bwMode="auto">
          <a:xfrm>
            <a:off x="195640" y="2229832"/>
            <a:ext cx="8640762" cy="1631216"/>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2000" b="1" dirty="0">
                <a:latin typeface="+mn-lt"/>
              </a:rPr>
              <a:t>Organ weights and ratios for postmortem identification of fetal growth restriction: utility and confounding </a:t>
            </a:r>
            <a:r>
              <a:rPr lang="en-US" sz="2000" b="1" dirty="0" smtClean="0">
                <a:latin typeface="+mn-lt"/>
              </a:rPr>
              <a:t>factors</a:t>
            </a:r>
          </a:p>
          <a:p>
            <a:pPr algn="ctr" eaLnBrk="1" hangingPunct="1">
              <a:defRPr/>
            </a:pPr>
            <a:endParaRPr lang="en-US" sz="2000" b="1" dirty="0" smtClean="0">
              <a:latin typeface="+mn-lt"/>
            </a:endParaRPr>
          </a:p>
          <a:p>
            <a:pPr algn="ctr" eaLnBrk="1" hangingPunct="1">
              <a:defRPr/>
            </a:pPr>
            <a:r>
              <a:rPr lang="en-US" sz="2000" dirty="0" smtClean="0">
                <a:latin typeface="+mn-lt"/>
              </a:rPr>
              <a:t>J Man, JC Hutchinson, M Ashworth, I Jeffrey, AE Heazell, and NJ Sebire Volume 48, Issue 5; Date: November, pages </a:t>
            </a:r>
            <a:r>
              <a:rPr lang="en-US" sz="2000" dirty="0" smtClean="0">
                <a:latin typeface="+mn-lt"/>
              </a:rPr>
              <a:t>585–590</a:t>
            </a:r>
            <a:endParaRPr lang="en-US" sz="2000" dirty="0" smtClean="0">
              <a:latin typeface="+mn-lt"/>
            </a:endParaRPr>
          </a:p>
        </p:txBody>
      </p:sp>
      <p:pic>
        <p:nvPicPr>
          <p:cNvPr id="10" name="Picture 51" descr="\\ISUOG-DC01\users\ostirrup\Desktop\Journal Club logo.tif"/>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 y="4292396"/>
            <a:ext cx="2232248" cy="184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
          <p:cNvSpPr txBox="1">
            <a:spLocks noChangeArrowheads="1"/>
          </p:cNvSpPr>
          <p:nvPr/>
        </p:nvSpPr>
        <p:spPr bwMode="auto">
          <a:xfrm>
            <a:off x="2699792" y="4943921"/>
            <a:ext cx="6048921" cy="615553"/>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sz="1700" dirty="0" smtClean="0">
                <a:latin typeface="+mj-lt"/>
              </a:rPr>
              <a:t>Journal Club slides prepared by Dr </a:t>
            </a:r>
            <a:r>
              <a:rPr lang="en-GB" sz="1700" dirty="0" err="1" smtClean="0">
                <a:latin typeface="+mj-lt"/>
              </a:rPr>
              <a:t>Maddalena</a:t>
            </a:r>
            <a:r>
              <a:rPr lang="en-GB" sz="1700" dirty="0" smtClean="0">
                <a:latin typeface="+mj-lt"/>
              </a:rPr>
              <a:t> Morlando</a:t>
            </a:r>
          </a:p>
          <a:p>
            <a:pPr algn="ctr" eaLnBrk="1" hangingPunct="1">
              <a:defRPr/>
            </a:pPr>
            <a:r>
              <a:rPr lang="en-GB" sz="1700" dirty="0" smtClean="0">
                <a:latin typeface="+mj-lt"/>
              </a:rPr>
              <a:t>(UOG Editor for Trainees)</a:t>
            </a:r>
          </a:p>
        </p:txBody>
      </p:sp>
    </p:spTree>
    <p:extLst>
      <p:ext uri="{BB962C8B-B14F-4D97-AF65-F5344CB8AC3E}">
        <p14:creationId xmlns:p14="http://schemas.microsoft.com/office/powerpoint/2010/main" val="3257190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 Box 5"/>
          <p:cNvSpPr txBox="1">
            <a:spLocks noChangeArrowheads="1"/>
          </p:cNvSpPr>
          <p:nvPr/>
        </p:nvSpPr>
        <p:spPr bwMode="auto">
          <a:xfrm>
            <a:off x="0" y="941819"/>
            <a:ext cx="9108504" cy="830997"/>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a:rPr>
              <a:t>Organ weights and ratios for postmortem identification of fetal growth restriction: utility and confounding factors</a:t>
            </a:r>
          </a:p>
          <a:p>
            <a:pPr algn="ctr" eaLnBrk="1" fontAlgn="auto" hangingPunct="1">
              <a:spcBef>
                <a:spcPts val="0"/>
              </a:spcBef>
              <a:spcAft>
                <a:spcPts val="0"/>
              </a:spcAft>
              <a:defRPr/>
            </a:pPr>
            <a:r>
              <a:rPr lang="it-IT" sz="1400" i="1" kern="0" dirty="0" smtClean="0">
                <a:solidFill>
                  <a:srgbClr val="FFFFFF"/>
                </a:solidFill>
                <a:latin typeface="Arial"/>
              </a:rPr>
              <a:t>Man</a:t>
            </a:r>
            <a:r>
              <a:rPr lang="en-GB" sz="1400" i="1" kern="0" dirty="0" smtClean="0">
                <a:solidFill>
                  <a:srgbClr val="FFFFFF"/>
                </a:solidFill>
                <a:latin typeface="Arial"/>
              </a:rPr>
              <a:t> </a:t>
            </a:r>
            <a:r>
              <a:rPr lang="en-GB" sz="1400" i="1" kern="0" dirty="0">
                <a:solidFill>
                  <a:srgbClr val="FFFFFF"/>
                </a:solidFill>
                <a:latin typeface="Arial"/>
              </a:rPr>
              <a:t>et al., UOG </a:t>
            </a:r>
            <a:r>
              <a:rPr lang="en-GB" sz="1400" i="1" kern="0" dirty="0" smtClean="0">
                <a:solidFill>
                  <a:srgbClr val="FFFFFF"/>
                </a:solidFill>
                <a:latin typeface="Arial"/>
              </a:rPr>
              <a:t>2016</a:t>
            </a:r>
            <a:endParaRPr lang="en-GB" sz="1400" i="1" kern="0" dirty="0">
              <a:solidFill>
                <a:srgbClr val="FFFFFF"/>
              </a:solidFill>
              <a:latin typeface="Arial"/>
            </a:endParaRPr>
          </a:p>
        </p:txBody>
      </p:sp>
      <p:sp>
        <p:nvSpPr>
          <p:cNvPr id="4100" name="Segnaposto contenuto 2"/>
          <p:cNvSpPr txBox="1">
            <a:spLocks/>
          </p:cNvSpPr>
          <p:nvPr/>
        </p:nvSpPr>
        <p:spPr bwMode="auto">
          <a:xfrm>
            <a:off x="108520" y="1844824"/>
            <a:ext cx="8927976" cy="494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ts val="600"/>
              </a:spcBef>
              <a:spcAft>
                <a:spcPts val="600"/>
              </a:spcAft>
            </a:pPr>
            <a:r>
              <a:rPr lang="it-IT" sz="2000" dirty="0"/>
              <a:t>Guidelines regarding autopsy in stillborn infants </a:t>
            </a:r>
            <a:r>
              <a:rPr lang="it-IT" sz="2000" dirty="0" smtClean="0"/>
              <a:t>recommend </a:t>
            </a:r>
            <a:r>
              <a:rPr lang="it-IT" sz="2000" dirty="0"/>
              <a:t>the </a:t>
            </a:r>
            <a:r>
              <a:rPr lang="it-IT" sz="2000" dirty="0" smtClean="0"/>
              <a:t>weighing </a:t>
            </a:r>
            <a:r>
              <a:rPr lang="it-IT" sz="2000" dirty="0"/>
              <a:t>of all </a:t>
            </a:r>
            <a:r>
              <a:rPr lang="it-IT" sz="2000" dirty="0" smtClean="0"/>
              <a:t>organs.</a:t>
            </a:r>
            <a:endParaRPr lang="en-US" altLang="en-US" sz="2000" kern="1000" dirty="0"/>
          </a:p>
          <a:p>
            <a:pPr algn="just">
              <a:spcBef>
                <a:spcPts val="600"/>
              </a:spcBef>
              <a:spcAft>
                <a:spcPts val="600"/>
              </a:spcAft>
            </a:pPr>
            <a:r>
              <a:rPr lang="en-US" altLang="en-US" sz="2000" kern="1000" dirty="0" smtClean="0"/>
              <a:t>Intrauterine </a:t>
            </a:r>
            <a:r>
              <a:rPr lang="en-US" altLang="en-US" sz="2000" kern="1000" dirty="0"/>
              <a:t>fetal growth restriction (FGR) has been suggested as a possible important contributor to </a:t>
            </a:r>
            <a:r>
              <a:rPr lang="en-US" altLang="en-US" sz="2000" kern="1000" dirty="0" smtClean="0"/>
              <a:t>stillbirth, </a:t>
            </a:r>
            <a:r>
              <a:rPr lang="en-US" altLang="en-US" sz="2000" kern="1000" dirty="0"/>
              <a:t>but there are difficulties in establishing this diagnosis after </a:t>
            </a:r>
            <a:r>
              <a:rPr lang="en-US" altLang="en-US" sz="2000" kern="1000" dirty="0" smtClean="0"/>
              <a:t>death. </a:t>
            </a:r>
            <a:endParaRPr lang="en-US" altLang="en-US" sz="2000" kern="1000" dirty="0"/>
          </a:p>
          <a:p>
            <a:pPr algn="just">
              <a:spcBef>
                <a:spcPts val="600"/>
              </a:spcBef>
              <a:spcAft>
                <a:spcPts val="600"/>
              </a:spcAft>
            </a:pPr>
            <a:r>
              <a:rPr lang="en-US" altLang="en-US" sz="2000" kern="1000" dirty="0"/>
              <a:t>There are few published studies examining the effects of cause of intrauterine death on organ weights and hence the potential usefulness of organ weight metrics for determining cause or mode of death. </a:t>
            </a:r>
            <a:endParaRPr lang="en-US" altLang="en-US" sz="2000" kern="1000" dirty="0" smtClean="0"/>
          </a:p>
          <a:p>
            <a:pPr algn="just">
              <a:spcBef>
                <a:spcPts val="600"/>
              </a:spcBef>
              <a:spcAft>
                <a:spcPts val="600"/>
              </a:spcAft>
            </a:pPr>
            <a:r>
              <a:rPr lang="en-US" altLang="en-US" sz="2000" kern="1000" dirty="0" smtClean="0"/>
              <a:t>Postmortem </a:t>
            </a:r>
            <a:r>
              <a:rPr lang="en-US" altLang="en-US" sz="2000" kern="1000" dirty="0" err="1"/>
              <a:t>brain:liver</a:t>
            </a:r>
            <a:r>
              <a:rPr lang="en-US" altLang="en-US" sz="2000" kern="1000" dirty="0"/>
              <a:t> weight ratio is commonly used as a marker of nutrition in fetuses for diagnosis of FGR, but </a:t>
            </a:r>
            <a:r>
              <a:rPr lang="en-US" altLang="en-US" sz="2000" kern="1000" dirty="0" smtClean="0"/>
              <a:t>little </a:t>
            </a:r>
            <a:r>
              <a:rPr lang="en-US" altLang="en-US" sz="2000" kern="1000" dirty="0"/>
              <a:t>information </a:t>
            </a:r>
            <a:r>
              <a:rPr lang="en-US" altLang="en-US" sz="2000" kern="1000" dirty="0" smtClean="0"/>
              <a:t>is available regarding </a:t>
            </a:r>
            <a:r>
              <a:rPr lang="en-US" altLang="en-US" sz="2000" kern="1000" dirty="0"/>
              <a:t>effects of intrauterine retention, fetal maceration and postmortem interval on the </a:t>
            </a:r>
            <a:r>
              <a:rPr lang="en-US" altLang="en-US" sz="2000" kern="1000" dirty="0" err="1"/>
              <a:t>brain:liver</a:t>
            </a:r>
            <a:r>
              <a:rPr lang="en-US" altLang="en-US" sz="2000" kern="1000" dirty="0"/>
              <a:t> weight </a:t>
            </a:r>
            <a:r>
              <a:rPr lang="en-US" altLang="en-US" sz="2000" kern="1000" dirty="0" smtClean="0"/>
              <a:t>ratio.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9"/>
          <p:cNvSpPr>
            <a:spLocks noChangeArrowheads="1"/>
          </p:cNvSpPr>
          <p:nvPr/>
        </p:nvSpPr>
        <p:spPr bwMode="auto">
          <a:xfrm>
            <a:off x="323528" y="2852936"/>
            <a:ext cx="8496944" cy="2923877"/>
          </a:xfrm>
          <a:prstGeom prst="rect">
            <a:avLst/>
          </a:prstGeom>
          <a:solidFill>
            <a:srgbClr val="F0F3FB"/>
          </a:solidFill>
          <a:ln w="19050">
            <a:solidFill>
              <a:srgbClr val="445895"/>
            </a:solidFill>
            <a:miter lim="800000"/>
            <a:headEnd/>
            <a:tailEnd/>
          </a:ln>
        </p:spPr>
        <p:txBody>
          <a:bodyPr wrap="squar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457200" indent="-457200" algn="just">
              <a:spcBef>
                <a:spcPct val="0"/>
              </a:spcBef>
              <a:buFontTx/>
              <a:buAutoNum type="arabicPeriod"/>
            </a:pPr>
            <a:r>
              <a:rPr lang="en-GB" altLang="en-US" sz="2300" b="1" dirty="0" smtClean="0">
                <a:solidFill>
                  <a:srgbClr val="000000"/>
                </a:solidFill>
              </a:rPr>
              <a:t>To </a:t>
            </a:r>
            <a:r>
              <a:rPr lang="en-GB" altLang="en-US" sz="2300" b="1" dirty="0">
                <a:solidFill>
                  <a:srgbClr val="000000"/>
                </a:solidFill>
              </a:rPr>
              <a:t>examine whether there are significant relationships between </a:t>
            </a:r>
            <a:r>
              <a:rPr lang="en-GB" altLang="en-US" sz="2300" b="1" dirty="0" smtClean="0">
                <a:solidFill>
                  <a:srgbClr val="000000"/>
                </a:solidFill>
              </a:rPr>
              <a:t>gestational-age-adjusted </a:t>
            </a:r>
            <a:r>
              <a:rPr lang="en-GB" altLang="en-US" sz="2300" b="1" dirty="0">
                <a:solidFill>
                  <a:srgbClr val="000000"/>
                </a:solidFill>
              </a:rPr>
              <a:t>and sex-adjusted fetal organ weights at autopsy, and cause of intrauterine death and changes due to intrauterine </a:t>
            </a:r>
            <a:r>
              <a:rPr lang="en-GB" altLang="en-US" sz="2300" b="1" dirty="0" smtClean="0">
                <a:solidFill>
                  <a:srgbClr val="000000"/>
                </a:solidFill>
              </a:rPr>
              <a:t>retention.</a:t>
            </a:r>
          </a:p>
          <a:p>
            <a:pPr marL="457200" indent="-457200" algn="just">
              <a:spcBef>
                <a:spcPct val="0"/>
              </a:spcBef>
              <a:buFontTx/>
              <a:buAutoNum type="arabicPeriod"/>
            </a:pPr>
            <a:endParaRPr lang="en-GB" altLang="en-US" sz="2300" b="1" dirty="0" smtClean="0">
              <a:solidFill>
                <a:srgbClr val="000000"/>
              </a:solidFill>
            </a:endParaRPr>
          </a:p>
          <a:p>
            <a:pPr marL="457200" indent="-457200" algn="just">
              <a:spcBef>
                <a:spcPct val="0"/>
              </a:spcBef>
              <a:buFontTx/>
              <a:buAutoNum type="arabicPeriod"/>
            </a:pPr>
            <a:r>
              <a:rPr lang="en-GB" altLang="en-US" sz="2300" b="1" dirty="0" smtClean="0">
                <a:solidFill>
                  <a:srgbClr val="000000"/>
                </a:solidFill>
              </a:rPr>
              <a:t>To </a:t>
            </a:r>
            <a:r>
              <a:rPr lang="en-GB" altLang="en-US" sz="2300" b="1" dirty="0">
                <a:solidFill>
                  <a:srgbClr val="000000"/>
                </a:solidFill>
              </a:rPr>
              <a:t>determine whether the </a:t>
            </a:r>
            <a:r>
              <a:rPr lang="en-GB" altLang="en-US" sz="2300" b="1" dirty="0" err="1">
                <a:solidFill>
                  <a:srgbClr val="000000"/>
                </a:solidFill>
              </a:rPr>
              <a:t>brain:liver</a:t>
            </a:r>
            <a:r>
              <a:rPr lang="en-GB" altLang="en-US" sz="2300" b="1" dirty="0">
                <a:solidFill>
                  <a:srgbClr val="000000"/>
                </a:solidFill>
              </a:rPr>
              <a:t> weight ratio is a reliable marker of FGR as the cause of intrauterine </a:t>
            </a:r>
            <a:r>
              <a:rPr lang="en-GB" altLang="en-US" sz="2300" b="1" dirty="0" smtClean="0">
                <a:solidFill>
                  <a:srgbClr val="000000"/>
                </a:solidFill>
              </a:rPr>
              <a:t>death.</a:t>
            </a:r>
            <a:endParaRPr lang="en-GB" altLang="en-US" sz="2300" b="1" dirty="0">
              <a:solidFill>
                <a:srgbClr val="000000"/>
              </a:solidFill>
            </a:endParaRPr>
          </a:p>
        </p:txBody>
      </p:sp>
      <p:sp>
        <p:nvSpPr>
          <p:cNvPr id="5124" name="Rectangle 8"/>
          <p:cNvSpPr>
            <a:spLocks noChangeArrowheads="1"/>
          </p:cNvSpPr>
          <p:nvPr/>
        </p:nvSpPr>
        <p:spPr bwMode="auto">
          <a:xfrm>
            <a:off x="3533451" y="2093913"/>
            <a:ext cx="2004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GB" altLang="en-US" sz="2800" b="1" dirty="0" smtClean="0">
                <a:solidFill>
                  <a:srgbClr val="000000"/>
                </a:solidFill>
              </a:rPr>
              <a:t>Objectives</a:t>
            </a:r>
            <a:endParaRPr lang="en-GB" altLang="en-US" sz="2800" b="1" dirty="0">
              <a:solidFill>
                <a:srgbClr val="000000"/>
              </a:solidFill>
            </a:endParaRPr>
          </a:p>
        </p:txBody>
      </p:sp>
      <p:grpSp>
        <p:nvGrpSpPr>
          <p:cNvPr id="11" name="Group 2"/>
          <p:cNvGrpSpPr>
            <a:grpSpLocks/>
          </p:cNvGrpSpPr>
          <p:nvPr/>
        </p:nvGrpSpPr>
        <p:grpSpPr bwMode="auto">
          <a:xfrm>
            <a:off x="0" y="-15875"/>
            <a:ext cx="9144000" cy="923925"/>
            <a:chOff x="0" y="3755"/>
            <a:chExt cx="5760" cy="582"/>
          </a:xfrm>
        </p:grpSpPr>
        <p:pic>
          <p:nvPicPr>
            <p:cNvPr id="1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 Box 5"/>
          <p:cNvSpPr txBox="1">
            <a:spLocks noChangeArrowheads="1"/>
          </p:cNvSpPr>
          <p:nvPr/>
        </p:nvSpPr>
        <p:spPr bwMode="auto">
          <a:xfrm>
            <a:off x="0" y="941819"/>
            <a:ext cx="9108504" cy="830997"/>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a:rPr>
              <a:t>Organ weights and ratios for postmortem identification of fetal growth restriction: utility and confounding factors</a:t>
            </a:r>
          </a:p>
          <a:p>
            <a:pPr algn="ctr" eaLnBrk="1" fontAlgn="auto" hangingPunct="1">
              <a:spcBef>
                <a:spcPts val="0"/>
              </a:spcBef>
              <a:spcAft>
                <a:spcPts val="0"/>
              </a:spcAft>
              <a:defRPr/>
            </a:pPr>
            <a:r>
              <a:rPr lang="it-IT" sz="1400" i="1" kern="0" dirty="0" smtClean="0">
                <a:solidFill>
                  <a:srgbClr val="FFFFFF"/>
                </a:solidFill>
                <a:latin typeface="Arial"/>
              </a:rPr>
              <a:t>Man</a:t>
            </a:r>
            <a:r>
              <a:rPr lang="en-GB" sz="1400" i="1" kern="0" dirty="0" smtClean="0">
                <a:solidFill>
                  <a:srgbClr val="FFFFFF"/>
                </a:solidFill>
                <a:latin typeface="Arial"/>
              </a:rPr>
              <a:t> </a:t>
            </a:r>
            <a:r>
              <a:rPr lang="en-GB" sz="1400" i="1" kern="0" dirty="0">
                <a:solidFill>
                  <a:srgbClr val="FFFFFF"/>
                </a:solidFill>
                <a:latin typeface="Arial"/>
              </a:rPr>
              <a:t>et al., UOG </a:t>
            </a:r>
            <a:r>
              <a:rPr lang="en-GB" sz="1400" i="1" kern="0" dirty="0" smtClean="0">
                <a:solidFill>
                  <a:srgbClr val="FFFFFF"/>
                </a:solidFill>
                <a:latin typeface="Arial"/>
              </a:rPr>
              <a:t>2016</a:t>
            </a:r>
            <a:endParaRPr lang="en-GB" sz="1400" i="1" kern="0" dirty="0">
              <a:solidFill>
                <a:srgbClr val="FFFFFF"/>
              </a:solidFill>
              <a:latin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p:cNvGrpSpPr>
            <a:grpSpLocks/>
          </p:cNvGrpSpPr>
          <p:nvPr/>
        </p:nvGrpSpPr>
        <p:grpSpPr bwMode="auto">
          <a:xfrm>
            <a:off x="0" y="-15875"/>
            <a:ext cx="9144000" cy="923925"/>
            <a:chOff x="0" y="3755"/>
            <a:chExt cx="5760" cy="582"/>
          </a:xfrm>
        </p:grpSpPr>
        <p:pic>
          <p:nvPicPr>
            <p:cNvPr id="6151"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27"/>
          <p:cNvSpPr txBox="1">
            <a:spLocks noChangeArrowheads="1"/>
          </p:cNvSpPr>
          <p:nvPr/>
        </p:nvSpPr>
        <p:spPr bwMode="auto">
          <a:xfrm>
            <a:off x="1842938" y="1916832"/>
            <a:ext cx="5465366" cy="461665"/>
          </a:xfrm>
          <a:prstGeom prst="rect">
            <a:avLst/>
          </a:prstGeom>
          <a:solidFill>
            <a:srgbClr val="EADEE7"/>
          </a:solidFill>
          <a:ln w="28575" algn="ctr">
            <a:solidFill>
              <a:srgbClr val="445895"/>
            </a:solidFill>
            <a:miter lim="800000"/>
            <a:headEnd/>
            <a:tailEnd/>
          </a:ln>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GB" altLang="en-US" sz="2400" b="1" smtClean="0"/>
              <a:t>Methods</a:t>
            </a:r>
            <a:endParaRPr lang="en-GB" altLang="en-US" sz="2400" b="1" dirty="0"/>
          </a:p>
        </p:txBody>
      </p:sp>
      <p:sp>
        <p:nvSpPr>
          <p:cNvPr id="2" name="Rettangolo 1"/>
          <p:cNvSpPr/>
          <p:nvPr/>
        </p:nvSpPr>
        <p:spPr>
          <a:xfrm>
            <a:off x="251520" y="2785017"/>
            <a:ext cx="8496944" cy="3236271"/>
          </a:xfrm>
          <a:prstGeom prst="rect">
            <a:avLst/>
          </a:prstGeom>
        </p:spPr>
        <p:txBody>
          <a:bodyPr wrap="square">
            <a:spAutoFit/>
          </a:bodyPr>
          <a:lstStyle/>
          <a:p>
            <a:pPr marL="342900" indent="-342900" algn="just" eaLnBrk="1" hangingPunct="1">
              <a:lnSpc>
                <a:spcPct val="90000"/>
              </a:lnSpc>
              <a:buFont typeface="Arial"/>
              <a:buChar char="•"/>
              <a:defRPr/>
            </a:pPr>
            <a:r>
              <a:rPr lang="en-US" kern="0" dirty="0" smtClean="0">
                <a:latin typeface="Arial" panose="020B0604020202020204" pitchFamily="34" charset="0"/>
                <a:cs typeface="Arial" panose="020B0604020202020204" pitchFamily="34" charset="0"/>
              </a:rPr>
              <a:t>Detailed </a:t>
            </a:r>
            <a:r>
              <a:rPr lang="en-US" kern="0" dirty="0">
                <a:latin typeface="Arial" panose="020B0604020202020204" pitchFamily="34" charset="0"/>
                <a:cs typeface="Arial" panose="020B0604020202020204" pitchFamily="34" charset="0"/>
              </a:rPr>
              <a:t>autopsy and </a:t>
            </a:r>
            <a:r>
              <a:rPr lang="en-US" kern="0" dirty="0" smtClean="0">
                <a:latin typeface="Arial" panose="020B0604020202020204" pitchFamily="34" charset="0"/>
                <a:cs typeface="Arial" panose="020B0604020202020204" pitchFamily="34" charset="0"/>
              </a:rPr>
              <a:t>antenatal </a:t>
            </a:r>
            <a:r>
              <a:rPr lang="en-US" kern="0" dirty="0">
                <a:latin typeface="Arial" panose="020B0604020202020204" pitchFamily="34" charset="0"/>
                <a:cs typeface="Arial" panose="020B0604020202020204" pitchFamily="34" charset="0"/>
              </a:rPr>
              <a:t>details from intrauterine deaths </a:t>
            </a:r>
            <a:r>
              <a:rPr lang="en-US" kern="0" dirty="0" smtClean="0">
                <a:latin typeface="Arial" panose="020B0604020202020204" pitchFamily="34" charset="0"/>
                <a:cs typeface="Arial" panose="020B0604020202020204" pitchFamily="34" charset="0"/>
              </a:rPr>
              <a:t>between </a:t>
            </a:r>
            <a:r>
              <a:rPr lang="en-US" kern="0" dirty="0">
                <a:latin typeface="Arial" panose="020B0604020202020204" pitchFamily="34" charset="0"/>
                <a:cs typeface="Arial" panose="020B0604020202020204" pitchFamily="34" charset="0"/>
              </a:rPr>
              <a:t>2005 and </a:t>
            </a:r>
            <a:r>
              <a:rPr lang="en-US" kern="0" dirty="0" smtClean="0">
                <a:latin typeface="Arial" panose="020B0604020202020204" pitchFamily="34" charset="0"/>
                <a:cs typeface="Arial" panose="020B0604020202020204" pitchFamily="34" charset="0"/>
              </a:rPr>
              <a:t>2013 at </a:t>
            </a:r>
            <a:r>
              <a:rPr lang="en-US" kern="0" dirty="0">
                <a:latin typeface="Arial" panose="020B0604020202020204" pitchFamily="34" charset="0"/>
                <a:cs typeface="Arial" panose="020B0604020202020204" pitchFamily="34" charset="0"/>
              </a:rPr>
              <a:t>Great Ormond Street </a:t>
            </a:r>
            <a:r>
              <a:rPr lang="en-US" kern="0" dirty="0" smtClean="0">
                <a:latin typeface="Arial" panose="020B0604020202020204" pitchFamily="34" charset="0"/>
                <a:cs typeface="Arial" panose="020B0604020202020204" pitchFamily="34" charset="0"/>
              </a:rPr>
              <a:t>Hospital </a:t>
            </a:r>
            <a:r>
              <a:rPr lang="en-US" kern="0" dirty="0">
                <a:latin typeface="Arial" panose="020B0604020202020204" pitchFamily="34" charset="0"/>
                <a:cs typeface="Arial" panose="020B0604020202020204" pitchFamily="34" charset="0"/>
              </a:rPr>
              <a:t>and St George’s Hospital, </a:t>
            </a:r>
            <a:r>
              <a:rPr lang="en-US" kern="0" dirty="0" smtClean="0">
                <a:latin typeface="Arial" panose="020B0604020202020204" pitchFamily="34" charset="0"/>
                <a:cs typeface="Arial" panose="020B0604020202020204" pitchFamily="34" charset="0"/>
              </a:rPr>
              <a:t>London.</a:t>
            </a:r>
          </a:p>
          <a:p>
            <a:pPr marL="342900" indent="-342900" algn="just" eaLnBrk="1" hangingPunct="1">
              <a:lnSpc>
                <a:spcPct val="90000"/>
              </a:lnSpc>
              <a:buFont typeface="Arial"/>
              <a:buChar char="•"/>
              <a:defRPr/>
            </a:pPr>
            <a:endParaRPr lang="en-US" sz="1100" kern="0" dirty="0">
              <a:latin typeface="Arial" panose="020B0604020202020204" pitchFamily="34" charset="0"/>
              <a:cs typeface="Arial" panose="020B0604020202020204" pitchFamily="34" charset="0"/>
            </a:endParaRPr>
          </a:p>
          <a:p>
            <a:pPr marL="342900" indent="-342900" algn="just" eaLnBrk="1" hangingPunct="1">
              <a:lnSpc>
                <a:spcPct val="90000"/>
              </a:lnSpc>
              <a:buFont typeface="Arial"/>
              <a:buChar char="•"/>
              <a:defRPr/>
            </a:pPr>
            <a:r>
              <a:rPr lang="en-US" kern="0" dirty="0" smtClean="0">
                <a:latin typeface="Arial" panose="020B0604020202020204" pitchFamily="34" charset="0"/>
                <a:cs typeface="Arial" panose="020B0604020202020204" pitchFamily="34" charset="0"/>
              </a:rPr>
              <a:t>Adjusted </a:t>
            </a:r>
            <a:r>
              <a:rPr lang="en-US" kern="0" dirty="0">
                <a:latin typeface="Arial" panose="020B0604020202020204" pitchFamily="34" charset="0"/>
                <a:cs typeface="Arial" panose="020B0604020202020204" pitchFamily="34" charset="0"/>
              </a:rPr>
              <a:t>(delta) organ weights were calculated by </a:t>
            </a:r>
            <a:r>
              <a:rPr lang="en-US" kern="0" dirty="0" smtClean="0">
                <a:latin typeface="Arial" panose="020B0604020202020204" pitchFamily="34" charset="0"/>
                <a:cs typeface="Arial" panose="020B0604020202020204" pitchFamily="34" charset="0"/>
              </a:rPr>
              <a:t>plotting separately female </a:t>
            </a:r>
            <a:r>
              <a:rPr lang="en-US" kern="0" dirty="0">
                <a:latin typeface="Arial" panose="020B0604020202020204" pitchFamily="34" charset="0"/>
                <a:cs typeface="Arial" panose="020B0604020202020204" pitchFamily="34" charset="0"/>
              </a:rPr>
              <a:t>and male brain, liver, thymus, heart, combined kidney, combined lung, spleen and combined adrenal gland </a:t>
            </a:r>
            <a:r>
              <a:rPr lang="en-US" kern="0" dirty="0" smtClean="0">
                <a:latin typeface="Arial" panose="020B0604020202020204" pitchFamily="34" charset="0"/>
                <a:cs typeface="Arial" panose="020B0604020202020204" pitchFamily="34" charset="0"/>
              </a:rPr>
              <a:t>weights against </a:t>
            </a:r>
            <a:r>
              <a:rPr lang="en-US" kern="0" dirty="0">
                <a:latin typeface="Arial" panose="020B0604020202020204" pitchFamily="34" charset="0"/>
                <a:cs typeface="Arial" panose="020B0604020202020204" pitchFamily="34" charset="0"/>
              </a:rPr>
              <a:t>gestational age. </a:t>
            </a:r>
            <a:endParaRPr lang="en-US" kern="0" dirty="0" smtClean="0">
              <a:latin typeface="Arial" panose="020B0604020202020204" pitchFamily="34" charset="0"/>
              <a:cs typeface="Arial" panose="020B0604020202020204" pitchFamily="34" charset="0"/>
            </a:endParaRPr>
          </a:p>
          <a:p>
            <a:pPr marL="342900" indent="-342900" algn="just" eaLnBrk="1" hangingPunct="1">
              <a:lnSpc>
                <a:spcPct val="90000"/>
              </a:lnSpc>
              <a:buFont typeface="Arial"/>
              <a:buChar char="•"/>
              <a:defRPr/>
            </a:pPr>
            <a:endParaRPr lang="en-US" kern="0" dirty="0">
              <a:latin typeface="Arial" panose="020B0604020202020204" pitchFamily="34" charset="0"/>
              <a:cs typeface="Arial" panose="020B0604020202020204" pitchFamily="34" charset="0"/>
            </a:endParaRPr>
          </a:p>
          <a:p>
            <a:pPr marL="342900" indent="-342900" algn="just" eaLnBrk="1" hangingPunct="1">
              <a:lnSpc>
                <a:spcPct val="90000"/>
              </a:lnSpc>
              <a:buFont typeface="Arial"/>
              <a:buChar char="•"/>
              <a:defRPr/>
            </a:pPr>
            <a:r>
              <a:rPr lang="en-US" kern="0" dirty="0" smtClean="0">
                <a:latin typeface="Arial" panose="020B0604020202020204" pitchFamily="34" charset="0"/>
                <a:cs typeface="Arial" panose="020B0604020202020204" pitchFamily="34" charset="0"/>
              </a:rPr>
              <a:t>Polynomial </a:t>
            </a:r>
            <a:r>
              <a:rPr lang="en-US" kern="0" dirty="0">
                <a:latin typeface="Arial" panose="020B0604020202020204" pitchFamily="34" charset="0"/>
                <a:cs typeface="Arial" panose="020B0604020202020204" pitchFamily="34" charset="0"/>
              </a:rPr>
              <a:t>regression was used to determine best fit and to calculate expected (50th centile) organ weights </a:t>
            </a:r>
            <a:r>
              <a:rPr lang="en-US" kern="0" dirty="0" smtClean="0">
                <a:latin typeface="Arial" panose="020B0604020202020204" pitchFamily="34" charset="0"/>
                <a:cs typeface="Arial" panose="020B0604020202020204" pitchFamily="34" charset="0"/>
              </a:rPr>
              <a:t>for sex and gestation.</a:t>
            </a:r>
          </a:p>
          <a:p>
            <a:pPr marL="342900" indent="-342900" algn="just" eaLnBrk="1" hangingPunct="1">
              <a:lnSpc>
                <a:spcPct val="90000"/>
              </a:lnSpc>
              <a:buFont typeface="Arial"/>
              <a:buChar char="•"/>
              <a:defRPr/>
            </a:pPr>
            <a:endParaRPr lang="en-US" kern="0" dirty="0">
              <a:latin typeface="Arial" panose="020B0604020202020204" pitchFamily="34" charset="0"/>
              <a:cs typeface="Arial" panose="020B0604020202020204" pitchFamily="34" charset="0"/>
            </a:endParaRPr>
          </a:p>
          <a:p>
            <a:pPr marL="342900" indent="-342900" algn="just" eaLnBrk="1" hangingPunct="1">
              <a:lnSpc>
                <a:spcPct val="90000"/>
              </a:lnSpc>
              <a:buFont typeface="Arial"/>
              <a:buChar char="•"/>
              <a:defRPr/>
            </a:pPr>
            <a:r>
              <a:rPr lang="en-US" kern="0" dirty="0">
                <a:latin typeface="Arial" panose="020B0604020202020204" pitchFamily="34" charset="0"/>
                <a:cs typeface="Arial" panose="020B0604020202020204" pitchFamily="34" charset="0"/>
              </a:rPr>
              <a:t>Delta values for each organ were calculated as: (observed organ weight – expected organ weight)/SD, allowing comparison of organ weights between different clinical groups, </a:t>
            </a:r>
            <a:r>
              <a:rPr lang="en-US" kern="0" dirty="0" smtClean="0">
                <a:latin typeface="Arial" panose="020B0604020202020204" pitchFamily="34" charset="0"/>
                <a:cs typeface="Arial" panose="020B0604020202020204" pitchFamily="34" charset="0"/>
              </a:rPr>
              <a:t>gestational </a:t>
            </a:r>
            <a:r>
              <a:rPr lang="en-US" kern="0" dirty="0">
                <a:latin typeface="Arial" panose="020B0604020202020204" pitchFamily="34" charset="0"/>
                <a:cs typeface="Arial" panose="020B0604020202020204" pitchFamily="34" charset="0"/>
              </a:rPr>
              <a:t>age and fetal </a:t>
            </a:r>
            <a:r>
              <a:rPr lang="en-US" kern="0" dirty="0" smtClean="0">
                <a:latin typeface="Arial" panose="020B0604020202020204" pitchFamily="34" charset="0"/>
                <a:cs typeface="Arial" panose="020B0604020202020204" pitchFamily="34" charset="0"/>
              </a:rPr>
              <a:t>sex.</a:t>
            </a:r>
          </a:p>
        </p:txBody>
      </p:sp>
      <p:sp>
        <p:nvSpPr>
          <p:cNvPr id="9" name="Text Box 5"/>
          <p:cNvSpPr txBox="1">
            <a:spLocks noChangeArrowheads="1"/>
          </p:cNvSpPr>
          <p:nvPr/>
        </p:nvSpPr>
        <p:spPr bwMode="auto">
          <a:xfrm>
            <a:off x="0" y="941819"/>
            <a:ext cx="9108504" cy="830997"/>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a:rPr>
              <a:t>Organ weights and ratios for postmortem identification of fetal growth restriction: utility and confounding factors</a:t>
            </a:r>
          </a:p>
          <a:p>
            <a:pPr algn="ctr" eaLnBrk="1" fontAlgn="auto" hangingPunct="1">
              <a:spcBef>
                <a:spcPts val="0"/>
              </a:spcBef>
              <a:spcAft>
                <a:spcPts val="0"/>
              </a:spcAft>
              <a:defRPr/>
            </a:pPr>
            <a:r>
              <a:rPr lang="it-IT" sz="1400" i="1" kern="0" dirty="0" smtClean="0">
                <a:solidFill>
                  <a:srgbClr val="FFFFFF"/>
                </a:solidFill>
                <a:latin typeface="Arial"/>
              </a:rPr>
              <a:t>Man</a:t>
            </a:r>
            <a:r>
              <a:rPr lang="en-GB" sz="1400" i="1" kern="0" dirty="0" smtClean="0">
                <a:solidFill>
                  <a:srgbClr val="FFFFFF"/>
                </a:solidFill>
                <a:latin typeface="Arial"/>
              </a:rPr>
              <a:t> </a:t>
            </a:r>
            <a:r>
              <a:rPr lang="en-GB" sz="1400" i="1" kern="0" dirty="0">
                <a:solidFill>
                  <a:srgbClr val="FFFFFF"/>
                </a:solidFill>
                <a:latin typeface="Arial"/>
              </a:rPr>
              <a:t>et al., UOG </a:t>
            </a:r>
            <a:r>
              <a:rPr lang="en-GB" sz="1400" i="1" kern="0" dirty="0" smtClean="0">
                <a:solidFill>
                  <a:srgbClr val="FFFFFF"/>
                </a:solidFill>
                <a:latin typeface="Arial"/>
              </a:rPr>
              <a:t>2016</a:t>
            </a:r>
            <a:endParaRPr lang="en-GB" sz="1400" i="1" kern="0" dirty="0">
              <a:solidFill>
                <a:srgbClr val="FFFFFF"/>
              </a:solidFill>
              <a:latin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0" y="-15875"/>
            <a:ext cx="9144000" cy="923925"/>
            <a:chOff x="0" y="3755"/>
            <a:chExt cx="5760" cy="582"/>
          </a:xfrm>
        </p:grpSpPr>
        <p:pic>
          <p:nvPicPr>
            <p:cNvPr id="7175"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 Box 27"/>
          <p:cNvSpPr txBox="1">
            <a:spLocks noChangeArrowheads="1"/>
          </p:cNvSpPr>
          <p:nvPr/>
        </p:nvSpPr>
        <p:spPr bwMode="auto">
          <a:xfrm>
            <a:off x="1763688" y="1959223"/>
            <a:ext cx="5465366" cy="461665"/>
          </a:xfrm>
          <a:prstGeom prst="rect">
            <a:avLst/>
          </a:prstGeom>
          <a:solidFill>
            <a:srgbClr val="EADEE7"/>
          </a:solidFill>
          <a:ln w="28575" algn="ctr">
            <a:solidFill>
              <a:srgbClr val="445895"/>
            </a:solidFill>
            <a:miter lim="800000"/>
            <a:headEnd/>
            <a:tailEnd/>
          </a:ln>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GB" altLang="en-US" sz="2400" b="1" dirty="0" smtClean="0"/>
              <a:t>Methods</a:t>
            </a:r>
            <a:endParaRPr lang="en-GB" altLang="en-US" sz="2400" b="1" dirty="0"/>
          </a:p>
        </p:txBody>
      </p:sp>
      <p:sp>
        <p:nvSpPr>
          <p:cNvPr id="2" name="Rettangolo 1"/>
          <p:cNvSpPr/>
          <p:nvPr/>
        </p:nvSpPr>
        <p:spPr>
          <a:xfrm>
            <a:off x="323528" y="2564904"/>
            <a:ext cx="8568952" cy="3416320"/>
          </a:xfrm>
          <a:prstGeom prst="rect">
            <a:avLst/>
          </a:prstGeom>
        </p:spPr>
        <p:txBody>
          <a:bodyPr wrap="square">
            <a:spAutoFit/>
          </a:bodyPr>
          <a:lstStyle/>
          <a:p>
            <a:pPr marL="342900" indent="-342900" algn="just" eaLnBrk="1" hangingPunct="1">
              <a:lnSpc>
                <a:spcPct val="90000"/>
              </a:lnSpc>
              <a:buFont typeface="Arial"/>
              <a:buChar char="•"/>
              <a:defRPr/>
            </a:pPr>
            <a:endParaRPr lang="en-US" sz="2000" kern="0" dirty="0">
              <a:latin typeface="Arial" panose="020B0604020202020204" pitchFamily="34" charset="0"/>
              <a:cs typeface="Arial" panose="020B0604020202020204" pitchFamily="34" charset="0"/>
            </a:endParaRPr>
          </a:p>
          <a:p>
            <a:pPr marL="342900" indent="-342900" algn="just" eaLnBrk="1" hangingPunct="1">
              <a:lnSpc>
                <a:spcPct val="90000"/>
              </a:lnSpc>
              <a:buFont typeface="Arial"/>
              <a:buChar char="•"/>
              <a:defRPr/>
            </a:pPr>
            <a:r>
              <a:rPr lang="en-US" sz="2000" kern="0" dirty="0" smtClean="0">
                <a:latin typeface="Arial" panose="020B0604020202020204" pitchFamily="34" charset="0"/>
                <a:cs typeface="Arial" panose="020B0604020202020204" pitchFamily="34" charset="0"/>
              </a:rPr>
              <a:t>Adjusted </a:t>
            </a:r>
            <a:r>
              <a:rPr lang="en-US" sz="2000" kern="0" dirty="0">
                <a:latin typeface="Arial" panose="020B0604020202020204" pitchFamily="34" charset="0"/>
                <a:cs typeface="Arial" panose="020B0604020202020204" pitchFamily="34" charset="0"/>
              </a:rPr>
              <a:t>organ weights and </a:t>
            </a:r>
            <a:r>
              <a:rPr lang="en-US" sz="2000" kern="0" dirty="0" err="1">
                <a:latin typeface="Arial" panose="020B0604020202020204" pitchFamily="34" charset="0"/>
                <a:cs typeface="Arial" panose="020B0604020202020204" pitchFamily="34" charset="0"/>
              </a:rPr>
              <a:t>body:organ</a:t>
            </a:r>
            <a:r>
              <a:rPr lang="en-US" sz="2000" kern="0" dirty="0">
                <a:latin typeface="Arial" panose="020B0604020202020204" pitchFamily="34" charset="0"/>
                <a:cs typeface="Arial" panose="020B0604020202020204" pitchFamily="34" charset="0"/>
              </a:rPr>
              <a:t> weight ratios </a:t>
            </a:r>
            <a:r>
              <a:rPr lang="en-US" sz="2000" kern="0" dirty="0" smtClean="0">
                <a:latin typeface="Arial" panose="020B0604020202020204" pitchFamily="34" charset="0"/>
                <a:cs typeface="Arial" panose="020B0604020202020204" pitchFamily="34" charset="0"/>
              </a:rPr>
              <a:t>were </a:t>
            </a:r>
            <a:r>
              <a:rPr lang="en-US" sz="2000" kern="0" dirty="0">
                <a:latin typeface="Arial" panose="020B0604020202020204" pitchFamily="34" charset="0"/>
                <a:cs typeface="Arial" panose="020B0604020202020204" pitchFamily="34" charset="0"/>
              </a:rPr>
              <a:t>compared </a:t>
            </a:r>
            <a:r>
              <a:rPr lang="en-US" sz="2000" kern="0" dirty="0" smtClean="0">
                <a:latin typeface="Arial" panose="020B0604020202020204" pitchFamily="34" charset="0"/>
                <a:cs typeface="Arial" panose="020B0604020202020204" pitchFamily="34" charset="0"/>
              </a:rPr>
              <a:t>in </a:t>
            </a:r>
            <a:r>
              <a:rPr lang="en-US" sz="2000" kern="0" dirty="0">
                <a:latin typeface="Arial" panose="020B0604020202020204" pitchFamily="34" charset="0"/>
                <a:cs typeface="Arial" panose="020B0604020202020204" pitchFamily="34" charset="0"/>
              </a:rPr>
              <a:t>fetuses </a:t>
            </a:r>
            <a:r>
              <a:rPr lang="en-US" sz="2000" kern="0" dirty="0" smtClean="0">
                <a:latin typeface="Arial" panose="020B0604020202020204" pitchFamily="34" charset="0"/>
                <a:cs typeface="Arial" panose="020B0604020202020204" pitchFamily="34" charset="0"/>
              </a:rPr>
              <a:t>that were SGA </a:t>
            </a:r>
            <a:r>
              <a:rPr lang="en-US" sz="2000" kern="0" dirty="0">
                <a:latin typeface="Arial" panose="020B0604020202020204" pitchFamily="34" charset="0"/>
                <a:cs typeface="Arial" panose="020B0604020202020204" pitchFamily="34" charset="0"/>
              </a:rPr>
              <a:t>at autopsy </a:t>
            </a:r>
            <a:r>
              <a:rPr lang="en-US" sz="2000" i="1" kern="0" dirty="0" smtClean="0">
                <a:latin typeface="Arial" panose="020B0604020202020204" pitchFamily="34" charset="0"/>
                <a:cs typeface="Arial" panose="020B0604020202020204" pitchFamily="34" charset="0"/>
              </a:rPr>
              <a:t>vs</a:t>
            </a:r>
            <a:r>
              <a:rPr lang="en-US" sz="2000" kern="0" dirty="0" smtClean="0">
                <a:latin typeface="Arial" panose="020B0604020202020204" pitchFamily="34" charset="0"/>
                <a:cs typeface="Arial" panose="020B0604020202020204" pitchFamily="34" charset="0"/>
              </a:rPr>
              <a:t> fetuses that were </a:t>
            </a:r>
            <a:r>
              <a:rPr lang="en-US" sz="2000" kern="0" dirty="0">
                <a:latin typeface="Arial" panose="020B0604020202020204" pitchFamily="34" charset="0"/>
                <a:cs typeface="Arial" panose="020B0604020202020204" pitchFamily="34" charset="0"/>
              </a:rPr>
              <a:t>not, and in macerated </a:t>
            </a:r>
            <a:r>
              <a:rPr lang="en-US" sz="2000" i="1" kern="0" dirty="0">
                <a:latin typeface="Arial" panose="020B0604020202020204" pitchFamily="34" charset="0"/>
                <a:cs typeface="Arial" panose="020B0604020202020204" pitchFamily="34" charset="0"/>
              </a:rPr>
              <a:t>vs</a:t>
            </a:r>
            <a:r>
              <a:rPr lang="en-US" sz="2000" kern="0" dirty="0">
                <a:latin typeface="Arial" panose="020B0604020202020204" pitchFamily="34" charset="0"/>
                <a:cs typeface="Arial" panose="020B0604020202020204" pitchFamily="34" charset="0"/>
              </a:rPr>
              <a:t> non-macerated </a:t>
            </a:r>
            <a:r>
              <a:rPr lang="en-US" sz="2000" kern="0" dirty="0" smtClean="0">
                <a:latin typeface="Arial" panose="020B0604020202020204" pitchFamily="34" charset="0"/>
                <a:cs typeface="Arial" panose="020B0604020202020204" pitchFamily="34" charset="0"/>
              </a:rPr>
              <a:t>fetuses.</a:t>
            </a:r>
          </a:p>
          <a:p>
            <a:pPr marL="342900" indent="-342900" algn="just" eaLnBrk="1" hangingPunct="1">
              <a:lnSpc>
                <a:spcPct val="90000"/>
              </a:lnSpc>
              <a:buFont typeface="Arial"/>
              <a:buChar char="•"/>
              <a:defRPr/>
            </a:pPr>
            <a:endParaRPr lang="en-US" sz="2000" kern="0" dirty="0">
              <a:latin typeface="Arial" panose="020B0604020202020204" pitchFamily="34" charset="0"/>
              <a:cs typeface="Arial" panose="020B0604020202020204" pitchFamily="34" charset="0"/>
            </a:endParaRPr>
          </a:p>
          <a:p>
            <a:pPr marL="342900" indent="-342900" algn="just" eaLnBrk="1" hangingPunct="1">
              <a:lnSpc>
                <a:spcPct val="90000"/>
              </a:lnSpc>
              <a:buFont typeface="Arial"/>
              <a:buChar char="•"/>
              <a:defRPr/>
            </a:pPr>
            <a:r>
              <a:rPr lang="en-US" sz="2000" kern="0" dirty="0">
                <a:latin typeface="Arial" panose="020B0604020202020204" pitchFamily="34" charset="0"/>
                <a:cs typeface="Arial" panose="020B0604020202020204" pitchFamily="34" charset="0"/>
              </a:rPr>
              <a:t>SGA was defined as birth weight </a:t>
            </a:r>
            <a:r>
              <a:rPr lang="en-US" sz="2000" kern="0" dirty="0" smtClean="0">
                <a:latin typeface="Arial" panose="020B0604020202020204" pitchFamily="34" charset="0"/>
                <a:cs typeface="Arial" panose="020B0604020202020204" pitchFamily="34" charset="0"/>
              </a:rPr>
              <a:t>&lt;10</a:t>
            </a:r>
            <a:r>
              <a:rPr lang="en-US" sz="2000" kern="0" baseline="30000" dirty="0" smtClean="0">
                <a:latin typeface="Arial" panose="020B0604020202020204" pitchFamily="34" charset="0"/>
                <a:cs typeface="Arial" panose="020B0604020202020204" pitchFamily="34" charset="0"/>
              </a:rPr>
              <a:t>th</a:t>
            </a:r>
            <a:r>
              <a:rPr lang="en-US" sz="2000" kern="0" dirty="0" smtClean="0">
                <a:latin typeface="Arial" panose="020B0604020202020204" pitchFamily="34" charset="0"/>
                <a:cs typeface="Arial" panose="020B0604020202020204" pitchFamily="34" charset="0"/>
              </a:rPr>
              <a:t> centile </a:t>
            </a:r>
            <a:r>
              <a:rPr lang="en-US" sz="2000" kern="0" dirty="0">
                <a:latin typeface="Arial" panose="020B0604020202020204" pitchFamily="34" charset="0"/>
                <a:cs typeface="Arial" panose="020B0604020202020204" pitchFamily="34" charset="0"/>
              </a:rPr>
              <a:t>of the expected normal range for fetal sex and gestational age (using </a:t>
            </a:r>
            <a:r>
              <a:rPr lang="en-US" sz="2000" kern="0" dirty="0" smtClean="0">
                <a:latin typeface="Arial" panose="020B0604020202020204" pitchFamily="34" charset="0"/>
                <a:cs typeface="Arial" panose="020B0604020202020204" pitchFamily="34" charset="0"/>
              </a:rPr>
              <a:t>WHO reference range).</a:t>
            </a:r>
            <a:endParaRPr lang="en-US" sz="2000" kern="0" dirty="0">
              <a:latin typeface="Arial" panose="020B0604020202020204" pitchFamily="34" charset="0"/>
              <a:cs typeface="Arial" panose="020B0604020202020204" pitchFamily="34" charset="0"/>
            </a:endParaRPr>
          </a:p>
          <a:p>
            <a:pPr marL="342900" indent="-342900" algn="just" eaLnBrk="1" hangingPunct="1">
              <a:lnSpc>
                <a:spcPct val="90000"/>
              </a:lnSpc>
              <a:buFont typeface="Arial"/>
              <a:buChar char="•"/>
              <a:defRPr/>
            </a:pPr>
            <a:endParaRPr lang="en-US" sz="2000" kern="0" dirty="0" smtClean="0">
              <a:latin typeface="Arial" panose="020B0604020202020204" pitchFamily="34" charset="0"/>
              <a:cs typeface="Arial" panose="020B0604020202020204" pitchFamily="34" charset="0"/>
            </a:endParaRPr>
          </a:p>
          <a:p>
            <a:pPr marL="342900" indent="-342900" algn="just" eaLnBrk="1" hangingPunct="1">
              <a:lnSpc>
                <a:spcPct val="90000"/>
              </a:lnSpc>
              <a:buFont typeface="Arial"/>
              <a:buChar char="•"/>
              <a:defRPr/>
            </a:pPr>
            <a:r>
              <a:rPr lang="en-US" sz="2000" kern="0" dirty="0">
                <a:latin typeface="Arial" panose="020B0604020202020204" pitchFamily="34" charset="0"/>
                <a:cs typeface="Arial" panose="020B0604020202020204" pitchFamily="34" charset="0"/>
              </a:rPr>
              <a:t>Cause of death was assigned according to predefined objective </a:t>
            </a:r>
            <a:r>
              <a:rPr lang="en-US" sz="2000" kern="0" dirty="0" smtClean="0">
                <a:latin typeface="Arial" panose="020B0604020202020204" pitchFamily="34" charset="0"/>
                <a:cs typeface="Arial" panose="020B0604020202020204" pitchFamily="34" charset="0"/>
              </a:rPr>
              <a:t>criteria.</a:t>
            </a:r>
          </a:p>
          <a:p>
            <a:pPr marL="342900" indent="-342900" algn="just" eaLnBrk="1" hangingPunct="1">
              <a:lnSpc>
                <a:spcPct val="90000"/>
              </a:lnSpc>
              <a:buFont typeface="Arial"/>
              <a:buChar char="•"/>
              <a:defRPr/>
            </a:pPr>
            <a:endParaRPr lang="en-US" sz="2000" kern="0" dirty="0">
              <a:latin typeface="Arial" panose="020B0604020202020204" pitchFamily="34" charset="0"/>
              <a:cs typeface="Arial" panose="020B0604020202020204" pitchFamily="34" charset="0"/>
            </a:endParaRPr>
          </a:p>
          <a:p>
            <a:pPr marL="342900" indent="-342900" algn="just" eaLnBrk="1" hangingPunct="1">
              <a:lnSpc>
                <a:spcPct val="90000"/>
              </a:lnSpc>
              <a:buFont typeface="Arial"/>
              <a:buChar char="•"/>
              <a:defRPr/>
            </a:pPr>
            <a:r>
              <a:rPr lang="en-US" sz="2000" kern="0" dirty="0" smtClean="0">
                <a:latin typeface="Arial" panose="020B0604020202020204" pitchFamily="34" charset="0"/>
                <a:cs typeface="Arial" panose="020B0604020202020204" pitchFamily="34" charset="0"/>
              </a:rPr>
              <a:t>Maceration </a:t>
            </a:r>
            <a:r>
              <a:rPr lang="en-US" sz="2000" kern="0" dirty="0">
                <a:latin typeface="Arial" panose="020B0604020202020204" pitchFamily="34" charset="0"/>
                <a:cs typeface="Arial" panose="020B0604020202020204" pitchFamily="34" charset="0"/>
              </a:rPr>
              <a:t>was recorded when macroscopic skin and soft tissue changes were identified by external </a:t>
            </a:r>
            <a:r>
              <a:rPr lang="en-US" sz="2000" kern="0" dirty="0" smtClean="0">
                <a:latin typeface="Arial" panose="020B0604020202020204" pitchFamily="34" charset="0"/>
                <a:cs typeface="Arial" panose="020B0604020202020204" pitchFamily="34" charset="0"/>
              </a:rPr>
              <a:t>examination </a:t>
            </a:r>
            <a:r>
              <a:rPr lang="en-US" sz="2000" kern="0" dirty="0">
                <a:latin typeface="Arial" panose="020B0604020202020204" pitchFamily="34" charset="0"/>
                <a:cs typeface="Arial" panose="020B0604020202020204" pitchFamily="34" charset="0"/>
              </a:rPr>
              <a:t>at </a:t>
            </a:r>
            <a:r>
              <a:rPr lang="en-US" sz="2000" kern="0" dirty="0" smtClean="0">
                <a:latin typeface="Arial" panose="020B0604020202020204" pitchFamily="34" charset="0"/>
                <a:cs typeface="Arial" panose="020B0604020202020204" pitchFamily="34" charset="0"/>
              </a:rPr>
              <a:t>autopsy.</a:t>
            </a:r>
            <a:endParaRPr lang="en-US" sz="2000" kern="0" dirty="0">
              <a:latin typeface="Arial" panose="020B0604020202020204" pitchFamily="34" charset="0"/>
              <a:cs typeface="Arial" panose="020B0604020202020204" pitchFamily="34" charset="0"/>
            </a:endParaRPr>
          </a:p>
        </p:txBody>
      </p:sp>
      <p:sp>
        <p:nvSpPr>
          <p:cNvPr id="9" name="Text Box 5"/>
          <p:cNvSpPr txBox="1">
            <a:spLocks noChangeArrowheads="1"/>
          </p:cNvSpPr>
          <p:nvPr/>
        </p:nvSpPr>
        <p:spPr bwMode="auto">
          <a:xfrm>
            <a:off x="0" y="941819"/>
            <a:ext cx="9108504" cy="830997"/>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a:rPr>
              <a:t>Organ weights and ratios for postmortem identification of fetal growth restriction: utility and confounding factors</a:t>
            </a:r>
          </a:p>
          <a:p>
            <a:pPr algn="ctr" eaLnBrk="1" fontAlgn="auto" hangingPunct="1">
              <a:spcBef>
                <a:spcPts val="0"/>
              </a:spcBef>
              <a:spcAft>
                <a:spcPts val="0"/>
              </a:spcAft>
              <a:defRPr/>
            </a:pPr>
            <a:r>
              <a:rPr lang="it-IT" sz="1400" i="1" kern="0" dirty="0" smtClean="0">
                <a:solidFill>
                  <a:srgbClr val="FFFFFF"/>
                </a:solidFill>
                <a:latin typeface="Arial"/>
              </a:rPr>
              <a:t>Man</a:t>
            </a:r>
            <a:r>
              <a:rPr lang="en-GB" sz="1400" i="1" kern="0" dirty="0" smtClean="0">
                <a:solidFill>
                  <a:srgbClr val="FFFFFF"/>
                </a:solidFill>
                <a:latin typeface="Arial"/>
              </a:rPr>
              <a:t> </a:t>
            </a:r>
            <a:r>
              <a:rPr lang="en-GB" sz="1400" i="1" kern="0" dirty="0">
                <a:solidFill>
                  <a:srgbClr val="FFFFFF"/>
                </a:solidFill>
                <a:latin typeface="Arial"/>
              </a:rPr>
              <a:t>et al., UOG </a:t>
            </a:r>
            <a:r>
              <a:rPr lang="en-GB" sz="1400" i="1" kern="0" dirty="0" smtClean="0">
                <a:solidFill>
                  <a:srgbClr val="FFFFFF"/>
                </a:solidFill>
                <a:latin typeface="Arial"/>
              </a:rPr>
              <a:t>2016</a:t>
            </a:r>
            <a:endParaRPr lang="en-GB" sz="1400" i="1" kern="0" dirty="0">
              <a:solidFill>
                <a:srgbClr val="FFFFFF"/>
              </a:solidFill>
              <a:latin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0" y="-15875"/>
            <a:ext cx="9144000" cy="923925"/>
            <a:chOff x="0" y="3755"/>
            <a:chExt cx="5760" cy="582"/>
          </a:xfrm>
        </p:grpSpPr>
        <p:pic>
          <p:nvPicPr>
            <p:cNvPr id="922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27"/>
          <p:cNvSpPr txBox="1">
            <a:spLocks noChangeArrowheads="1"/>
          </p:cNvSpPr>
          <p:nvPr/>
        </p:nvSpPr>
        <p:spPr bwMode="auto">
          <a:xfrm>
            <a:off x="2195736" y="1887215"/>
            <a:ext cx="4680520" cy="461665"/>
          </a:xfrm>
          <a:prstGeom prst="rect">
            <a:avLst/>
          </a:prstGeom>
          <a:solidFill>
            <a:srgbClr val="EADEE7"/>
          </a:solidFill>
          <a:ln w="28575" algn="ctr">
            <a:solidFill>
              <a:srgbClr val="445895"/>
            </a:solidFill>
            <a:miter lim="800000"/>
            <a:headEnd/>
            <a:tailEnd/>
          </a:ln>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GB" altLang="en-US" sz="2400" b="1" dirty="0" smtClean="0"/>
              <a:t>Results - SGA</a:t>
            </a:r>
            <a:endParaRPr lang="en-GB" altLang="en-US" sz="2400" b="1" dirty="0"/>
          </a:p>
        </p:txBody>
      </p:sp>
      <p:sp>
        <p:nvSpPr>
          <p:cNvPr id="20" name="Rettangolo 19"/>
          <p:cNvSpPr/>
          <p:nvPr/>
        </p:nvSpPr>
        <p:spPr>
          <a:xfrm>
            <a:off x="251520" y="2809959"/>
            <a:ext cx="8568952" cy="2585323"/>
          </a:xfrm>
          <a:prstGeom prst="rect">
            <a:avLst/>
          </a:prstGeom>
        </p:spPr>
        <p:txBody>
          <a:bodyPr wrap="square">
            <a:spAutoFit/>
          </a:bodyPr>
          <a:lstStyle/>
          <a:p>
            <a:pPr marL="342900" indent="-342900" algn="just">
              <a:lnSpc>
                <a:spcPct val="90000"/>
              </a:lnSpc>
              <a:buFont typeface="Arial"/>
              <a:buChar char="•"/>
            </a:pPr>
            <a:r>
              <a:rPr lang="en-GB" sz="2000" dirty="0" smtClean="0"/>
              <a:t>There </a:t>
            </a:r>
            <a:r>
              <a:rPr lang="en-GB" sz="2000" dirty="0"/>
              <a:t>were 1064 autopsies for investigation of </a:t>
            </a:r>
            <a:r>
              <a:rPr lang="en-GB" sz="2000" dirty="0" smtClean="0"/>
              <a:t>intrauterine death.</a:t>
            </a:r>
          </a:p>
          <a:p>
            <a:pPr marL="342900" indent="-342900" algn="just">
              <a:lnSpc>
                <a:spcPct val="90000"/>
              </a:lnSpc>
              <a:buFont typeface="Arial"/>
              <a:buChar char="•"/>
            </a:pPr>
            <a:endParaRPr lang="en-GB" sz="2000" dirty="0"/>
          </a:p>
          <a:p>
            <a:pPr marL="342900" indent="-342900" algn="just">
              <a:lnSpc>
                <a:spcPct val="90000"/>
              </a:lnSpc>
              <a:buFont typeface="Arial"/>
              <a:buChar char="•"/>
            </a:pPr>
            <a:r>
              <a:rPr lang="en-GB" sz="2000" dirty="0" smtClean="0"/>
              <a:t>The weights of </a:t>
            </a:r>
            <a:r>
              <a:rPr lang="en-GB" sz="2000" dirty="0"/>
              <a:t>the majority of organs </a:t>
            </a:r>
            <a:r>
              <a:rPr lang="en-GB" sz="2000" dirty="0" smtClean="0"/>
              <a:t>in </a:t>
            </a:r>
            <a:r>
              <a:rPr lang="en-GB" sz="2000" dirty="0"/>
              <a:t>SGA fetuses were significantly </a:t>
            </a:r>
            <a:r>
              <a:rPr lang="en-GB" sz="2000" dirty="0" smtClean="0"/>
              <a:t>lower </a:t>
            </a:r>
            <a:r>
              <a:rPr lang="en-GB" sz="2000" dirty="0"/>
              <a:t>than </a:t>
            </a:r>
            <a:r>
              <a:rPr lang="en-GB" sz="2000" dirty="0" smtClean="0"/>
              <a:t>in </a:t>
            </a:r>
            <a:r>
              <a:rPr lang="en-GB" sz="2000" dirty="0"/>
              <a:t>non-SGA fetuses </a:t>
            </a:r>
            <a:r>
              <a:rPr lang="en-GB" sz="2000" dirty="0" smtClean="0"/>
              <a:t>(all </a:t>
            </a:r>
            <a:r>
              <a:rPr lang="en-GB" sz="2000" i="1" dirty="0" smtClean="0"/>
              <a:t>p&lt;0.05</a:t>
            </a:r>
            <a:r>
              <a:rPr lang="en-GB" sz="2000" dirty="0" smtClean="0"/>
              <a:t>).</a:t>
            </a:r>
          </a:p>
          <a:p>
            <a:pPr marL="342900" indent="-342900" algn="just">
              <a:lnSpc>
                <a:spcPct val="90000"/>
              </a:lnSpc>
              <a:buFont typeface="Arial"/>
              <a:buChar char="•"/>
            </a:pPr>
            <a:endParaRPr lang="en-GB" sz="2000" dirty="0"/>
          </a:p>
          <a:p>
            <a:pPr marL="342900" indent="-342900" algn="just">
              <a:lnSpc>
                <a:spcPct val="90000"/>
              </a:lnSpc>
              <a:buFont typeface="Arial"/>
              <a:buChar char="•"/>
            </a:pPr>
            <a:r>
              <a:rPr lang="en-GB" sz="2000" dirty="0" err="1"/>
              <a:t>Body:organ</a:t>
            </a:r>
            <a:r>
              <a:rPr lang="en-GB" sz="2000" dirty="0"/>
              <a:t> weight ratios </a:t>
            </a:r>
            <a:r>
              <a:rPr lang="en-GB" sz="2000" dirty="0" smtClean="0"/>
              <a:t>were </a:t>
            </a:r>
            <a:r>
              <a:rPr lang="en-GB" sz="2000" dirty="0"/>
              <a:t>significantly greater in cases of SGA compared with non-SGA </a:t>
            </a:r>
            <a:r>
              <a:rPr lang="en-GB" sz="2000" dirty="0" err="1"/>
              <a:t>fetuses</a:t>
            </a:r>
            <a:r>
              <a:rPr lang="en-GB" sz="2000" dirty="0"/>
              <a:t> </a:t>
            </a:r>
            <a:r>
              <a:rPr lang="en-GB" sz="2000" dirty="0" smtClean="0"/>
              <a:t>(</a:t>
            </a:r>
            <a:r>
              <a:rPr lang="en-GB" sz="2000" i="1" dirty="0" smtClean="0"/>
              <a:t>p</a:t>
            </a:r>
            <a:r>
              <a:rPr lang="en-GB" sz="2000" dirty="0" smtClean="0"/>
              <a:t>&lt;0.001 </a:t>
            </a:r>
            <a:r>
              <a:rPr lang="en-GB" sz="2000" dirty="0"/>
              <a:t>for all), indicating that </a:t>
            </a:r>
            <a:r>
              <a:rPr lang="en-GB" sz="2000" b="1" dirty="0"/>
              <a:t>the thymus, liver and spleen were disproportionately </a:t>
            </a:r>
            <a:r>
              <a:rPr lang="en-GB" sz="2000" b="1" dirty="0" smtClean="0"/>
              <a:t>small in SGA fetuses. </a:t>
            </a:r>
            <a:endParaRPr lang="en-GB" sz="2000" b="1" dirty="0"/>
          </a:p>
        </p:txBody>
      </p:sp>
      <p:sp>
        <p:nvSpPr>
          <p:cNvPr id="10" name="Text Box 5"/>
          <p:cNvSpPr txBox="1">
            <a:spLocks noChangeArrowheads="1"/>
          </p:cNvSpPr>
          <p:nvPr/>
        </p:nvSpPr>
        <p:spPr bwMode="auto">
          <a:xfrm>
            <a:off x="0" y="941819"/>
            <a:ext cx="9108504" cy="830997"/>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a:rPr>
              <a:t>Organ weights and ratios for postmortem identification of fetal growth restriction: utility and confounding factors</a:t>
            </a:r>
          </a:p>
          <a:p>
            <a:pPr algn="ctr" eaLnBrk="1" fontAlgn="auto" hangingPunct="1">
              <a:spcBef>
                <a:spcPts val="0"/>
              </a:spcBef>
              <a:spcAft>
                <a:spcPts val="0"/>
              </a:spcAft>
              <a:defRPr/>
            </a:pPr>
            <a:r>
              <a:rPr lang="it-IT" sz="1400" i="1" kern="0" dirty="0" smtClean="0">
                <a:solidFill>
                  <a:srgbClr val="FFFFFF"/>
                </a:solidFill>
                <a:latin typeface="Arial"/>
              </a:rPr>
              <a:t>Man</a:t>
            </a:r>
            <a:r>
              <a:rPr lang="en-GB" sz="1400" i="1" kern="0" dirty="0" smtClean="0">
                <a:solidFill>
                  <a:srgbClr val="FFFFFF"/>
                </a:solidFill>
                <a:latin typeface="Arial"/>
              </a:rPr>
              <a:t> </a:t>
            </a:r>
            <a:r>
              <a:rPr lang="en-GB" sz="1400" i="1" kern="0" dirty="0">
                <a:solidFill>
                  <a:srgbClr val="FFFFFF"/>
                </a:solidFill>
                <a:latin typeface="Arial"/>
              </a:rPr>
              <a:t>et al., UOG </a:t>
            </a:r>
            <a:r>
              <a:rPr lang="en-GB" sz="1400" i="1" kern="0" dirty="0" smtClean="0">
                <a:solidFill>
                  <a:srgbClr val="FFFFFF"/>
                </a:solidFill>
                <a:latin typeface="Arial"/>
              </a:rPr>
              <a:t>2016</a:t>
            </a:r>
            <a:endParaRPr lang="en-GB" sz="1400" i="1" kern="0" dirty="0">
              <a:solidFill>
                <a:srgbClr val="FFFFFF"/>
              </a:solidFill>
              <a:latin typeface="Arial"/>
            </a:endParaRPr>
          </a:p>
        </p:txBody>
      </p:sp>
    </p:spTree>
    <p:extLst>
      <p:ext uri="{BB962C8B-B14F-4D97-AF65-F5344CB8AC3E}">
        <p14:creationId xmlns:p14="http://schemas.microsoft.com/office/powerpoint/2010/main" val="34577081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0" y="-15875"/>
            <a:ext cx="9144000" cy="923925"/>
            <a:chOff x="0" y="3755"/>
            <a:chExt cx="5760" cy="582"/>
          </a:xfrm>
        </p:grpSpPr>
        <p:pic>
          <p:nvPicPr>
            <p:cNvPr id="922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27"/>
          <p:cNvSpPr txBox="1">
            <a:spLocks noChangeArrowheads="1"/>
          </p:cNvSpPr>
          <p:nvPr/>
        </p:nvSpPr>
        <p:spPr bwMode="auto">
          <a:xfrm>
            <a:off x="2195736" y="1887215"/>
            <a:ext cx="4680520" cy="461665"/>
          </a:xfrm>
          <a:prstGeom prst="rect">
            <a:avLst/>
          </a:prstGeom>
          <a:solidFill>
            <a:srgbClr val="EADEE7"/>
          </a:solidFill>
          <a:ln w="28575" algn="ctr">
            <a:solidFill>
              <a:srgbClr val="445895"/>
            </a:solidFill>
            <a:miter lim="800000"/>
            <a:headEnd/>
            <a:tailEnd/>
          </a:ln>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GB" altLang="en-US" sz="2400" b="1" dirty="0" smtClean="0"/>
              <a:t>Results - Maceration</a:t>
            </a:r>
            <a:endParaRPr lang="en-GB" altLang="en-US" sz="2400" b="1" dirty="0"/>
          </a:p>
        </p:txBody>
      </p:sp>
      <p:sp>
        <p:nvSpPr>
          <p:cNvPr id="20" name="Rettangolo 19"/>
          <p:cNvSpPr/>
          <p:nvPr/>
        </p:nvSpPr>
        <p:spPr>
          <a:xfrm>
            <a:off x="251520" y="2636912"/>
            <a:ext cx="8496944" cy="3139321"/>
          </a:xfrm>
          <a:prstGeom prst="rect">
            <a:avLst/>
          </a:prstGeom>
        </p:spPr>
        <p:txBody>
          <a:bodyPr wrap="square">
            <a:spAutoFit/>
          </a:bodyPr>
          <a:lstStyle/>
          <a:p>
            <a:pPr marL="342900" indent="-342900" algn="just">
              <a:lnSpc>
                <a:spcPct val="90000"/>
              </a:lnSpc>
              <a:buFont typeface="Arial"/>
              <a:buChar char="•"/>
            </a:pPr>
            <a:r>
              <a:rPr lang="en-GB" sz="2000" dirty="0"/>
              <a:t>The majority of organs </a:t>
            </a:r>
            <a:r>
              <a:rPr lang="en-GB" sz="2000" dirty="0" smtClean="0"/>
              <a:t>were </a:t>
            </a:r>
            <a:r>
              <a:rPr lang="en-GB" sz="2000" dirty="0"/>
              <a:t>significantly lighter in macerated </a:t>
            </a:r>
            <a:r>
              <a:rPr lang="en-GB" sz="2000" dirty="0" smtClean="0"/>
              <a:t>compared </a:t>
            </a:r>
            <a:r>
              <a:rPr lang="en-GB" sz="2000" dirty="0"/>
              <a:t>with </a:t>
            </a:r>
            <a:r>
              <a:rPr lang="en-GB" sz="2000" dirty="0" smtClean="0"/>
              <a:t>non-macerated </a:t>
            </a:r>
            <a:r>
              <a:rPr lang="en-GB" sz="2000" dirty="0" err="1" smtClean="0"/>
              <a:t>fetuses</a:t>
            </a:r>
            <a:r>
              <a:rPr lang="en-GB" sz="2000" dirty="0" smtClean="0"/>
              <a:t> (</a:t>
            </a:r>
            <a:r>
              <a:rPr lang="en-GB" sz="2000" i="1" dirty="0" smtClean="0"/>
              <a:t>p</a:t>
            </a:r>
            <a:r>
              <a:rPr lang="en-GB" sz="2000" dirty="0" smtClean="0"/>
              <a:t>&lt;0.01 </a:t>
            </a:r>
            <a:r>
              <a:rPr lang="en-GB" sz="2000" dirty="0"/>
              <a:t>for all</a:t>
            </a:r>
            <a:r>
              <a:rPr lang="en-GB" sz="2000" dirty="0" smtClean="0"/>
              <a:t>).</a:t>
            </a:r>
          </a:p>
          <a:p>
            <a:pPr marL="342900" indent="-342900" algn="just">
              <a:lnSpc>
                <a:spcPct val="90000"/>
              </a:lnSpc>
              <a:buFont typeface="Arial"/>
              <a:buChar char="•"/>
            </a:pPr>
            <a:endParaRPr lang="en-GB" sz="2000" dirty="0" smtClean="0"/>
          </a:p>
          <a:p>
            <a:pPr marL="342900" indent="-342900" algn="just">
              <a:lnSpc>
                <a:spcPct val="90000"/>
              </a:lnSpc>
              <a:buFont typeface="Arial"/>
              <a:buChar char="•"/>
            </a:pPr>
            <a:r>
              <a:rPr lang="en-GB" sz="2000" dirty="0" err="1" smtClean="0"/>
              <a:t>Body:organ</a:t>
            </a:r>
            <a:r>
              <a:rPr lang="en-GB" sz="2000" dirty="0" smtClean="0"/>
              <a:t> </a:t>
            </a:r>
            <a:r>
              <a:rPr lang="en-GB" sz="2000" dirty="0"/>
              <a:t>weight ratios for most organs </a:t>
            </a:r>
            <a:r>
              <a:rPr lang="en-GB" sz="2000" dirty="0" smtClean="0"/>
              <a:t>were </a:t>
            </a:r>
            <a:r>
              <a:rPr lang="en-GB" sz="2000" dirty="0"/>
              <a:t>significantly greater in </a:t>
            </a:r>
            <a:r>
              <a:rPr lang="en-GB" sz="2000" dirty="0" smtClean="0"/>
              <a:t>macerated </a:t>
            </a:r>
            <a:r>
              <a:rPr lang="en-GB" sz="2000" dirty="0"/>
              <a:t>compared with non-macerated </a:t>
            </a:r>
            <a:r>
              <a:rPr lang="en-GB" sz="2000" dirty="0" err="1"/>
              <a:t>fetuses</a:t>
            </a:r>
            <a:r>
              <a:rPr lang="en-GB" sz="2000" dirty="0"/>
              <a:t> </a:t>
            </a:r>
            <a:r>
              <a:rPr lang="en-GB" sz="2000" dirty="0" smtClean="0"/>
              <a:t>(</a:t>
            </a:r>
            <a:r>
              <a:rPr lang="en-GB" sz="2000" i="1" dirty="0" smtClean="0"/>
              <a:t>p</a:t>
            </a:r>
            <a:r>
              <a:rPr lang="en-GB" sz="2000" dirty="0" smtClean="0"/>
              <a:t>&lt;0.01 </a:t>
            </a:r>
            <a:r>
              <a:rPr lang="en-GB" sz="2000" dirty="0"/>
              <a:t>for all</a:t>
            </a:r>
            <a:r>
              <a:rPr lang="en-GB" sz="2000" dirty="0" smtClean="0"/>
              <a:t>), demonstrating </a:t>
            </a:r>
            <a:r>
              <a:rPr lang="en-GB" sz="2000" dirty="0"/>
              <a:t>that macerated </a:t>
            </a:r>
            <a:r>
              <a:rPr lang="en-GB" sz="2000" dirty="0" err="1"/>
              <a:t>fetuses</a:t>
            </a:r>
            <a:r>
              <a:rPr lang="en-GB" sz="2000" dirty="0"/>
              <a:t> had </a:t>
            </a:r>
            <a:r>
              <a:rPr lang="en-GB" sz="2000" dirty="0" smtClean="0"/>
              <a:t>disproportionately </a:t>
            </a:r>
            <a:r>
              <a:rPr lang="en-GB" sz="2000" dirty="0"/>
              <a:t>lighter organs compared with body </a:t>
            </a:r>
            <a:r>
              <a:rPr lang="en-GB" sz="2000" dirty="0" smtClean="0"/>
              <a:t>weight.</a:t>
            </a:r>
          </a:p>
          <a:p>
            <a:pPr marL="342900" indent="-342900" algn="just">
              <a:lnSpc>
                <a:spcPct val="90000"/>
              </a:lnSpc>
              <a:buFont typeface="Arial"/>
              <a:buChar char="•"/>
            </a:pPr>
            <a:endParaRPr lang="en-GB" sz="2000" dirty="0"/>
          </a:p>
          <a:p>
            <a:pPr marL="342900" indent="-342900" algn="just">
              <a:lnSpc>
                <a:spcPct val="90000"/>
              </a:lnSpc>
              <a:buFont typeface="Arial"/>
              <a:buChar char="•"/>
            </a:pPr>
            <a:r>
              <a:rPr lang="en-GB" sz="2000" b="1" dirty="0" smtClean="0"/>
              <a:t>Internal </a:t>
            </a:r>
            <a:r>
              <a:rPr lang="en-GB" sz="2000" b="1" dirty="0"/>
              <a:t>organs lose weight more than do the </a:t>
            </a:r>
            <a:r>
              <a:rPr lang="en-GB" sz="2000" b="1" dirty="0" smtClean="0"/>
              <a:t>musculoskeletal </a:t>
            </a:r>
            <a:r>
              <a:rPr lang="en-GB" sz="2000" b="1" dirty="0"/>
              <a:t>elements of the body during the period of </a:t>
            </a:r>
            <a:r>
              <a:rPr lang="en-GB" sz="2000" b="1" dirty="0" smtClean="0"/>
              <a:t>retention </a:t>
            </a:r>
            <a:r>
              <a:rPr lang="en-GB" sz="2000" b="1" dirty="0"/>
              <a:t>following intrauterine death</a:t>
            </a:r>
            <a:r>
              <a:rPr lang="en-GB" sz="2000" b="1" dirty="0" smtClean="0"/>
              <a:t>.</a:t>
            </a:r>
            <a:endParaRPr lang="en-GB" sz="2000" b="1" dirty="0"/>
          </a:p>
        </p:txBody>
      </p:sp>
      <p:sp>
        <p:nvSpPr>
          <p:cNvPr id="10" name="Text Box 5"/>
          <p:cNvSpPr txBox="1">
            <a:spLocks noChangeArrowheads="1"/>
          </p:cNvSpPr>
          <p:nvPr/>
        </p:nvSpPr>
        <p:spPr bwMode="auto">
          <a:xfrm>
            <a:off x="0" y="941819"/>
            <a:ext cx="9108504" cy="830997"/>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a:rPr>
              <a:t>Organ weights and ratios for postmortem identification of fetal growth restriction: utility and confounding factors</a:t>
            </a:r>
          </a:p>
          <a:p>
            <a:pPr algn="ctr" eaLnBrk="1" fontAlgn="auto" hangingPunct="1">
              <a:spcBef>
                <a:spcPts val="0"/>
              </a:spcBef>
              <a:spcAft>
                <a:spcPts val="0"/>
              </a:spcAft>
              <a:defRPr/>
            </a:pPr>
            <a:r>
              <a:rPr lang="it-IT" sz="1400" i="1" kern="0" dirty="0" smtClean="0">
                <a:solidFill>
                  <a:srgbClr val="FFFFFF"/>
                </a:solidFill>
                <a:latin typeface="Arial"/>
              </a:rPr>
              <a:t>Man</a:t>
            </a:r>
            <a:r>
              <a:rPr lang="en-GB" sz="1400" i="1" kern="0" dirty="0" smtClean="0">
                <a:solidFill>
                  <a:srgbClr val="FFFFFF"/>
                </a:solidFill>
                <a:latin typeface="Arial"/>
              </a:rPr>
              <a:t> </a:t>
            </a:r>
            <a:r>
              <a:rPr lang="en-GB" sz="1400" i="1" kern="0" dirty="0">
                <a:solidFill>
                  <a:srgbClr val="FFFFFF"/>
                </a:solidFill>
                <a:latin typeface="Arial"/>
              </a:rPr>
              <a:t>et al., UOG </a:t>
            </a:r>
            <a:r>
              <a:rPr lang="en-GB" sz="1400" i="1" kern="0" dirty="0" smtClean="0">
                <a:solidFill>
                  <a:srgbClr val="FFFFFF"/>
                </a:solidFill>
                <a:latin typeface="Arial"/>
              </a:rPr>
              <a:t>2016</a:t>
            </a:r>
            <a:endParaRPr lang="en-GB" sz="1400" i="1" kern="0" dirty="0">
              <a:solidFill>
                <a:srgbClr val="FFFFFF"/>
              </a:solidFill>
              <a:latin typeface="Arial"/>
            </a:endParaRPr>
          </a:p>
        </p:txBody>
      </p:sp>
    </p:spTree>
    <p:extLst>
      <p:ext uri="{BB962C8B-B14F-4D97-AF65-F5344CB8AC3E}">
        <p14:creationId xmlns:p14="http://schemas.microsoft.com/office/powerpoint/2010/main" val="904283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 Box 5"/>
          <p:cNvSpPr txBox="1">
            <a:spLocks noChangeArrowheads="1"/>
          </p:cNvSpPr>
          <p:nvPr/>
        </p:nvSpPr>
        <p:spPr bwMode="auto">
          <a:xfrm>
            <a:off x="0" y="941819"/>
            <a:ext cx="9108504" cy="830997"/>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a:rPr>
              <a:t>Effects of intrauterine retention and postmortem interval on body weight following intrauterine death: implications for assessment of fetal growth restriction at autopsy</a:t>
            </a:r>
          </a:p>
          <a:p>
            <a:pPr algn="ctr" eaLnBrk="1" fontAlgn="auto" hangingPunct="1">
              <a:spcBef>
                <a:spcPts val="0"/>
              </a:spcBef>
              <a:spcAft>
                <a:spcPts val="0"/>
              </a:spcAft>
              <a:defRPr/>
            </a:pPr>
            <a:r>
              <a:rPr lang="it-IT" sz="1400" i="1" kern="0" dirty="0" smtClean="0">
                <a:solidFill>
                  <a:srgbClr val="FFFFFF"/>
                </a:solidFill>
                <a:latin typeface="Arial"/>
              </a:rPr>
              <a:t>Man</a:t>
            </a:r>
            <a:r>
              <a:rPr lang="en-GB" sz="1400" i="1" kern="0" dirty="0" smtClean="0">
                <a:solidFill>
                  <a:srgbClr val="FFFFFF"/>
                </a:solidFill>
                <a:latin typeface="Arial"/>
              </a:rPr>
              <a:t> </a:t>
            </a:r>
            <a:r>
              <a:rPr lang="en-GB" sz="1400" i="1" kern="0" dirty="0">
                <a:solidFill>
                  <a:srgbClr val="FFFFFF"/>
                </a:solidFill>
                <a:latin typeface="Arial"/>
              </a:rPr>
              <a:t>et al., UOG </a:t>
            </a:r>
            <a:r>
              <a:rPr lang="en-GB" sz="1400" i="1" kern="0" dirty="0" smtClean="0">
                <a:solidFill>
                  <a:srgbClr val="FFFFFF"/>
                </a:solidFill>
                <a:latin typeface="Arial"/>
              </a:rPr>
              <a:t>2016</a:t>
            </a:r>
            <a:endParaRPr lang="en-GB" sz="1400" i="1" kern="0" dirty="0">
              <a:solidFill>
                <a:srgbClr val="FFFFFF"/>
              </a:solidFill>
              <a:latin typeface="Arial"/>
            </a:endParaRPr>
          </a:p>
        </p:txBody>
      </p:sp>
      <p:sp>
        <p:nvSpPr>
          <p:cNvPr id="4100" name="Segnaposto contenuto 2"/>
          <p:cNvSpPr txBox="1">
            <a:spLocks/>
          </p:cNvSpPr>
          <p:nvPr/>
        </p:nvSpPr>
        <p:spPr bwMode="auto">
          <a:xfrm>
            <a:off x="179387" y="2348880"/>
            <a:ext cx="85689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ts val="600"/>
              </a:spcBef>
              <a:spcAft>
                <a:spcPts val="600"/>
              </a:spcAft>
            </a:pPr>
            <a:r>
              <a:rPr lang="en-US" altLang="en-US" sz="1800" kern="1000" dirty="0" smtClean="0"/>
              <a:t>Depending on the classification system used, 15</a:t>
            </a:r>
            <a:r>
              <a:rPr lang="en-US" altLang="en-US" sz="1800" kern="1000" dirty="0"/>
              <a:t>% </a:t>
            </a:r>
            <a:r>
              <a:rPr lang="en-US" altLang="en-US" sz="1800" kern="1000" dirty="0" smtClean="0"/>
              <a:t>to </a:t>
            </a:r>
            <a:r>
              <a:rPr lang="en-US" altLang="en-US" sz="1800" kern="1000" dirty="0"/>
              <a:t>60% of stillbirths remain unexplained, </a:t>
            </a:r>
            <a:r>
              <a:rPr lang="en-US" altLang="en-US" sz="1800" kern="1000" dirty="0" smtClean="0"/>
              <a:t>after autopsy examination.</a:t>
            </a:r>
          </a:p>
          <a:p>
            <a:pPr algn="just">
              <a:spcBef>
                <a:spcPts val="600"/>
              </a:spcBef>
              <a:spcAft>
                <a:spcPts val="600"/>
              </a:spcAft>
            </a:pPr>
            <a:r>
              <a:rPr lang="en-US" altLang="en-US" sz="1800" kern="1000" dirty="0" smtClean="0"/>
              <a:t>Much </a:t>
            </a:r>
            <a:r>
              <a:rPr lang="en-US" altLang="en-US" sz="1800" kern="1000" dirty="0"/>
              <a:t>of this difference is related to the variable attribution of fetal growth restriction (FGR) as a cause of </a:t>
            </a:r>
            <a:r>
              <a:rPr lang="en-US" altLang="en-US" sz="1800" kern="1000" dirty="0" smtClean="0"/>
              <a:t>death.</a:t>
            </a:r>
          </a:p>
          <a:p>
            <a:pPr algn="just">
              <a:spcBef>
                <a:spcPts val="600"/>
              </a:spcBef>
              <a:spcAft>
                <a:spcPts val="600"/>
              </a:spcAft>
            </a:pPr>
            <a:r>
              <a:rPr lang="en-US" altLang="en-US" sz="1800" kern="1000" dirty="0" smtClean="0"/>
              <a:t>FGR </a:t>
            </a:r>
            <a:r>
              <a:rPr lang="en-US" altLang="en-US" sz="1800" kern="1000" dirty="0"/>
              <a:t>implies pathological restriction of </a:t>
            </a:r>
            <a:r>
              <a:rPr lang="en-US" altLang="en-US" sz="1800" kern="1000" dirty="0" smtClean="0"/>
              <a:t>growth, </a:t>
            </a:r>
            <a:r>
              <a:rPr lang="en-US" altLang="en-US" sz="1800" kern="1000" dirty="0"/>
              <a:t>whereas small-for-gestational age (SGA) simply describes </a:t>
            </a:r>
            <a:r>
              <a:rPr lang="en-US" altLang="en-US" sz="1800" kern="1000" dirty="0" smtClean="0"/>
              <a:t>an </a:t>
            </a:r>
            <a:r>
              <a:rPr lang="en-US" altLang="en-US" sz="1800" kern="1000" dirty="0"/>
              <a:t>infant </a:t>
            </a:r>
            <a:r>
              <a:rPr lang="en-US" altLang="en-US" sz="1800" kern="1000" dirty="0" smtClean="0"/>
              <a:t>below </a:t>
            </a:r>
            <a:r>
              <a:rPr lang="en-US" altLang="en-US" sz="1800" kern="1000" dirty="0"/>
              <a:t>an arbitrary centile </a:t>
            </a:r>
            <a:r>
              <a:rPr lang="en-US" altLang="en-US" sz="1800" kern="1000" dirty="0" smtClean="0"/>
              <a:t>(5</a:t>
            </a:r>
            <a:r>
              <a:rPr lang="en-US" altLang="en-US" sz="1800" kern="1000" baseline="30000" dirty="0" smtClean="0"/>
              <a:t>th</a:t>
            </a:r>
            <a:r>
              <a:rPr lang="en-US" altLang="en-US" sz="1800" kern="1000" dirty="0" smtClean="0"/>
              <a:t> </a:t>
            </a:r>
            <a:r>
              <a:rPr lang="en-US" altLang="en-US" sz="1800" kern="1000" dirty="0"/>
              <a:t>or </a:t>
            </a:r>
            <a:r>
              <a:rPr lang="en-US" altLang="en-US" sz="1800" kern="1000" dirty="0" smtClean="0"/>
              <a:t>10</a:t>
            </a:r>
            <a:r>
              <a:rPr lang="en-US" altLang="en-US" sz="1800" kern="1000" baseline="30000" dirty="0" smtClean="0"/>
              <a:t>th</a:t>
            </a:r>
            <a:r>
              <a:rPr lang="en-US" altLang="en-US" sz="1800" kern="1000" dirty="0" smtClean="0"/>
              <a:t>).</a:t>
            </a:r>
          </a:p>
          <a:p>
            <a:pPr algn="just">
              <a:spcBef>
                <a:spcPts val="600"/>
              </a:spcBef>
              <a:spcAft>
                <a:spcPts val="600"/>
              </a:spcAft>
            </a:pPr>
            <a:r>
              <a:rPr lang="en-US" altLang="en-US" sz="1800" kern="1000" dirty="0" smtClean="0"/>
              <a:t>Distinguishing SGA </a:t>
            </a:r>
            <a:r>
              <a:rPr lang="en-US" altLang="en-US" sz="1800" kern="1000" dirty="0"/>
              <a:t>from </a:t>
            </a:r>
            <a:r>
              <a:rPr lang="en-US" altLang="en-US" sz="1800" kern="1000" dirty="0" smtClean="0"/>
              <a:t>FGR </a:t>
            </a:r>
            <a:r>
              <a:rPr lang="en-US" altLang="en-US" sz="1800" kern="1000" dirty="0"/>
              <a:t>is challenging, especially at postmortem </a:t>
            </a:r>
            <a:r>
              <a:rPr lang="en-US" altLang="en-US" sz="1800" kern="1000" dirty="0" smtClean="0"/>
              <a:t>examination, </a:t>
            </a:r>
            <a:r>
              <a:rPr lang="en-US" altLang="en-US" sz="1800" kern="1000" dirty="0"/>
              <a:t>due to </a:t>
            </a:r>
            <a:r>
              <a:rPr lang="en-US" altLang="en-US" sz="1800" kern="1000" dirty="0" smtClean="0"/>
              <a:t>maceration from the period </a:t>
            </a:r>
            <a:r>
              <a:rPr lang="en-US" altLang="en-US" sz="1800" kern="1000" dirty="0"/>
              <a:t>of retention within the uterus post-death </a:t>
            </a:r>
            <a:r>
              <a:rPr lang="en-US" altLang="en-US" sz="1800" kern="1000" dirty="0" smtClean="0"/>
              <a:t>- the </a:t>
            </a:r>
            <a:r>
              <a:rPr lang="en-US" altLang="en-US" sz="1800" kern="1000" dirty="0"/>
              <a:t>intrauterine interval (IUI</a:t>
            </a:r>
            <a:r>
              <a:rPr lang="en-US" altLang="en-US" sz="1800" kern="1000" dirty="0" smtClean="0"/>
              <a:t>). </a:t>
            </a:r>
            <a:endParaRPr lang="en-US" altLang="en-US" sz="1800" kern="1000" dirty="0"/>
          </a:p>
          <a:p>
            <a:pPr algn="just">
              <a:spcBef>
                <a:spcPts val="600"/>
              </a:spcBef>
              <a:spcAft>
                <a:spcPts val="600"/>
              </a:spcAft>
            </a:pPr>
            <a:r>
              <a:rPr lang="en-US" altLang="en-US" sz="1800" kern="1000" dirty="0"/>
              <a:t>Furthermore, the period of time between delivery and postmortem examination </a:t>
            </a:r>
            <a:r>
              <a:rPr lang="en-US" altLang="en-US" sz="1800" kern="1000" dirty="0" smtClean="0"/>
              <a:t>- the </a:t>
            </a:r>
            <a:r>
              <a:rPr lang="en-US" altLang="en-US" sz="1800" kern="1000" dirty="0"/>
              <a:t>postmortem interval (</a:t>
            </a:r>
            <a:r>
              <a:rPr lang="en-US" altLang="en-US" sz="1800" kern="1000" dirty="0" smtClean="0"/>
              <a:t>PMI) - may also vary</a:t>
            </a:r>
            <a:r>
              <a:rPr lang="en-US" altLang="en-US" sz="1800" kern="1000" dirty="0"/>
              <a:t>.</a:t>
            </a:r>
            <a:endParaRPr lang="en-US" altLang="en-US" sz="1800" kern="1000" dirty="0" smtClean="0"/>
          </a:p>
        </p:txBody>
      </p:sp>
    </p:spTree>
    <p:extLst>
      <p:ext uri="{BB962C8B-B14F-4D97-AF65-F5344CB8AC3E}">
        <p14:creationId xmlns:p14="http://schemas.microsoft.com/office/powerpoint/2010/main" val="9103012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0" y="-15875"/>
            <a:ext cx="9144000" cy="923925"/>
            <a:chOff x="0" y="3755"/>
            <a:chExt cx="5760" cy="582"/>
          </a:xfrm>
        </p:grpSpPr>
        <p:pic>
          <p:nvPicPr>
            <p:cNvPr id="922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27"/>
          <p:cNvSpPr txBox="1">
            <a:spLocks noChangeArrowheads="1"/>
          </p:cNvSpPr>
          <p:nvPr/>
        </p:nvSpPr>
        <p:spPr bwMode="auto">
          <a:xfrm>
            <a:off x="2195736" y="1887215"/>
            <a:ext cx="4680520" cy="461665"/>
          </a:xfrm>
          <a:prstGeom prst="rect">
            <a:avLst/>
          </a:prstGeom>
          <a:solidFill>
            <a:srgbClr val="EADEE7"/>
          </a:solidFill>
          <a:ln w="28575" algn="ctr">
            <a:solidFill>
              <a:srgbClr val="445895"/>
            </a:solidFill>
            <a:miter lim="800000"/>
            <a:headEnd/>
            <a:tailEnd/>
          </a:ln>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GB" altLang="en-US" sz="2400" b="1" dirty="0" smtClean="0"/>
              <a:t>Results - Maceration</a:t>
            </a:r>
            <a:endParaRPr lang="en-GB" altLang="en-US" sz="2400" b="1" dirty="0"/>
          </a:p>
        </p:txBody>
      </p:sp>
      <p:sp>
        <p:nvSpPr>
          <p:cNvPr id="20" name="Rettangolo 19"/>
          <p:cNvSpPr/>
          <p:nvPr/>
        </p:nvSpPr>
        <p:spPr>
          <a:xfrm>
            <a:off x="-52213" y="2482960"/>
            <a:ext cx="3688109" cy="3582519"/>
          </a:xfrm>
          <a:prstGeom prst="rect">
            <a:avLst/>
          </a:prstGeom>
        </p:spPr>
        <p:txBody>
          <a:bodyPr wrap="square">
            <a:spAutoFit/>
          </a:bodyPr>
          <a:lstStyle/>
          <a:p>
            <a:pPr marL="342900" indent="-342900">
              <a:lnSpc>
                <a:spcPct val="90000"/>
              </a:lnSpc>
              <a:buFont typeface="Arial"/>
              <a:buChar char="•"/>
            </a:pPr>
            <a:r>
              <a:rPr lang="en-GB" dirty="0" smtClean="0"/>
              <a:t>The </a:t>
            </a:r>
            <a:r>
              <a:rPr lang="en-GB" dirty="0" err="1"/>
              <a:t>brain:liver</a:t>
            </a:r>
            <a:r>
              <a:rPr lang="en-GB" dirty="0"/>
              <a:t> weight ratio was </a:t>
            </a:r>
            <a:r>
              <a:rPr lang="en-GB" dirty="0" smtClean="0"/>
              <a:t>significantly greater in </a:t>
            </a:r>
            <a:r>
              <a:rPr lang="en-GB" dirty="0"/>
              <a:t>macerated </a:t>
            </a:r>
            <a:r>
              <a:rPr lang="en-GB" dirty="0" smtClean="0"/>
              <a:t>compared </a:t>
            </a:r>
            <a:r>
              <a:rPr lang="en-GB" dirty="0"/>
              <a:t>with non-macerated fetuses (</a:t>
            </a:r>
            <a:r>
              <a:rPr lang="en-GB" i="1" dirty="0" smtClean="0"/>
              <a:t>P</a:t>
            </a:r>
            <a:r>
              <a:rPr lang="en-GB" dirty="0" smtClean="0"/>
              <a:t>&lt;0.0001).</a:t>
            </a:r>
          </a:p>
          <a:p>
            <a:pPr marL="342900" indent="-342900">
              <a:lnSpc>
                <a:spcPct val="90000"/>
              </a:lnSpc>
              <a:buFont typeface="Arial"/>
              <a:buChar char="•"/>
            </a:pPr>
            <a:endParaRPr lang="en-GB" dirty="0" smtClean="0"/>
          </a:p>
          <a:p>
            <a:pPr marL="342900" indent="-342900">
              <a:lnSpc>
                <a:spcPct val="90000"/>
              </a:lnSpc>
              <a:buFont typeface="Arial"/>
              <a:buChar char="•"/>
            </a:pPr>
            <a:r>
              <a:rPr lang="en-GB" dirty="0"/>
              <a:t>With </a:t>
            </a:r>
            <a:r>
              <a:rPr lang="en-GB" dirty="0" smtClean="0"/>
              <a:t>maceration</a:t>
            </a:r>
            <a:r>
              <a:rPr lang="en-GB" dirty="0"/>
              <a:t>, the fetal liver loses weight </a:t>
            </a:r>
            <a:r>
              <a:rPr lang="en-GB" dirty="0" smtClean="0"/>
              <a:t>disproportionately </a:t>
            </a:r>
            <a:r>
              <a:rPr lang="en-GB" dirty="0"/>
              <a:t>relative to the </a:t>
            </a:r>
            <a:r>
              <a:rPr lang="en-GB" dirty="0" smtClean="0"/>
              <a:t>brain.</a:t>
            </a:r>
          </a:p>
          <a:p>
            <a:pPr marL="342900" indent="-342900">
              <a:lnSpc>
                <a:spcPct val="90000"/>
              </a:lnSpc>
              <a:buFont typeface="Arial"/>
              <a:buChar char="•"/>
            </a:pPr>
            <a:endParaRPr lang="en-GB" dirty="0"/>
          </a:p>
          <a:p>
            <a:pPr marL="342900" indent="-342900">
              <a:lnSpc>
                <a:spcPct val="90000"/>
              </a:lnSpc>
              <a:buFont typeface="Arial"/>
              <a:buChar char="•"/>
            </a:pPr>
            <a:r>
              <a:rPr lang="en-GB" dirty="0"/>
              <a:t>I</a:t>
            </a:r>
            <a:r>
              <a:rPr lang="en-GB" dirty="0" smtClean="0"/>
              <a:t>n macerated </a:t>
            </a:r>
            <a:r>
              <a:rPr lang="en-GB" dirty="0" err="1" smtClean="0"/>
              <a:t>fetuses</a:t>
            </a:r>
            <a:r>
              <a:rPr lang="en-GB" dirty="0" smtClean="0"/>
              <a:t> the </a:t>
            </a:r>
            <a:r>
              <a:rPr lang="en-GB" dirty="0" err="1"/>
              <a:t>brain:liver</a:t>
            </a:r>
            <a:r>
              <a:rPr lang="en-GB" dirty="0"/>
              <a:t> weight ratio should </a:t>
            </a:r>
            <a:r>
              <a:rPr lang="en-GB" dirty="0" smtClean="0"/>
              <a:t>be </a:t>
            </a:r>
            <a:r>
              <a:rPr lang="en-GB" dirty="0"/>
              <a:t>adjusted by 0.8 – 1 to take into account secondary effects of </a:t>
            </a:r>
            <a:r>
              <a:rPr lang="en-GB" dirty="0" smtClean="0"/>
              <a:t>maceration.</a:t>
            </a:r>
            <a:endParaRPr lang="en-GB" dirty="0"/>
          </a:p>
        </p:txBody>
      </p:sp>
      <p:sp>
        <p:nvSpPr>
          <p:cNvPr id="10" name="Text Box 5"/>
          <p:cNvSpPr txBox="1">
            <a:spLocks noChangeArrowheads="1"/>
          </p:cNvSpPr>
          <p:nvPr/>
        </p:nvSpPr>
        <p:spPr bwMode="auto">
          <a:xfrm>
            <a:off x="0" y="941819"/>
            <a:ext cx="9108504" cy="830997"/>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a:rPr>
              <a:t>Organ weights and ratios for postmortem identification of fetal growth restriction: utility and confounding factors</a:t>
            </a:r>
          </a:p>
          <a:p>
            <a:pPr algn="ctr" eaLnBrk="1" fontAlgn="auto" hangingPunct="1">
              <a:spcBef>
                <a:spcPts val="0"/>
              </a:spcBef>
              <a:spcAft>
                <a:spcPts val="0"/>
              </a:spcAft>
              <a:defRPr/>
            </a:pPr>
            <a:r>
              <a:rPr lang="it-IT" sz="1400" i="1" kern="0" dirty="0" smtClean="0">
                <a:solidFill>
                  <a:srgbClr val="FFFFFF"/>
                </a:solidFill>
                <a:latin typeface="Arial"/>
              </a:rPr>
              <a:t>Man</a:t>
            </a:r>
            <a:r>
              <a:rPr lang="en-GB" sz="1400" i="1" kern="0" dirty="0" smtClean="0">
                <a:solidFill>
                  <a:srgbClr val="FFFFFF"/>
                </a:solidFill>
                <a:latin typeface="Arial"/>
              </a:rPr>
              <a:t> </a:t>
            </a:r>
            <a:r>
              <a:rPr lang="en-GB" sz="1400" i="1" kern="0" dirty="0">
                <a:solidFill>
                  <a:srgbClr val="FFFFFF"/>
                </a:solidFill>
                <a:latin typeface="Arial"/>
              </a:rPr>
              <a:t>et al., UOG </a:t>
            </a:r>
            <a:r>
              <a:rPr lang="en-GB" sz="1400" i="1" kern="0" dirty="0" smtClean="0">
                <a:solidFill>
                  <a:srgbClr val="FFFFFF"/>
                </a:solidFill>
                <a:latin typeface="Arial"/>
              </a:rPr>
              <a:t>2016</a:t>
            </a:r>
            <a:endParaRPr lang="en-GB" sz="1400" i="1" kern="0" dirty="0">
              <a:solidFill>
                <a:srgbClr val="FFFFFF"/>
              </a:solidFill>
              <a:latin typeface="Arial"/>
            </a:endParaRPr>
          </a:p>
        </p:txBody>
      </p:sp>
      <p:grpSp>
        <p:nvGrpSpPr>
          <p:cNvPr id="15" name="Gruppo 14"/>
          <p:cNvGrpSpPr/>
          <p:nvPr/>
        </p:nvGrpSpPr>
        <p:grpSpPr>
          <a:xfrm>
            <a:off x="3779912" y="2492896"/>
            <a:ext cx="5328592" cy="4249627"/>
            <a:chOff x="3812455" y="2492896"/>
            <a:chExt cx="5296049" cy="4249627"/>
          </a:xfrm>
        </p:grpSpPr>
        <p:grpSp>
          <p:nvGrpSpPr>
            <p:cNvPr id="4" name="Gruppo 3"/>
            <p:cNvGrpSpPr/>
            <p:nvPr/>
          </p:nvGrpSpPr>
          <p:grpSpPr>
            <a:xfrm>
              <a:off x="3812455" y="2492896"/>
              <a:ext cx="5296049" cy="4249627"/>
              <a:chOff x="3779912" y="2566059"/>
              <a:chExt cx="5296049" cy="4249627"/>
            </a:xfrm>
          </p:grpSpPr>
          <p:pic>
            <p:nvPicPr>
              <p:cNvPr id="8" name="Immagin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9912" y="2566059"/>
                <a:ext cx="5296049" cy="3887277"/>
              </a:xfrm>
              <a:prstGeom prst="rect">
                <a:avLst/>
              </a:prstGeom>
            </p:spPr>
          </p:pic>
          <p:pic>
            <p:nvPicPr>
              <p:cNvPr id="2" name="Immagin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6903" y="3489449"/>
                <a:ext cx="298122" cy="1586235"/>
              </a:xfrm>
              <a:prstGeom prst="rect">
                <a:avLst/>
              </a:prstGeom>
            </p:spPr>
          </p:pic>
          <p:pic>
            <p:nvPicPr>
              <p:cNvPr id="3" name="Immagin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84269" y="6598507"/>
                <a:ext cx="2087334" cy="217179"/>
              </a:xfrm>
              <a:prstGeom prst="rect">
                <a:avLst/>
              </a:prstGeom>
            </p:spPr>
          </p:pic>
        </p:grpSp>
        <p:sp>
          <p:nvSpPr>
            <p:cNvPr id="19" name="Freccia sinistra 18"/>
            <p:cNvSpPr/>
            <p:nvPr/>
          </p:nvSpPr>
          <p:spPr bwMode="auto">
            <a:xfrm rot="19550006">
              <a:off x="6869935" y="4855833"/>
              <a:ext cx="851968" cy="265204"/>
            </a:xfrm>
            <a:prstGeom prst="lef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grpSp>
      <p:sp>
        <p:nvSpPr>
          <p:cNvPr id="24" name="Rettangolo 23"/>
          <p:cNvSpPr/>
          <p:nvPr/>
        </p:nvSpPr>
        <p:spPr>
          <a:xfrm>
            <a:off x="7380312" y="4509120"/>
            <a:ext cx="1613485" cy="307777"/>
          </a:xfrm>
          <a:prstGeom prst="rect">
            <a:avLst/>
          </a:prstGeom>
        </p:spPr>
        <p:txBody>
          <a:bodyPr wrap="square">
            <a:spAutoFit/>
          </a:bodyPr>
          <a:lstStyle/>
          <a:p>
            <a:pPr algn="ctr"/>
            <a:r>
              <a:rPr lang="en-GB" sz="1400" b="1" smtClean="0">
                <a:solidFill>
                  <a:srgbClr val="FF0000"/>
                </a:solidFill>
              </a:rPr>
              <a:t>maceration</a:t>
            </a:r>
            <a:endParaRPr lang="it-IT" sz="2000" b="1" dirty="0">
              <a:solidFill>
                <a:srgbClr val="FF0000"/>
              </a:solidFill>
            </a:endParaRPr>
          </a:p>
        </p:txBody>
      </p:sp>
      <p:sp>
        <p:nvSpPr>
          <p:cNvPr id="25" name="Rettangolo 24"/>
          <p:cNvSpPr/>
          <p:nvPr/>
        </p:nvSpPr>
        <p:spPr>
          <a:xfrm>
            <a:off x="6573761" y="3140968"/>
            <a:ext cx="1670647" cy="307777"/>
          </a:xfrm>
          <a:prstGeom prst="rect">
            <a:avLst/>
          </a:prstGeom>
        </p:spPr>
        <p:txBody>
          <a:bodyPr wrap="square">
            <a:spAutoFit/>
          </a:bodyPr>
          <a:lstStyle/>
          <a:p>
            <a:pPr algn="ctr"/>
            <a:r>
              <a:rPr lang="en-GB" sz="1400" b="1" smtClean="0">
                <a:solidFill>
                  <a:srgbClr val="FF0000"/>
                </a:solidFill>
              </a:rPr>
              <a:t>no maceration</a:t>
            </a:r>
            <a:endParaRPr lang="it-IT" sz="2000" b="1" dirty="0">
              <a:solidFill>
                <a:srgbClr val="FF0000"/>
              </a:solidFill>
            </a:endParaRPr>
          </a:p>
        </p:txBody>
      </p:sp>
      <p:sp>
        <p:nvSpPr>
          <p:cNvPr id="27" name="Freccia sinistra 26"/>
          <p:cNvSpPr/>
          <p:nvPr/>
        </p:nvSpPr>
        <p:spPr bwMode="auto">
          <a:xfrm rot="19649861">
            <a:off x="5947750" y="3459725"/>
            <a:ext cx="851968" cy="265204"/>
          </a:xfrm>
          <a:prstGeom prst="leftArrow">
            <a:avLst/>
          </a:prstGeom>
          <a:solidFill>
            <a:schemeClr val="bg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5261288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0" y="-15875"/>
            <a:ext cx="9144000" cy="923925"/>
            <a:chOff x="0" y="3755"/>
            <a:chExt cx="5760" cy="582"/>
          </a:xfrm>
        </p:grpSpPr>
        <p:pic>
          <p:nvPicPr>
            <p:cNvPr id="922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27"/>
          <p:cNvSpPr txBox="1">
            <a:spLocks noChangeArrowheads="1"/>
          </p:cNvSpPr>
          <p:nvPr/>
        </p:nvSpPr>
        <p:spPr bwMode="auto">
          <a:xfrm>
            <a:off x="2195736" y="1887215"/>
            <a:ext cx="4680520" cy="461665"/>
          </a:xfrm>
          <a:prstGeom prst="rect">
            <a:avLst/>
          </a:prstGeom>
          <a:solidFill>
            <a:srgbClr val="EADEE7"/>
          </a:solidFill>
          <a:ln w="28575" algn="ctr">
            <a:solidFill>
              <a:srgbClr val="445895"/>
            </a:solidFill>
            <a:miter lim="800000"/>
            <a:headEnd/>
            <a:tailEnd/>
          </a:ln>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GB" altLang="en-US" sz="2400" b="1" dirty="0" smtClean="0"/>
              <a:t>Results</a:t>
            </a:r>
            <a:endParaRPr lang="en-GB" altLang="en-US" sz="2400" b="1" dirty="0"/>
          </a:p>
        </p:txBody>
      </p:sp>
      <p:sp>
        <p:nvSpPr>
          <p:cNvPr id="20" name="Rettangolo 19"/>
          <p:cNvSpPr/>
          <p:nvPr/>
        </p:nvSpPr>
        <p:spPr>
          <a:xfrm>
            <a:off x="179512" y="2688009"/>
            <a:ext cx="8768134" cy="2585323"/>
          </a:xfrm>
          <a:prstGeom prst="rect">
            <a:avLst/>
          </a:prstGeom>
        </p:spPr>
        <p:txBody>
          <a:bodyPr wrap="square">
            <a:spAutoFit/>
          </a:bodyPr>
          <a:lstStyle/>
          <a:p>
            <a:pPr marL="342900" indent="-342900" algn="just">
              <a:lnSpc>
                <a:spcPct val="90000"/>
              </a:lnSpc>
              <a:buFont typeface="Arial"/>
              <a:buChar char="•"/>
            </a:pPr>
            <a:r>
              <a:rPr lang="en-GB" sz="2000" dirty="0"/>
              <a:t>The </a:t>
            </a:r>
            <a:r>
              <a:rPr lang="en-GB" sz="2000" dirty="0" err="1"/>
              <a:t>brain:liver</a:t>
            </a:r>
            <a:r>
              <a:rPr lang="en-GB" sz="2000" dirty="0"/>
              <a:t> weight ratio was significantly greater in SGA </a:t>
            </a:r>
            <a:r>
              <a:rPr lang="en-GB" sz="2000" dirty="0" err="1"/>
              <a:t>fetuses</a:t>
            </a:r>
            <a:r>
              <a:rPr lang="en-GB" sz="2000" dirty="0"/>
              <a:t> compared with non-SGA </a:t>
            </a:r>
            <a:r>
              <a:rPr lang="en-GB" sz="2000" dirty="0" err="1"/>
              <a:t>fetuses</a:t>
            </a:r>
            <a:r>
              <a:rPr lang="en-GB" sz="2000" dirty="0"/>
              <a:t> </a:t>
            </a:r>
            <a:r>
              <a:rPr lang="en-GB" sz="2000" dirty="0" smtClean="0"/>
              <a:t>(</a:t>
            </a:r>
            <a:r>
              <a:rPr lang="en-GB" sz="2000" i="1" dirty="0" smtClean="0"/>
              <a:t>p</a:t>
            </a:r>
            <a:r>
              <a:rPr lang="en-GB" sz="2000" dirty="0" smtClean="0"/>
              <a:t>&lt;0.0001), </a:t>
            </a:r>
            <a:r>
              <a:rPr lang="en-GB" sz="2000" dirty="0"/>
              <a:t>indicating </a:t>
            </a:r>
            <a:r>
              <a:rPr lang="en-GB" sz="2000" dirty="0" smtClean="0"/>
              <a:t>that </a:t>
            </a:r>
            <a:r>
              <a:rPr lang="en-GB" sz="2000" b="1" dirty="0"/>
              <a:t>the liver disproportionately fails to gain weight more than the brain in </a:t>
            </a:r>
            <a:r>
              <a:rPr lang="en-GB" sz="2000" b="1" dirty="0" smtClean="0"/>
              <a:t>SGA.</a:t>
            </a:r>
          </a:p>
          <a:p>
            <a:pPr marL="342900" indent="-342900" algn="just">
              <a:lnSpc>
                <a:spcPct val="90000"/>
              </a:lnSpc>
              <a:buFont typeface="Arial"/>
              <a:buChar char="•"/>
            </a:pPr>
            <a:endParaRPr lang="en-GB" sz="2000" dirty="0"/>
          </a:p>
          <a:p>
            <a:pPr marL="342900" indent="-342900" algn="just">
              <a:lnSpc>
                <a:spcPct val="90000"/>
              </a:lnSpc>
              <a:buFont typeface="Arial"/>
              <a:buChar char="•"/>
            </a:pPr>
            <a:r>
              <a:rPr lang="en-GB" sz="2000" dirty="0" smtClean="0"/>
              <a:t>However, when SGA cases were separated into cases with FGR-associated placental pathology and those without such placental changes, there was a significant difference in their </a:t>
            </a:r>
            <a:r>
              <a:rPr lang="en-GB" sz="2000" dirty="0" err="1" smtClean="0"/>
              <a:t>brain:liver</a:t>
            </a:r>
            <a:r>
              <a:rPr lang="en-GB" sz="2000" dirty="0" smtClean="0"/>
              <a:t> weight ratio (</a:t>
            </a:r>
            <a:r>
              <a:rPr lang="en-GB" sz="2000" i="1" dirty="0" smtClean="0"/>
              <a:t>p</a:t>
            </a:r>
            <a:r>
              <a:rPr lang="en-GB" sz="2000" dirty="0" smtClean="0"/>
              <a:t>&lt;0.0001). </a:t>
            </a:r>
            <a:r>
              <a:rPr lang="en-GB" sz="2000" b="1" dirty="0" smtClean="0"/>
              <a:t>Median </a:t>
            </a:r>
            <a:r>
              <a:rPr lang="en-GB" sz="2000" b="1" dirty="0"/>
              <a:t>(range), 6.10 (0.51 – 10.00) </a:t>
            </a:r>
            <a:r>
              <a:rPr lang="en-GB" sz="2000" b="1" i="1" dirty="0"/>
              <a:t>vs</a:t>
            </a:r>
            <a:r>
              <a:rPr lang="en-GB" sz="2000" b="1" dirty="0"/>
              <a:t> 3.58 (1.17 – 9.88</a:t>
            </a:r>
            <a:r>
              <a:rPr lang="en-GB" sz="2000" b="1" dirty="0" smtClean="0"/>
              <a:t>)</a:t>
            </a:r>
          </a:p>
          <a:p>
            <a:pPr algn="ctr">
              <a:lnSpc>
                <a:spcPct val="90000"/>
              </a:lnSpc>
            </a:pPr>
            <a:endParaRPr lang="en-GB" sz="2000" b="1" dirty="0"/>
          </a:p>
        </p:txBody>
      </p:sp>
      <p:sp>
        <p:nvSpPr>
          <p:cNvPr id="10" name="Text Box 5"/>
          <p:cNvSpPr txBox="1">
            <a:spLocks noChangeArrowheads="1"/>
          </p:cNvSpPr>
          <p:nvPr/>
        </p:nvSpPr>
        <p:spPr bwMode="auto">
          <a:xfrm>
            <a:off x="0" y="941819"/>
            <a:ext cx="9108504" cy="830997"/>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a:rPr>
              <a:t>Organ weights and ratios for postmortem identification of fetal growth restriction: utility and confounding factors</a:t>
            </a:r>
          </a:p>
          <a:p>
            <a:pPr algn="ctr" eaLnBrk="1" fontAlgn="auto" hangingPunct="1">
              <a:spcBef>
                <a:spcPts val="0"/>
              </a:spcBef>
              <a:spcAft>
                <a:spcPts val="0"/>
              </a:spcAft>
              <a:defRPr/>
            </a:pPr>
            <a:r>
              <a:rPr lang="it-IT" sz="1400" i="1" kern="0" dirty="0" smtClean="0">
                <a:solidFill>
                  <a:srgbClr val="FFFFFF"/>
                </a:solidFill>
                <a:latin typeface="Arial"/>
              </a:rPr>
              <a:t>Man</a:t>
            </a:r>
            <a:r>
              <a:rPr lang="en-GB" sz="1400" i="1" kern="0" dirty="0" smtClean="0">
                <a:solidFill>
                  <a:srgbClr val="FFFFFF"/>
                </a:solidFill>
                <a:latin typeface="Arial"/>
              </a:rPr>
              <a:t> </a:t>
            </a:r>
            <a:r>
              <a:rPr lang="en-GB" sz="1400" i="1" kern="0" dirty="0">
                <a:solidFill>
                  <a:srgbClr val="FFFFFF"/>
                </a:solidFill>
                <a:latin typeface="Arial"/>
              </a:rPr>
              <a:t>et al., UOG </a:t>
            </a:r>
            <a:r>
              <a:rPr lang="en-GB" sz="1400" i="1" kern="0" dirty="0" smtClean="0">
                <a:solidFill>
                  <a:srgbClr val="FFFFFF"/>
                </a:solidFill>
                <a:latin typeface="Arial"/>
              </a:rPr>
              <a:t>2016</a:t>
            </a:r>
            <a:endParaRPr lang="en-GB" sz="1400" i="1" kern="0" dirty="0">
              <a:solidFill>
                <a:srgbClr val="FFFFFF"/>
              </a:solidFill>
              <a:latin typeface="Arial"/>
            </a:endParaRPr>
          </a:p>
        </p:txBody>
      </p:sp>
    </p:spTree>
    <p:extLst>
      <p:ext uri="{BB962C8B-B14F-4D97-AF65-F5344CB8AC3E}">
        <p14:creationId xmlns:p14="http://schemas.microsoft.com/office/powerpoint/2010/main" val="2839130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0" y="-15875"/>
            <a:ext cx="9144000" cy="923925"/>
            <a:chOff x="0" y="3755"/>
            <a:chExt cx="5760" cy="582"/>
          </a:xfrm>
        </p:grpSpPr>
        <p:pic>
          <p:nvPicPr>
            <p:cNvPr id="922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27"/>
          <p:cNvSpPr txBox="1">
            <a:spLocks noChangeArrowheads="1"/>
          </p:cNvSpPr>
          <p:nvPr/>
        </p:nvSpPr>
        <p:spPr bwMode="auto">
          <a:xfrm>
            <a:off x="2195736" y="1887215"/>
            <a:ext cx="4680520" cy="461665"/>
          </a:xfrm>
          <a:prstGeom prst="rect">
            <a:avLst/>
          </a:prstGeom>
          <a:solidFill>
            <a:srgbClr val="EADEE7"/>
          </a:solidFill>
          <a:ln w="28575" algn="ctr">
            <a:solidFill>
              <a:srgbClr val="445895"/>
            </a:solidFill>
            <a:miter lim="800000"/>
            <a:headEnd/>
            <a:tailEnd/>
          </a:ln>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GB" altLang="en-US" sz="2400" b="1" dirty="0" smtClean="0"/>
              <a:t>Results</a:t>
            </a:r>
            <a:endParaRPr lang="en-GB" altLang="en-US" sz="2400" b="1" dirty="0"/>
          </a:p>
        </p:txBody>
      </p:sp>
      <p:sp>
        <p:nvSpPr>
          <p:cNvPr id="20" name="Rettangolo 19"/>
          <p:cNvSpPr/>
          <p:nvPr/>
        </p:nvSpPr>
        <p:spPr>
          <a:xfrm>
            <a:off x="-36511" y="2708920"/>
            <a:ext cx="3168351" cy="2585323"/>
          </a:xfrm>
          <a:prstGeom prst="rect">
            <a:avLst/>
          </a:prstGeom>
        </p:spPr>
        <p:txBody>
          <a:bodyPr wrap="square">
            <a:spAutoFit/>
          </a:bodyPr>
          <a:lstStyle/>
          <a:p>
            <a:pPr marL="342900" indent="-206375">
              <a:lnSpc>
                <a:spcPct val="90000"/>
              </a:lnSpc>
              <a:buFont typeface="Arial"/>
              <a:buChar char="•"/>
            </a:pPr>
            <a:r>
              <a:rPr lang="en-GB" sz="2000" spc="-30" dirty="0"/>
              <a:t>This indicates that ‘pathological’ SGA </a:t>
            </a:r>
            <a:r>
              <a:rPr lang="en-GB" sz="2000" spc="-30" dirty="0" smtClean="0"/>
              <a:t>(FGR) due </a:t>
            </a:r>
            <a:r>
              <a:rPr lang="en-GB" sz="2000" spc="-30" dirty="0"/>
              <a:t>to </a:t>
            </a:r>
            <a:r>
              <a:rPr lang="en-GB" sz="2000" spc="-30" dirty="0" smtClean="0"/>
              <a:t>placental </a:t>
            </a:r>
            <a:r>
              <a:rPr lang="en-GB" sz="2000" spc="-30" dirty="0"/>
              <a:t>pathology </a:t>
            </a:r>
            <a:r>
              <a:rPr lang="en-GB" sz="2000" spc="-30" dirty="0" smtClean="0"/>
              <a:t>is </a:t>
            </a:r>
            <a:r>
              <a:rPr lang="en-GB" sz="2000" spc="-30" dirty="0"/>
              <a:t>associated with lighter livers in relation to brain compared with </a:t>
            </a:r>
            <a:r>
              <a:rPr lang="en-GB" sz="2000" spc="-30" dirty="0" smtClean="0"/>
              <a:t>SGA cases </a:t>
            </a:r>
            <a:r>
              <a:rPr lang="en-GB" sz="2000" spc="-30" dirty="0"/>
              <a:t>without placental </a:t>
            </a:r>
            <a:r>
              <a:rPr lang="en-GB" sz="2000" spc="-30" dirty="0" smtClean="0"/>
              <a:t>abnormalities. </a:t>
            </a:r>
            <a:endParaRPr lang="en-GB" sz="2000" spc="-30" dirty="0"/>
          </a:p>
        </p:txBody>
      </p:sp>
      <p:sp>
        <p:nvSpPr>
          <p:cNvPr id="10" name="Text Box 5"/>
          <p:cNvSpPr txBox="1">
            <a:spLocks noChangeArrowheads="1"/>
          </p:cNvSpPr>
          <p:nvPr/>
        </p:nvSpPr>
        <p:spPr bwMode="auto">
          <a:xfrm>
            <a:off x="0" y="941819"/>
            <a:ext cx="9108504" cy="830997"/>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a:rPr>
              <a:t>Organ weights and ratios for postmortem identification of fetal growth restriction: utility and confounding factors</a:t>
            </a:r>
          </a:p>
          <a:p>
            <a:pPr algn="ctr" eaLnBrk="1" fontAlgn="auto" hangingPunct="1">
              <a:spcBef>
                <a:spcPts val="0"/>
              </a:spcBef>
              <a:spcAft>
                <a:spcPts val="0"/>
              </a:spcAft>
              <a:defRPr/>
            </a:pPr>
            <a:r>
              <a:rPr lang="it-IT" sz="1400" i="1" kern="0" dirty="0" smtClean="0">
                <a:solidFill>
                  <a:srgbClr val="FFFFFF"/>
                </a:solidFill>
                <a:latin typeface="Arial"/>
              </a:rPr>
              <a:t>Man</a:t>
            </a:r>
            <a:r>
              <a:rPr lang="en-GB" sz="1400" i="1" kern="0" dirty="0" smtClean="0">
                <a:solidFill>
                  <a:srgbClr val="FFFFFF"/>
                </a:solidFill>
                <a:latin typeface="Arial"/>
              </a:rPr>
              <a:t> </a:t>
            </a:r>
            <a:r>
              <a:rPr lang="en-GB" sz="1400" i="1" kern="0" dirty="0">
                <a:solidFill>
                  <a:srgbClr val="FFFFFF"/>
                </a:solidFill>
                <a:latin typeface="Arial"/>
              </a:rPr>
              <a:t>et al., UOG </a:t>
            </a:r>
            <a:r>
              <a:rPr lang="en-GB" sz="1400" i="1" kern="0" dirty="0" smtClean="0">
                <a:solidFill>
                  <a:srgbClr val="FFFFFF"/>
                </a:solidFill>
                <a:latin typeface="Arial"/>
              </a:rPr>
              <a:t>2016</a:t>
            </a:r>
            <a:endParaRPr lang="en-GB" sz="1400" i="1" kern="0" dirty="0">
              <a:solidFill>
                <a:srgbClr val="FFFFFF"/>
              </a:solidFill>
              <a:latin typeface="Arial"/>
            </a:endParaRPr>
          </a:p>
        </p:txBody>
      </p:sp>
      <p:grpSp>
        <p:nvGrpSpPr>
          <p:cNvPr id="30" name="Gruppo 29"/>
          <p:cNvGrpSpPr/>
          <p:nvPr/>
        </p:nvGrpSpPr>
        <p:grpSpPr>
          <a:xfrm>
            <a:off x="3150931" y="2420888"/>
            <a:ext cx="6173597" cy="4437112"/>
            <a:chOff x="3078923" y="2420888"/>
            <a:chExt cx="6173597" cy="4437112"/>
          </a:xfrm>
        </p:grpSpPr>
        <p:pic>
          <p:nvPicPr>
            <p:cNvPr id="11" name="Immagin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8923" y="2736873"/>
              <a:ext cx="5792086" cy="3932487"/>
            </a:xfrm>
            <a:prstGeom prst="rect">
              <a:avLst/>
            </a:prstGeom>
          </p:spPr>
        </p:pic>
        <p:pic>
          <p:nvPicPr>
            <p:cNvPr id="2" name="Immagin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3888" y="3938015"/>
              <a:ext cx="260090" cy="1383876"/>
            </a:xfrm>
            <a:prstGeom prst="rect">
              <a:avLst/>
            </a:prstGeom>
          </p:spPr>
        </p:pic>
        <p:pic>
          <p:nvPicPr>
            <p:cNvPr id="3" name="Immagin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1299" y="6640821"/>
              <a:ext cx="2087334" cy="217179"/>
            </a:xfrm>
            <a:prstGeom prst="rect">
              <a:avLst/>
            </a:prstGeom>
          </p:spPr>
        </p:pic>
        <p:sp>
          <p:nvSpPr>
            <p:cNvPr id="19" name="Freccia sinistra 18"/>
            <p:cNvSpPr/>
            <p:nvPr/>
          </p:nvSpPr>
          <p:spPr bwMode="auto">
            <a:xfrm rot="13462674">
              <a:off x="4064102" y="3193295"/>
              <a:ext cx="668137" cy="261526"/>
            </a:xfrm>
            <a:prstGeom prst="leftArrow">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22" name="Rettangolo 21"/>
            <p:cNvSpPr/>
            <p:nvPr/>
          </p:nvSpPr>
          <p:spPr>
            <a:xfrm>
              <a:off x="3275856" y="2492896"/>
              <a:ext cx="1944216" cy="584775"/>
            </a:xfrm>
            <a:prstGeom prst="rect">
              <a:avLst/>
            </a:prstGeom>
          </p:spPr>
          <p:txBody>
            <a:bodyPr wrap="square">
              <a:spAutoFit/>
            </a:bodyPr>
            <a:lstStyle/>
            <a:p>
              <a:pPr algn="ctr"/>
              <a:r>
                <a:rPr lang="en-GB" sz="1600" dirty="0" smtClean="0">
                  <a:solidFill>
                    <a:srgbClr val="FF0000"/>
                  </a:solidFill>
                </a:rPr>
                <a:t>AGA</a:t>
              </a:r>
            </a:p>
            <a:p>
              <a:pPr algn="ctr"/>
              <a:r>
                <a:rPr lang="en-GB" sz="1600" dirty="0" smtClean="0">
                  <a:solidFill>
                    <a:srgbClr val="FF0000"/>
                  </a:solidFill>
                </a:rPr>
                <a:t>median value: </a:t>
              </a:r>
              <a:r>
                <a:rPr lang="en-GB" sz="1600" dirty="0">
                  <a:solidFill>
                    <a:srgbClr val="FF0000"/>
                  </a:solidFill>
                </a:rPr>
                <a:t>3</a:t>
              </a:r>
              <a:endParaRPr lang="it-IT" sz="1600" dirty="0">
                <a:solidFill>
                  <a:srgbClr val="FF0000"/>
                </a:solidFill>
              </a:endParaRPr>
            </a:p>
          </p:txBody>
        </p:sp>
        <p:sp>
          <p:nvSpPr>
            <p:cNvPr id="23" name="Rettangolo 22"/>
            <p:cNvSpPr/>
            <p:nvPr/>
          </p:nvSpPr>
          <p:spPr>
            <a:xfrm>
              <a:off x="5386839" y="2420888"/>
              <a:ext cx="1777449" cy="1077218"/>
            </a:xfrm>
            <a:prstGeom prst="rect">
              <a:avLst/>
            </a:prstGeom>
          </p:spPr>
          <p:txBody>
            <a:bodyPr wrap="square">
              <a:spAutoFit/>
            </a:bodyPr>
            <a:lstStyle/>
            <a:p>
              <a:pPr algn="ctr"/>
              <a:r>
                <a:rPr lang="en-GB" sz="1600" dirty="0" smtClean="0">
                  <a:solidFill>
                    <a:srgbClr val="FF0000"/>
                  </a:solidFill>
                </a:rPr>
                <a:t>SGA</a:t>
              </a:r>
            </a:p>
            <a:p>
              <a:pPr algn="ctr"/>
              <a:r>
                <a:rPr lang="en-GB" sz="1600" dirty="0" smtClean="0">
                  <a:solidFill>
                    <a:srgbClr val="FF0000"/>
                  </a:solidFill>
                </a:rPr>
                <a:t>with placental </a:t>
              </a:r>
              <a:r>
                <a:rPr lang="en-GB" sz="1600" dirty="0">
                  <a:solidFill>
                    <a:srgbClr val="FF0000"/>
                  </a:solidFill>
                </a:rPr>
                <a:t>cause of </a:t>
              </a:r>
              <a:r>
                <a:rPr lang="en-GB" sz="1600" dirty="0" smtClean="0">
                  <a:solidFill>
                    <a:srgbClr val="FF0000"/>
                  </a:solidFill>
                </a:rPr>
                <a:t>death</a:t>
              </a:r>
            </a:p>
            <a:p>
              <a:pPr algn="ctr"/>
              <a:r>
                <a:rPr lang="en-GB" sz="1600" b="1" dirty="0">
                  <a:solidFill>
                    <a:srgbClr val="FF0000"/>
                  </a:solidFill>
                </a:rPr>
                <a:t>median </a:t>
              </a:r>
              <a:r>
                <a:rPr lang="en-GB" sz="1600" b="1" dirty="0" smtClean="0">
                  <a:solidFill>
                    <a:srgbClr val="FF0000"/>
                  </a:solidFill>
                </a:rPr>
                <a:t>value: 6</a:t>
              </a:r>
              <a:endParaRPr lang="it-IT" sz="1600" b="1" dirty="0">
                <a:solidFill>
                  <a:srgbClr val="FF0000"/>
                </a:solidFill>
              </a:endParaRPr>
            </a:p>
          </p:txBody>
        </p:sp>
        <p:sp>
          <p:nvSpPr>
            <p:cNvPr id="24" name="Rettangolo 23"/>
            <p:cNvSpPr/>
            <p:nvPr/>
          </p:nvSpPr>
          <p:spPr>
            <a:xfrm>
              <a:off x="7304551" y="3573016"/>
              <a:ext cx="1947969" cy="1077218"/>
            </a:xfrm>
            <a:prstGeom prst="rect">
              <a:avLst/>
            </a:prstGeom>
          </p:spPr>
          <p:txBody>
            <a:bodyPr wrap="square">
              <a:spAutoFit/>
            </a:bodyPr>
            <a:lstStyle/>
            <a:p>
              <a:pPr algn="ctr"/>
              <a:r>
                <a:rPr lang="en-GB" sz="1600" dirty="0" smtClean="0">
                  <a:solidFill>
                    <a:srgbClr val="FF0000"/>
                  </a:solidFill>
                </a:rPr>
                <a:t>SGA</a:t>
              </a:r>
            </a:p>
            <a:p>
              <a:pPr algn="ctr"/>
              <a:r>
                <a:rPr lang="en-GB" sz="1600" dirty="0" smtClean="0">
                  <a:solidFill>
                    <a:srgbClr val="FF0000"/>
                  </a:solidFill>
                </a:rPr>
                <a:t>with NO </a:t>
              </a:r>
              <a:r>
                <a:rPr lang="en-GB" sz="1600" dirty="0">
                  <a:solidFill>
                    <a:srgbClr val="FF0000"/>
                  </a:solidFill>
                </a:rPr>
                <a:t>placental </a:t>
              </a:r>
              <a:r>
                <a:rPr lang="en-GB" sz="1600" dirty="0" smtClean="0">
                  <a:solidFill>
                    <a:srgbClr val="FF0000"/>
                  </a:solidFill>
                </a:rPr>
                <a:t>pathology</a:t>
              </a:r>
            </a:p>
            <a:p>
              <a:pPr algn="ctr"/>
              <a:r>
                <a:rPr lang="en-GB" sz="1600" dirty="0">
                  <a:solidFill>
                    <a:srgbClr val="FF0000"/>
                  </a:solidFill>
                </a:rPr>
                <a:t>median value: </a:t>
              </a:r>
              <a:r>
                <a:rPr lang="en-GB" sz="1600" dirty="0" smtClean="0">
                  <a:solidFill>
                    <a:srgbClr val="FF0000"/>
                  </a:solidFill>
                </a:rPr>
                <a:t>3</a:t>
              </a:r>
              <a:endParaRPr lang="it-IT" sz="1600" dirty="0">
                <a:solidFill>
                  <a:srgbClr val="FF0000"/>
                </a:solidFill>
              </a:endParaRPr>
            </a:p>
          </p:txBody>
        </p:sp>
        <p:sp>
          <p:nvSpPr>
            <p:cNvPr id="25" name="Freccia sinistra 24"/>
            <p:cNvSpPr/>
            <p:nvPr/>
          </p:nvSpPr>
          <p:spPr bwMode="auto">
            <a:xfrm rot="16200000">
              <a:off x="5952871" y="3684248"/>
              <a:ext cx="668137" cy="261526"/>
            </a:xfrm>
            <a:prstGeom prst="lef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26" name="Freccia sinistra 25"/>
            <p:cNvSpPr/>
            <p:nvPr/>
          </p:nvSpPr>
          <p:spPr bwMode="auto">
            <a:xfrm rot="17144381">
              <a:off x="7338443" y="5186925"/>
              <a:ext cx="1414518" cy="249451"/>
            </a:xfrm>
            <a:prstGeom prst="leftArrow">
              <a:avLst/>
            </a:prstGeom>
            <a:noFill/>
            <a:ln w="28575" cap="flat" cmpd="sng" algn="ctr">
              <a:solidFill>
                <a:srgbClr val="FF0000"/>
              </a:solidFill>
              <a:prstDash val="solid"/>
              <a:round/>
              <a:headEnd type="none" w="med" len="med"/>
              <a:tailEnd type="none" w="med" len="med"/>
            </a:ln>
            <a:effectLst>
              <a:outerShdw blurRad="50800" dist="50800" dir="5400000" sx="27000" sy="27000" algn="ctr" rotWithShape="0">
                <a:srgbClr val="000000">
                  <a:alpha val="43137"/>
                </a:srgbClr>
              </a:outerShdw>
              <a:softEdge rad="0"/>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grpSp>
    </p:spTree>
    <p:extLst>
      <p:ext uri="{BB962C8B-B14F-4D97-AF65-F5344CB8AC3E}">
        <p14:creationId xmlns:p14="http://schemas.microsoft.com/office/powerpoint/2010/main" val="5771221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0" y="-15875"/>
            <a:ext cx="9144000" cy="923925"/>
            <a:chOff x="0" y="3755"/>
            <a:chExt cx="5760" cy="582"/>
          </a:xfrm>
        </p:grpSpPr>
        <p:pic>
          <p:nvPicPr>
            <p:cNvPr id="922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27"/>
          <p:cNvSpPr txBox="1">
            <a:spLocks noChangeArrowheads="1"/>
          </p:cNvSpPr>
          <p:nvPr/>
        </p:nvSpPr>
        <p:spPr bwMode="auto">
          <a:xfrm>
            <a:off x="2195736" y="1887215"/>
            <a:ext cx="4680520" cy="461665"/>
          </a:xfrm>
          <a:prstGeom prst="rect">
            <a:avLst/>
          </a:prstGeom>
          <a:solidFill>
            <a:srgbClr val="EADEE7"/>
          </a:solidFill>
          <a:ln w="28575" algn="ctr">
            <a:solidFill>
              <a:srgbClr val="445895"/>
            </a:solidFill>
            <a:miter lim="800000"/>
            <a:headEnd/>
            <a:tailEnd/>
          </a:ln>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GB" altLang="en-US" sz="2400" b="1" dirty="0" smtClean="0"/>
              <a:t>Results</a:t>
            </a:r>
            <a:endParaRPr lang="en-GB" altLang="en-US" sz="2400" b="1" dirty="0"/>
          </a:p>
        </p:txBody>
      </p:sp>
      <p:sp>
        <p:nvSpPr>
          <p:cNvPr id="15" name="Text Box 5"/>
          <p:cNvSpPr txBox="1">
            <a:spLocks noChangeArrowheads="1"/>
          </p:cNvSpPr>
          <p:nvPr/>
        </p:nvSpPr>
        <p:spPr bwMode="auto">
          <a:xfrm>
            <a:off x="0" y="941819"/>
            <a:ext cx="9108504" cy="830997"/>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a:rPr>
              <a:t>Organ weights and ratios for postmortem identification of fetal growth restriction: utility and confounding factors</a:t>
            </a:r>
          </a:p>
          <a:p>
            <a:pPr algn="ctr" eaLnBrk="1" fontAlgn="auto" hangingPunct="1">
              <a:spcBef>
                <a:spcPts val="0"/>
              </a:spcBef>
              <a:spcAft>
                <a:spcPts val="0"/>
              </a:spcAft>
              <a:defRPr/>
            </a:pPr>
            <a:r>
              <a:rPr lang="it-IT" sz="1400" i="1" kern="0" dirty="0" smtClean="0">
                <a:solidFill>
                  <a:srgbClr val="FFFFFF"/>
                </a:solidFill>
                <a:latin typeface="Arial"/>
              </a:rPr>
              <a:t>Man</a:t>
            </a:r>
            <a:r>
              <a:rPr lang="en-GB" sz="1400" i="1" kern="0" dirty="0" smtClean="0">
                <a:solidFill>
                  <a:srgbClr val="FFFFFF"/>
                </a:solidFill>
                <a:latin typeface="Arial"/>
              </a:rPr>
              <a:t> </a:t>
            </a:r>
            <a:r>
              <a:rPr lang="en-GB" sz="1400" i="1" kern="0" dirty="0">
                <a:solidFill>
                  <a:srgbClr val="FFFFFF"/>
                </a:solidFill>
                <a:latin typeface="Arial"/>
              </a:rPr>
              <a:t>et al., UOG </a:t>
            </a:r>
            <a:r>
              <a:rPr lang="en-GB" sz="1400" i="1" kern="0" dirty="0" smtClean="0">
                <a:solidFill>
                  <a:srgbClr val="FFFFFF"/>
                </a:solidFill>
                <a:latin typeface="Arial"/>
              </a:rPr>
              <a:t>2016</a:t>
            </a:r>
            <a:endParaRPr lang="en-GB" sz="1400" i="1" kern="0" dirty="0">
              <a:solidFill>
                <a:srgbClr val="FFFFFF"/>
              </a:solidFill>
              <a:latin typeface="Arial"/>
            </a:endParaRPr>
          </a:p>
        </p:txBody>
      </p:sp>
      <p:pic>
        <p:nvPicPr>
          <p:cNvPr id="5"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9636" y="15094296"/>
            <a:ext cx="5156200" cy="622300"/>
          </a:xfrm>
          <a:prstGeom prst="rect">
            <a:avLst/>
          </a:prstGeom>
        </p:spPr>
      </p:pic>
      <p:sp>
        <p:nvSpPr>
          <p:cNvPr id="20" name="Rettangolo 19"/>
          <p:cNvSpPr/>
          <p:nvPr/>
        </p:nvSpPr>
        <p:spPr>
          <a:xfrm>
            <a:off x="539552" y="2636912"/>
            <a:ext cx="8064896" cy="3970318"/>
          </a:xfrm>
          <a:prstGeom prst="rect">
            <a:avLst/>
          </a:prstGeom>
        </p:spPr>
        <p:txBody>
          <a:bodyPr wrap="square">
            <a:spAutoFit/>
          </a:bodyPr>
          <a:lstStyle/>
          <a:p>
            <a:pPr marL="285750" indent="-285750" algn="just">
              <a:lnSpc>
                <a:spcPct val="90000"/>
              </a:lnSpc>
              <a:buFont typeface="Arial" charset="0"/>
              <a:buChar char="•"/>
            </a:pPr>
            <a:r>
              <a:rPr lang="en-GB" sz="2000" b="1" dirty="0"/>
              <a:t>A </a:t>
            </a:r>
            <a:r>
              <a:rPr lang="en-GB" sz="2000" b="1" dirty="0" err="1"/>
              <a:t>brain:liver</a:t>
            </a:r>
            <a:r>
              <a:rPr lang="en-GB" sz="2000" b="1" dirty="0"/>
              <a:t> weight ratio of 6 differentiated placental FGR from SGA</a:t>
            </a:r>
            <a:r>
              <a:rPr lang="en-GB" sz="2000" dirty="0"/>
              <a:t> </a:t>
            </a:r>
            <a:r>
              <a:rPr lang="en-GB" sz="2000" b="1" dirty="0"/>
              <a:t>without </a:t>
            </a:r>
            <a:r>
              <a:rPr lang="en-GB" sz="2000" b="1" dirty="0" smtClean="0"/>
              <a:t>significant placental </a:t>
            </a:r>
            <a:r>
              <a:rPr lang="en-GB" sz="2000" b="1" dirty="0"/>
              <a:t>pathology</a:t>
            </a:r>
            <a:r>
              <a:rPr lang="en-GB" sz="2000" dirty="0"/>
              <a:t>, with a sensitivity of 53% and specificity of 80</a:t>
            </a:r>
            <a:r>
              <a:rPr lang="en-GB" sz="2000" dirty="0" smtClean="0"/>
              <a:t>%.</a:t>
            </a:r>
          </a:p>
          <a:p>
            <a:pPr marL="285750" indent="-285750" algn="just">
              <a:lnSpc>
                <a:spcPct val="90000"/>
              </a:lnSpc>
              <a:buFont typeface="Arial" charset="0"/>
              <a:buChar char="•"/>
            </a:pPr>
            <a:endParaRPr lang="en-GB" sz="2000" dirty="0"/>
          </a:p>
          <a:p>
            <a:pPr marL="285750" indent="-285750" algn="just">
              <a:lnSpc>
                <a:spcPct val="90000"/>
              </a:lnSpc>
              <a:buFont typeface="Arial" charset="0"/>
              <a:buChar char="•"/>
            </a:pPr>
            <a:r>
              <a:rPr lang="en-GB" sz="2000" b="1" dirty="0"/>
              <a:t>A </a:t>
            </a:r>
            <a:r>
              <a:rPr lang="en-GB" sz="2000" b="1" dirty="0" err="1"/>
              <a:t>brain:liver</a:t>
            </a:r>
            <a:r>
              <a:rPr lang="en-GB" sz="2000" b="1" dirty="0"/>
              <a:t> weight ratio of 6 would identify SGA with placental disease </a:t>
            </a:r>
            <a:r>
              <a:rPr lang="en-GB" sz="2000" b="1" i="1" dirty="0"/>
              <a:t>vs</a:t>
            </a:r>
            <a:r>
              <a:rPr lang="en-GB" sz="2000" b="1" dirty="0"/>
              <a:t> all other causes of death </a:t>
            </a:r>
            <a:r>
              <a:rPr lang="en-GB" sz="2000" dirty="0"/>
              <a:t>with a sensitivity of 55% and specificity of 92</a:t>
            </a:r>
            <a:r>
              <a:rPr lang="en-GB" sz="2000" dirty="0" smtClean="0"/>
              <a:t>%.</a:t>
            </a:r>
          </a:p>
          <a:p>
            <a:pPr marL="285750" indent="-285750" algn="just">
              <a:lnSpc>
                <a:spcPct val="90000"/>
              </a:lnSpc>
              <a:buFont typeface="Arial" charset="0"/>
              <a:buChar char="•"/>
            </a:pPr>
            <a:endParaRPr lang="en-GB" sz="2000" dirty="0"/>
          </a:p>
          <a:p>
            <a:pPr marL="285750" indent="-285750" algn="just">
              <a:lnSpc>
                <a:spcPct val="90000"/>
              </a:lnSpc>
              <a:buFont typeface="Arial" charset="0"/>
              <a:buChar char="•"/>
            </a:pPr>
            <a:r>
              <a:rPr lang="en-GB" sz="2000" dirty="0" smtClean="0"/>
              <a:t>However</a:t>
            </a:r>
            <a:r>
              <a:rPr lang="en-GB" sz="2000" dirty="0"/>
              <a:t>, there was no </a:t>
            </a:r>
            <a:r>
              <a:rPr lang="en-GB" sz="2000" dirty="0" err="1"/>
              <a:t>brain:liver</a:t>
            </a:r>
            <a:r>
              <a:rPr lang="en-GB" sz="2000" dirty="0"/>
              <a:t> weight ratio that absolutely distinguished these groups; some cases of ‘placental FGR’ had a </a:t>
            </a:r>
            <a:r>
              <a:rPr lang="en-GB" sz="2000" dirty="0" err="1"/>
              <a:t>brain:liver</a:t>
            </a:r>
            <a:r>
              <a:rPr lang="en-GB" sz="2000" dirty="0"/>
              <a:t> ratio of </a:t>
            </a:r>
            <a:r>
              <a:rPr lang="en-GB" sz="2000" dirty="0" smtClean="0"/>
              <a:t>2–3</a:t>
            </a:r>
            <a:r>
              <a:rPr lang="en-GB" sz="2000" dirty="0"/>
              <a:t>, whilst some cases with no evidence of placental disease or other pathology had ratios &gt; </a:t>
            </a:r>
            <a:r>
              <a:rPr lang="en-GB" sz="2000" dirty="0" smtClean="0"/>
              <a:t>6.</a:t>
            </a:r>
            <a:endParaRPr lang="en-GB" sz="2000" dirty="0"/>
          </a:p>
          <a:p>
            <a:pPr marL="285750" indent="-285750" algn="just">
              <a:lnSpc>
                <a:spcPct val="90000"/>
              </a:lnSpc>
              <a:buFont typeface="Arial" charset="0"/>
              <a:buChar char="•"/>
            </a:pPr>
            <a:endParaRPr lang="en-GB" sz="2000" dirty="0" smtClean="0"/>
          </a:p>
          <a:p>
            <a:pPr marL="285750" indent="-285750" algn="just">
              <a:lnSpc>
                <a:spcPct val="90000"/>
              </a:lnSpc>
              <a:buFont typeface="Arial" charset="0"/>
              <a:buChar char="•"/>
            </a:pPr>
            <a:endParaRPr lang="en-GB" sz="2000" dirty="0" smtClean="0"/>
          </a:p>
        </p:txBody>
      </p:sp>
    </p:spTree>
    <p:extLst>
      <p:ext uri="{BB962C8B-B14F-4D97-AF65-F5344CB8AC3E}">
        <p14:creationId xmlns:p14="http://schemas.microsoft.com/office/powerpoint/2010/main" val="11288915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
          <p:cNvGrpSpPr>
            <a:grpSpLocks/>
          </p:cNvGrpSpPr>
          <p:nvPr/>
        </p:nvGrpSpPr>
        <p:grpSpPr bwMode="auto">
          <a:xfrm>
            <a:off x="0" y="-15875"/>
            <a:ext cx="9144000" cy="923925"/>
            <a:chOff x="0" y="3755"/>
            <a:chExt cx="5760" cy="582"/>
          </a:xfrm>
        </p:grpSpPr>
        <p:pic>
          <p:nvPicPr>
            <p:cNvPr id="12294"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1" name="Rectangle 7"/>
          <p:cNvSpPr>
            <a:spLocks noChangeArrowheads="1"/>
          </p:cNvSpPr>
          <p:nvPr/>
        </p:nvSpPr>
        <p:spPr bwMode="auto">
          <a:xfrm>
            <a:off x="3556262" y="1916832"/>
            <a:ext cx="2031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GB" altLang="en-US" sz="2400" b="1" dirty="0">
                <a:solidFill>
                  <a:srgbClr val="000000"/>
                </a:solidFill>
              </a:rPr>
              <a:t>Conclusions</a:t>
            </a:r>
          </a:p>
        </p:txBody>
      </p:sp>
      <p:sp>
        <p:nvSpPr>
          <p:cNvPr id="2" name="Rettangolo 1"/>
          <p:cNvSpPr/>
          <p:nvPr/>
        </p:nvSpPr>
        <p:spPr>
          <a:xfrm>
            <a:off x="179512" y="2420888"/>
            <a:ext cx="8640960" cy="3970318"/>
          </a:xfrm>
          <a:prstGeom prst="rect">
            <a:avLst/>
          </a:prstGeom>
        </p:spPr>
        <p:txBody>
          <a:bodyPr wrap="square">
            <a:spAutoFit/>
          </a:bodyPr>
          <a:lstStyle/>
          <a:p>
            <a:pPr marL="342900" indent="-342900" algn="just">
              <a:lnSpc>
                <a:spcPct val="90000"/>
              </a:lnSpc>
              <a:buFont typeface="Arial"/>
              <a:buChar char="•"/>
            </a:pPr>
            <a:r>
              <a:rPr lang="en-GB" sz="2000" dirty="0" smtClean="0"/>
              <a:t>Changes with intrauterine retention after death </a:t>
            </a:r>
            <a:r>
              <a:rPr lang="en-GB" sz="2000" dirty="0"/>
              <a:t>lead to loss of fetal weight, with preferential weight loss of visceral organs such as the liver. </a:t>
            </a:r>
            <a:endParaRPr lang="en-GB" sz="2000" dirty="0" smtClean="0"/>
          </a:p>
          <a:p>
            <a:pPr marL="342900" indent="-342900" algn="just">
              <a:lnSpc>
                <a:spcPct val="90000"/>
              </a:lnSpc>
              <a:buFont typeface="Arial"/>
              <a:buChar char="•"/>
            </a:pPr>
            <a:endParaRPr lang="en-GB" sz="2000" dirty="0"/>
          </a:p>
          <a:p>
            <a:pPr marL="342900" indent="-342900" algn="just">
              <a:lnSpc>
                <a:spcPct val="90000"/>
              </a:lnSpc>
              <a:buFont typeface="Arial"/>
              <a:buChar char="•"/>
            </a:pPr>
            <a:r>
              <a:rPr lang="en-GB" sz="2000" dirty="0" smtClean="0"/>
              <a:t>Maceration </a:t>
            </a:r>
            <a:r>
              <a:rPr lang="en-GB" sz="2000" dirty="0"/>
              <a:t>affects the </a:t>
            </a:r>
            <a:r>
              <a:rPr lang="en-GB" sz="2000" dirty="0" err="1"/>
              <a:t>brain:liver</a:t>
            </a:r>
            <a:r>
              <a:rPr lang="en-GB" sz="2000" dirty="0"/>
              <a:t> weight ratio and adjustment should be made for such changes during interpretation of </a:t>
            </a:r>
            <a:r>
              <a:rPr lang="en-GB" sz="2000" dirty="0" smtClean="0"/>
              <a:t>ratios.</a:t>
            </a:r>
          </a:p>
          <a:p>
            <a:pPr marL="342900" indent="-342900" algn="just">
              <a:lnSpc>
                <a:spcPct val="90000"/>
              </a:lnSpc>
              <a:buFont typeface="Arial"/>
              <a:buChar char="•"/>
            </a:pPr>
            <a:endParaRPr lang="en-GB" sz="2000" dirty="0"/>
          </a:p>
          <a:p>
            <a:pPr marL="342900" indent="-342900" algn="just">
              <a:lnSpc>
                <a:spcPct val="90000"/>
              </a:lnSpc>
              <a:buFont typeface="Arial"/>
              <a:buChar char="•"/>
            </a:pPr>
            <a:r>
              <a:rPr lang="en-GB" sz="2000" dirty="0" smtClean="0"/>
              <a:t>The </a:t>
            </a:r>
            <a:r>
              <a:rPr lang="en-GB" sz="2000" dirty="0" err="1"/>
              <a:t>brain:liver</a:t>
            </a:r>
            <a:r>
              <a:rPr lang="en-GB" sz="2000" dirty="0"/>
              <a:t> weight ratio in non-SGA fetuses has a median normal value of around 2.5–3 but the normal range extends to </a:t>
            </a:r>
            <a:r>
              <a:rPr lang="en-GB" sz="2000" dirty="0" smtClean="0"/>
              <a:t>5.</a:t>
            </a:r>
          </a:p>
          <a:p>
            <a:pPr marL="342900" indent="-342900" algn="just">
              <a:lnSpc>
                <a:spcPct val="90000"/>
              </a:lnSpc>
              <a:buFont typeface="Arial"/>
              <a:buChar char="•"/>
            </a:pPr>
            <a:endParaRPr lang="en-GB" sz="2000" dirty="0"/>
          </a:p>
          <a:p>
            <a:pPr marL="342900" indent="-342900" algn="just">
              <a:lnSpc>
                <a:spcPct val="90000"/>
              </a:lnSpc>
              <a:buFont typeface="Arial"/>
              <a:buChar char="•"/>
            </a:pPr>
            <a:r>
              <a:rPr lang="en-GB" sz="2000" dirty="0" smtClean="0"/>
              <a:t>The </a:t>
            </a:r>
            <a:r>
              <a:rPr lang="en-GB" sz="2000" dirty="0" err="1"/>
              <a:t>brain:liver</a:t>
            </a:r>
            <a:r>
              <a:rPr lang="en-GB" sz="2000" dirty="0"/>
              <a:t> weight ratio can be used to distinguish non-FGR-SGA from FGR, and intrauterine deaths with placental pathologies from other causes of death, with a ratio of 6 providing optimal sensitivity and specificity. However, there is no ratio value that identifies FGR </a:t>
            </a:r>
            <a:r>
              <a:rPr lang="en-GB" sz="2000" dirty="0" smtClean="0"/>
              <a:t>unequivocally.</a:t>
            </a:r>
            <a:endParaRPr lang="en-GB" sz="2000" dirty="0"/>
          </a:p>
        </p:txBody>
      </p:sp>
      <p:sp>
        <p:nvSpPr>
          <p:cNvPr id="9" name="Text Box 5"/>
          <p:cNvSpPr txBox="1">
            <a:spLocks noChangeArrowheads="1"/>
          </p:cNvSpPr>
          <p:nvPr/>
        </p:nvSpPr>
        <p:spPr bwMode="auto">
          <a:xfrm>
            <a:off x="0" y="941819"/>
            <a:ext cx="9108504" cy="830997"/>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a:rPr>
              <a:t>Organ weights and ratios for postmortem identification of fetal growth restriction: utility and confounding factors</a:t>
            </a:r>
          </a:p>
          <a:p>
            <a:pPr algn="ctr" eaLnBrk="1" fontAlgn="auto" hangingPunct="1">
              <a:spcBef>
                <a:spcPts val="0"/>
              </a:spcBef>
              <a:spcAft>
                <a:spcPts val="0"/>
              </a:spcAft>
              <a:defRPr/>
            </a:pPr>
            <a:r>
              <a:rPr lang="it-IT" sz="1400" i="1" kern="0" dirty="0" smtClean="0">
                <a:solidFill>
                  <a:srgbClr val="FFFFFF"/>
                </a:solidFill>
                <a:latin typeface="Arial"/>
              </a:rPr>
              <a:t>Man</a:t>
            </a:r>
            <a:r>
              <a:rPr lang="en-GB" sz="1400" i="1" kern="0" dirty="0" smtClean="0">
                <a:solidFill>
                  <a:srgbClr val="FFFFFF"/>
                </a:solidFill>
                <a:latin typeface="Arial"/>
              </a:rPr>
              <a:t> </a:t>
            </a:r>
            <a:r>
              <a:rPr lang="en-GB" sz="1400" i="1" kern="0" dirty="0">
                <a:solidFill>
                  <a:srgbClr val="FFFFFF"/>
                </a:solidFill>
                <a:latin typeface="Arial"/>
              </a:rPr>
              <a:t>et al., UOG </a:t>
            </a:r>
            <a:r>
              <a:rPr lang="en-GB" sz="1400" i="1" kern="0" dirty="0" smtClean="0">
                <a:solidFill>
                  <a:srgbClr val="FFFFFF"/>
                </a:solidFill>
                <a:latin typeface="Arial"/>
              </a:rPr>
              <a:t>2016</a:t>
            </a:r>
            <a:endParaRPr lang="en-GB" sz="1400" i="1" kern="0" dirty="0">
              <a:solidFill>
                <a:srgbClr val="FFFFFF"/>
              </a:solidFill>
              <a:latin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15875"/>
            <a:ext cx="9144000" cy="923925"/>
            <a:chOff x="0" y="3755"/>
            <a:chExt cx="5760" cy="582"/>
          </a:xfrm>
        </p:grpSpPr>
        <p:pic>
          <p:nvPicPr>
            <p:cNvPr id="13320"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6" name="Text Box 27"/>
          <p:cNvSpPr txBox="1">
            <a:spLocks noChangeArrowheads="1"/>
          </p:cNvSpPr>
          <p:nvPr/>
        </p:nvSpPr>
        <p:spPr bwMode="auto">
          <a:xfrm>
            <a:off x="2322165" y="2031231"/>
            <a:ext cx="4410075" cy="461665"/>
          </a:xfrm>
          <a:prstGeom prst="rect">
            <a:avLst/>
          </a:prstGeom>
          <a:solidFill>
            <a:srgbClr val="EADEE7"/>
          </a:solidFill>
          <a:ln w="28575" algn="ctr">
            <a:solidFill>
              <a:srgbClr val="445895"/>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GB" altLang="en-US" sz="2400" b="1"/>
              <a:t>Strengths</a:t>
            </a:r>
          </a:p>
        </p:txBody>
      </p:sp>
      <p:sp>
        <p:nvSpPr>
          <p:cNvPr id="10" name="Rettangolo 9"/>
          <p:cNvSpPr/>
          <p:nvPr/>
        </p:nvSpPr>
        <p:spPr>
          <a:xfrm>
            <a:off x="251520" y="2701369"/>
            <a:ext cx="8784976" cy="1938992"/>
          </a:xfrm>
          <a:prstGeom prst="rect">
            <a:avLst/>
          </a:prstGeom>
        </p:spPr>
        <p:txBody>
          <a:bodyPr wrap="square">
            <a:spAutoFit/>
          </a:bodyPr>
          <a:lstStyle/>
          <a:p>
            <a:pPr algn="just" eaLnBrk="1" fontAlgn="auto" hangingPunct="1">
              <a:spcBef>
                <a:spcPct val="50000"/>
              </a:spcBef>
              <a:spcAft>
                <a:spcPts val="0"/>
              </a:spcAft>
              <a:defRPr/>
            </a:pPr>
            <a:r>
              <a:rPr lang="en-GB" sz="2000" kern="0" spc="-10" dirty="0" smtClean="0">
                <a:solidFill>
                  <a:sysClr val="windowText" lastClr="000000"/>
                </a:solidFill>
                <a:latin typeface="Arial"/>
              </a:rPr>
              <a:t>This </a:t>
            </a:r>
            <a:r>
              <a:rPr lang="en-GB" sz="2000" kern="0" spc="-10" dirty="0">
                <a:solidFill>
                  <a:sysClr val="windowText" lastClr="000000"/>
                </a:solidFill>
                <a:latin typeface="Arial"/>
              </a:rPr>
              <a:t>is the first study to provide quantitative data regarding the </a:t>
            </a:r>
            <a:r>
              <a:rPr lang="en-GB" sz="2000" kern="0" spc="-10" dirty="0" smtClean="0">
                <a:solidFill>
                  <a:sysClr val="windowText" lastClr="000000"/>
                </a:solidFill>
                <a:latin typeface="Arial"/>
              </a:rPr>
              <a:t>effects of maceration. </a:t>
            </a:r>
            <a:r>
              <a:rPr lang="en-GB" sz="2000" kern="0" spc="-10" dirty="0">
                <a:solidFill>
                  <a:sysClr val="windowText" lastClr="000000"/>
                </a:solidFill>
                <a:latin typeface="Arial"/>
              </a:rPr>
              <a:t>This is the largest dataset available (five times larger than that of the previous largest </a:t>
            </a:r>
            <a:r>
              <a:rPr lang="en-GB" sz="2000" kern="0" spc="-10" dirty="0" smtClean="0">
                <a:solidFill>
                  <a:sysClr val="windowText" lastClr="000000"/>
                </a:solidFill>
                <a:latin typeface="Arial"/>
              </a:rPr>
              <a:t>study) presenting </a:t>
            </a:r>
            <a:r>
              <a:rPr lang="en-GB" sz="2000" kern="0" spc="-10" dirty="0">
                <a:solidFill>
                  <a:sysClr val="windowText" lastClr="000000"/>
                </a:solidFill>
                <a:latin typeface="Arial"/>
              </a:rPr>
              <a:t>detailed stillbirth autopsy </a:t>
            </a:r>
            <a:r>
              <a:rPr lang="en-GB" sz="2000" kern="0" spc="-10" dirty="0" smtClean="0">
                <a:solidFill>
                  <a:sysClr val="windowText" lastClr="000000"/>
                </a:solidFill>
                <a:latin typeface="Arial"/>
              </a:rPr>
              <a:t>data collected </a:t>
            </a:r>
            <a:r>
              <a:rPr lang="en-GB" sz="2000" kern="0" spc="-10" dirty="0">
                <a:solidFill>
                  <a:sysClr val="windowText" lastClr="000000"/>
                </a:solidFill>
                <a:latin typeface="Arial"/>
              </a:rPr>
              <a:t>and recorded in a dedicated research </a:t>
            </a:r>
            <a:r>
              <a:rPr lang="en-GB" sz="2000" kern="0" spc="-10" dirty="0" smtClean="0">
                <a:solidFill>
                  <a:sysClr val="windowText" lastClr="000000"/>
                </a:solidFill>
                <a:latin typeface="Arial"/>
              </a:rPr>
              <a:t>database</a:t>
            </a:r>
            <a:r>
              <a:rPr lang="en-GB" sz="2000" kern="0" spc="-10" dirty="0">
                <a:solidFill>
                  <a:sysClr val="windowText" lastClr="000000"/>
                </a:solidFill>
                <a:latin typeface="Arial"/>
              </a:rPr>
              <a:t>. </a:t>
            </a:r>
            <a:r>
              <a:rPr lang="en-GB" sz="2000" kern="0" spc="-10" dirty="0" smtClean="0">
                <a:solidFill>
                  <a:sysClr val="windowText" lastClr="000000"/>
                </a:solidFill>
                <a:latin typeface="Arial"/>
              </a:rPr>
              <a:t>This is the </a:t>
            </a:r>
            <a:r>
              <a:rPr lang="en-GB" sz="2000" kern="0" spc="-10" dirty="0">
                <a:solidFill>
                  <a:sysClr val="windowText" lastClr="000000"/>
                </a:solidFill>
                <a:latin typeface="Arial"/>
              </a:rPr>
              <a:t>first study to evaluate pathologically determined mechanisms in SGA </a:t>
            </a:r>
            <a:r>
              <a:rPr lang="en-GB" sz="2000" kern="0" spc="-10" dirty="0" err="1">
                <a:solidFill>
                  <a:sysClr val="windowText" lastClr="000000"/>
                </a:solidFill>
                <a:latin typeface="Arial"/>
              </a:rPr>
              <a:t>fetuses</a:t>
            </a:r>
            <a:r>
              <a:rPr lang="en-GB" sz="2000" kern="0" spc="-10" dirty="0">
                <a:solidFill>
                  <a:sysClr val="windowText" lastClr="000000"/>
                </a:solidFill>
                <a:latin typeface="Arial"/>
              </a:rPr>
              <a:t> rather than using weight &lt; 10th centile as an ‘outcome</a:t>
            </a:r>
            <a:r>
              <a:rPr lang="en-GB" sz="2000" kern="0" spc="-10" dirty="0" smtClean="0">
                <a:solidFill>
                  <a:sysClr val="windowText" lastClr="000000"/>
                </a:solidFill>
                <a:latin typeface="Arial"/>
              </a:rPr>
              <a:t>’.</a:t>
            </a:r>
            <a:endParaRPr lang="en-GB" sz="2000" kern="0" spc="-10" dirty="0">
              <a:solidFill>
                <a:sysClr val="windowText" lastClr="000000"/>
              </a:solidFill>
              <a:latin typeface="Arial"/>
            </a:endParaRPr>
          </a:p>
        </p:txBody>
      </p:sp>
      <p:sp>
        <p:nvSpPr>
          <p:cNvPr id="9" name="Text Box 27"/>
          <p:cNvSpPr txBox="1">
            <a:spLocks noChangeArrowheads="1"/>
          </p:cNvSpPr>
          <p:nvPr/>
        </p:nvSpPr>
        <p:spPr bwMode="auto">
          <a:xfrm>
            <a:off x="2665090" y="4869160"/>
            <a:ext cx="3779118" cy="461665"/>
          </a:xfrm>
          <a:prstGeom prst="rect">
            <a:avLst/>
          </a:prstGeom>
          <a:solidFill>
            <a:srgbClr val="EADEE7"/>
          </a:solidFill>
          <a:ln w="28575" algn="ctr">
            <a:solidFill>
              <a:srgbClr val="445895"/>
            </a:solidFill>
            <a:miter lim="800000"/>
            <a:headEnd/>
            <a:tailEnd/>
          </a:ln>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GB" altLang="en-US" sz="2400" b="1"/>
              <a:t>Limitations</a:t>
            </a:r>
          </a:p>
        </p:txBody>
      </p:sp>
      <p:sp>
        <p:nvSpPr>
          <p:cNvPr id="12" name="Rettangolo 11"/>
          <p:cNvSpPr/>
          <p:nvPr/>
        </p:nvSpPr>
        <p:spPr>
          <a:xfrm>
            <a:off x="179512" y="5517232"/>
            <a:ext cx="8784976" cy="1015663"/>
          </a:xfrm>
          <a:prstGeom prst="rect">
            <a:avLst/>
          </a:prstGeom>
        </p:spPr>
        <p:txBody>
          <a:bodyPr wrap="square">
            <a:spAutoFit/>
          </a:bodyPr>
          <a:lstStyle/>
          <a:p>
            <a:pPr algn="just" eaLnBrk="1" fontAlgn="auto" hangingPunct="1">
              <a:spcBef>
                <a:spcPct val="50000"/>
              </a:spcBef>
              <a:spcAft>
                <a:spcPts val="0"/>
              </a:spcAft>
              <a:defRPr/>
            </a:pPr>
            <a:r>
              <a:rPr lang="en-GB" sz="2000" kern="0" spc="-10" dirty="0" smtClean="0">
                <a:solidFill>
                  <a:sysClr val="windowText" lastClr="000000"/>
                </a:solidFill>
                <a:latin typeface="Arial"/>
              </a:rPr>
              <a:t>The retrospective nature of the study, </a:t>
            </a:r>
            <a:r>
              <a:rPr lang="en-GB" sz="2000" kern="0" spc="-10" dirty="0">
                <a:solidFill>
                  <a:sysClr val="windowText" lastClr="000000"/>
                </a:solidFill>
                <a:latin typeface="Arial"/>
              </a:rPr>
              <a:t>an issue which is intrinsic to all studies of stillbirth, since this represents a rare event and hence is generally unsuitable for prospective studies to address reasonably.</a:t>
            </a:r>
          </a:p>
        </p:txBody>
      </p:sp>
      <p:sp>
        <p:nvSpPr>
          <p:cNvPr id="11" name="Text Box 5"/>
          <p:cNvSpPr txBox="1">
            <a:spLocks noChangeArrowheads="1"/>
          </p:cNvSpPr>
          <p:nvPr/>
        </p:nvSpPr>
        <p:spPr bwMode="auto">
          <a:xfrm>
            <a:off x="0" y="941819"/>
            <a:ext cx="9108504" cy="830997"/>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a:rPr>
              <a:t>Organ weights and ratios for postmortem identification of fetal growth restriction: utility and confounding factors</a:t>
            </a:r>
          </a:p>
          <a:p>
            <a:pPr algn="ctr" eaLnBrk="1" fontAlgn="auto" hangingPunct="1">
              <a:spcBef>
                <a:spcPts val="0"/>
              </a:spcBef>
              <a:spcAft>
                <a:spcPts val="0"/>
              </a:spcAft>
              <a:defRPr/>
            </a:pPr>
            <a:r>
              <a:rPr lang="it-IT" sz="1400" i="1" kern="0" dirty="0" smtClean="0">
                <a:solidFill>
                  <a:srgbClr val="FFFFFF"/>
                </a:solidFill>
                <a:latin typeface="Arial"/>
              </a:rPr>
              <a:t>Man</a:t>
            </a:r>
            <a:r>
              <a:rPr lang="en-GB" sz="1400" i="1" kern="0" dirty="0" smtClean="0">
                <a:solidFill>
                  <a:srgbClr val="FFFFFF"/>
                </a:solidFill>
                <a:latin typeface="Arial"/>
              </a:rPr>
              <a:t> </a:t>
            </a:r>
            <a:r>
              <a:rPr lang="en-GB" sz="1400" i="1" kern="0" dirty="0">
                <a:solidFill>
                  <a:srgbClr val="FFFFFF"/>
                </a:solidFill>
                <a:latin typeface="Arial"/>
              </a:rPr>
              <a:t>et al., UOG </a:t>
            </a:r>
            <a:r>
              <a:rPr lang="en-GB" sz="1400" i="1" kern="0" dirty="0" smtClean="0">
                <a:solidFill>
                  <a:srgbClr val="FFFFFF"/>
                </a:solidFill>
                <a:latin typeface="Arial"/>
              </a:rPr>
              <a:t>2016</a:t>
            </a:r>
            <a:endParaRPr lang="en-GB" sz="1400" i="1" kern="0" dirty="0">
              <a:solidFill>
                <a:srgbClr val="FFFFFF"/>
              </a:solidFill>
              <a:latin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0"/>
            <a:ext cx="9144000" cy="841375"/>
            <a:chOff x="0" y="3755"/>
            <a:chExt cx="5760" cy="582"/>
          </a:xfrm>
        </p:grpSpPr>
        <p:pic>
          <p:nvPicPr>
            <p:cNvPr id="1434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39" name="Rectangle 7"/>
          <p:cNvSpPr>
            <a:spLocks noChangeArrowheads="1"/>
          </p:cNvSpPr>
          <p:nvPr/>
        </p:nvSpPr>
        <p:spPr bwMode="auto">
          <a:xfrm>
            <a:off x="2884488" y="1862138"/>
            <a:ext cx="330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GB" altLang="en-US" sz="2800" b="1">
                <a:solidFill>
                  <a:srgbClr val="000000"/>
                </a:solidFill>
              </a:rPr>
              <a:t>Discussion Points</a:t>
            </a:r>
          </a:p>
        </p:txBody>
      </p:sp>
      <p:sp>
        <p:nvSpPr>
          <p:cNvPr id="7" name="Segnaposto contenuto 2"/>
          <p:cNvSpPr txBox="1">
            <a:spLocks/>
          </p:cNvSpPr>
          <p:nvPr/>
        </p:nvSpPr>
        <p:spPr bwMode="auto">
          <a:xfrm>
            <a:off x="251520" y="2564904"/>
            <a:ext cx="8496944" cy="3600400"/>
          </a:xfrm>
          <a:prstGeom prst="rect">
            <a:avLst/>
          </a:prstGeom>
          <a:noFill/>
          <a:ln>
            <a:noFill/>
          </a:ln>
          <a:extLst/>
        </p:spPr>
        <p:txBody>
          <a:bodyPr/>
          <a:lstStyle>
            <a:lvl1pPr marL="457200" indent="-457200"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defRPr/>
            </a:pPr>
            <a:r>
              <a:rPr lang="en-US" altLang="en-US" sz="2000" dirty="0" smtClean="0"/>
              <a:t>The </a:t>
            </a:r>
            <a:r>
              <a:rPr lang="en-US" altLang="en-US" sz="2000" dirty="0"/>
              <a:t>association between organ weight </a:t>
            </a:r>
            <a:r>
              <a:rPr lang="en-US" altLang="en-US" sz="2000" dirty="0" smtClean="0"/>
              <a:t>ratios and </a:t>
            </a:r>
            <a:r>
              <a:rPr lang="en-US" altLang="en-US" sz="2000" dirty="0"/>
              <a:t>placental findings, </a:t>
            </a:r>
            <a:r>
              <a:rPr lang="en-US" altLang="en-US" sz="2000" dirty="0" smtClean="0"/>
              <a:t>demonstrates the presence of FGR. How can we prove that FGR was </a:t>
            </a:r>
            <a:r>
              <a:rPr lang="en-US" altLang="en-US" sz="2000" dirty="0"/>
              <a:t>the cause of </a:t>
            </a:r>
            <a:r>
              <a:rPr lang="en-US" altLang="en-US" sz="2000" dirty="0" smtClean="0"/>
              <a:t>death?</a:t>
            </a:r>
            <a:endParaRPr lang="en-US" altLang="en-US" sz="2000" dirty="0"/>
          </a:p>
          <a:p>
            <a:pPr algn="just">
              <a:defRPr/>
            </a:pPr>
            <a:endParaRPr lang="en-US" altLang="en-US" sz="2000" dirty="0" smtClean="0"/>
          </a:p>
          <a:p>
            <a:pPr algn="just">
              <a:defRPr/>
            </a:pPr>
            <a:r>
              <a:rPr lang="en-US" altLang="en-US" sz="2000" dirty="0" smtClean="0"/>
              <a:t>As we are erroneously overestimating </a:t>
            </a:r>
            <a:r>
              <a:rPr lang="en-US" altLang="en-US" sz="2000" dirty="0"/>
              <a:t>the frequency of pathological </a:t>
            </a:r>
            <a:r>
              <a:rPr lang="en-US" altLang="en-US" sz="2000" dirty="0" smtClean="0"/>
              <a:t>FGR, how </a:t>
            </a:r>
            <a:r>
              <a:rPr lang="en-US" altLang="en-US" sz="2000" dirty="0"/>
              <a:t>should we objectively identify FGR at autopsy regardless of fetal weight</a:t>
            </a:r>
            <a:r>
              <a:rPr lang="en-US" altLang="en-US" sz="2000" dirty="0" smtClean="0"/>
              <a:t>?</a:t>
            </a:r>
          </a:p>
          <a:p>
            <a:pPr algn="just">
              <a:defRPr/>
            </a:pPr>
            <a:endParaRPr lang="en-US" altLang="en-US" sz="2000" dirty="0"/>
          </a:p>
          <a:p>
            <a:pPr algn="just">
              <a:defRPr/>
            </a:pPr>
            <a:r>
              <a:rPr lang="en-US" altLang="en-US" sz="2000" dirty="0" smtClean="0"/>
              <a:t>Would it ever be possible to correlate clinical </a:t>
            </a:r>
            <a:r>
              <a:rPr lang="en-US" altLang="en-US" sz="2000" dirty="0"/>
              <a:t>and sonographic findings </a:t>
            </a:r>
            <a:r>
              <a:rPr lang="en-US" altLang="en-US" sz="2000" dirty="0" smtClean="0"/>
              <a:t>with </a:t>
            </a:r>
            <a:r>
              <a:rPr lang="en-US" altLang="en-US" sz="2000" dirty="0"/>
              <a:t>a range </a:t>
            </a:r>
            <a:r>
              <a:rPr lang="en-US" altLang="en-US" sz="2000" dirty="0" smtClean="0"/>
              <a:t>of autopsy features?</a:t>
            </a:r>
          </a:p>
          <a:p>
            <a:pPr algn="just">
              <a:defRPr/>
            </a:pPr>
            <a:endParaRPr lang="en-US" altLang="en-US" sz="2000" dirty="0"/>
          </a:p>
        </p:txBody>
      </p:sp>
      <p:sp>
        <p:nvSpPr>
          <p:cNvPr id="8" name="Text Box 5"/>
          <p:cNvSpPr txBox="1">
            <a:spLocks noChangeArrowheads="1"/>
          </p:cNvSpPr>
          <p:nvPr/>
        </p:nvSpPr>
        <p:spPr bwMode="auto">
          <a:xfrm>
            <a:off x="0" y="869811"/>
            <a:ext cx="9108504" cy="830997"/>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a:rPr>
              <a:t>Organ weights and ratios for postmortem identification of fetal growth restriction: utility and confounding factors</a:t>
            </a:r>
          </a:p>
          <a:p>
            <a:pPr algn="ctr" eaLnBrk="1" fontAlgn="auto" hangingPunct="1">
              <a:spcBef>
                <a:spcPts val="0"/>
              </a:spcBef>
              <a:spcAft>
                <a:spcPts val="0"/>
              </a:spcAft>
              <a:defRPr/>
            </a:pPr>
            <a:r>
              <a:rPr lang="it-IT" sz="1400" i="1" kern="0" dirty="0" smtClean="0">
                <a:solidFill>
                  <a:srgbClr val="FFFFFF"/>
                </a:solidFill>
                <a:latin typeface="Arial"/>
              </a:rPr>
              <a:t>Man</a:t>
            </a:r>
            <a:r>
              <a:rPr lang="en-GB" sz="1400" i="1" kern="0" dirty="0" smtClean="0">
                <a:solidFill>
                  <a:srgbClr val="FFFFFF"/>
                </a:solidFill>
                <a:latin typeface="Arial"/>
              </a:rPr>
              <a:t> </a:t>
            </a:r>
            <a:r>
              <a:rPr lang="en-GB" sz="1400" i="1" kern="0" dirty="0">
                <a:solidFill>
                  <a:srgbClr val="FFFFFF"/>
                </a:solidFill>
                <a:latin typeface="Arial"/>
              </a:rPr>
              <a:t>et al., UOG </a:t>
            </a:r>
            <a:r>
              <a:rPr lang="en-GB" sz="1400" i="1" kern="0" dirty="0" smtClean="0">
                <a:solidFill>
                  <a:srgbClr val="FFFFFF"/>
                </a:solidFill>
                <a:latin typeface="Arial"/>
              </a:rPr>
              <a:t>2016</a:t>
            </a:r>
            <a:endParaRPr lang="en-GB" sz="1400" i="1" kern="0" dirty="0">
              <a:solidFill>
                <a:srgbClr val="FFFFFF"/>
              </a:solidFill>
              <a:latin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9"/>
          <p:cNvSpPr>
            <a:spLocks noChangeArrowheads="1"/>
          </p:cNvSpPr>
          <p:nvPr/>
        </p:nvSpPr>
        <p:spPr bwMode="auto">
          <a:xfrm>
            <a:off x="179512" y="2924944"/>
            <a:ext cx="8886004" cy="1862048"/>
          </a:xfrm>
          <a:prstGeom prst="rect">
            <a:avLst/>
          </a:prstGeom>
          <a:solidFill>
            <a:srgbClr val="F0F3FB"/>
          </a:solidFill>
          <a:ln w="19050">
            <a:solidFill>
              <a:srgbClr val="445895"/>
            </a:solidFill>
            <a:miter lim="800000"/>
            <a:headEnd/>
            <a:tailEnd/>
          </a:ln>
        </p:spPr>
        <p:txBody>
          <a:bodyPr wrap="squar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GB" altLang="en-US" sz="2300" b="1" dirty="0" smtClean="0">
                <a:solidFill>
                  <a:srgbClr val="000000"/>
                </a:solidFill>
              </a:rPr>
              <a:t>1. To </a:t>
            </a:r>
            <a:r>
              <a:rPr lang="en-GB" altLang="en-US" sz="2300" b="1" dirty="0">
                <a:solidFill>
                  <a:srgbClr val="000000"/>
                </a:solidFill>
              </a:rPr>
              <a:t>investigate the frequency of </a:t>
            </a:r>
            <a:r>
              <a:rPr lang="en-GB" altLang="en-US" sz="2300" b="1" dirty="0" smtClean="0">
                <a:solidFill>
                  <a:srgbClr val="000000"/>
                </a:solidFill>
              </a:rPr>
              <a:t>SGA among stillborn infants.</a:t>
            </a:r>
          </a:p>
          <a:p>
            <a:pPr algn="just">
              <a:spcBef>
                <a:spcPct val="0"/>
              </a:spcBef>
              <a:buFontTx/>
              <a:buNone/>
            </a:pPr>
            <a:endParaRPr lang="en-GB" altLang="en-US" sz="2300" b="1" dirty="0">
              <a:solidFill>
                <a:srgbClr val="000000"/>
              </a:solidFill>
            </a:endParaRPr>
          </a:p>
          <a:p>
            <a:pPr algn="just">
              <a:spcBef>
                <a:spcPct val="0"/>
              </a:spcBef>
              <a:buFontTx/>
              <a:buNone/>
            </a:pPr>
            <a:r>
              <a:rPr lang="en-GB" altLang="en-US" sz="2300" b="1" dirty="0" smtClean="0">
                <a:solidFill>
                  <a:srgbClr val="000000"/>
                </a:solidFill>
              </a:rPr>
              <a:t>2. To </a:t>
            </a:r>
            <a:r>
              <a:rPr lang="en-GB" altLang="en-US" sz="2300" b="1" dirty="0">
                <a:solidFill>
                  <a:srgbClr val="000000"/>
                </a:solidFill>
              </a:rPr>
              <a:t>address the role that secondary changes, such as </a:t>
            </a:r>
            <a:r>
              <a:rPr lang="en-GB" altLang="en-US" sz="2300" b="1" dirty="0" err="1">
                <a:solidFill>
                  <a:srgbClr val="000000"/>
                </a:solidFill>
              </a:rPr>
              <a:t>fetal</a:t>
            </a:r>
            <a:r>
              <a:rPr lang="en-GB" altLang="en-US" sz="2300" b="1" dirty="0">
                <a:solidFill>
                  <a:srgbClr val="000000"/>
                </a:solidFill>
              </a:rPr>
              <a:t> maceration, as a result of IUI and PMI, may have on the interpretation of birth weight.</a:t>
            </a:r>
          </a:p>
        </p:txBody>
      </p:sp>
      <p:sp>
        <p:nvSpPr>
          <p:cNvPr id="5124" name="Rectangle 8"/>
          <p:cNvSpPr>
            <a:spLocks noChangeArrowheads="1"/>
          </p:cNvSpPr>
          <p:nvPr/>
        </p:nvSpPr>
        <p:spPr bwMode="auto">
          <a:xfrm>
            <a:off x="3533451" y="2093913"/>
            <a:ext cx="2004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GB" altLang="en-US" sz="2800" b="1" dirty="0" smtClean="0">
                <a:solidFill>
                  <a:srgbClr val="000000"/>
                </a:solidFill>
              </a:rPr>
              <a:t>Objectives</a:t>
            </a:r>
            <a:endParaRPr lang="en-GB" altLang="en-US" sz="2800" b="1" dirty="0">
              <a:solidFill>
                <a:srgbClr val="000000"/>
              </a:solidFill>
            </a:endParaRPr>
          </a:p>
        </p:txBody>
      </p:sp>
      <p:grpSp>
        <p:nvGrpSpPr>
          <p:cNvPr id="11" name="Group 2"/>
          <p:cNvGrpSpPr>
            <a:grpSpLocks/>
          </p:cNvGrpSpPr>
          <p:nvPr/>
        </p:nvGrpSpPr>
        <p:grpSpPr bwMode="auto">
          <a:xfrm>
            <a:off x="0" y="-15875"/>
            <a:ext cx="9144000" cy="923925"/>
            <a:chOff x="0" y="3755"/>
            <a:chExt cx="5760" cy="582"/>
          </a:xfrm>
        </p:grpSpPr>
        <p:pic>
          <p:nvPicPr>
            <p:cNvPr id="1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 Box 5"/>
          <p:cNvSpPr txBox="1">
            <a:spLocks noChangeArrowheads="1"/>
          </p:cNvSpPr>
          <p:nvPr/>
        </p:nvSpPr>
        <p:spPr bwMode="auto">
          <a:xfrm>
            <a:off x="0" y="941819"/>
            <a:ext cx="9108504" cy="830997"/>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a:rPr>
              <a:t>Effects of intrauterine retention and postmortem interval on body weight following intrauterine death: implications for assessment of fetal growth restriction at autopsy</a:t>
            </a:r>
          </a:p>
          <a:p>
            <a:pPr algn="ctr" eaLnBrk="1" fontAlgn="auto" hangingPunct="1">
              <a:spcBef>
                <a:spcPts val="0"/>
              </a:spcBef>
              <a:spcAft>
                <a:spcPts val="0"/>
              </a:spcAft>
              <a:defRPr/>
            </a:pPr>
            <a:r>
              <a:rPr lang="it-IT" sz="1400" i="1" kern="0" dirty="0" smtClean="0">
                <a:solidFill>
                  <a:srgbClr val="FFFFFF"/>
                </a:solidFill>
                <a:latin typeface="Arial"/>
              </a:rPr>
              <a:t>Man</a:t>
            </a:r>
            <a:r>
              <a:rPr lang="en-GB" sz="1400" i="1" kern="0" dirty="0" smtClean="0">
                <a:solidFill>
                  <a:srgbClr val="FFFFFF"/>
                </a:solidFill>
                <a:latin typeface="Arial"/>
              </a:rPr>
              <a:t> </a:t>
            </a:r>
            <a:r>
              <a:rPr lang="en-GB" sz="1400" i="1" kern="0" dirty="0">
                <a:solidFill>
                  <a:srgbClr val="FFFFFF"/>
                </a:solidFill>
                <a:latin typeface="Arial"/>
              </a:rPr>
              <a:t>et al., UOG </a:t>
            </a:r>
            <a:r>
              <a:rPr lang="en-GB" sz="1400" i="1" kern="0" dirty="0" smtClean="0">
                <a:solidFill>
                  <a:srgbClr val="FFFFFF"/>
                </a:solidFill>
                <a:latin typeface="Arial"/>
              </a:rPr>
              <a:t>2016</a:t>
            </a:r>
            <a:endParaRPr lang="en-GB" sz="1400" i="1" kern="0" dirty="0">
              <a:solidFill>
                <a:srgbClr val="FFFFFF"/>
              </a:solidFill>
              <a:latin typeface="Arial"/>
            </a:endParaRPr>
          </a:p>
        </p:txBody>
      </p:sp>
    </p:spTree>
    <p:extLst>
      <p:ext uri="{BB962C8B-B14F-4D97-AF65-F5344CB8AC3E}">
        <p14:creationId xmlns:p14="http://schemas.microsoft.com/office/powerpoint/2010/main" val="3958591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p:cNvGrpSpPr>
            <a:grpSpLocks/>
          </p:cNvGrpSpPr>
          <p:nvPr/>
        </p:nvGrpSpPr>
        <p:grpSpPr bwMode="auto">
          <a:xfrm>
            <a:off x="0" y="-15875"/>
            <a:ext cx="9144000" cy="923925"/>
            <a:chOff x="0" y="3755"/>
            <a:chExt cx="5760" cy="582"/>
          </a:xfrm>
        </p:grpSpPr>
        <p:pic>
          <p:nvPicPr>
            <p:cNvPr id="6151"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27"/>
          <p:cNvSpPr txBox="1">
            <a:spLocks noChangeArrowheads="1"/>
          </p:cNvSpPr>
          <p:nvPr/>
        </p:nvSpPr>
        <p:spPr bwMode="auto">
          <a:xfrm>
            <a:off x="1842938" y="1916832"/>
            <a:ext cx="5465366" cy="461665"/>
          </a:xfrm>
          <a:prstGeom prst="rect">
            <a:avLst/>
          </a:prstGeom>
          <a:solidFill>
            <a:srgbClr val="EADEE7"/>
          </a:solidFill>
          <a:ln w="28575" algn="ctr">
            <a:solidFill>
              <a:srgbClr val="445895"/>
            </a:solidFill>
            <a:miter lim="800000"/>
            <a:headEnd/>
            <a:tailEnd/>
          </a:ln>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GB" altLang="en-US" sz="2400" b="1" smtClean="0"/>
              <a:t>Methods</a:t>
            </a:r>
            <a:endParaRPr lang="en-GB" altLang="en-US" sz="2400" b="1" dirty="0"/>
          </a:p>
        </p:txBody>
      </p:sp>
      <p:sp>
        <p:nvSpPr>
          <p:cNvPr id="2" name="Rettangolo 1"/>
          <p:cNvSpPr/>
          <p:nvPr/>
        </p:nvSpPr>
        <p:spPr>
          <a:xfrm>
            <a:off x="179512" y="2852936"/>
            <a:ext cx="8640960" cy="3471720"/>
          </a:xfrm>
          <a:prstGeom prst="rect">
            <a:avLst/>
          </a:prstGeom>
        </p:spPr>
        <p:txBody>
          <a:bodyPr wrap="square">
            <a:spAutoFit/>
          </a:bodyPr>
          <a:lstStyle/>
          <a:p>
            <a:pPr marL="342900" indent="-342900" algn="just" eaLnBrk="1" hangingPunct="1">
              <a:lnSpc>
                <a:spcPct val="90000"/>
              </a:lnSpc>
              <a:buFont typeface="Arial"/>
              <a:buChar char="•"/>
              <a:defRPr/>
            </a:pPr>
            <a:r>
              <a:rPr lang="en-US" sz="2000" kern="0" dirty="0" smtClean="0">
                <a:latin typeface="Arial" panose="020B0604020202020204" pitchFamily="34" charset="0"/>
                <a:cs typeface="Arial" panose="020B0604020202020204" pitchFamily="34" charset="0"/>
              </a:rPr>
              <a:t>Detailed </a:t>
            </a:r>
            <a:r>
              <a:rPr lang="en-US" sz="2000" kern="0" dirty="0">
                <a:latin typeface="Arial" panose="020B0604020202020204" pitchFamily="34" charset="0"/>
                <a:cs typeface="Arial" panose="020B0604020202020204" pitchFamily="34" charset="0"/>
              </a:rPr>
              <a:t>autopsy and </a:t>
            </a:r>
            <a:r>
              <a:rPr lang="en-US" sz="2000" kern="0" dirty="0" smtClean="0">
                <a:latin typeface="Arial" panose="020B0604020202020204" pitchFamily="34" charset="0"/>
                <a:cs typeface="Arial" panose="020B0604020202020204" pitchFamily="34" charset="0"/>
              </a:rPr>
              <a:t>antenatal </a:t>
            </a:r>
            <a:r>
              <a:rPr lang="en-US" sz="2000" kern="0" dirty="0">
                <a:latin typeface="Arial" panose="020B0604020202020204" pitchFamily="34" charset="0"/>
                <a:cs typeface="Arial" panose="020B0604020202020204" pitchFamily="34" charset="0"/>
              </a:rPr>
              <a:t>details from intrauterine deaths </a:t>
            </a:r>
            <a:r>
              <a:rPr lang="en-US" sz="2000" kern="0" dirty="0" smtClean="0">
                <a:latin typeface="Arial" panose="020B0604020202020204" pitchFamily="34" charset="0"/>
                <a:cs typeface="Arial" panose="020B0604020202020204" pitchFamily="34" charset="0"/>
              </a:rPr>
              <a:t>between 2005-2013 at </a:t>
            </a:r>
            <a:r>
              <a:rPr lang="en-US" sz="2000" kern="0" dirty="0">
                <a:latin typeface="Arial" panose="020B0604020202020204" pitchFamily="34" charset="0"/>
                <a:cs typeface="Arial" panose="020B0604020202020204" pitchFamily="34" charset="0"/>
              </a:rPr>
              <a:t>Great Ormond Street </a:t>
            </a:r>
            <a:r>
              <a:rPr lang="en-US" sz="2000" kern="0" dirty="0" smtClean="0">
                <a:latin typeface="Arial" panose="020B0604020202020204" pitchFamily="34" charset="0"/>
                <a:cs typeface="Arial" panose="020B0604020202020204" pitchFamily="34" charset="0"/>
              </a:rPr>
              <a:t>and </a:t>
            </a:r>
            <a:r>
              <a:rPr lang="en-US" sz="2000" kern="0" dirty="0">
                <a:latin typeface="Arial" panose="020B0604020202020204" pitchFamily="34" charset="0"/>
                <a:cs typeface="Arial" panose="020B0604020202020204" pitchFamily="34" charset="0"/>
              </a:rPr>
              <a:t>St George’s </a:t>
            </a:r>
            <a:r>
              <a:rPr lang="en-US" sz="2000" kern="0" dirty="0" smtClean="0">
                <a:latin typeface="Arial" panose="020B0604020202020204" pitchFamily="34" charset="0"/>
                <a:cs typeface="Arial" panose="020B0604020202020204" pitchFamily="34" charset="0"/>
              </a:rPr>
              <a:t>Hospitals, London.</a:t>
            </a:r>
          </a:p>
          <a:p>
            <a:pPr marL="342900" indent="-342900" algn="just" eaLnBrk="1" hangingPunct="1">
              <a:lnSpc>
                <a:spcPct val="90000"/>
              </a:lnSpc>
              <a:buFont typeface="Arial"/>
              <a:buChar char="•"/>
              <a:defRPr/>
            </a:pPr>
            <a:endParaRPr lang="en-US" sz="1200" kern="0" dirty="0">
              <a:latin typeface="Arial" panose="020B0604020202020204" pitchFamily="34" charset="0"/>
              <a:cs typeface="Arial" panose="020B0604020202020204" pitchFamily="34" charset="0"/>
            </a:endParaRPr>
          </a:p>
          <a:p>
            <a:pPr marL="342900" indent="-342900" algn="just" eaLnBrk="1" hangingPunct="1">
              <a:lnSpc>
                <a:spcPct val="90000"/>
              </a:lnSpc>
              <a:buFont typeface="Arial"/>
              <a:buChar char="•"/>
              <a:defRPr/>
            </a:pPr>
            <a:r>
              <a:rPr lang="en-US" sz="2000" kern="0" dirty="0">
                <a:latin typeface="Arial" panose="020B0604020202020204" pitchFamily="34" charset="0"/>
                <a:cs typeface="Arial" panose="020B0604020202020204" pitchFamily="34" charset="0"/>
              </a:rPr>
              <a:t>Neonatal growth charts published by the </a:t>
            </a:r>
            <a:r>
              <a:rPr lang="en-US" sz="2000" kern="0" dirty="0" smtClean="0">
                <a:latin typeface="Arial" panose="020B0604020202020204" pitchFamily="34" charset="0"/>
                <a:cs typeface="Arial" panose="020B0604020202020204" pitchFamily="34" charset="0"/>
              </a:rPr>
              <a:t>WHO </a:t>
            </a:r>
            <a:r>
              <a:rPr lang="en-US" sz="2000" kern="0" dirty="0">
                <a:latin typeface="Arial" panose="020B0604020202020204" pitchFamily="34" charset="0"/>
                <a:cs typeface="Arial" panose="020B0604020202020204" pitchFamily="34" charset="0"/>
              </a:rPr>
              <a:t>were used to determine normal expected weight centiles for fetuses born ≥24 weeks’ </a:t>
            </a:r>
            <a:r>
              <a:rPr lang="en-US" sz="2000" kern="0" dirty="0" smtClean="0">
                <a:latin typeface="Arial" panose="020B0604020202020204" pitchFamily="34" charset="0"/>
                <a:cs typeface="Arial" panose="020B0604020202020204" pitchFamily="34" charset="0"/>
              </a:rPr>
              <a:t>gestation.</a:t>
            </a:r>
          </a:p>
          <a:p>
            <a:pPr marL="342900" indent="-342900" algn="just" eaLnBrk="1" hangingPunct="1">
              <a:lnSpc>
                <a:spcPct val="90000"/>
              </a:lnSpc>
              <a:buFont typeface="Arial"/>
              <a:buChar char="•"/>
              <a:defRPr/>
            </a:pPr>
            <a:endParaRPr lang="en-US" sz="1200" kern="0" dirty="0">
              <a:latin typeface="Arial" panose="020B0604020202020204" pitchFamily="34" charset="0"/>
              <a:cs typeface="Arial" panose="020B0604020202020204" pitchFamily="34" charset="0"/>
            </a:endParaRPr>
          </a:p>
          <a:p>
            <a:pPr marL="342900" indent="-342900" algn="just" eaLnBrk="1" hangingPunct="1">
              <a:lnSpc>
                <a:spcPct val="90000"/>
              </a:lnSpc>
              <a:buFont typeface="Arial"/>
              <a:buChar char="•"/>
              <a:defRPr/>
            </a:pPr>
            <a:r>
              <a:rPr lang="en-US" sz="2000" kern="0" dirty="0">
                <a:latin typeface="Arial" panose="020B0604020202020204" pitchFamily="34" charset="0"/>
                <a:cs typeface="Arial" panose="020B0604020202020204" pitchFamily="34" charset="0"/>
              </a:rPr>
              <a:t>These </a:t>
            </a:r>
            <a:r>
              <a:rPr lang="en-US" sz="2000" kern="0" dirty="0" smtClean="0">
                <a:latin typeface="Arial" panose="020B0604020202020204" pitchFamily="34" charset="0"/>
                <a:cs typeface="Arial" panose="020B0604020202020204" pitchFamily="34" charset="0"/>
              </a:rPr>
              <a:t>data </a:t>
            </a:r>
            <a:r>
              <a:rPr lang="en-US" sz="2000" kern="0" dirty="0">
                <a:latin typeface="Arial" panose="020B0604020202020204" pitchFamily="34" charset="0"/>
                <a:cs typeface="Arial" panose="020B0604020202020204" pitchFamily="34" charset="0"/>
              </a:rPr>
              <a:t>were used to determine the </a:t>
            </a:r>
            <a:r>
              <a:rPr lang="en-US" sz="2000" kern="0" dirty="0" smtClean="0">
                <a:latin typeface="Arial" panose="020B0604020202020204" pitchFamily="34" charset="0"/>
                <a:cs typeface="Arial" panose="020B0604020202020204" pitchFamily="34" charset="0"/>
              </a:rPr>
              <a:t>expected </a:t>
            </a:r>
            <a:r>
              <a:rPr lang="en-US" sz="2000" kern="0" dirty="0">
                <a:latin typeface="Arial" panose="020B0604020202020204" pitchFamily="34" charset="0"/>
                <a:cs typeface="Arial" panose="020B0604020202020204" pitchFamily="34" charset="0"/>
              </a:rPr>
              <a:t>birth </a:t>
            </a:r>
            <a:r>
              <a:rPr lang="en-US" sz="2000" kern="0" dirty="0" smtClean="0">
                <a:latin typeface="Arial" panose="020B0604020202020204" pitchFamily="34" charset="0"/>
                <a:cs typeface="Arial" panose="020B0604020202020204" pitchFamily="34" charset="0"/>
              </a:rPr>
              <a:t>weight for gestation in each </a:t>
            </a:r>
            <a:r>
              <a:rPr lang="en-US" sz="2000" kern="0" dirty="0">
                <a:latin typeface="Arial" panose="020B0604020202020204" pitchFamily="34" charset="0"/>
                <a:cs typeface="Arial" panose="020B0604020202020204" pitchFamily="34" charset="0"/>
              </a:rPr>
              <a:t>case, from which the delta </a:t>
            </a:r>
            <a:r>
              <a:rPr lang="en-US" sz="2000" kern="0" dirty="0" smtClean="0">
                <a:latin typeface="Arial" panose="020B0604020202020204" pitchFamily="34" charset="0"/>
                <a:cs typeface="Arial" panose="020B0604020202020204" pitchFamily="34" charset="0"/>
              </a:rPr>
              <a:t>birth weight </a:t>
            </a:r>
            <a:r>
              <a:rPr lang="en-US" sz="2000" kern="0" dirty="0">
                <a:latin typeface="Arial" panose="020B0604020202020204" pitchFamily="34" charset="0"/>
                <a:cs typeface="Arial" panose="020B0604020202020204" pitchFamily="34" charset="0"/>
              </a:rPr>
              <a:t>value was </a:t>
            </a:r>
            <a:r>
              <a:rPr lang="en-US" sz="2000" kern="0" dirty="0" smtClean="0">
                <a:latin typeface="Arial" panose="020B0604020202020204" pitchFamily="34" charset="0"/>
                <a:cs typeface="Arial" panose="020B0604020202020204" pitchFamily="34" charset="0"/>
              </a:rPr>
              <a:t>calculated</a:t>
            </a:r>
          </a:p>
          <a:p>
            <a:pPr marL="342900" indent="-342900" algn="just" eaLnBrk="1" hangingPunct="1">
              <a:lnSpc>
                <a:spcPct val="90000"/>
              </a:lnSpc>
              <a:buFont typeface="Arial"/>
              <a:buChar char="•"/>
              <a:defRPr/>
            </a:pPr>
            <a:endParaRPr lang="en-US" sz="1200" kern="0" dirty="0" smtClean="0">
              <a:latin typeface="Arial" panose="020B0604020202020204" pitchFamily="34" charset="0"/>
              <a:cs typeface="Arial" panose="020B0604020202020204" pitchFamily="34" charset="0"/>
            </a:endParaRPr>
          </a:p>
          <a:p>
            <a:pPr marL="342900" indent="-342900" algn="just" eaLnBrk="1" hangingPunct="1">
              <a:lnSpc>
                <a:spcPct val="90000"/>
              </a:lnSpc>
              <a:buFont typeface="Arial"/>
              <a:buChar char="•"/>
              <a:defRPr/>
            </a:pPr>
            <a:r>
              <a:rPr lang="en-US" sz="2000" kern="0" dirty="0" smtClean="0">
                <a:latin typeface="Arial" panose="020B0604020202020204" pitchFamily="34" charset="0"/>
                <a:cs typeface="Arial" panose="020B0604020202020204" pitchFamily="34" charset="0"/>
              </a:rPr>
              <a:t>Delta birth weight was expressed as number </a:t>
            </a:r>
            <a:r>
              <a:rPr lang="en-US" sz="2000" kern="0" dirty="0">
                <a:latin typeface="Arial" panose="020B0604020202020204" pitchFamily="34" charset="0"/>
                <a:cs typeface="Arial" panose="020B0604020202020204" pitchFamily="34" charset="0"/>
              </a:rPr>
              <a:t>of </a:t>
            </a:r>
            <a:r>
              <a:rPr lang="en-US" sz="2000" kern="0" dirty="0" smtClean="0">
                <a:latin typeface="Arial" panose="020B0604020202020204" pitchFamily="34" charset="0"/>
                <a:cs typeface="Arial" panose="020B0604020202020204" pitchFamily="34" charset="0"/>
              </a:rPr>
              <a:t>standard deviations (SDs) </a:t>
            </a:r>
            <a:r>
              <a:rPr lang="en-US" sz="2000" kern="0" dirty="0">
                <a:latin typeface="Arial" panose="020B0604020202020204" pitchFamily="34" charset="0"/>
                <a:cs typeface="Arial" panose="020B0604020202020204" pitchFamily="34" charset="0"/>
              </a:rPr>
              <a:t>by which the observed birth weight differed from the expected (50th centile) birth </a:t>
            </a:r>
            <a:r>
              <a:rPr lang="en-US" sz="2000" kern="0" dirty="0" smtClean="0">
                <a:latin typeface="Arial" panose="020B0604020202020204" pitchFamily="34" charset="0"/>
                <a:cs typeface="Arial" panose="020B0604020202020204" pitchFamily="34" charset="0"/>
              </a:rPr>
              <a:t>weight, </a:t>
            </a:r>
            <a:r>
              <a:rPr lang="en-US" sz="2000" kern="0" dirty="0">
                <a:latin typeface="Arial" panose="020B0604020202020204" pitchFamily="34" charset="0"/>
                <a:cs typeface="Arial" panose="020B0604020202020204" pitchFamily="34" charset="0"/>
              </a:rPr>
              <a:t>adjusted for fetal </a:t>
            </a:r>
            <a:r>
              <a:rPr lang="en-US" sz="2000" kern="0" dirty="0" smtClean="0">
                <a:latin typeface="Arial" panose="020B0604020202020204" pitchFamily="34" charset="0"/>
                <a:cs typeface="Arial" panose="020B0604020202020204" pitchFamily="34" charset="0"/>
              </a:rPr>
              <a:t>sex.</a:t>
            </a:r>
            <a:endParaRPr lang="en-US" sz="2000" kern="0" dirty="0">
              <a:latin typeface="Arial" panose="020B0604020202020204" pitchFamily="34" charset="0"/>
              <a:cs typeface="Arial" panose="020B0604020202020204" pitchFamily="34" charset="0"/>
            </a:endParaRPr>
          </a:p>
        </p:txBody>
      </p:sp>
      <p:sp>
        <p:nvSpPr>
          <p:cNvPr id="8" name="Text Box 5"/>
          <p:cNvSpPr txBox="1">
            <a:spLocks noChangeArrowheads="1"/>
          </p:cNvSpPr>
          <p:nvPr/>
        </p:nvSpPr>
        <p:spPr bwMode="auto">
          <a:xfrm>
            <a:off x="0" y="941819"/>
            <a:ext cx="9108504" cy="830997"/>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a:rPr>
              <a:t>Effects of intrauterine retention and postmortem interval on body weight following intrauterine death: implications for assessment of fetal growth restriction at autopsy</a:t>
            </a:r>
          </a:p>
          <a:p>
            <a:pPr algn="ctr" eaLnBrk="1" fontAlgn="auto" hangingPunct="1">
              <a:spcBef>
                <a:spcPts val="0"/>
              </a:spcBef>
              <a:spcAft>
                <a:spcPts val="0"/>
              </a:spcAft>
              <a:defRPr/>
            </a:pPr>
            <a:r>
              <a:rPr lang="it-IT" sz="1400" i="1" kern="0" dirty="0" smtClean="0">
                <a:solidFill>
                  <a:srgbClr val="FFFFFF"/>
                </a:solidFill>
                <a:latin typeface="Arial"/>
              </a:rPr>
              <a:t>Man</a:t>
            </a:r>
            <a:r>
              <a:rPr lang="en-GB" sz="1400" i="1" kern="0" dirty="0" smtClean="0">
                <a:solidFill>
                  <a:srgbClr val="FFFFFF"/>
                </a:solidFill>
                <a:latin typeface="Arial"/>
              </a:rPr>
              <a:t> </a:t>
            </a:r>
            <a:r>
              <a:rPr lang="en-GB" sz="1400" i="1" kern="0" dirty="0">
                <a:solidFill>
                  <a:srgbClr val="FFFFFF"/>
                </a:solidFill>
                <a:latin typeface="Arial"/>
              </a:rPr>
              <a:t>et al., UOG </a:t>
            </a:r>
            <a:r>
              <a:rPr lang="en-GB" sz="1400" i="1" kern="0" dirty="0" smtClean="0">
                <a:solidFill>
                  <a:srgbClr val="FFFFFF"/>
                </a:solidFill>
                <a:latin typeface="Arial"/>
              </a:rPr>
              <a:t>2016</a:t>
            </a:r>
            <a:endParaRPr lang="en-GB" sz="1400" i="1" kern="0" dirty="0">
              <a:solidFill>
                <a:srgbClr val="FFFFFF"/>
              </a:solidFill>
              <a:latin typeface="Arial"/>
            </a:endParaRPr>
          </a:p>
        </p:txBody>
      </p:sp>
    </p:spTree>
    <p:extLst>
      <p:ext uri="{BB962C8B-B14F-4D97-AF65-F5344CB8AC3E}">
        <p14:creationId xmlns:p14="http://schemas.microsoft.com/office/powerpoint/2010/main" val="3165794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0" y="-15875"/>
            <a:ext cx="9144000" cy="923925"/>
            <a:chOff x="0" y="3755"/>
            <a:chExt cx="5760" cy="582"/>
          </a:xfrm>
        </p:grpSpPr>
        <p:pic>
          <p:nvPicPr>
            <p:cNvPr id="922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27"/>
          <p:cNvSpPr txBox="1">
            <a:spLocks noChangeArrowheads="1"/>
          </p:cNvSpPr>
          <p:nvPr/>
        </p:nvSpPr>
        <p:spPr bwMode="auto">
          <a:xfrm>
            <a:off x="2195736" y="1887215"/>
            <a:ext cx="4680520" cy="461665"/>
          </a:xfrm>
          <a:prstGeom prst="rect">
            <a:avLst/>
          </a:prstGeom>
          <a:solidFill>
            <a:srgbClr val="EADEE7"/>
          </a:solidFill>
          <a:ln w="28575" algn="ctr">
            <a:solidFill>
              <a:srgbClr val="445895"/>
            </a:solidFill>
            <a:miter lim="800000"/>
            <a:headEnd/>
            <a:tailEnd/>
          </a:ln>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GB" altLang="en-US" sz="2400" b="1" dirty="0" smtClean="0"/>
              <a:t>Results - SGA</a:t>
            </a:r>
            <a:endParaRPr lang="en-GB" altLang="en-US" sz="2400" b="1" dirty="0"/>
          </a:p>
        </p:txBody>
      </p:sp>
      <p:sp>
        <p:nvSpPr>
          <p:cNvPr id="20" name="Rettangolo 19"/>
          <p:cNvSpPr/>
          <p:nvPr/>
        </p:nvSpPr>
        <p:spPr>
          <a:xfrm>
            <a:off x="179512" y="2953975"/>
            <a:ext cx="8568952" cy="2585323"/>
          </a:xfrm>
          <a:prstGeom prst="rect">
            <a:avLst/>
          </a:prstGeom>
        </p:spPr>
        <p:txBody>
          <a:bodyPr wrap="square">
            <a:spAutoFit/>
          </a:bodyPr>
          <a:lstStyle/>
          <a:p>
            <a:pPr marL="342900" indent="-342900" algn="just">
              <a:lnSpc>
                <a:spcPct val="90000"/>
              </a:lnSpc>
              <a:buFont typeface="Arial"/>
              <a:buChar char="•"/>
            </a:pPr>
            <a:r>
              <a:rPr lang="en-GB" sz="2000" dirty="0"/>
              <a:t>Among a total of 1064 intrauterine death autopsies, there were 533 stillbirths delivered ≥24 weeks of </a:t>
            </a:r>
            <a:r>
              <a:rPr lang="en-GB" sz="2000" dirty="0" smtClean="0"/>
              <a:t>gestation with a recorded birth weight.</a:t>
            </a:r>
          </a:p>
          <a:p>
            <a:pPr marL="342900" indent="-342900" algn="just">
              <a:lnSpc>
                <a:spcPct val="90000"/>
              </a:lnSpc>
              <a:buFont typeface="Arial"/>
              <a:buChar char="•"/>
            </a:pPr>
            <a:endParaRPr lang="en-GB" sz="2000" dirty="0"/>
          </a:p>
          <a:p>
            <a:pPr marL="342900" indent="-342900" algn="just">
              <a:lnSpc>
                <a:spcPct val="90000"/>
              </a:lnSpc>
              <a:buFont typeface="Arial"/>
              <a:buChar char="•"/>
            </a:pPr>
            <a:r>
              <a:rPr lang="en-GB" sz="2000" dirty="0" smtClean="0"/>
              <a:t>Of </a:t>
            </a:r>
            <a:r>
              <a:rPr lang="en-GB" sz="2000" dirty="0"/>
              <a:t>these, 192 (36%) had an unadjusted birth weight &lt;10th centile and were thus classified as SGA based on </a:t>
            </a:r>
            <a:r>
              <a:rPr lang="en-GB" sz="2000" dirty="0" smtClean="0"/>
              <a:t>WHO live birth charts</a:t>
            </a:r>
          </a:p>
          <a:p>
            <a:pPr marL="342900" indent="-342900" algn="just">
              <a:lnSpc>
                <a:spcPct val="90000"/>
              </a:lnSpc>
              <a:buFont typeface="Arial"/>
              <a:buChar char="•"/>
            </a:pPr>
            <a:endParaRPr lang="en-GB" sz="2000" dirty="0"/>
          </a:p>
          <a:p>
            <a:pPr marL="342900" indent="-342900" algn="just">
              <a:lnSpc>
                <a:spcPct val="90000"/>
              </a:lnSpc>
              <a:buFont typeface="Arial"/>
              <a:buChar char="•"/>
            </a:pPr>
            <a:r>
              <a:rPr lang="en-GB" sz="2000" dirty="0"/>
              <a:t>Around half </a:t>
            </a:r>
            <a:r>
              <a:rPr lang="en-GB" sz="2000" dirty="0" smtClean="0"/>
              <a:t>(n=90, 47</a:t>
            </a:r>
            <a:r>
              <a:rPr lang="en-GB" sz="2000" dirty="0"/>
              <a:t>%) of the cases of SGA had no other specific identifiable cause of death at autopsy.</a:t>
            </a:r>
          </a:p>
          <a:p>
            <a:pPr marL="342900" indent="-342900" algn="just">
              <a:lnSpc>
                <a:spcPct val="90000"/>
              </a:lnSpc>
              <a:buFont typeface="Arial"/>
              <a:buChar char="•"/>
            </a:pPr>
            <a:endParaRPr lang="en-GB" sz="2000" dirty="0"/>
          </a:p>
        </p:txBody>
      </p:sp>
      <p:sp>
        <p:nvSpPr>
          <p:cNvPr id="8" name="Text Box 5"/>
          <p:cNvSpPr txBox="1">
            <a:spLocks noChangeArrowheads="1"/>
          </p:cNvSpPr>
          <p:nvPr/>
        </p:nvSpPr>
        <p:spPr bwMode="auto">
          <a:xfrm>
            <a:off x="0" y="941819"/>
            <a:ext cx="9108504" cy="830997"/>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a:rPr>
              <a:t>Effects of intrauterine retention and postmortem interval on body weight following intrauterine death: implications for assessment of fetal growth restriction at autopsy</a:t>
            </a:r>
          </a:p>
          <a:p>
            <a:pPr algn="ctr" eaLnBrk="1" fontAlgn="auto" hangingPunct="1">
              <a:spcBef>
                <a:spcPts val="0"/>
              </a:spcBef>
              <a:spcAft>
                <a:spcPts val="0"/>
              </a:spcAft>
              <a:defRPr/>
            </a:pPr>
            <a:r>
              <a:rPr lang="it-IT" sz="1400" i="1" kern="0" dirty="0" smtClean="0">
                <a:solidFill>
                  <a:srgbClr val="FFFFFF"/>
                </a:solidFill>
                <a:latin typeface="Arial"/>
              </a:rPr>
              <a:t>Man</a:t>
            </a:r>
            <a:r>
              <a:rPr lang="en-GB" sz="1400" i="1" kern="0" dirty="0" smtClean="0">
                <a:solidFill>
                  <a:srgbClr val="FFFFFF"/>
                </a:solidFill>
                <a:latin typeface="Arial"/>
              </a:rPr>
              <a:t> </a:t>
            </a:r>
            <a:r>
              <a:rPr lang="en-GB" sz="1400" i="1" kern="0" dirty="0">
                <a:solidFill>
                  <a:srgbClr val="FFFFFF"/>
                </a:solidFill>
                <a:latin typeface="Arial"/>
              </a:rPr>
              <a:t>et al., UOG </a:t>
            </a:r>
            <a:r>
              <a:rPr lang="en-GB" sz="1400" i="1" kern="0" dirty="0" smtClean="0">
                <a:solidFill>
                  <a:srgbClr val="FFFFFF"/>
                </a:solidFill>
                <a:latin typeface="Arial"/>
              </a:rPr>
              <a:t>2016</a:t>
            </a:r>
            <a:endParaRPr lang="en-GB" sz="1400" i="1" kern="0" dirty="0">
              <a:solidFill>
                <a:srgbClr val="FFFFFF"/>
              </a:solidFill>
              <a:latin typeface="Arial"/>
            </a:endParaRPr>
          </a:p>
        </p:txBody>
      </p:sp>
    </p:spTree>
    <p:extLst>
      <p:ext uri="{BB962C8B-B14F-4D97-AF65-F5344CB8AC3E}">
        <p14:creationId xmlns:p14="http://schemas.microsoft.com/office/powerpoint/2010/main" val="1977537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0" y="-15875"/>
            <a:ext cx="9144000" cy="923925"/>
            <a:chOff x="0" y="3755"/>
            <a:chExt cx="5760" cy="582"/>
          </a:xfrm>
        </p:grpSpPr>
        <p:pic>
          <p:nvPicPr>
            <p:cNvPr id="922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27"/>
          <p:cNvSpPr txBox="1">
            <a:spLocks noChangeArrowheads="1"/>
          </p:cNvSpPr>
          <p:nvPr/>
        </p:nvSpPr>
        <p:spPr bwMode="auto">
          <a:xfrm>
            <a:off x="2195736" y="1887215"/>
            <a:ext cx="4680520" cy="461665"/>
          </a:xfrm>
          <a:prstGeom prst="rect">
            <a:avLst/>
          </a:prstGeom>
          <a:solidFill>
            <a:srgbClr val="EADEE7"/>
          </a:solidFill>
          <a:ln w="28575" algn="ctr">
            <a:solidFill>
              <a:srgbClr val="445895"/>
            </a:solidFill>
            <a:miter lim="800000"/>
            <a:headEnd/>
            <a:tailEnd/>
          </a:ln>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GB" altLang="en-US" sz="2400" b="1" dirty="0" smtClean="0"/>
              <a:t>Results - SGA</a:t>
            </a:r>
            <a:endParaRPr lang="en-GB" altLang="en-US" sz="2400" b="1" dirty="0"/>
          </a:p>
        </p:txBody>
      </p:sp>
      <p:sp>
        <p:nvSpPr>
          <p:cNvPr id="27" name="Rettangolo 26"/>
          <p:cNvSpPr/>
          <p:nvPr/>
        </p:nvSpPr>
        <p:spPr>
          <a:xfrm>
            <a:off x="-36512" y="2593935"/>
            <a:ext cx="3744416" cy="3970318"/>
          </a:xfrm>
          <a:prstGeom prst="rect">
            <a:avLst/>
          </a:prstGeom>
        </p:spPr>
        <p:txBody>
          <a:bodyPr wrap="square">
            <a:spAutoFit/>
          </a:bodyPr>
          <a:lstStyle/>
          <a:p>
            <a:pPr marL="342900" indent="-342900">
              <a:lnSpc>
                <a:spcPct val="90000"/>
              </a:lnSpc>
              <a:buFont typeface="Arial"/>
              <a:buChar char="•"/>
            </a:pPr>
            <a:r>
              <a:rPr lang="en-GB" sz="2000" dirty="0" smtClean="0"/>
              <a:t>Ninety </a:t>
            </a:r>
            <a:r>
              <a:rPr lang="en-GB" sz="2000" dirty="0"/>
              <a:t>(27%) of the 335 cases of stillbirth with an otherwise unexplained cause of death and no pathological findings at autopsy were SGA.</a:t>
            </a:r>
          </a:p>
          <a:p>
            <a:pPr marL="342900" indent="-342900">
              <a:lnSpc>
                <a:spcPct val="90000"/>
              </a:lnSpc>
              <a:buFont typeface="Arial"/>
              <a:buChar char="•"/>
            </a:pPr>
            <a:endParaRPr lang="en-GB" sz="2000" dirty="0" smtClean="0"/>
          </a:p>
          <a:p>
            <a:pPr marL="342900" indent="-342900">
              <a:lnSpc>
                <a:spcPct val="90000"/>
              </a:lnSpc>
              <a:buFont typeface="Arial"/>
              <a:buChar char="•"/>
            </a:pPr>
            <a:r>
              <a:rPr lang="en-GB" sz="2000" dirty="0" smtClean="0"/>
              <a:t>The </a:t>
            </a:r>
            <a:r>
              <a:rPr lang="en-GB" sz="2000" dirty="0"/>
              <a:t>most common specific category of death was placental abnormality (19%), typical of pathological FGR </a:t>
            </a:r>
            <a:r>
              <a:rPr lang="en-GB" sz="2000" dirty="0" smtClean="0"/>
              <a:t>and </a:t>
            </a:r>
            <a:r>
              <a:rPr lang="en-GB" sz="2000" dirty="0" err="1" smtClean="0"/>
              <a:t>maternovascular</a:t>
            </a:r>
            <a:r>
              <a:rPr lang="en-GB" sz="2000" dirty="0" smtClean="0"/>
              <a:t> </a:t>
            </a:r>
            <a:r>
              <a:rPr lang="en-GB" sz="2000" dirty="0" err="1" smtClean="0"/>
              <a:t>malperfusion</a:t>
            </a:r>
            <a:endParaRPr lang="en-GB" sz="2000" dirty="0"/>
          </a:p>
          <a:p>
            <a:pPr marL="342900" indent="-342900" algn="just">
              <a:lnSpc>
                <a:spcPct val="90000"/>
              </a:lnSpc>
              <a:buFont typeface="Arial"/>
              <a:buChar char="•"/>
            </a:pPr>
            <a:endParaRPr lang="en-GB" sz="2000" dirty="0" smtClean="0"/>
          </a:p>
        </p:txBody>
      </p:sp>
      <p:pic>
        <p:nvPicPr>
          <p:cNvPr id="24" name="Immagin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4092" y="6453336"/>
            <a:ext cx="2058388" cy="220256"/>
          </a:xfrm>
          <a:prstGeom prst="rect">
            <a:avLst/>
          </a:prstGeom>
        </p:spPr>
      </p:pic>
      <p:grpSp>
        <p:nvGrpSpPr>
          <p:cNvPr id="32" name="Gruppo 31"/>
          <p:cNvGrpSpPr/>
          <p:nvPr/>
        </p:nvGrpSpPr>
        <p:grpSpPr>
          <a:xfrm>
            <a:off x="3816424" y="2612123"/>
            <a:ext cx="5220072" cy="3861145"/>
            <a:chOff x="3816424" y="2612122"/>
            <a:chExt cx="5220072" cy="3902743"/>
          </a:xfrm>
        </p:grpSpPr>
        <p:grpSp>
          <p:nvGrpSpPr>
            <p:cNvPr id="23" name="Gruppo 22"/>
            <p:cNvGrpSpPr/>
            <p:nvPr/>
          </p:nvGrpSpPr>
          <p:grpSpPr>
            <a:xfrm>
              <a:off x="3816424" y="2612122"/>
              <a:ext cx="5220072" cy="3902743"/>
              <a:chOff x="3816424" y="2612122"/>
              <a:chExt cx="5220072" cy="3902743"/>
            </a:xfrm>
          </p:grpSpPr>
          <p:pic>
            <p:nvPicPr>
              <p:cNvPr id="4" name="Immagin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6424" y="2612122"/>
                <a:ext cx="5220072" cy="3902743"/>
              </a:xfrm>
              <a:prstGeom prst="rect">
                <a:avLst/>
              </a:prstGeom>
            </p:spPr>
          </p:pic>
          <p:sp>
            <p:nvSpPr>
              <p:cNvPr id="31" name="Freccia sinistra 30"/>
              <p:cNvSpPr/>
              <p:nvPr/>
            </p:nvSpPr>
            <p:spPr bwMode="auto">
              <a:xfrm rot="12568520">
                <a:off x="7664186" y="2624158"/>
                <a:ext cx="936104" cy="229339"/>
              </a:xfrm>
              <a:prstGeom prst="lef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cxnSp>
            <p:nvCxnSpPr>
              <p:cNvPr id="28" name="Connettore 1 27"/>
              <p:cNvCxnSpPr/>
              <p:nvPr/>
            </p:nvCxnSpPr>
            <p:spPr bwMode="auto">
              <a:xfrm flipH="1">
                <a:off x="6948264" y="5085184"/>
                <a:ext cx="576064" cy="576064"/>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pic>
          <p:nvPicPr>
            <p:cNvPr id="29" name="Immagin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90671" y="2695697"/>
              <a:ext cx="2071577" cy="329569"/>
            </a:xfrm>
            <a:prstGeom prst="rect">
              <a:avLst/>
            </a:prstGeom>
          </p:spPr>
        </p:pic>
      </p:grpSp>
      <p:sp>
        <p:nvSpPr>
          <p:cNvPr id="36" name="Text Box 5"/>
          <p:cNvSpPr txBox="1">
            <a:spLocks noChangeArrowheads="1"/>
          </p:cNvSpPr>
          <p:nvPr/>
        </p:nvSpPr>
        <p:spPr bwMode="auto">
          <a:xfrm>
            <a:off x="0" y="941819"/>
            <a:ext cx="9108504" cy="830997"/>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a:rPr>
              <a:t>Effects of intrauterine retention and postmortem interval on body weight following intrauterine death: implications for assessment of fetal growth restriction at autopsy</a:t>
            </a:r>
          </a:p>
          <a:p>
            <a:pPr algn="ctr" eaLnBrk="1" fontAlgn="auto" hangingPunct="1">
              <a:spcBef>
                <a:spcPts val="0"/>
              </a:spcBef>
              <a:spcAft>
                <a:spcPts val="0"/>
              </a:spcAft>
              <a:defRPr/>
            </a:pPr>
            <a:r>
              <a:rPr lang="it-IT" sz="1400" i="1" kern="0" dirty="0" smtClean="0">
                <a:solidFill>
                  <a:srgbClr val="FFFFFF"/>
                </a:solidFill>
                <a:latin typeface="Arial"/>
              </a:rPr>
              <a:t>Man</a:t>
            </a:r>
            <a:r>
              <a:rPr lang="en-GB" sz="1400" i="1" kern="0" dirty="0" smtClean="0">
                <a:solidFill>
                  <a:srgbClr val="FFFFFF"/>
                </a:solidFill>
                <a:latin typeface="Arial"/>
              </a:rPr>
              <a:t> </a:t>
            </a:r>
            <a:r>
              <a:rPr lang="en-GB" sz="1400" i="1" kern="0" dirty="0">
                <a:solidFill>
                  <a:srgbClr val="FFFFFF"/>
                </a:solidFill>
                <a:latin typeface="Arial"/>
              </a:rPr>
              <a:t>et al., UOG </a:t>
            </a:r>
            <a:r>
              <a:rPr lang="en-GB" sz="1400" i="1" kern="0" dirty="0" smtClean="0">
                <a:solidFill>
                  <a:srgbClr val="FFFFFF"/>
                </a:solidFill>
                <a:latin typeface="Arial"/>
              </a:rPr>
              <a:t>2016</a:t>
            </a:r>
            <a:endParaRPr lang="en-GB" sz="1400" i="1" kern="0" dirty="0">
              <a:solidFill>
                <a:srgbClr val="FFFFFF"/>
              </a:solidFill>
              <a:latin typeface="Arial"/>
            </a:endParaRPr>
          </a:p>
        </p:txBody>
      </p:sp>
    </p:spTree>
    <p:extLst>
      <p:ext uri="{BB962C8B-B14F-4D97-AF65-F5344CB8AC3E}">
        <p14:creationId xmlns:p14="http://schemas.microsoft.com/office/powerpoint/2010/main" val="1706846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0" y="-15875"/>
            <a:ext cx="9144000" cy="923925"/>
            <a:chOff x="0" y="3755"/>
            <a:chExt cx="5760" cy="582"/>
          </a:xfrm>
        </p:grpSpPr>
        <p:pic>
          <p:nvPicPr>
            <p:cNvPr id="922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27"/>
          <p:cNvSpPr txBox="1">
            <a:spLocks noChangeArrowheads="1"/>
          </p:cNvSpPr>
          <p:nvPr/>
        </p:nvSpPr>
        <p:spPr bwMode="auto">
          <a:xfrm>
            <a:off x="2195736" y="1887215"/>
            <a:ext cx="4680520" cy="461665"/>
          </a:xfrm>
          <a:prstGeom prst="rect">
            <a:avLst/>
          </a:prstGeom>
          <a:solidFill>
            <a:srgbClr val="EADEE7"/>
          </a:solidFill>
          <a:ln w="28575" algn="ctr">
            <a:solidFill>
              <a:srgbClr val="445895"/>
            </a:solidFill>
            <a:miter lim="800000"/>
            <a:headEnd/>
            <a:tailEnd/>
          </a:ln>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GB" altLang="en-US" sz="2400" b="1" dirty="0" smtClean="0"/>
              <a:t>Results - Maceration</a:t>
            </a:r>
            <a:endParaRPr lang="en-GB" altLang="en-US" sz="2400" b="1" dirty="0"/>
          </a:p>
        </p:txBody>
      </p:sp>
      <p:sp>
        <p:nvSpPr>
          <p:cNvPr id="27" name="Rettangolo 26"/>
          <p:cNvSpPr/>
          <p:nvPr/>
        </p:nvSpPr>
        <p:spPr>
          <a:xfrm>
            <a:off x="110170" y="2710193"/>
            <a:ext cx="4245806" cy="3527119"/>
          </a:xfrm>
          <a:prstGeom prst="rect">
            <a:avLst/>
          </a:prstGeom>
        </p:spPr>
        <p:txBody>
          <a:bodyPr wrap="square">
            <a:spAutoFit/>
          </a:bodyPr>
          <a:lstStyle/>
          <a:p>
            <a:pPr marL="342900" indent="-342900">
              <a:lnSpc>
                <a:spcPct val="90000"/>
              </a:lnSpc>
              <a:buFont typeface="Arial"/>
              <a:buChar char="•"/>
            </a:pPr>
            <a:r>
              <a:rPr lang="en-GB" sz="2000" dirty="0"/>
              <a:t>86% of SGA </a:t>
            </a:r>
            <a:r>
              <a:rPr lang="en-GB" sz="2000" dirty="0" smtClean="0"/>
              <a:t>vs 76</a:t>
            </a:r>
            <a:r>
              <a:rPr lang="en-GB" sz="2000" dirty="0"/>
              <a:t>% of non-SGA </a:t>
            </a:r>
            <a:r>
              <a:rPr lang="en-GB" sz="2000" dirty="0" smtClean="0"/>
              <a:t>showed </a:t>
            </a:r>
            <a:r>
              <a:rPr lang="en-GB" sz="2000" dirty="0"/>
              <a:t>maceration </a:t>
            </a:r>
            <a:r>
              <a:rPr lang="en-GB" sz="2000" dirty="0" smtClean="0"/>
              <a:t>(</a:t>
            </a:r>
            <a:r>
              <a:rPr lang="en-GB" sz="2000" i="1" dirty="0" smtClean="0"/>
              <a:t>z</a:t>
            </a:r>
            <a:r>
              <a:rPr lang="en-GB" sz="2000" dirty="0" smtClean="0"/>
              <a:t>=2.74</a:t>
            </a:r>
            <a:r>
              <a:rPr lang="en-GB" sz="2000" dirty="0"/>
              <a:t>, </a:t>
            </a:r>
            <a:r>
              <a:rPr lang="en-GB" sz="2000" i="1" dirty="0" smtClean="0"/>
              <a:t>p</a:t>
            </a:r>
            <a:r>
              <a:rPr lang="en-GB" sz="2000" dirty="0" smtClean="0"/>
              <a:t>=0.01</a:t>
            </a:r>
            <a:r>
              <a:rPr lang="en-GB" sz="2000" dirty="0"/>
              <a:t>). </a:t>
            </a:r>
            <a:endParaRPr lang="en-GB" sz="2000" dirty="0" smtClean="0"/>
          </a:p>
          <a:p>
            <a:pPr marL="342900" indent="-342900">
              <a:lnSpc>
                <a:spcPct val="90000"/>
              </a:lnSpc>
              <a:buFont typeface="Arial"/>
              <a:buChar char="•"/>
            </a:pPr>
            <a:endParaRPr lang="en-GB" sz="1400" dirty="0"/>
          </a:p>
          <a:p>
            <a:pPr marL="342900" indent="-342900">
              <a:lnSpc>
                <a:spcPct val="90000"/>
              </a:lnSpc>
              <a:buFont typeface="Arial"/>
              <a:buChar char="•"/>
            </a:pPr>
            <a:r>
              <a:rPr lang="en-GB" sz="2000" dirty="0" smtClean="0"/>
              <a:t>Based on </a:t>
            </a:r>
            <a:r>
              <a:rPr lang="en-GB" sz="2000" dirty="0"/>
              <a:t>308 </a:t>
            </a:r>
            <a:r>
              <a:rPr lang="en-GB" sz="2000" dirty="0" smtClean="0"/>
              <a:t>cases ≥24 weeks, there </a:t>
            </a:r>
            <a:r>
              <a:rPr lang="en-GB" sz="2000" dirty="0"/>
              <a:t>was a significant linear relationship between IUI and delta </a:t>
            </a:r>
            <a:r>
              <a:rPr lang="en-GB" sz="2000" dirty="0" smtClean="0"/>
              <a:t>birth weight (</a:t>
            </a:r>
            <a:r>
              <a:rPr lang="en-GB" sz="2000" i="1" dirty="0" smtClean="0"/>
              <a:t>p</a:t>
            </a:r>
            <a:r>
              <a:rPr lang="en-GB" sz="2000" dirty="0" smtClean="0"/>
              <a:t>&lt;0.0001).</a:t>
            </a:r>
          </a:p>
          <a:p>
            <a:pPr marL="342900" indent="-342900">
              <a:lnSpc>
                <a:spcPct val="90000"/>
              </a:lnSpc>
              <a:buFont typeface="Arial"/>
              <a:buChar char="•"/>
            </a:pPr>
            <a:endParaRPr lang="en-GB" sz="1400" dirty="0" smtClean="0"/>
          </a:p>
          <a:p>
            <a:pPr marL="342900" indent="-342900">
              <a:lnSpc>
                <a:spcPct val="90000"/>
              </a:lnSpc>
              <a:buFont typeface="Arial"/>
              <a:buChar char="•"/>
            </a:pPr>
            <a:r>
              <a:rPr lang="en-GB" sz="2000" dirty="0" smtClean="0"/>
              <a:t>As </a:t>
            </a:r>
            <a:r>
              <a:rPr lang="en-GB" sz="2000" dirty="0"/>
              <a:t>IUI increased, delta birth weight decreased, indicating that, with increasing IUI, </a:t>
            </a:r>
            <a:r>
              <a:rPr lang="en-GB" sz="2000" dirty="0" err="1"/>
              <a:t>fetuses</a:t>
            </a:r>
            <a:r>
              <a:rPr lang="en-GB" sz="2000" dirty="0"/>
              <a:t> lose body weight </a:t>
            </a:r>
            <a:r>
              <a:rPr lang="en-GB" sz="2000" i="1" dirty="0"/>
              <a:t>in </a:t>
            </a:r>
            <a:r>
              <a:rPr lang="en-GB" sz="2000" i="1" dirty="0" smtClean="0"/>
              <a:t>utero</a:t>
            </a:r>
            <a:r>
              <a:rPr lang="en-GB" sz="2000" dirty="0" smtClean="0"/>
              <a:t>.</a:t>
            </a:r>
            <a:endParaRPr lang="en-GB" sz="1400" dirty="0"/>
          </a:p>
        </p:txBody>
      </p:sp>
      <p:sp>
        <p:nvSpPr>
          <p:cNvPr id="36" name="Text Box 5"/>
          <p:cNvSpPr txBox="1">
            <a:spLocks noChangeArrowheads="1"/>
          </p:cNvSpPr>
          <p:nvPr/>
        </p:nvSpPr>
        <p:spPr bwMode="auto">
          <a:xfrm>
            <a:off x="0" y="941819"/>
            <a:ext cx="9108504" cy="830997"/>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a:rPr>
              <a:t>Effects of intrauterine retention and postmortem interval on body weight following intrauterine death: implications for assessment of fetal growth restriction at autopsy</a:t>
            </a:r>
          </a:p>
          <a:p>
            <a:pPr algn="ctr" eaLnBrk="1" fontAlgn="auto" hangingPunct="1">
              <a:spcBef>
                <a:spcPts val="0"/>
              </a:spcBef>
              <a:spcAft>
                <a:spcPts val="0"/>
              </a:spcAft>
              <a:defRPr/>
            </a:pPr>
            <a:r>
              <a:rPr lang="it-IT" sz="1400" i="1" kern="0" dirty="0" smtClean="0">
                <a:solidFill>
                  <a:srgbClr val="FFFFFF"/>
                </a:solidFill>
                <a:latin typeface="Arial"/>
              </a:rPr>
              <a:t>Man</a:t>
            </a:r>
            <a:r>
              <a:rPr lang="en-GB" sz="1400" i="1" kern="0" dirty="0" smtClean="0">
                <a:solidFill>
                  <a:srgbClr val="FFFFFF"/>
                </a:solidFill>
                <a:latin typeface="Arial"/>
              </a:rPr>
              <a:t> </a:t>
            </a:r>
            <a:r>
              <a:rPr lang="en-GB" sz="1400" i="1" kern="0" dirty="0">
                <a:solidFill>
                  <a:srgbClr val="FFFFFF"/>
                </a:solidFill>
                <a:latin typeface="Arial"/>
              </a:rPr>
              <a:t>et al., UOG </a:t>
            </a:r>
            <a:r>
              <a:rPr lang="en-GB" sz="1400" i="1" kern="0" dirty="0" smtClean="0">
                <a:solidFill>
                  <a:srgbClr val="FFFFFF"/>
                </a:solidFill>
                <a:latin typeface="Arial"/>
              </a:rPr>
              <a:t>2016</a:t>
            </a:r>
            <a:endParaRPr lang="en-GB" sz="1400" i="1" kern="0" dirty="0">
              <a:solidFill>
                <a:srgbClr val="FFFFFF"/>
              </a:solidFill>
              <a:latin typeface="Arial"/>
            </a:endParaRPr>
          </a:p>
        </p:txBody>
      </p:sp>
      <p:grpSp>
        <p:nvGrpSpPr>
          <p:cNvPr id="8" name="Gruppo 7"/>
          <p:cNvGrpSpPr/>
          <p:nvPr/>
        </p:nvGrpSpPr>
        <p:grpSpPr>
          <a:xfrm>
            <a:off x="4427928" y="2564904"/>
            <a:ext cx="4608568" cy="3537462"/>
            <a:chOff x="4283968" y="2564904"/>
            <a:chExt cx="4608568" cy="3537462"/>
          </a:xfrm>
        </p:grpSpPr>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9992" y="2564904"/>
              <a:ext cx="4392544" cy="3537462"/>
            </a:xfrm>
            <a:prstGeom prst="rect">
              <a:avLst/>
            </a:prstGeom>
          </p:spPr>
        </p:pic>
        <p:cxnSp>
          <p:nvCxnSpPr>
            <p:cNvPr id="28" name="Connettore 1 27"/>
            <p:cNvCxnSpPr/>
            <p:nvPr/>
          </p:nvCxnSpPr>
          <p:spPr bwMode="auto">
            <a:xfrm flipH="1" flipV="1">
              <a:off x="4785470" y="4581128"/>
              <a:ext cx="3458938" cy="646246"/>
            </a:xfrm>
            <a:prstGeom prst="line">
              <a:avLst/>
            </a:prstGeom>
            <a:solidFill>
              <a:schemeClr val="accent1"/>
            </a:solidFill>
            <a:ln w="31750" cap="flat" cmpd="sng" algn="ctr">
              <a:solidFill>
                <a:srgbClr val="FF0000"/>
              </a:solidFill>
              <a:prstDash val="solid"/>
              <a:round/>
              <a:headEnd type="none" w="med" len="med"/>
              <a:tailEnd type="none" w="med" len="med"/>
            </a:ln>
            <a:effectLst/>
          </p:spPr>
        </p:cxnSp>
        <p:pic>
          <p:nvPicPr>
            <p:cNvPr id="3" name="Immagin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3968" y="3573016"/>
              <a:ext cx="255730" cy="1440160"/>
            </a:xfrm>
            <a:prstGeom prst="rect">
              <a:avLst/>
            </a:prstGeom>
          </p:spPr>
        </p:pic>
      </p:grpSp>
    </p:spTree>
    <p:extLst>
      <p:ext uri="{BB962C8B-B14F-4D97-AF65-F5344CB8AC3E}">
        <p14:creationId xmlns:p14="http://schemas.microsoft.com/office/powerpoint/2010/main" val="2214978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0" y="-15875"/>
            <a:ext cx="9144000" cy="923925"/>
            <a:chOff x="0" y="3755"/>
            <a:chExt cx="5760" cy="582"/>
          </a:xfrm>
        </p:grpSpPr>
        <p:pic>
          <p:nvPicPr>
            <p:cNvPr id="922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27"/>
          <p:cNvSpPr txBox="1">
            <a:spLocks noChangeArrowheads="1"/>
          </p:cNvSpPr>
          <p:nvPr/>
        </p:nvSpPr>
        <p:spPr bwMode="auto">
          <a:xfrm>
            <a:off x="2195736" y="1887215"/>
            <a:ext cx="4680520" cy="461665"/>
          </a:xfrm>
          <a:prstGeom prst="rect">
            <a:avLst/>
          </a:prstGeom>
          <a:solidFill>
            <a:srgbClr val="EADEE7"/>
          </a:solidFill>
          <a:ln w="28575" algn="ctr">
            <a:solidFill>
              <a:srgbClr val="445895"/>
            </a:solidFill>
            <a:miter lim="800000"/>
            <a:headEnd/>
            <a:tailEnd/>
          </a:ln>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GB" altLang="en-US" sz="2400" b="1" dirty="0" smtClean="0"/>
              <a:t>Results - Maceration</a:t>
            </a:r>
            <a:endParaRPr lang="en-GB" altLang="en-US" sz="2400" b="1" dirty="0"/>
          </a:p>
        </p:txBody>
      </p:sp>
      <p:sp>
        <p:nvSpPr>
          <p:cNvPr id="27" name="Rettangolo 26"/>
          <p:cNvSpPr/>
          <p:nvPr/>
        </p:nvSpPr>
        <p:spPr>
          <a:xfrm>
            <a:off x="35496" y="2492896"/>
            <a:ext cx="4470696" cy="3527119"/>
          </a:xfrm>
          <a:prstGeom prst="rect">
            <a:avLst/>
          </a:prstGeom>
        </p:spPr>
        <p:txBody>
          <a:bodyPr wrap="square">
            <a:spAutoFit/>
          </a:bodyPr>
          <a:lstStyle/>
          <a:p>
            <a:pPr marL="342900" indent="-342900" algn="just">
              <a:lnSpc>
                <a:spcPct val="90000"/>
              </a:lnSpc>
              <a:buFont typeface="Arial"/>
              <a:buChar char="•"/>
            </a:pPr>
            <a:r>
              <a:rPr lang="en-GB" sz="2000" dirty="0"/>
              <a:t>During an average IUI of </a:t>
            </a:r>
            <a:r>
              <a:rPr lang="en-GB" sz="2000" dirty="0" smtClean="0"/>
              <a:t>3–4 </a:t>
            </a:r>
            <a:r>
              <a:rPr lang="en-GB" sz="2000" dirty="0"/>
              <a:t>days, there was an </a:t>
            </a:r>
            <a:r>
              <a:rPr lang="en-GB" sz="2000" dirty="0" err="1"/>
              <a:t>artifactual</a:t>
            </a:r>
            <a:r>
              <a:rPr lang="en-GB" sz="2000" dirty="0"/>
              <a:t> reduction </a:t>
            </a:r>
            <a:r>
              <a:rPr lang="en-GB" sz="2000" dirty="0" smtClean="0"/>
              <a:t>by 0.8 </a:t>
            </a:r>
            <a:r>
              <a:rPr lang="en-GB" sz="2000" dirty="0"/>
              <a:t>SD of expected weight. </a:t>
            </a:r>
          </a:p>
          <a:p>
            <a:pPr marL="342900" indent="-342900" algn="just">
              <a:lnSpc>
                <a:spcPct val="90000"/>
              </a:lnSpc>
              <a:buFont typeface="Arial"/>
              <a:buChar char="•"/>
            </a:pPr>
            <a:endParaRPr lang="en-GB" sz="2000" dirty="0" smtClean="0"/>
          </a:p>
          <a:p>
            <a:pPr marL="342900" indent="-342900" algn="just">
              <a:lnSpc>
                <a:spcPct val="90000"/>
              </a:lnSpc>
              <a:buFont typeface="Arial"/>
              <a:buChar char="•"/>
            </a:pPr>
            <a:r>
              <a:rPr lang="en-GB" sz="2000" dirty="0" smtClean="0"/>
              <a:t>The </a:t>
            </a:r>
            <a:r>
              <a:rPr lang="en-GB" sz="2000" dirty="0"/>
              <a:t>proportion of SGA </a:t>
            </a:r>
            <a:r>
              <a:rPr lang="en-GB" sz="2000" dirty="0" smtClean="0"/>
              <a:t>cases in </a:t>
            </a:r>
            <a:r>
              <a:rPr lang="en-GB" sz="2000" dirty="0"/>
              <a:t>stillbirths ≥ 24 </a:t>
            </a:r>
            <a:r>
              <a:rPr lang="en-GB" sz="2000" dirty="0" smtClean="0"/>
              <a:t>weeks was</a:t>
            </a:r>
          </a:p>
          <a:p>
            <a:pPr marL="800100" lvl="1" indent="-342900" algn="just">
              <a:lnSpc>
                <a:spcPct val="90000"/>
              </a:lnSpc>
              <a:buFont typeface="Wingdings" pitchFamily="2" charset="2"/>
              <a:buChar char="Ø"/>
            </a:pPr>
            <a:r>
              <a:rPr lang="en-GB" dirty="0" smtClean="0"/>
              <a:t>21</a:t>
            </a:r>
            <a:r>
              <a:rPr lang="en-GB" dirty="0"/>
              <a:t>% for </a:t>
            </a:r>
            <a:r>
              <a:rPr lang="en-GB" dirty="0" smtClean="0"/>
              <a:t>0 </a:t>
            </a:r>
            <a:r>
              <a:rPr lang="en-GB" dirty="0"/>
              <a:t>days </a:t>
            </a:r>
            <a:r>
              <a:rPr lang="en-GB" dirty="0" smtClean="0"/>
              <a:t>IUI</a:t>
            </a:r>
          </a:p>
          <a:p>
            <a:pPr marL="800100" lvl="1" indent="-342900" algn="just">
              <a:lnSpc>
                <a:spcPct val="90000"/>
              </a:lnSpc>
              <a:buFont typeface="Wingdings" pitchFamily="2" charset="2"/>
              <a:buChar char="Ø"/>
            </a:pPr>
            <a:r>
              <a:rPr lang="en-GB" dirty="0" smtClean="0"/>
              <a:t>30</a:t>
            </a:r>
            <a:r>
              <a:rPr lang="en-GB" dirty="0"/>
              <a:t>% for </a:t>
            </a:r>
            <a:r>
              <a:rPr lang="en-GB" dirty="0" smtClean="0"/>
              <a:t>1–2 </a:t>
            </a:r>
            <a:r>
              <a:rPr lang="en-GB" dirty="0"/>
              <a:t>days </a:t>
            </a:r>
            <a:r>
              <a:rPr lang="en-GB" dirty="0" smtClean="0"/>
              <a:t>IUI</a:t>
            </a:r>
          </a:p>
          <a:p>
            <a:pPr marL="800100" lvl="1" indent="-342900" algn="just">
              <a:lnSpc>
                <a:spcPct val="90000"/>
              </a:lnSpc>
              <a:buFont typeface="Wingdings" pitchFamily="2" charset="2"/>
              <a:buChar char="Ø"/>
            </a:pPr>
            <a:r>
              <a:rPr lang="en-GB" dirty="0" smtClean="0"/>
              <a:t>45</a:t>
            </a:r>
            <a:r>
              <a:rPr lang="en-GB" dirty="0"/>
              <a:t>% for </a:t>
            </a:r>
            <a:r>
              <a:rPr lang="en-GB" dirty="0" smtClean="0"/>
              <a:t>&gt;2 </a:t>
            </a:r>
            <a:r>
              <a:rPr lang="en-GB" dirty="0"/>
              <a:t>days </a:t>
            </a:r>
            <a:r>
              <a:rPr lang="en-GB" dirty="0" smtClean="0"/>
              <a:t>IUI</a:t>
            </a:r>
          </a:p>
          <a:p>
            <a:pPr marL="342900" indent="-342900" algn="just">
              <a:lnSpc>
                <a:spcPct val="90000"/>
              </a:lnSpc>
              <a:buFont typeface="Arial"/>
              <a:buChar char="•"/>
            </a:pPr>
            <a:endParaRPr lang="en-GB" sz="1400" dirty="0"/>
          </a:p>
          <a:p>
            <a:pPr marL="342900" indent="-342900" algn="just">
              <a:lnSpc>
                <a:spcPct val="90000"/>
              </a:lnSpc>
              <a:buFont typeface="Arial"/>
              <a:buChar char="•"/>
            </a:pPr>
            <a:r>
              <a:rPr lang="en-GB" sz="2000" dirty="0" smtClean="0"/>
              <a:t>There </a:t>
            </a:r>
            <a:r>
              <a:rPr lang="en-GB" sz="2000" dirty="0"/>
              <a:t>were significantly more </a:t>
            </a:r>
            <a:r>
              <a:rPr lang="en-GB" sz="2000" dirty="0" err="1"/>
              <a:t>fetuses</a:t>
            </a:r>
            <a:r>
              <a:rPr lang="en-GB" sz="2000" dirty="0"/>
              <a:t> with an IUI &gt;2 days in the SGA group (</a:t>
            </a:r>
            <a:r>
              <a:rPr lang="en-GB" sz="2000" i="1" dirty="0" smtClean="0"/>
              <a:t>z</a:t>
            </a:r>
            <a:r>
              <a:rPr lang="en-GB" sz="2000" dirty="0" smtClean="0"/>
              <a:t>=3.01</a:t>
            </a:r>
            <a:r>
              <a:rPr lang="en-GB" sz="2000" dirty="0"/>
              <a:t>, </a:t>
            </a:r>
            <a:r>
              <a:rPr lang="en-GB" sz="2000" i="1" dirty="0" smtClean="0"/>
              <a:t>p</a:t>
            </a:r>
            <a:r>
              <a:rPr lang="en-GB" sz="2000" dirty="0" smtClean="0"/>
              <a:t>=0.003)</a:t>
            </a:r>
          </a:p>
        </p:txBody>
      </p:sp>
      <p:sp>
        <p:nvSpPr>
          <p:cNvPr id="36" name="Text Box 5"/>
          <p:cNvSpPr txBox="1">
            <a:spLocks noChangeArrowheads="1"/>
          </p:cNvSpPr>
          <p:nvPr/>
        </p:nvSpPr>
        <p:spPr bwMode="auto">
          <a:xfrm>
            <a:off x="0" y="941819"/>
            <a:ext cx="9108504" cy="830997"/>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a:rPr>
              <a:t>Effects of intrauterine retention and postmortem interval on body weight following intrauterine death: implications for assessment of fetal growth restriction at autopsy</a:t>
            </a:r>
          </a:p>
          <a:p>
            <a:pPr algn="ctr" eaLnBrk="1" fontAlgn="auto" hangingPunct="1">
              <a:spcBef>
                <a:spcPts val="0"/>
              </a:spcBef>
              <a:spcAft>
                <a:spcPts val="0"/>
              </a:spcAft>
              <a:defRPr/>
            </a:pPr>
            <a:r>
              <a:rPr lang="it-IT" sz="1400" i="1" kern="0" dirty="0" smtClean="0">
                <a:solidFill>
                  <a:srgbClr val="FFFFFF"/>
                </a:solidFill>
                <a:latin typeface="Arial"/>
              </a:rPr>
              <a:t>Man</a:t>
            </a:r>
            <a:r>
              <a:rPr lang="en-GB" sz="1400" i="1" kern="0" dirty="0" smtClean="0">
                <a:solidFill>
                  <a:srgbClr val="FFFFFF"/>
                </a:solidFill>
                <a:latin typeface="Arial"/>
              </a:rPr>
              <a:t> </a:t>
            </a:r>
            <a:r>
              <a:rPr lang="en-GB" sz="1400" i="1" kern="0" dirty="0">
                <a:solidFill>
                  <a:srgbClr val="FFFFFF"/>
                </a:solidFill>
                <a:latin typeface="Arial"/>
              </a:rPr>
              <a:t>et al., UOG </a:t>
            </a:r>
            <a:r>
              <a:rPr lang="en-GB" sz="1400" i="1" kern="0" dirty="0" smtClean="0">
                <a:solidFill>
                  <a:srgbClr val="FFFFFF"/>
                </a:solidFill>
                <a:latin typeface="Arial"/>
              </a:rPr>
              <a:t>2016</a:t>
            </a:r>
            <a:endParaRPr lang="en-GB" sz="1400" i="1" kern="0" dirty="0">
              <a:solidFill>
                <a:srgbClr val="FFFFFF"/>
              </a:solidFill>
              <a:latin typeface="Arial"/>
            </a:endParaRPr>
          </a:p>
        </p:txBody>
      </p:sp>
      <p:grpSp>
        <p:nvGrpSpPr>
          <p:cNvPr id="16" name="Gruppo 15"/>
          <p:cNvGrpSpPr/>
          <p:nvPr/>
        </p:nvGrpSpPr>
        <p:grpSpPr>
          <a:xfrm>
            <a:off x="4644008" y="2780928"/>
            <a:ext cx="4413521" cy="3450958"/>
            <a:chOff x="4644008" y="2780928"/>
            <a:chExt cx="4413521" cy="3450958"/>
          </a:xfrm>
        </p:grpSpPr>
        <p:grpSp>
          <p:nvGrpSpPr>
            <p:cNvPr id="13" name="Gruppo 12"/>
            <p:cNvGrpSpPr/>
            <p:nvPr/>
          </p:nvGrpSpPr>
          <p:grpSpPr>
            <a:xfrm>
              <a:off x="4644008" y="2780928"/>
              <a:ext cx="4413521" cy="3450958"/>
              <a:chOff x="4694983" y="2636912"/>
              <a:chExt cx="4413521" cy="3450958"/>
            </a:xfrm>
          </p:grpSpPr>
          <p:grpSp>
            <p:nvGrpSpPr>
              <p:cNvPr id="7" name="Gruppo 6"/>
              <p:cNvGrpSpPr/>
              <p:nvPr/>
            </p:nvGrpSpPr>
            <p:grpSpPr>
              <a:xfrm>
                <a:off x="4694983" y="2636912"/>
                <a:ext cx="4413521" cy="3450958"/>
                <a:chOff x="4644008" y="2714346"/>
                <a:chExt cx="4413521" cy="3450958"/>
              </a:xfrm>
            </p:grpSpPr>
            <p:grpSp>
              <p:nvGrpSpPr>
                <p:cNvPr id="5" name="Gruppo 4"/>
                <p:cNvGrpSpPr/>
                <p:nvPr/>
              </p:nvGrpSpPr>
              <p:grpSpPr>
                <a:xfrm>
                  <a:off x="4644008" y="2714346"/>
                  <a:ext cx="4413521" cy="3450958"/>
                  <a:chOff x="4644008" y="3002378"/>
                  <a:chExt cx="4413521" cy="3450958"/>
                </a:xfrm>
              </p:grpSpPr>
              <p:pic>
                <p:nvPicPr>
                  <p:cNvPr id="4" name="Immagine 3"/>
                  <p:cNvPicPr>
                    <a:picLocks noChangeAspect="1"/>
                  </p:cNvPicPr>
                  <p:nvPr/>
                </p:nvPicPr>
                <p:blipFill rotWithShape="1">
                  <a:blip r:embed="rId5">
                    <a:extLst>
                      <a:ext uri="{28A0092B-C50C-407E-A947-70E740481C1C}">
                        <a14:useLocalDpi xmlns:a14="http://schemas.microsoft.com/office/drawing/2010/main" val="0"/>
                      </a:ext>
                    </a:extLst>
                  </a:blip>
                  <a:srcRect l="5436" r="3833"/>
                  <a:stretch/>
                </p:blipFill>
                <p:spPr>
                  <a:xfrm>
                    <a:off x="4694983" y="3221649"/>
                    <a:ext cx="4362546" cy="3231687"/>
                  </a:xfrm>
                  <a:prstGeom prst="rect">
                    <a:avLst/>
                  </a:prstGeom>
                </p:spPr>
              </p:pic>
              <p:pic>
                <p:nvPicPr>
                  <p:cNvPr id="14" name="Immagine 13"/>
                  <p:cNvPicPr>
                    <a:picLocks noChangeAspect="1"/>
                  </p:cNvPicPr>
                  <p:nvPr/>
                </p:nvPicPr>
                <p:blipFill rotWithShape="1">
                  <a:blip r:embed="rId5">
                    <a:extLst>
                      <a:ext uri="{28A0092B-C50C-407E-A947-70E740481C1C}">
                        <a14:useLocalDpi xmlns:a14="http://schemas.microsoft.com/office/drawing/2010/main" val="0"/>
                      </a:ext>
                    </a:extLst>
                  </a:blip>
                  <a:srcRect t="21941" r="95387" b="36376"/>
                  <a:stretch/>
                </p:blipFill>
                <p:spPr>
                  <a:xfrm rot="5400000">
                    <a:off x="5112294" y="2534092"/>
                    <a:ext cx="200694" cy="1137265"/>
                  </a:xfrm>
                  <a:prstGeom prst="rect">
                    <a:avLst/>
                  </a:prstGeom>
                </p:spPr>
              </p:pic>
            </p:grpSp>
            <p:sp>
              <p:nvSpPr>
                <p:cNvPr id="6" name="Rettangolo 5"/>
                <p:cNvSpPr/>
                <p:nvPr/>
              </p:nvSpPr>
              <p:spPr bwMode="auto">
                <a:xfrm>
                  <a:off x="8449491" y="3465917"/>
                  <a:ext cx="432048" cy="2123323"/>
                </a:xfrm>
                <a:prstGeom prst="rect">
                  <a:avLst/>
                </a:prstGeom>
                <a:solidFill>
                  <a:srgbClr val="FF0000">
                    <a:alpha val="7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cs typeface="Arial" charset="0"/>
                  </a:endParaRPr>
                </a:p>
              </p:txBody>
            </p:sp>
          </p:grpSp>
          <p:cxnSp>
            <p:nvCxnSpPr>
              <p:cNvPr id="28" name="Connettore 1 27"/>
              <p:cNvCxnSpPr/>
              <p:nvPr/>
            </p:nvCxnSpPr>
            <p:spPr bwMode="auto">
              <a:xfrm flipH="1">
                <a:off x="8137741" y="5789671"/>
                <a:ext cx="725451" cy="6024"/>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sp>
          <p:nvSpPr>
            <p:cNvPr id="15" name="Rettangolo 14"/>
            <p:cNvSpPr/>
            <p:nvPr/>
          </p:nvSpPr>
          <p:spPr>
            <a:xfrm>
              <a:off x="5652120" y="4705399"/>
              <a:ext cx="539118" cy="307777"/>
            </a:xfrm>
            <a:prstGeom prst="rect">
              <a:avLst/>
            </a:prstGeom>
          </p:spPr>
          <p:txBody>
            <a:bodyPr wrap="square">
              <a:spAutoFit/>
            </a:bodyPr>
            <a:lstStyle/>
            <a:p>
              <a:pPr algn="ctr"/>
              <a:r>
                <a:rPr lang="en-GB" sz="1400" b="1" dirty="0" smtClean="0">
                  <a:solidFill>
                    <a:srgbClr val="FF0000"/>
                  </a:solidFill>
                </a:rPr>
                <a:t>21%</a:t>
              </a:r>
              <a:endParaRPr lang="it-IT" sz="2000" b="1" dirty="0">
                <a:solidFill>
                  <a:srgbClr val="FF0000"/>
                </a:solidFill>
              </a:endParaRPr>
            </a:p>
          </p:txBody>
        </p:sp>
        <p:sp>
          <p:nvSpPr>
            <p:cNvPr id="23" name="Rettangolo 22"/>
            <p:cNvSpPr/>
            <p:nvPr/>
          </p:nvSpPr>
          <p:spPr>
            <a:xfrm>
              <a:off x="7048508" y="3933056"/>
              <a:ext cx="539118" cy="307777"/>
            </a:xfrm>
            <a:prstGeom prst="rect">
              <a:avLst/>
            </a:prstGeom>
          </p:spPr>
          <p:txBody>
            <a:bodyPr wrap="square">
              <a:spAutoFit/>
            </a:bodyPr>
            <a:lstStyle/>
            <a:p>
              <a:pPr algn="ctr"/>
              <a:r>
                <a:rPr lang="en-GB" sz="1400" b="1" dirty="0" smtClean="0">
                  <a:solidFill>
                    <a:srgbClr val="FF0000"/>
                  </a:solidFill>
                </a:rPr>
                <a:t>30%</a:t>
              </a:r>
              <a:endParaRPr lang="it-IT" sz="2000" b="1" dirty="0">
                <a:solidFill>
                  <a:srgbClr val="FF0000"/>
                </a:solidFill>
              </a:endParaRPr>
            </a:p>
          </p:txBody>
        </p:sp>
        <p:sp>
          <p:nvSpPr>
            <p:cNvPr id="24" name="Rettangolo 23"/>
            <p:cNvSpPr/>
            <p:nvPr/>
          </p:nvSpPr>
          <p:spPr>
            <a:xfrm>
              <a:off x="8425370" y="3193231"/>
              <a:ext cx="539118" cy="307777"/>
            </a:xfrm>
            <a:prstGeom prst="rect">
              <a:avLst/>
            </a:prstGeom>
          </p:spPr>
          <p:txBody>
            <a:bodyPr wrap="square">
              <a:spAutoFit/>
            </a:bodyPr>
            <a:lstStyle/>
            <a:p>
              <a:pPr algn="ctr"/>
              <a:r>
                <a:rPr lang="en-GB" sz="1400" b="1" smtClean="0">
                  <a:solidFill>
                    <a:srgbClr val="FF0000"/>
                  </a:solidFill>
                </a:rPr>
                <a:t>45%</a:t>
              </a:r>
              <a:endParaRPr lang="it-IT" sz="2000" b="1" dirty="0">
                <a:solidFill>
                  <a:srgbClr val="FF0000"/>
                </a:solidFill>
              </a:endParaRPr>
            </a:p>
          </p:txBody>
        </p:sp>
      </p:grpSp>
    </p:spTree>
    <p:extLst>
      <p:ext uri="{BB962C8B-B14F-4D97-AF65-F5344CB8AC3E}">
        <p14:creationId xmlns:p14="http://schemas.microsoft.com/office/powerpoint/2010/main" val="3256538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0" y="-15875"/>
            <a:ext cx="9144000" cy="923925"/>
            <a:chOff x="0" y="3755"/>
            <a:chExt cx="5760" cy="582"/>
          </a:xfrm>
        </p:grpSpPr>
        <p:pic>
          <p:nvPicPr>
            <p:cNvPr id="922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27"/>
          <p:cNvSpPr txBox="1">
            <a:spLocks noChangeArrowheads="1"/>
          </p:cNvSpPr>
          <p:nvPr/>
        </p:nvSpPr>
        <p:spPr bwMode="auto">
          <a:xfrm>
            <a:off x="1979711" y="1887215"/>
            <a:ext cx="5076565" cy="461665"/>
          </a:xfrm>
          <a:prstGeom prst="rect">
            <a:avLst/>
          </a:prstGeom>
          <a:solidFill>
            <a:srgbClr val="EADEE7"/>
          </a:solidFill>
          <a:ln w="28575" algn="ctr">
            <a:solidFill>
              <a:srgbClr val="445895"/>
            </a:solidFill>
            <a:miter lim="800000"/>
            <a:headEnd/>
            <a:tailEnd/>
          </a:ln>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GB" altLang="en-US" sz="2400" b="1" dirty="0" smtClean="0"/>
              <a:t>Results – </a:t>
            </a:r>
            <a:r>
              <a:rPr lang="en-GB" altLang="en-US" sz="2400" b="1" dirty="0" err="1" smtClean="0"/>
              <a:t>Postmortem</a:t>
            </a:r>
            <a:r>
              <a:rPr lang="en-GB" altLang="en-US" sz="2400" b="1" dirty="0" smtClean="0"/>
              <a:t> interval</a:t>
            </a:r>
            <a:endParaRPr lang="en-GB" altLang="en-US" sz="2400" b="1" dirty="0"/>
          </a:p>
        </p:txBody>
      </p:sp>
      <p:sp>
        <p:nvSpPr>
          <p:cNvPr id="27" name="Rettangolo 26"/>
          <p:cNvSpPr/>
          <p:nvPr/>
        </p:nvSpPr>
        <p:spPr>
          <a:xfrm>
            <a:off x="35496" y="2492896"/>
            <a:ext cx="4414175" cy="4247317"/>
          </a:xfrm>
          <a:prstGeom prst="rect">
            <a:avLst/>
          </a:prstGeom>
        </p:spPr>
        <p:txBody>
          <a:bodyPr wrap="square">
            <a:spAutoFit/>
          </a:bodyPr>
          <a:lstStyle/>
          <a:p>
            <a:pPr marL="342900" indent="-342900" algn="just">
              <a:lnSpc>
                <a:spcPct val="90000"/>
              </a:lnSpc>
              <a:buFont typeface="Arial"/>
              <a:buChar char="•"/>
            </a:pPr>
            <a:r>
              <a:rPr lang="en-GB" sz="2000" dirty="0" smtClean="0"/>
              <a:t>Based on 615 </a:t>
            </a:r>
            <a:r>
              <a:rPr lang="en-GB" sz="2000" dirty="0"/>
              <a:t>cases across all gestational </a:t>
            </a:r>
            <a:r>
              <a:rPr lang="en-GB" sz="2000" dirty="0" smtClean="0"/>
              <a:t>ages, </a:t>
            </a:r>
            <a:r>
              <a:rPr lang="en-GB" sz="2000" dirty="0"/>
              <a:t>the percentage change in </a:t>
            </a:r>
            <a:r>
              <a:rPr lang="en-GB" sz="2000" dirty="0" err="1"/>
              <a:t>fetal</a:t>
            </a:r>
            <a:r>
              <a:rPr lang="en-GB" sz="2000" dirty="0"/>
              <a:t> weight during the period between birth and autopsy (</a:t>
            </a:r>
            <a:r>
              <a:rPr lang="en-GB" sz="2000" dirty="0" smtClean="0"/>
              <a:t>PMI) was calculated.</a:t>
            </a:r>
          </a:p>
          <a:p>
            <a:pPr marL="342900" indent="-342900" algn="just">
              <a:lnSpc>
                <a:spcPct val="90000"/>
              </a:lnSpc>
              <a:buFont typeface="Arial"/>
              <a:buChar char="•"/>
            </a:pPr>
            <a:endParaRPr lang="en-GB" sz="2000" dirty="0"/>
          </a:p>
          <a:p>
            <a:pPr marL="342900" indent="-342900" algn="just">
              <a:lnSpc>
                <a:spcPct val="90000"/>
              </a:lnSpc>
              <a:buFont typeface="Arial"/>
              <a:buChar char="•"/>
            </a:pPr>
            <a:r>
              <a:rPr lang="en-GB" sz="2000" dirty="0" smtClean="0"/>
              <a:t>There </a:t>
            </a:r>
            <a:r>
              <a:rPr lang="en-GB" sz="2000" dirty="0"/>
              <a:t>was an average 12% reduction in </a:t>
            </a:r>
            <a:r>
              <a:rPr lang="en-GB" sz="2000" dirty="0" err="1"/>
              <a:t>fetal</a:t>
            </a:r>
            <a:r>
              <a:rPr lang="en-GB" sz="2000" dirty="0"/>
              <a:t> weight during the period of </a:t>
            </a:r>
            <a:r>
              <a:rPr lang="en-GB" sz="2000" dirty="0" err="1"/>
              <a:t>fetal</a:t>
            </a:r>
            <a:r>
              <a:rPr lang="en-GB" sz="2000" dirty="0"/>
              <a:t> refrigeration pending autopsy, with a median PMI of 7 </a:t>
            </a:r>
            <a:r>
              <a:rPr lang="en-GB" sz="2000" dirty="0" smtClean="0"/>
              <a:t>days.</a:t>
            </a:r>
          </a:p>
          <a:p>
            <a:pPr marL="342900" indent="-342900" algn="just">
              <a:lnSpc>
                <a:spcPct val="90000"/>
              </a:lnSpc>
              <a:buFont typeface="Arial"/>
              <a:buChar char="•"/>
            </a:pPr>
            <a:endParaRPr lang="en-GB" sz="2000" dirty="0"/>
          </a:p>
          <a:p>
            <a:pPr marL="342900" indent="-342900" algn="just">
              <a:lnSpc>
                <a:spcPct val="90000"/>
              </a:lnSpc>
              <a:buFont typeface="Arial"/>
              <a:buChar char="•"/>
            </a:pPr>
            <a:r>
              <a:rPr lang="en-GB" sz="2000" dirty="0" smtClean="0"/>
              <a:t>As </a:t>
            </a:r>
            <a:r>
              <a:rPr lang="en-GB" sz="2000" dirty="0"/>
              <a:t>PMI increased, the proportion of fetal weight loss increased (</a:t>
            </a:r>
            <a:r>
              <a:rPr lang="en-GB" sz="2000" i="1" dirty="0" smtClean="0"/>
              <a:t>P</a:t>
            </a:r>
            <a:r>
              <a:rPr lang="en-GB" sz="2000" dirty="0" smtClean="0"/>
              <a:t>=0.0001).</a:t>
            </a:r>
          </a:p>
        </p:txBody>
      </p:sp>
      <p:sp>
        <p:nvSpPr>
          <p:cNvPr id="36" name="Text Box 5"/>
          <p:cNvSpPr txBox="1">
            <a:spLocks noChangeArrowheads="1"/>
          </p:cNvSpPr>
          <p:nvPr/>
        </p:nvSpPr>
        <p:spPr bwMode="auto">
          <a:xfrm>
            <a:off x="0" y="941819"/>
            <a:ext cx="9108504" cy="830997"/>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n-US" sz="1700" b="1" kern="0" dirty="0">
                <a:solidFill>
                  <a:srgbClr val="FFFFFF"/>
                </a:solidFill>
                <a:latin typeface="Arial"/>
              </a:rPr>
              <a:t>Effects of intrauterine retention and postmortem interval on body weight following intrauterine death: implications for assessment of fetal growth restriction at autopsy</a:t>
            </a:r>
          </a:p>
          <a:p>
            <a:pPr algn="ctr" eaLnBrk="1" fontAlgn="auto" hangingPunct="1">
              <a:spcBef>
                <a:spcPts val="0"/>
              </a:spcBef>
              <a:spcAft>
                <a:spcPts val="0"/>
              </a:spcAft>
              <a:defRPr/>
            </a:pPr>
            <a:r>
              <a:rPr lang="it-IT" sz="1400" i="1" kern="0" dirty="0" smtClean="0">
                <a:solidFill>
                  <a:srgbClr val="FFFFFF"/>
                </a:solidFill>
                <a:latin typeface="Arial"/>
              </a:rPr>
              <a:t>Man</a:t>
            </a:r>
            <a:r>
              <a:rPr lang="en-GB" sz="1400" i="1" kern="0" dirty="0" smtClean="0">
                <a:solidFill>
                  <a:srgbClr val="FFFFFF"/>
                </a:solidFill>
                <a:latin typeface="Arial"/>
              </a:rPr>
              <a:t> </a:t>
            </a:r>
            <a:r>
              <a:rPr lang="en-GB" sz="1400" i="1" kern="0" dirty="0">
                <a:solidFill>
                  <a:srgbClr val="FFFFFF"/>
                </a:solidFill>
                <a:latin typeface="Arial"/>
              </a:rPr>
              <a:t>et al., UOG </a:t>
            </a:r>
            <a:r>
              <a:rPr lang="en-GB" sz="1400" i="1" kern="0" dirty="0" smtClean="0">
                <a:solidFill>
                  <a:srgbClr val="FFFFFF"/>
                </a:solidFill>
                <a:latin typeface="Arial"/>
              </a:rPr>
              <a:t>2016</a:t>
            </a:r>
            <a:endParaRPr lang="en-GB" sz="1400" i="1" kern="0" dirty="0">
              <a:solidFill>
                <a:srgbClr val="FFFFFF"/>
              </a:solidFill>
              <a:latin typeface="Arial"/>
            </a:endParaRPr>
          </a:p>
        </p:txBody>
      </p:sp>
      <p:grpSp>
        <p:nvGrpSpPr>
          <p:cNvPr id="18" name="Gruppo 17"/>
          <p:cNvGrpSpPr/>
          <p:nvPr/>
        </p:nvGrpSpPr>
        <p:grpSpPr>
          <a:xfrm>
            <a:off x="4602549" y="2636912"/>
            <a:ext cx="4505955" cy="3696444"/>
            <a:chOff x="4602549" y="2636912"/>
            <a:chExt cx="4505955" cy="3696444"/>
          </a:xfrm>
        </p:grpSpPr>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2549" y="2636912"/>
              <a:ext cx="4505955" cy="3696444"/>
            </a:xfrm>
            <a:prstGeom prst="rect">
              <a:avLst/>
            </a:prstGeom>
          </p:spPr>
        </p:pic>
        <p:cxnSp>
          <p:nvCxnSpPr>
            <p:cNvPr id="28" name="Connettore 1 27"/>
            <p:cNvCxnSpPr/>
            <p:nvPr/>
          </p:nvCxnSpPr>
          <p:spPr bwMode="auto">
            <a:xfrm flipH="1" flipV="1">
              <a:off x="5220074" y="3861048"/>
              <a:ext cx="3672406" cy="2304256"/>
            </a:xfrm>
            <a:prstGeom prst="line">
              <a:avLst/>
            </a:prstGeom>
            <a:solidFill>
              <a:schemeClr val="accent1"/>
            </a:solidFill>
            <a:ln w="47625" cap="flat" cmpd="sng" algn="ctr">
              <a:solidFill>
                <a:srgbClr val="FF0000"/>
              </a:solidFill>
              <a:prstDash val="solid"/>
              <a:round/>
              <a:headEnd type="none" w="med" len="med"/>
              <a:tailEnd type="none" w="med" len="med"/>
            </a:ln>
            <a:effectLst/>
          </p:spPr>
        </p:cxnSp>
        <p:pic>
          <p:nvPicPr>
            <p:cNvPr id="8" name="Immagin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8224" y="2996952"/>
              <a:ext cx="900100" cy="288032"/>
            </a:xfrm>
            <a:prstGeom prst="rect">
              <a:avLst/>
            </a:prstGeom>
          </p:spPr>
        </p:pic>
        <p:pic>
          <p:nvPicPr>
            <p:cNvPr id="10" name="Immagin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8065" y="4775681"/>
              <a:ext cx="240886" cy="1533639"/>
            </a:xfrm>
            <a:prstGeom prst="rect">
              <a:avLst/>
            </a:prstGeom>
          </p:spPr>
        </p:pic>
      </p:grpSp>
      <p:pic>
        <p:nvPicPr>
          <p:cNvPr id="19" name="Immagin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88224" y="6525344"/>
            <a:ext cx="2525480" cy="227863"/>
          </a:xfrm>
          <a:prstGeom prst="rect">
            <a:avLst/>
          </a:prstGeom>
        </p:spPr>
      </p:pic>
      <p:cxnSp>
        <p:nvCxnSpPr>
          <p:cNvPr id="29" name="Connettore 1 28"/>
          <p:cNvCxnSpPr/>
          <p:nvPr/>
        </p:nvCxnSpPr>
        <p:spPr bwMode="auto">
          <a:xfrm flipH="1">
            <a:off x="5715743" y="6657342"/>
            <a:ext cx="800473" cy="12018"/>
          </a:xfrm>
          <a:prstGeom prst="line">
            <a:avLst/>
          </a:prstGeom>
          <a:solidFill>
            <a:schemeClr val="accent1"/>
          </a:solidFill>
          <a:ln w="476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14019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12888</TotalTime>
  <Words>2748</Words>
  <Application>Microsoft Office PowerPoint</Application>
  <PresentationFormat>On-screen Show (4:3)</PresentationFormat>
  <Paragraphs>239</Paragraphs>
  <Slides>26</Slides>
  <Notes>26</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Asma Khalil</dc:creator>
  <cp:lastModifiedBy>Alice Garrett</cp:lastModifiedBy>
  <cp:revision>834</cp:revision>
  <dcterms:created xsi:type="dcterms:W3CDTF">2011-05-07T13:59:23Z</dcterms:created>
  <dcterms:modified xsi:type="dcterms:W3CDTF">2016-10-14T08:53:28Z</dcterms:modified>
</cp:coreProperties>
</file>