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1" panose="020B0604020202020204" charset="0"/>
      <p:regular r:id="rId3"/>
    </p:embeddedFont>
    <p:embeddedFont>
      <p:font typeface="Roboto 1 Bold" panose="020B0604020202020204" charset="0"/>
      <p:regular r:id="rId4"/>
    </p:embeddedFont>
    <p:embeddedFont>
      <p:font typeface="Roboto 2" panose="020B0604020202020204" charset="0"/>
      <p:regular r:id="rId5"/>
    </p:embeddedFont>
    <p:embeddedFont>
      <p:font typeface="Telegraf" panose="020B0604020202020204" charset="0"/>
      <p:regular r:id="rId6"/>
    </p:embeddedFont>
    <p:embeddedFont>
      <p:font typeface="Telegraf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90492" cy="30861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71273" y="7593614"/>
            <a:ext cx="6159688" cy="1217793"/>
            <a:chOff x="0" y="0"/>
            <a:chExt cx="4308368" cy="8517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8368" cy="851780"/>
            </a:xfrm>
            <a:custGeom>
              <a:avLst/>
              <a:gdLst/>
              <a:ahLst/>
              <a:cxnLst/>
              <a:rect l="l" t="t" r="r" b="b"/>
              <a:pathLst>
                <a:path w="4308368" h="851780">
                  <a:moveTo>
                    <a:pt x="30440" y="0"/>
                  </a:moveTo>
                  <a:lnTo>
                    <a:pt x="4277928" y="0"/>
                  </a:lnTo>
                  <a:cubicBezTo>
                    <a:pt x="4286002" y="0"/>
                    <a:pt x="4293744" y="3207"/>
                    <a:pt x="4299452" y="8916"/>
                  </a:cubicBezTo>
                  <a:cubicBezTo>
                    <a:pt x="4305161" y="14624"/>
                    <a:pt x="4308368" y="22367"/>
                    <a:pt x="4308368" y="30440"/>
                  </a:cubicBezTo>
                  <a:lnTo>
                    <a:pt x="4308368" y="821341"/>
                  </a:lnTo>
                  <a:cubicBezTo>
                    <a:pt x="4308368" y="829414"/>
                    <a:pt x="4305161" y="837156"/>
                    <a:pt x="4299452" y="842865"/>
                  </a:cubicBezTo>
                  <a:cubicBezTo>
                    <a:pt x="4293744" y="848573"/>
                    <a:pt x="4286002" y="851780"/>
                    <a:pt x="4277928" y="851780"/>
                  </a:cubicBezTo>
                  <a:lnTo>
                    <a:pt x="30440" y="851780"/>
                  </a:lnTo>
                  <a:cubicBezTo>
                    <a:pt x="13628" y="851780"/>
                    <a:pt x="0" y="838152"/>
                    <a:pt x="0" y="821341"/>
                  </a:cubicBezTo>
                  <a:lnTo>
                    <a:pt x="0" y="30440"/>
                  </a:lnTo>
                  <a:cubicBezTo>
                    <a:pt x="0" y="22367"/>
                    <a:pt x="3207" y="14624"/>
                    <a:pt x="8916" y="8916"/>
                  </a:cubicBezTo>
                  <a:cubicBezTo>
                    <a:pt x="14624" y="3207"/>
                    <a:pt x="22367" y="0"/>
                    <a:pt x="30440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308368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49495" y="3086100"/>
            <a:ext cx="9839988" cy="7219950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19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8458628" y="9258300"/>
            <a:ext cx="4291454" cy="928840"/>
            <a:chOff x="0" y="0"/>
            <a:chExt cx="3001640" cy="649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46254" y="7640938"/>
            <a:ext cx="4260546" cy="103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EARLY-BIRD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6 JULY 2026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67192" y="591971"/>
            <a:ext cx="7805458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Attend the 36th ISUOG World Congress to: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78036" y="1543689"/>
            <a:ext cx="7346163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Immerse yourself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in our 4-day scientific program. ​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Hear the latest updates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from world-renowned experts. ​</a:t>
            </a:r>
          </a:p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Share knowledge, ideas and expertise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that relates to your practice. ​</a:t>
            </a:r>
          </a:p>
          <a:p>
            <a:pPr algn="l">
              <a:lnSpc>
                <a:spcPts val="2879"/>
              </a:lnSpc>
            </a:pPr>
            <a:endParaRPr lang="en-US" sz="24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Network</a:t>
            </a:r>
            <a:r>
              <a:rPr lang="en-US" sz="24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with your professional peers from around the world.​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62434" y="9542638"/>
            <a:ext cx="2599739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REGISTER NOW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72" y="7896393"/>
            <a:ext cx="2561687" cy="247487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659715" y="8084549"/>
            <a:ext cx="2189887" cy="2128733"/>
            <a:chOff x="0" y="0"/>
            <a:chExt cx="576760" cy="5606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67192" y="5252099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>
              <a:solidFill>
                <a:srgbClr val="000000"/>
              </a:solidFill>
              <a:latin typeface="Roboto 1 Bold"/>
              <a:ea typeface="Roboto 1 Bold"/>
              <a:cs typeface="Roboto 1 Bold"/>
              <a:sym typeface="Roboto 1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Discounted rates are available for ISUOG members, trainees, sonographers, abstract submitters and those residing in non-high-income countries.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39800" y="8792357"/>
            <a:ext cx="349116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Deadline will not be extended*</a:t>
            </a:r>
          </a:p>
        </p:txBody>
      </p:sp>
      <p:sp>
        <p:nvSpPr>
          <p:cNvPr id="23" name="Freeform 23"/>
          <p:cNvSpPr/>
          <p:nvPr/>
        </p:nvSpPr>
        <p:spPr>
          <a:xfrm>
            <a:off x="304779" y="556457"/>
            <a:ext cx="1789216" cy="1849913"/>
          </a:xfrm>
          <a:custGeom>
            <a:avLst/>
            <a:gdLst/>
            <a:ahLst/>
            <a:cxnLst/>
            <a:rect l="l" t="t" r="r" b="b"/>
            <a:pathLst>
              <a:path w="2614877" h="2748701">
                <a:moveTo>
                  <a:pt x="0" y="0"/>
                </a:moveTo>
                <a:lnTo>
                  <a:pt x="2614877" y="0"/>
                </a:lnTo>
                <a:lnTo>
                  <a:pt x="2614877" y="2748701"/>
                </a:lnTo>
                <a:lnTo>
                  <a:pt x="0" y="2748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567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4" name="Group 24"/>
          <p:cNvGrpSpPr/>
          <p:nvPr/>
        </p:nvGrpSpPr>
        <p:grpSpPr>
          <a:xfrm rot="16200000">
            <a:off x="4544223" y="-740864"/>
            <a:ext cx="480638" cy="5406460"/>
            <a:chOff x="0" y="0"/>
            <a:chExt cx="193838" cy="21803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3838" cy="2180390"/>
            </a:xfrm>
            <a:custGeom>
              <a:avLst/>
              <a:gdLst/>
              <a:ahLst/>
              <a:cxnLst/>
              <a:rect l="l" t="t" r="r" b="b"/>
              <a:pathLst>
                <a:path w="193838" h="2180390">
                  <a:moveTo>
                    <a:pt x="0" y="50800"/>
                  </a:moveTo>
                  <a:lnTo>
                    <a:pt x="96919" y="0"/>
                  </a:lnTo>
                  <a:lnTo>
                    <a:pt x="193838" y="50800"/>
                  </a:lnTo>
                  <a:lnTo>
                    <a:pt x="193838" y="2129590"/>
                  </a:lnTo>
                  <a:lnTo>
                    <a:pt x="96919" y="2180390"/>
                  </a:lnTo>
                  <a:lnTo>
                    <a:pt x="0" y="212959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350"/>
              <a:ext cx="193838" cy="214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093995" y="899976"/>
            <a:ext cx="7805458" cy="75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6"/>
              </a:lnSpc>
            </a:pPr>
            <a:r>
              <a:rPr lang="en-US" sz="2697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36TH ISUOG WORLD CONGRESS</a:t>
            </a:r>
          </a:p>
          <a:p>
            <a:pPr algn="l">
              <a:lnSpc>
                <a:spcPts val="2815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ON ULTRASOUND IN OBSTETRICS &amp; GYNECOLOGY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98774" y="1807162"/>
            <a:ext cx="4574303" cy="31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065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LONDON, UK 4-7 SEPTEMBER 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Telegraf</vt:lpstr>
      <vt:lpstr>Roboto 1 Bold</vt:lpstr>
      <vt:lpstr>Telegraf Bold</vt:lpstr>
      <vt:lpstr>Calibri</vt:lpstr>
      <vt:lpstr>Arial</vt:lpstr>
      <vt:lpstr>Roboto 1</vt:lpstr>
      <vt:lpstr>Roboto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2026-03-17T09:34:08Z</dcterms:modified>
  <dc:identifier>DAG4fY2yDEU</dc:identifier>
</cp:coreProperties>
</file>