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812" r:id="rId2"/>
  </p:sldMasterIdLst>
  <p:notesMasterIdLst>
    <p:notesMasterId r:id="rId15"/>
  </p:notesMasterIdLst>
  <p:sldIdLst>
    <p:sldId id="329" r:id="rId3"/>
    <p:sldId id="350" r:id="rId4"/>
    <p:sldId id="349" r:id="rId5"/>
    <p:sldId id="384" r:id="rId6"/>
    <p:sldId id="389" r:id="rId7"/>
    <p:sldId id="392" r:id="rId8"/>
    <p:sldId id="361" r:id="rId9"/>
    <p:sldId id="379" r:id="rId10"/>
    <p:sldId id="395" r:id="rId11"/>
    <p:sldId id="353" r:id="rId12"/>
    <p:sldId id="381" r:id="rId13"/>
    <p:sldId id="371" r:id="rId14"/>
  </p:sldIdLst>
  <p:sldSz cx="9144000" cy="6858000" type="screen4x3"/>
  <p:notesSz cx="67611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6E4"/>
    <a:srgbClr val="EADEE7"/>
    <a:srgbClr val="ED1D24"/>
    <a:srgbClr val="445895"/>
    <a:srgbClr val="CDDEFF"/>
    <a:srgbClr val="002060"/>
    <a:srgbClr val="F0F3FB"/>
    <a:srgbClr val="E2E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mc="http://schemas.openxmlformats.org/markup-compatibility/2006" xmlns:mv="urn:schemas-microsoft-com:mac:vml"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03" autoAdjust="0"/>
    <p:restoredTop sz="88379" autoAdjust="0"/>
  </p:normalViewPr>
  <p:slideViewPr>
    <p:cSldViewPr>
      <p:cViewPr varScale="1">
        <p:scale>
          <a:sx n="79" d="100"/>
          <a:sy n="79" d="100"/>
        </p:scale>
        <p:origin x="-1424" y="-104"/>
      </p:cViewPr>
      <p:guideLst>
        <p:guide orient="horz" pos="618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E85DC6F2-61F7-47F7-BDDB-8773C9C1B552}" type="datetimeFigureOut">
              <a:rPr lang="it-IT"/>
              <a:pPr>
                <a:defRPr/>
              </a:pPr>
              <a:t>23/03/18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07579C-B849-46E4-81D5-095676F8793D}" type="slidenum">
              <a:rPr lang="en-US"/>
              <a:pPr>
                <a:defRPr/>
              </a:pPr>
              <a:t>‹#›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96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345E7-095D-4628-A017-2AA883E147ED}" type="slidenum">
              <a:rPr lang="en-GB" altLang="it-IT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it-IT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2546507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59396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62B56D-1B15-44DE-B517-41FD56C48F94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301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22532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EC641F3-085E-404A-B442-0231AFD4B84A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71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2458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E584FA-CD33-4012-8C28-E8FE9CE9CBC9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55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1BDE67-22A4-453D-8F1D-E9555A3F8F59}" type="slidenum">
              <a:rPr lang="it-IT" altLang="it-IT" i="0" smtClean="0">
                <a:solidFill>
                  <a:srgbClr val="000000"/>
                </a:solidFill>
              </a:rPr>
              <a:pPr/>
              <a:t>5</a:t>
            </a:fld>
            <a:endParaRPr lang="it-IT" altLang="it-IT" i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822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1BDE67-22A4-453D-8F1D-E9555A3F8F59}" type="slidenum">
              <a:rPr lang="it-IT" altLang="it-IT" i="0" smtClean="0">
                <a:solidFill>
                  <a:srgbClr val="000000"/>
                </a:solidFill>
              </a:rPr>
              <a:pPr/>
              <a:t>6</a:t>
            </a:fld>
            <a:endParaRPr lang="it-IT" altLang="it-IT" i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822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1BDE67-22A4-453D-8F1D-E9555A3F8F59}" type="slidenum">
              <a:rPr lang="it-IT" altLang="it-IT" i="0" smtClean="0">
                <a:solidFill>
                  <a:srgbClr val="000000"/>
                </a:solidFill>
              </a:rPr>
              <a:pPr/>
              <a:t>7</a:t>
            </a:fld>
            <a:endParaRPr lang="it-IT" altLang="it-IT" i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82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*** The baseline characteristics table is now in the </a:t>
            </a:r>
            <a:r>
              <a:rPr lang="en-US" sz="1200" dirty="0" err="1" smtClean="0"/>
              <a:t>supp</a:t>
            </a:r>
            <a:r>
              <a:rPr lang="en-US" sz="1200" dirty="0" smtClean="0"/>
              <a:t> file which I don’t have access to.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7579C-B849-46E4-81D5-095676F8793D}" type="slidenum">
              <a:rPr lang="en-US" smtClean="0"/>
              <a:pPr>
                <a:defRPr/>
              </a:pPr>
              <a:t>8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485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*** The baseline characteristics table is now in the </a:t>
            </a:r>
            <a:r>
              <a:rPr lang="en-US" sz="1200" dirty="0" err="1" smtClean="0"/>
              <a:t>supp</a:t>
            </a:r>
            <a:r>
              <a:rPr lang="en-US" sz="1200" dirty="0" smtClean="0"/>
              <a:t> file which I don’t have access to.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7579C-B849-46E4-81D5-095676F8793D}" type="slidenum">
              <a:rPr lang="en-US" smtClean="0"/>
              <a:pPr>
                <a:defRPr/>
              </a:pPr>
              <a:t>9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485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86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3EC82-1B01-4E61-8144-D6203CB61C6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17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D8DF2-7700-485C-A24B-6C4C21AB59C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0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36B0-32BF-4C1D-8B14-A851CC5C51F3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B851-8467-4832-92CA-ED9F07BADCA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43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CE0B-E619-4A04-AFDC-98E880E5E2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675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40B0-C877-4B88-B941-F24B4AD5AA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194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C06DB-2521-444A-8DBE-D0AA6A95A1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767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55CC-90EC-4ED1-B27D-C5BB50F5A4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762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B118-3A41-4160-BC46-15821FE1628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82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A405-2C77-4A47-9402-95622389C78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782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6658-6B9B-46F2-8D64-99C8FA404B3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85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9CB6-6D70-440F-BE29-455026851B21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686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DCDB-A505-4D00-A47A-42AB4F4F12D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172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D181-7187-4539-95BF-29D4AC90AB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947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E476-6F4A-42B8-8255-3D7FB57E1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62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07470-8E3A-4B11-89EA-065FF43B931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63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3EB94-954C-42B7-BC7B-F6998BFAAE3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88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78C1A-D1D9-4F7B-859A-60F11682984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4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9177E-B0CC-4BAA-86B1-C7EC57F86527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7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35F0-57CA-4226-B22C-AEDC1351821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4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13055-48F1-4760-A228-BF2BB82244E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00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5BB04-7A9D-4F2A-9B1F-9B9D5AF2E16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8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3D8571-8C07-428E-A66A-16124D03FB04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5" r:id="rId1"/>
    <p:sldLayoutId id="2147487586" r:id="rId2"/>
    <p:sldLayoutId id="2147487587" r:id="rId3"/>
    <p:sldLayoutId id="2147487588" r:id="rId4"/>
    <p:sldLayoutId id="2147487589" r:id="rId5"/>
    <p:sldLayoutId id="2147487590" r:id="rId6"/>
    <p:sldLayoutId id="2147487591" r:id="rId7"/>
    <p:sldLayoutId id="2147487592" r:id="rId8"/>
    <p:sldLayoutId id="2147487593" r:id="rId9"/>
    <p:sldLayoutId id="2147487594" r:id="rId10"/>
    <p:sldLayoutId id="21474875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2B089E-E7A4-431C-A446-EF849B64A3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18" r:id="rId1"/>
    <p:sldLayoutId id="2147487619" r:id="rId2"/>
    <p:sldLayoutId id="2147487620" r:id="rId3"/>
    <p:sldLayoutId id="2147487621" r:id="rId4"/>
    <p:sldLayoutId id="2147487622" r:id="rId5"/>
    <p:sldLayoutId id="2147487623" r:id="rId6"/>
    <p:sldLayoutId id="2147487624" r:id="rId7"/>
    <p:sldLayoutId id="2147487625" r:id="rId8"/>
    <p:sldLayoutId id="2147487626" r:id="rId9"/>
    <p:sldLayoutId id="2147487627" r:id="rId10"/>
    <p:sldLayoutId id="21474876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741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874871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UOG Journal Club:</a:t>
            </a:r>
            <a:r>
              <a:rPr lang="en-GB" altLang="it-IT" b="1" i="0" dirty="0" smtClean="0">
                <a:solidFill>
                  <a:srgbClr val="000000"/>
                </a:solidFill>
                <a:cs typeface="Arial" panose="020B0604020202020204" pitchFamily="34" charset="0"/>
              </a:rPr>
              <a:t> April 2018</a:t>
            </a:r>
            <a:endParaRPr lang="en-GB" altLang="it-IT" b="1" i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457200" y="2133600"/>
            <a:ext cx="8305800" cy="266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US" sz="2000" b="1" i="0" dirty="0" smtClean="0"/>
              <a:t>Effectiveness of 12</a:t>
            </a:r>
            <a:r>
              <a:rPr lang="en-GB" sz="2000" b="1" i="0" dirty="0"/>
              <a:t>–</a:t>
            </a:r>
            <a:r>
              <a:rPr lang="en-US" sz="2000" b="1" i="0" dirty="0" smtClean="0"/>
              <a:t>13-week scan for early diagnosis of fetal congenital anomalies in the cell-free DNA era</a:t>
            </a:r>
          </a:p>
          <a:p>
            <a:pPr>
              <a:buNone/>
            </a:pPr>
            <a:endParaRPr lang="en-US" sz="1800" b="1" i="0" dirty="0" smtClean="0"/>
          </a:p>
          <a:p>
            <a:pPr>
              <a:buNone/>
            </a:pPr>
            <a:r>
              <a:rPr lang="en-US" sz="1800" i="0" dirty="0"/>
              <a:t>M. J. A. </a:t>
            </a:r>
            <a:r>
              <a:rPr lang="en-US" sz="1800" i="0" dirty="0" smtClean="0"/>
              <a:t>KENKHUIS, </a:t>
            </a:r>
            <a:r>
              <a:rPr lang="en-US" sz="1800" i="0" dirty="0"/>
              <a:t>M. </a:t>
            </a:r>
            <a:r>
              <a:rPr lang="en-US" sz="1800" i="0" dirty="0" smtClean="0"/>
              <a:t>BAKKER, </a:t>
            </a:r>
            <a:r>
              <a:rPr lang="en-US" sz="1800" i="0" dirty="0"/>
              <a:t>F. </a:t>
            </a:r>
            <a:r>
              <a:rPr lang="en-US" sz="1800" i="0" dirty="0" smtClean="0"/>
              <a:t>BARDI, </a:t>
            </a:r>
            <a:r>
              <a:rPr lang="en-US" sz="1800" i="0" dirty="0"/>
              <a:t>F. </a:t>
            </a:r>
            <a:r>
              <a:rPr lang="en-US" sz="1800" i="0" dirty="0" smtClean="0"/>
              <a:t>FONTANELLA, </a:t>
            </a:r>
            <a:r>
              <a:rPr lang="en-US" sz="1800" i="0" dirty="0"/>
              <a:t>M. K. </a:t>
            </a:r>
            <a:r>
              <a:rPr lang="en-US" sz="1800" i="0" dirty="0" smtClean="0"/>
              <a:t>BAKKER,</a:t>
            </a:r>
            <a:endParaRPr lang="en-US" sz="1800" i="0" dirty="0"/>
          </a:p>
          <a:p>
            <a:pPr>
              <a:buNone/>
            </a:pPr>
            <a:r>
              <a:rPr lang="en-US" sz="1800" i="0" dirty="0"/>
              <a:t>J. H. </a:t>
            </a:r>
            <a:r>
              <a:rPr lang="en-US" sz="1800" i="0" dirty="0" smtClean="0"/>
              <a:t>FLEURKE-ROZEMA </a:t>
            </a:r>
            <a:r>
              <a:rPr lang="en-US" sz="1800" i="0" dirty="0"/>
              <a:t>and C. M. </a:t>
            </a:r>
            <a:r>
              <a:rPr lang="en-US" sz="1800" i="0" dirty="0" smtClean="0"/>
              <a:t>BILARDO</a:t>
            </a:r>
          </a:p>
          <a:p>
            <a:pPr>
              <a:buNone/>
            </a:pPr>
            <a:endParaRPr lang="sv-SE" sz="1800" i="0" dirty="0" smtClean="0"/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it-IT" sz="1800" dirty="0" smtClean="0"/>
              <a:t>Volume 51, Issue 4, pages 463</a:t>
            </a:r>
            <a:r>
              <a:rPr lang="en-GB" sz="1800" b="1" dirty="0"/>
              <a:t>–</a:t>
            </a:r>
            <a:r>
              <a:rPr lang="it-IT" sz="1800" dirty="0" smtClean="0"/>
              <a:t>469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en-GB" sz="1800" b="1" i="0" dirty="0" smtClean="0"/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2195736" y="5229200"/>
            <a:ext cx="626320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900" b="1" i="0" dirty="0">
                <a:solidFill>
                  <a:srgbClr val="000000"/>
                </a:solidFill>
                <a:cs typeface="Arial" panose="020B0604020202020204" pitchFamily="34" charset="0"/>
              </a:rPr>
              <a:t>Journal Club slides prepared by </a:t>
            </a:r>
            <a:r>
              <a:rPr lang="en-GB" altLang="it-IT" sz="1900" b="1" i="0" dirty="0" smtClean="0">
                <a:solidFill>
                  <a:srgbClr val="000000"/>
                </a:solidFill>
                <a:cs typeface="Arial" panose="020B0604020202020204" pitchFamily="34" charset="0"/>
              </a:rPr>
              <a:t>Dr Fiona Brownfoot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900" b="1" i="0" dirty="0">
                <a:solidFill>
                  <a:srgbClr val="000000"/>
                </a:solidFill>
                <a:cs typeface="Arial" panose="020B0604020202020204" pitchFamily="34" charset="0"/>
              </a:rPr>
              <a:t>(UOG Editor for Trainees)</a:t>
            </a:r>
          </a:p>
        </p:txBody>
      </p:sp>
      <p:pic>
        <p:nvPicPr>
          <p:cNvPr id="17414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80443"/>
            <a:ext cx="1575693" cy="130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747" name="TextBox 1"/>
          <p:cNvSpPr txBox="1">
            <a:spLocks noChangeArrowheads="1"/>
          </p:cNvSpPr>
          <p:nvPr/>
        </p:nvSpPr>
        <p:spPr bwMode="auto">
          <a:xfrm>
            <a:off x="228600" y="2272129"/>
            <a:ext cx="8735888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800" b="1" i="0" dirty="0" smtClean="0"/>
              <a:t>Findings</a:t>
            </a:r>
          </a:p>
          <a:p>
            <a:pPr marL="1028700" lvl="1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600" i="0" dirty="0" smtClean="0"/>
              <a:t>A 12–13-week ultrasound assessment can detect 63.5% of the prenatally diagnosed anomalies with a false-positive rate </a:t>
            </a:r>
            <a:r>
              <a:rPr lang="en-US" sz="1600" i="0" dirty="0"/>
              <a:t>of </a:t>
            </a:r>
            <a:r>
              <a:rPr lang="en-US" sz="1600" i="0" dirty="0" smtClean="0"/>
              <a:t>0.1%, compared with 36.4% of anomalies at the 20-week scan with false-positive rate of 0.6%.</a:t>
            </a:r>
          </a:p>
          <a:p>
            <a:pPr marL="1028700" lvl="1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600" i="0" dirty="0" smtClean="0"/>
              <a:t>Termination rate after first- and second-trimester diagnosis of an anomaly was 83.3% and 26%, respectively. </a:t>
            </a:r>
          </a:p>
          <a:p>
            <a:pPr marL="1028700" lvl="1" eaLnBrk="1" hangingPunct="1">
              <a:spcBef>
                <a:spcPct val="0"/>
              </a:spcBef>
              <a:spcAft>
                <a:spcPts val="1200"/>
              </a:spcAft>
              <a:defRPr/>
            </a:pPr>
            <a:endParaRPr lang="en-US" sz="800" i="0" dirty="0" smtClean="0"/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800" b="1" i="0" dirty="0" smtClean="0"/>
              <a:t>Study limitations</a:t>
            </a:r>
          </a:p>
          <a:p>
            <a:pPr marL="1028700" lvl="1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600" i="0" dirty="0" smtClean="0"/>
              <a:t>Sonographers had extra training and required additional time to perform </a:t>
            </a:r>
            <a:r>
              <a:rPr lang="en-US" sz="1600" i="0" dirty="0"/>
              <a:t>the </a:t>
            </a:r>
            <a:r>
              <a:rPr lang="en-US" sz="1600" i="0" dirty="0" smtClean="0"/>
              <a:t>12–13-week scan. It would be interesting to see whether the anomaly detection rate would be similar if ultrasounds were performed by a general sonographer population.</a:t>
            </a:r>
          </a:p>
        </p:txBody>
      </p:sp>
      <p:sp>
        <p:nvSpPr>
          <p:cNvPr id="33796" name="Rectangle 1"/>
          <p:cNvSpPr>
            <a:spLocks noChangeArrowheads="1"/>
          </p:cNvSpPr>
          <p:nvPr/>
        </p:nvSpPr>
        <p:spPr bwMode="auto">
          <a:xfrm>
            <a:off x="3491880" y="1628800"/>
            <a:ext cx="21034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Discussion</a:t>
            </a:r>
            <a:endParaRPr lang="en-GB" altLang="it-IT" sz="24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400" b="1" i="0" dirty="0">
                <a:solidFill>
                  <a:schemeClr val="bg1"/>
                </a:solidFill>
              </a:rPr>
              <a:t>Effectiveness of 12–13-week scan for early diagnosis of fetal congenital anomalies in the cell-free DNA era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Kenkhuis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81000" y="2420888"/>
            <a:ext cx="84582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000" b="1" i="0" dirty="0" smtClean="0"/>
              <a:t>Implications </a:t>
            </a:r>
            <a:r>
              <a:rPr lang="en-US" sz="2000" b="1" i="0" dirty="0"/>
              <a:t>for practice</a:t>
            </a:r>
          </a:p>
          <a:p>
            <a:pPr marL="1028700" lvl="1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600" i="0" dirty="0" smtClean="0"/>
              <a:t>The 12–13-week ultrasound will detect 40-50% of structural anomalies and a large proportion of these pregnancies will undergo termination.</a:t>
            </a:r>
          </a:p>
          <a:p>
            <a:pPr marL="1028700" lvl="1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600" i="0" dirty="0" smtClean="0"/>
              <a:t>50% of pregnancies with an elevated nuchal translucency had associated structural anomalies, confirming its value as a marker of abnormal development.</a:t>
            </a:r>
          </a:p>
          <a:p>
            <a:pPr marL="1028700" lvl="1" eaLnBrk="1" hangingPunct="1">
              <a:spcBef>
                <a:spcPct val="0"/>
              </a:spcBef>
              <a:spcAft>
                <a:spcPts val="1200"/>
              </a:spcAft>
              <a:defRPr/>
            </a:pPr>
            <a:endParaRPr lang="en-US" sz="1600" i="0" dirty="0" smtClean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483809" y="1700808"/>
            <a:ext cx="21683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 smtClean="0"/>
              <a:t>Discussion</a:t>
            </a:r>
            <a:endParaRPr lang="en-GB" altLang="it-IT" sz="24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44536" y="4221088"/>
            <a:ext cx="22075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 smtClean="0"/>
              <a:t>Conclusion</a:t>
            </a:r>
            <a:endParaRPr lang="en-GB" altLang="it-IT" sz="2400" dirty="0"/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467544" y="4941168"/>
            <a:ext cx="8458200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000" b="1" i="0" dirty="0" smtClean="0"/>
              <a:t>Implications </a:t>
            </a:r>
            <a:r>
              <a:rPr lang="en-US" sz="2000" b="1" i="0" dirty="0"/>
              <a:t>for practice</a:t>
            </a:r>
          </a:p>
          <a:p>
            <a:pPr marL="1028700" lvl="1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600" i="0" dirty="0" smtClean="0"/>
              <a:t>A high proportion of fetal anomalies will be detected at 12–13 weeks gestation and participants are highly likely to terminate the pregnancy. 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400" b="1" i="0" dirty="0">
                <a:solidFill>
                  <a:schemeClr val="bg1"/>
                </a:solidFill>
              </a:rPr>
              <a:t>Effectiveness of 12–13-week scan for early diagnosis of fetal congenital anomalies in the cell-free DNA era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Kenkhuis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837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37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1331640" y="1988840"/>
            <a:ext cx="6480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400" b="1" i="0" dirty="0">
                <a:solidFill>
                  <a:srgbClr val="000000"/>
                </a:solidFill>
              </a:rPr>
              <a:t>Discussion points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 bwMode="auto">
          <a:xfrm>
            <a:off x="251247" y="2609528"/>
            <a:ext cx="8639175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it-IT" sz="2000" i="0" dirty="0" smtClean="0"/>
              <a:t>Should the non-invasive perinatal testing be postponed until after the 12–13-week ultrasound scan as patients with fetuses with anomalies may opt to terminate?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it-IT" sz="2000" i="0" dirty="0" smtClean="0"/>
          </a:p>
          <a:p>
            <a:pPr eaLnBrk="1" hangingPunct="1">
              <a:spcBef>
                <a:spcPct val="0"/>
              </a:spcBef>
            </a:pPr>
            <a:r>
              <a:rPr lang="en-US" altLang="it-IT" sz="2000" i="0" dirty="0" smtClean="0"/>
              <a:t>If the early scan is accurate at diagnosing certain structural anomalies, could the 20-week ultrasound be targeted to the brain and heart which are developing organs in which findings at the earlier scan are not possible or are often missed?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400" b="1" i="0" dirty="0">
                <a:solidFill>
                  <a:schemeClr val="bg1"/>
                </a:solidFill>
              </a:rPr>
              <a:t>Effectiveness of 12–13-week scan for early diagnosis of fetal congenital anomalies in the cell-free DNA era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Kenkhuis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</p:spTree>
    <p:extLst>
      <p:ext uri="{BB962C8B-B14F-4D97-AF65-F5344CB8AC3E}">
        <p14:creationId xmlns:p14="http://schemas.microsoft.com/office/powerpoint/2010/main" val="4107461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15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07" name="Rettangolo 1"/>
          <p:cNvSpPr>
            <a:spLocks noChangeArrowheads="1"/>
          </p:cNvSpPr>
          <p:nvPr/>
        </p:nvSpPr>
        <p:spPr bwMode="auto">
          <a:xfrm>
            <a:off x="68263" y="922338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i="0" dirty="0">
              <a:solidFill>
                <a:srgbClr val="000000"/>
              </a:solidFill>
            </a:endParaRPr>
          </a:p>
        </p:txBody>
      </p:sp>
      <p:sp>
        <p:nvSpPr>
          <p:cNvPr id="21508" name="Titolo 1"/>
          <p:cNvSpPr txBox="1">
            <a:spLocks/>
          </p:cNvSpPr>
          <p:nvPr/>
        </p:nvSpPr>
        <p:spPr bwMode="auto">
          <a:xfrm>
            <a:off x="323850" y="2403475"/>
            <a:ext cx="88566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b="1" i="0" dirty="0">
              <a:solidFill>
                <a:schemeClr val="tx2"/>
              </a:solidFill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228600" y="1700808"/>
            <a:ext cx="8642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Introduction</a:t>
            </a:r>
          </a:p>
        </p:txBody>
      </p:sp>
      <p:sp>
        <p:nvSpPr>
          <p:cNvPr id="12" name="Segnaposto contenuto 2"/>
          <p:cNvSpPr txBox="1">
            <a:spLocks/>
          </p:cNvSpPr>
          <p:nvPr/>
        </p:nvSpPr>
        <p:spPr bwMode="auto">
          <a:xfrm>
            <a:off x="107504" y="2348880"/>
            <a:ext cx="8915400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GB" sz="2000" i="0" dirty="0" smtClean="0"/>
              <a:t>Non-invasive </a:t>
            </a:r>
            <a:r>
              <a:rPr lang="en-GB" sz="2000" i="0" dirty="0"/>
              <a:t>whole-genome sequencing (cell-free </a:t>
            </a:r>
            <a:r>
              <a:rPr lang="en-GB" sz="2000" i="0" dirty="0" smtClean="0"/>
              <a:t>DNA testing</a:t>
            </a:r>
            <a:r>
              <a:rPr lang="en-GB" sz="2000" i="0" dirty="0"/>
              <a:t>) </a:t>
            </a:r>
            <a:r>
              <a:rPr lang="en-US" sz="2000" i="0" dirty="0" smtClean="0"/>
              <a:t>is being offered as a primary screening test for aneuploidy in The Netherlands.</a:t>
            </a:r>
          </a:p>
          <a:p>
            <a:pPr>
              <a:lnSpc>
                <a:spcPct val="120000"/>
              </a:lnSpc>
            </a:pPr>
            <a:endParaRPr lang="en-US" sz="1000" i="0" dirty="0" smtClean="0"/>
          </a:p>
          <a:p>
            <a:pPr>
              <a:lnSpc>
                <a:spcPct val="120000"/>
              </a:lnSpc>
            </a:pPr>
            <a:r>
              <a:rPr lang="en-US" sz="2000" i="0" dirty="0" smtClean="0"/>
              <a:t>As this screening test does not require </a:t>
            </a:r>
            <a:r>
              <a:rPr lang="en-US" sz="2000" i="0" dirty="0"/>
              <a:t>a</a:t>
            </a:r>
            <a:r>
              <a:rPr lang="en-US" sz="2000" i="0" dirty="0" smtClean="0"/>
              <a:t> 12-week ultrasound assessment, the relevance of this scan is being questioned.</a:t>
            </a:r>
          </a:p>
          <a:p>
            <a:pPr>
              <a:lnSpc>
                <a:spcPct val="120000"/>
              </a:lnSpc>
            </a:pPr>
            <a:endParaRPr lang="en-US" sz="1000" i="0" dirty="0" smtClean="0"/>
          </a:p>
          <a:p>
            <a:pPr>
              <a:lnSpc>
                <a:spcPct val="120000"/>
              </a:lnSpc>
            </a:pPr>
            <a:r>
              <a:rPr lang="en-US" sz="2000" i="0" dirty="0" smtClean="0"/>
              <a:t>This article seeks to explore the relevance of the </a:t>
            </a:r>
            <a:r>
              <a:rPr lang="en-US" sz="2000" i="0" dirty="0"/>
              <a:t>12–13-week </a:t>
            </a:r>
            <a:r>
              <a:rPr lang="en-US" sz="2000" i="0" dirty="0" smtClean="0"/>
              <a:t>ultrasound by assessing the proportion of congenital anomalies detected at 12–13 weeks compared with those detected at the 20-week ultrasound.  </a:t>
            </a: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400" b="1" i="0" dirty="0" smtClean="0">
                <a:solidFill>
                  <a:schemeClr val="bg1"/>
                </a:solidFill>
              </a:rPr>
              <a:t>Effectiveness of 12–13-week </a:t>
            </a:r>
            <a:r>
              <a:rPr lang="en-US" altLang="it-IT" sz="1400" b="1" i="0" dirty="0">
                <a:solidFill>
                  <a:schemeClr val="bg1"/>
                </a:solidFill>
              </a:rPr>
              <a:t>scan </a:t>
            </a:r>
            <a:r>
              <a:rPr lang="en-US" altLang="it-IT" sz="1400" b="1" i="0" dirty="0" smtClean="0">
                <a:solidFill>
                  <a:schemeClr val="bg1"/>
                </a:solidFill>
              </a:rPr>
              <a:t>for early diagnosis of fetal congenital anomalies in the cell-free DNA era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smtClean="0">
                <a:solidFill>
                  <a:schemeClr val="bg1"/>
                </a:solidFill>
              </a:rPr>
              <a:t>Kenkhuis et al.</a:t>
            </a:r>
            <a:r>
              <a:rPr lang="en-GB" altLang="it-IT" sz="1400" dirty="0">
                <a:solidFill>
                  <a:schemeClr val="bg1"/>
                </a:solidFill>
              </a:rPr>
              <a:t>, UOG </a:t>
            </a:r>
            <a:r>
              <a:rPr lang="en-GB" altLang="it-IT" sz="1400" dirty="0" smtClean="0">
                <a:solidFill>
                  <a:schemeClr val="bg1"/>
                </a:solidFill>
              </a:rPr>
              <a:t>2018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355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3048000" y="2057400"/>
            <a:ext cx="30011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sz="2800" b="1" i="0" dirty="0" smtClean="0">
                <a:solidFill>
                  <a:srgbClr val="000000"/>
                </a:solidFill>
              </a:rPr>
              <a:t>Aim of the study</a:t>
            </a:r>
            <a:endParaRPr lang="en-GB" altLang="it-IT" sz="2800" b="1" i="0" dirty="0">
              <a:solidFill>
                <a:srgbClr val="000000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400" b="1" i="0" dirty="0">
                <a:solidFill>
                  <a:schemeClr val="bg1"/>
                </a:solidFill>
              </a:rPr>
              <a:t>Effectiveness of 12–13-week scan for early diagnosis of fetal congenital anomalies in the cell-free DNA era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Kenkhuis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 bwMode="auto">
          <a:xfrm>
            <a:off x="228600" y="2708920"/>
            <a:ext cx="8382000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000" i="0" dirty="0" smtClean="0"/>
              <a:t>To examine the proportion and type of congenital anomalies, both chromosomal and structural detected by an early scan (</a:t>
            </a:r>
            <a:r>
              <a:rPr lang="en-US" sz="2000" i="0" dirty="0"/>
              <a:t>12–13 </a:t>
            </a:r>
            <a:r>
              <a:rPr lang="en-US" sz="2000" i="0" dirty="0" smtClean="0"/>
              <a:t>weeks’ gestation; new strategy), compared with the 20-week scan (current strategy). </a:t>
            </a:r>
          </a:p>
          <a:p>
            <a:pPr>
              <a:lnSpc>
                <a:spcPct val="110000"/>
              </a:lnSpc>
            </a:pPr>
            <a:endParaRPr lang="en-US" sz="2000" i="0" dirty="0" smtClean="0"/>
          </a:p>
          <a:p>
            <a:pPr>
              <a:lnSpc>
                <a:spcPct val="110000"/>
              </a:lnSpc>
            </a:pPr>
            <a:r>
              <a:rPr lang="en-US" sz="2000" i="0" dirty="0" smtClean="0"/>
              <a:t>Secondary aims were to evaluate the incidence of false-positive findings and ultrasound markers at both scans, and parental choice regarding termination of pregnancy (TOP).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467544" y="2585291"/>
            <a:ext cx="8207375" cy="3520964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b="1" i="0" dirty="0" smtClean="0"/>
              <a:t>Study design</a:t>
            </a:r>
          </a:p>
          <a:p>
            <a:pPr lvl="1"/>
            <a:r>
              <a:rPr lang="en-US" sz="1800" i="0" dirty="0" smtClean="0"/>
              <a:t>Prospective, </a:t>
            </a:r>
            <a:r>
              <a:rPr lang="en-US" sz="1800" i="0" dirty="0" smtClean="0"/>
              <a:t>observational, </a:t>
            </a:r>
            <a:r>
              <a:rPr lang="en-US" sz="1800" i="0" dirty="0" smtClean="0"/>
              <a:t>multicenter.</a:t>
            </a:r>
            <a:endParaRPr lang="en-US" sz="2400" i="0" dirty="0" smtClean="0"/>
          </a:p>
          <a:p>
            <a:r>
              <a:rPr lang="en-US" sz="2000" b="1" i="0" dirty="0" smtClean="0"/>
              <a:t>Setting</a:t>
            </a:r>
          </a:p>
          <a:p>
            <a:pPr lvl="1"/>
            <a:r>
              <a:rPr lang="en-US" sz="1800" i="0" dirty="0" smtClean="0"/>
              <a:t>Two hospitals (University Medical Centre in Groningen and </a:t>
            </a:r>
            <a:r>
              <a:rPr lang="en-US" sz="1800" i="0" dirty="0" err="1" smtClean="0"/>
              <a:t>Isala</a:t>
            </a:r>
            <a:r>
              <a:rPr lang="en-US" sz="1800" i="0" dirty="0" smtClean="0"/>
              <a:t> Hospital in Zwolle) and six ultrasound practices in the provinces of Groningen and </a:t>
            </a:r>
            <a:r>
              <a:rPr lang="en-US" sz="1800" i="0" dirty="0" err="1" smtClean="0"/>
              <a:t>Overijssel</a:t>
            </a:r>
            <a:r>
              <a:rPr lang="en-US" sz="1800" i="0" dirty="0" smtClean="0"/>
              <a:t>, The Netherlands. </a:t>
            </a:r>
          </a:p>
          <a:p>
            <a:r>
              <a:rPr lang="en-US" sz="2000" b="1" i="0" dirty="0" smtClean="0"/>
              <a:t>Participants</a:t>
            </a:r>
          </a:p>
          <a:p>
            <a:pPr lvl="1"/>
            <a:r>
              <a:rPr lang="en-US" sz="1800" i="0" dirty="0"/>
              <a:t>W</a:t>
            </a:r>
            <a:r>
              <a:rPr lang="en-US" sz="1800" i="0" dirty="0" smtClean="0"/>
              <a:t>omen </a:t>
            </a:r>
            <a:r>
              <a:rPr lang="en-US" sz="1800" i="0" dirty="0" smtClean="0"/>
              <a:t>opting for combined testing or women with an increased </a:t>
            </a:r>
            <a:r>
              <a:rPr lang="en-US" sz="1800" dirty="0" smtClean="0"/>
              <a:t>a-priori</a:t>
            </a:r>
            <a:r>
              <a:rPr lang="en-US" sz="1800" i="0" dirty="0" smtClean="0"/>
              <a:t> risk of congenital anomalies (positive family history, </a:t>
            </a:r>
            <a:r>
              <a:rPr lang="en-US" sz="1800" i="0" dirty="0" smtClean="0"/>
              <a:t>diabetes </a:t>
            </a:r>
            <a:r>
              <a:rPr lang="en-US" sz="1800" i="0" dirty="0" err="1" smtClean="0"/>
              <a:t>etc</a:t>
            </a:r>
            <a:r>
              <a:rPr lang="en-US" sz="1800" i="0" dirty="0" smtClean="0"/>
              <a:t>) </a:t>
            </a:r>
            <a:r>
              <a:rPr lang="en-US" sz="1800" i="0" dirty="0" smtClean="0"/>
              <a:t>were offered a 12–13-week scan and enrolled in this study between November 2012 and December 2015.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400" b="1" i="0" dirty="0">
                <a:solidFill>
                  <a:schemeClr val="bg1"/>
                </a:solidFill>
              </a:rPr>
              <a:t>Effectiveness of 12–13-week scan for early diagnosis of fetal congenital anomalies in the cell-free DNA era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Kenkhuis et al.</a:t>
            </a:r>
            <a:r>
              <a:rPr lang="en-GB" altLang="it-IT" sz="1400" dirty="0">
                <a:solidFill>
                  <a:schemeClr val="bg1"/>
                </a:solidFill>
              </a:rPr>
              <a:t>, UOG </a:t>
            </a:r>
            <a:r>
              <a:rPr lang="en-GB" altLang="it-IT" sz="1400" dirty="0" smtClean="0">
                <a:solidFill>
                  <a:schemeClr val="bg1"/>
                </a:solidFill>
              </a:rPr>
              <a:t>2018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843808" y="1753652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Methods</a:t>
            </a:r>
            <a:endParaRPr lang="en-GB" altLang="it-IT" sz="2400" b="1" i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765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457200" y="2739118"/>
            <a:ext cx="8207375" cy="2985432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b="1" i="0" dirty="0" smtClean="0"/>
              <a:t>12–13-week ultrasound</a:t>
            </a:r>
          </a:p>
          <a:p>
            <a:pPr lvl="1"/>
            <a:r>
              <a:rPr lang="en-US" sz="1600" i="0" dirty="0" smtClean="0"/>
              <a:t>Scans were performed </a:t>
            </a:r>
            <a:r>
              <a:rPr lang="en-US" sz="1600" i="0" dirty="0" err="1" smtClean="0"/>
              <a:t>transabdominally</a:t>
            </a:r>
            <a:r>
              <a:rPr lang="en-US" sz="1600" i="0" dirty="0" smtClean="0"/>
              <a:t> unless the transvaginal route was preferred or considered necessary.</a:t>
            </a:r>
          </a:p>
          <a:p>
            <a:pPr lvl="1"/>
            <a:r>
              <a:rPr lang="en-US" sz="1600" i="0" dirty="0" smtClean="0"/>
              <a:t>All sonographers underwent additional training to improve their </a:t>
            </a:r>
            <a:r>
              <a:rPr lang="en-US" sz="1600" i="0" dirty="0" smtClean="0"/>
              <a:t>skills</a:t>
            </a:r>
          </a:p>
          <a:p>
            <a:pPr lvl="1"/>
            <a:r>
              <a:rPr lang="en-US" sz="1600" i="0" dirty="0" smtClean="0"/>
              <a:t>The </a:t>
            </a:r>
            <a:r>
              <a:rPr lang="en-US" sz="1600" i="0" dirty="0" smtClean="0"/>
              <a:t>anatomical survey was performed following a structured protocol aimed at </a:t>
            </a:r>
            <a:r>
              <a:rPr lang="en-US" sz="1600" i="0" dirty="0" smtClean="0"/>
              <a:t>diagnosing </a:t>
            </a:r>
            <a:r>
              <a:rPr lang="en-US" sz="1600" i="0" dirty="0" smtClean="0"/>
              <a:t>severe anomalies considered ‘not to be missed</a:t>
            </a:r>
            <a:r>
              <a:rPr lang="en-US" sz="1600" i="0" dirty="0" smtClean="0"/>
              <a:t>’. </a:t>
            </a:r>
            <a:endParaRPr lang="en-US" sz="1600" i="0" dirty="0" smtClean="0"/>
          </a:p>
          <a:p>
            <a:pPr lvl="1"/>
            <a:r>
              <a:rPr lang="en-US" sz="1600" i="0" dirty="0" smtClean="0"/>
              <a:t>For each scan an extra 15 min was scheduled, in addition to the 30 min allocated for the combined testing. </a:t>
            </a:r>
          </a:p>
          <a:p>
            <a:r>
              <a:rPr lang="en-US" sz="2000" b="1" i="0" dirty="0" smtClean="0"/>
              <a:t>20-week ultrasound</a:t>
            </a:r>
          </a:p>
          <a:p>
            <a:pPr lvl="1"/>
            <a:r>
              <a:rPr lang="en-US" sz="1600" i="0" dirty="0" smtClean="0"/>
              <a:t>All women were offered a 20-week anomaly scan as part of the usual care. </a:t>
            </a:r>
            <a:endParaRPr lang="en-US" sz="1200" i="0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400" b="1" i="0" dirty="0">
                <a:solidFill>
                  <a:schemeClr val="bg1"/>
                </a:solidFill>
              </a:rPr>
              <a:t>Effectiveness of 12–13-week scan for early diagnosis of fetal congenital anomalies in the cell-free DNA era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Kenkhuis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819400" y="1753652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Methods</a:t>
            </a:r>
            <a:endParaRPr lang="en-GB" altLang="it-IT" sz="2400" b="1" i="0" dirty="0"/>
          </a:p>
        </p:txBody>
      </p:sp>
    </p:spTree>
    <p:extLst>
      <p:ext uri="{BB962C8B-B14F-4D97-AF65-F5344CB8AC3E}">
        <p14:creationId xmlns:p14="http://schemas.microsoft.com/office/powerpoint/2010/main" val="214168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765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467544" y="1612725"/>
            <a:ext cx="8207375" cy="307777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buNone/>
            </a:pPr>
            <a:r>
              <a:rPr lang="en-US" sz="1400" i="0" dirty="0" smtClean="0"/>
              <a:t>Structures that should be investigated and anomalies that should be seen at the 12–13-week scan.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400" b="1" i="0" dirty="0">
                <a:solidFill>
                  <a:schemeClr val="bg1"/>
                </a:solidFill>
              </a:rPr>
              <a:t>Effectiveness of 12–13-week scan for early diagnosis of fetal congenital anomalies in the cell-free DNA era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Kenkhuis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480" y="1965056"/>
            <a:ext cx="5592847" cy="4867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026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765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467544" y="2566763"/>
            <a:ext cx="8207375" cy="3404009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b="1" i="0" dirty="0"/>
              <a:t>Data extraction </a:t>
            </a:r>
          </a:p>
          <a:p>
            <a:pPr lvl="1"/>
            <a:r>
              <a:rPr lang="en-US" sz="1600" i="0" dirty="0"/>
              <a:t>All study data were extracted from local </a:t>
            </a:r>
            <a:r>
              <a:rPr lang="en-US" sz="1600" i="0" dirty="0" smtClean="0"/>
              <a:t>databases. </a:t>
            </a:r>
            <a:endParaRPr lang="en-US" sz="1600" i="0" dirty="0"/>
          </a:p>
          <a:p>
            <a:pPr lvl="1"/>
            <a:endParaRPr lang="en-US" sz="1600" i="0" dirty="0"/>
          </a:p>
          <a:p>
            <a:r>
              <a:rPr lang="en-US" sz="2000" b="1" i="0" dirty="0" smtClean="0"/>
              <a:t>Data </a:t>
            </a:r>
            <a:r>
              <a:rPr lang="en-US" sz="2000" b="1" i="0" dirty="0"/>
              <a:t>collection</a:t>
            </a:r>
          </a:p>
          <a:p>
            <a:pPr lvl="1"/>
            <a:r>
              <a:rPr lang="en-US" sz="1600" i="0" dirty="0" smtClean="0"/>
              <a:t>Pregnancy </a:t>
            </a:r>
            <a:r>
              <a:rPr lang="en-US" sz="1600" i="0" dirty="0" smtClean="0"/>
              <a:t>outcomes </a:t>
            </a:r>
            <a:r>
              <a:rPr lang="en-US" sz="1600" i="0" dirty="0" smtClean="0"/>
              <a:t>were obtained from the hospital databases, returned follow-up forms provided to patients or </a:t>
            </a:r>
            <a:r>
              <a:rPr lang="en-US" sz="1600" i="0" dirty="0" smtClean="0"/>
              <a:t>referring midwives and </a:t>
            </a:r>
            <a:r>
              <a:rPr lang="en-US" sz="1600" i="0" dirty="0" smtClean="0"/>
              <a:t>physicians. </a:t>
            </a:r>
            <a:endParaRPr lang="en-US" sz="1600" i="0" dirty="0" smtClean="0"/>
          </a:p>
          <a:p>
            <a:pPr lvl="1"/>
            <a:endParaRPr lang="en-US" sz="1600" i="0" dirty="0" smtClean="0"/>
          </a:p>
          <a:p>
            <a:r>
              <a:rPr lang="en-US" sz="2000" b="1" i="0" dirty="0" smtClean="0"/>
              <a:t>Outcome</a:t>
            </a:r>
            <a:endParaRPr lang="en-US" sz="1600" i="0" dirty="0" smtClean="0"/>
          </a:p>
          <a:p>
            <a:pPr lvl="1"/>
            <a:r>
              <a:rPr lang="en-US" sz="1600" i="0" dirty="0" smtClean="0"/>
              <a:t>The outcome measure was diagnosis of congenital anomalies at the 12-13 week ultrasound compared with diagnosis at the 20 week ultrasound. </a:t>
            </a:r>
            <a:endParaRPr lang="en-US" sz="1600" i="0" dirty="0" smtClean="0"/>
          </a:p>
          <a:p>
            <a:pPr lvl="1"/>
            <a:endParaRPr lang="en-US" sz="1600" i="0" dirty="0" smtClean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400" b="1" i="0" dirty="0">
                <a:solidFill>
                  <a:schemeClr val="bg1"/>
                </a:solidFill>
              </a:rPr>
              <a:t>Effectiveness of 12–13-week scan for early diagnosis of fetal congenital anomalies in the cell-free DNA era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Kenkhuis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819400" y="1825660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Methods</a:t>
            </a:r>
            <a:endParaRPr lang="en-GB" altLang="it-IT" sz="2400" b="1" i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7544" y="1628800"/>
            <a:ext cx="84034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400" b="1" i="0" dirty="0" smtClean="0"/>
              <a:t>Results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79512" y="2338536"/>
            <a:ext cx="8568952" cy="4114800"/>
          </a:xfrm>
        </p:spPr>
        <p:txBody>
          <a:bodyPr/>
          <a:lstStyle/>
          <a:p>
            <a:r>
              <a:rPr lang="en-US" sz="2000" b="1" dirty="0" smtClean="0"/>
              <a:t>Baseline characteristics</a:t>
            </a:r>
          </a:p>
          <a:p>
            <a:pPr lvl="1"/>
            <a:r>
              <a:rPr lang="en-US" sz="1600" dirty="0" smtClean="0"/>
              <a:t>5534 women were included in this study: 5237 opted for the first-trimester combined screening and 297 were at increased risk of fetal anomalies</a:t>
            </a:r>
          </a:p>
          <a:p>
            <a:pPr lvl="1"/>
            <a:endParaRPr lang="en-US" sz="2000" b="1" dirty="0" smtClean="0"/>
          </a:p>
          <a:p>
            <a:r>
              <a:rPr lang="en-US" sz="2000" b="1" dirty="0"/>
              <a:t>Primary outcome</a:t>
            </a:r>
          </a:p>
          <a:p>
            <a:pPr lvl="1"/>
            <a:r>
              <a:rPr lang="en-US" sz="1600" dirty="0"/>
              <a:t>Structural anomalies: 51 structural anomalies were diagnosed </a:t>
            </a:r>
            <a:r>
              <a:rPr lang="en-US" sz="1600" dirty="0" smtClean="0"/>
              <a:t>in </a:t>
            </a:r>
            <a:r>
              <a:rPr lang="en-US" sz="1600" dirty="0"/>
              <a:t>chromosomally normal fetuses, 45.1% at the 12–13-week scan and 54.9% at the 20-week scan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/>
              <a:t>Chromosomal anomalies: 34 chromosomal anomalies were </a:t>
            </a:r>
            <a:r>
              <a:rPr lang="en-US" sz="1600" dirty="0" smtClean="0"/>
              <a:t>diagnosed. In </a:t>
            </a:r>
            <a:r>
              <a:rPr lang="en-US" sz="1600" dirty="0"/>
              <a:t>97.1% (33/34) of these, the </a:t>
            </a:r>
            <a:r>
              <a:rPr lang="en-US" sz="1600" dirty="0" smtClean="0"/>
              <a:t>NT or </a:t>
            </a:r>
            <a:r>
              <a:rPr lang="en-US" sz="1600" dirty="0"/>
              <a:t>combined test were abnormal and in 91.2% (31/34) the diagnosis was made in the first trimester. </a:t>
            </a:r>
          </a:p>
          <a:p>
            <a:pPr lvl="1"/>
            <a:endParaRPr lang="en-US" sz="1600" dirty="0"/>
          </a:p>
          <a:p>
            <a:pPr lvl="2"/>
            <a:endParaRPr lang="en-US" sz="1200" dirty="0" smtClean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400" b="1" i="0" dirty="0">
                <a:solidFill>
                  <a:schemeClr val="bg1"/>
                </a:solidFill>
              </a:rPr>
              <a:t>Effectiveness of 12–13-week scan for early diagnosis of fetal congenital anomalies in the cell-free DNA era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Kenkhuis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628800"/>
            <a:ext cx="864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400" b="1" i="0" dirty="0" smtClean="0"/>
              <a:t>Results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52412" y="2132856"/>
            <a:ext cx="8496051" cy="4114800"/>
          </a:xfrm>
        </p:spPr>
        <p:txBody>
          <a:bodyPr/>
          <a:lstStyle/>
          <a:p>
            <a:r>
              <a:rPr lang="en-US" sz="2000" b="1" dirty="0" smtClean="0"/>
              <a:t>Secondary outcomes</a:t>
            </a:r>
          </a:p>
          <a:p>
            <a:pPr lvl="1"/>
            <a:endParaRPr lang="en-US" sz="1600" b="1" dirty="0" smtClean="0"/>
          </a:p>
          <a:p>
            <a:pPr lvl="1"/>
            <a:r>
              <a:rPr lang="en-US" sz="1600" b="1" dirty="0" smtClean="0"/>
              <a:t>False</a:t>
            </a:r>
            <a:r>
              <a:rPr lang="en-US" sz="1600" b="1" dirty="0" smtClean="0"/>
              <a:t>-positives (anomaly not detected in a subsequent scan) were found in: </a:t>
            </a:r>
          </a:p>
          <a:p>
            <a:pPr lvl="2"/>
            <a:r>
              <a:rPr lang="en-US" sz="1600" dirty="0" smtClean="0"/>
              <a:t>0.1% (5/5534) at 12</a:t>
            </a:r>
            <a:r>
              <a:rPr lang="en-US" sz="1600" dirty="0" smtClean="0"/>
              <a:t>–13-weeks </a:t>
            </a:r>
            <a:r>
              <a:rPr lang="en-US" sz="1600" dirty="0"/>
              <a:t>and </a:t>
            </a:r>
            <a:r>
              <a:rPr lang="en-US" sz="1600" dirty="0" smtClean="0"/>
              <a:t>0.6</a:t>
            </a:r>
            <a:r>
              <a:rPr lang="en-US" sz="1600" dirty="0"/>
              <a:t>% (30/</a:t>
            </a:r>
            <a:r>
              <a:rPr lang="en-US" sz="1600" dirty="0" smtClean="0"/>
              <a:t>5014) at </a:t>
            </a:r>
            <a:r>
              <a:rPr lang="en-US" sz="1600" dirty="0" smtClean="0"/>
              <a:t>20</a:t>
            </a:r>
            <a:r>
              <a:rPr lang="en-US" sz="1600" dirty="0" smtClean="0"/>
              <a:t>-</a:t>
            </a:r>
            <a:r>
              <a:rPr lang="en-US" sz="1600" dirty="0" smtClean="0"/>
              <a:t>weeks.</a:t>
            </a:r>
          </a:p>
          <a:p>
            <a:pPr lvl="1"/>
            <a:endParaRPr lang="en-US" sz="1600" b="1" dirty="0" smtClean="0"/>
          </a:p>
          <a:p>
            <a:pPr lvl="1"/>
            <a:r>
              <a:rPr lang="en-US" sz="1600" b="1" dirty="0" smtClean="0"/>
              <a:t>Isolated ultrasound markers were observed in:</a:t>
            </a:r>
          </a:p>
          <a:p>
            <a:pPr lvl="2"/>
            <a:r>
              <a:rPr lang="en-US" sz="1600" dirty="0"/>
              <a:t>0.6% (31/5534</a:t>
            </a:r>
            <a:r>
              <a:rPr lang="en-US" sz="1600" dirty="0" smtClean="0"/>
              <a:t>) at 12</a:t>
            </a:r>
            <a:r>
              <a:rPr lang="en-US" sz="1600" dirty="0"/>
              <a:t>–13-</a:t>
            </a:r>
            <a:r>
              <a:rPr lang="en-US" sz="1600" dirty="0" smtClean="0"/>
              <a:t>weeks </a:t>
            </a:r>
            <a:r>
              <a:rPr lang="en-US" sz="1600" dirty="0"/>
              <a:t>and </a:t>
            </a:r>
            <a:r>
              <a:rPr lang="en-US" sz="1600" dirty="0" smtClean="0"/>
              <a:t>3.0</a:t>
            </a:r>
            <a:r>
              <a:rPr lang="en-US" sz="1600" dirty="0"/>
              <a:t>% (152/</a:t>
            </a:r>
            <a:r>
              <a:rPr lang="en-US" sz="1600" dirty="0" smtClean="0"/>
              <a:t>5014) at </a:t>
            </a:r>
            <a:r>
              <a:rPr lang="en-US" sz="1600" dirty="0" smtClean="0"/>
              <a:t>20</a:t>
            </a:r>
            <a:r>
              <a:rPr lang="en-US" sz="1600" dirty="0" smtClean="0"/>
              <a:t>-</a:t>
            </a:r>
            <a:r>
              <a:rPr lang="en-US" sz="1600" dirty="0" smtClean="0"/>
              <a:t>weeks.</a:t>
            </a:r>
            <a:endParaRPr lang="en-US" sz="1600" dirty="0" smtClean="0"/>
          </a:p>
          <a:p>
            <a:pPr lvl="1"/>
            <a:endParaRPr lang="en-US" sz="1600" b="1" dirty="0" smtClean="0"/>
          </a:p>
          <a:p>
            <a:pPr lvl="1"/>
            <a:r>
              <a:rPr lang="en-US" sz="1600" b="1" dirty="0" smtClean="0"/>
              <a:t>Pregnancy </a:t>
            </a:r>
            <a:r>
              <a:rPr lang="en-US" sz="1600" b="1" dirty="0" smtClean="0"/>
              <a:t>outcomes:</a:t>
            </a:r>
          </a:p>
          <a:p>
            <a:pPr lvl="2"/>
            <a:r>
              <a:rPr lang="en-US" sz="1600" dirty="0" smtClean="0"/>
              <a:t>Spontaneous </a:t>
            </a:r>
            <a:r>
              <a:rPr lang="en-US" sz="1600" dirty="0" smtClean="0"/>
              <a:t>pregnancy loss occurred in 37/5534 (0.7%) cases.</a:t>
            </a:r>
          </a:p>
          <a:p>
            <a:pPr lvl="2"/>
            <a:r>
              <a:rPr lang="en-US" sz="1600" dirty="0" smtClean="0"/>
              <a:t>Of the cases with anomalies, parents opted for TOP </a:t>
            </a:r>
            <a:r>
              <a:rPr lang="en-US" sz="1600" dirty="0" smtClean="0"/>
              <a:t>in 91.2</a:t>
            </a:r>
            <a:r>
              <a:rPr lang="en-US" sz="1600" dirty="0"/>
              <a:t>% (31/34) of pregnancies with chromosomal </a:t>
            </a:r>
            <a:r>
              <a:rPr lang="en-US" sz="1600" dirty="0" smtClean="0"/>
              <a:t>anomalies</a:t>
            </a:r>
            <a:r>
              <a:rPr lang="en-US" sz="1600" dirty="0"/>
              <a:t> </a:t>
            </a:r>
            <a:r>
              <a:rPr lang="en-US" sz="1600" dirty="0" smtClean="0"/>
              <a:t>and </a:t>
            </a:r>
            <a:r>
              <a:rPr lang="en-US" sz="1600" dirty="0" smtClean="0"/>
              <a:t>43.1</a:t>
            </a:r>
            <a:r>
              <a:rPr lang="en-US" sz="1600" dirty="0" smtClean="0"/>
              <a:t>% (22/51) of pregnancies with structural </a:t>
            </a:r>
            <a:r>
              <a:rPr lang="en-US" sz="1600" dirty="0" smtClean="0"/>
              <a:t>anomalies.</a:t>
            </a:r>
            <a:endParaRPr lang="en-US" sz="1600" dirty="0"/>
          </a:p>
          <a:p>
            <a:pPr lvl="2"/>
            <a:r>
              <a:rPr lang="en-US" sz="1600" dirty="0" smtClean="0"/>
              <a:t>The </a:t>
            </a:r>
            <a:r>
              <a:rPr lang="en-US" sz="1600" dirty="0" smtClean="0"/>
              <a:t>majority of terminations for structural anomaly followed a diagnosis </a:t>
            </a:r>
            <a:r>
              <a:rPr lang="en-US" sz="1600" dirty="0"/>
              <a:t>at 12–13-week scan (</a:t>
            </a:r>
            <a:r>
              <a:rPr lang="en-US" sz="1600" dirty="0" smtClean="0"/>
              <a:t>65.2%) compared with diagnosis at the 20-week scan (25%).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400" b="1" i="0" dirty="0">
                <a:solidFill>
                  <a:schemeClr val="bg1"/>
                </a:solidFill>
              </a:rPr>
              <a:t>Effectiveness of 12–13-week scan for early diagnosis of fetal congenital anomalies in the cell-free DNA era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Kenkhuis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</p:spTree>
    <p:extLst>
      <p:ext uri="{BB962C8B-B14F-4D97-AF65-F5344CB8AC3E}">
        <p14:creationId xmlns:p14="http://schemas.microsoft.com/office/powerpoint/2010/main" val="4167760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31931</TotalTime>
  <Words>1443</Words>
  <Application>Microsoft Macintosh PowerPoint</Application>
  <PresentationFormat>On-screen Show (4:3)</PresentationFormat>
  <Paragraphs>116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5_Default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ISUOGUSR</dc:creator>
  <cp:lastModifiedBy>Basky</cp:lastModifiedBy>
  <cp:revision>722</cp:revision>
  <cp:lastPrinted>2011-09-13T15:07:48Z</cp:lastPrinted>
  <dcterms:created xsi:type="dcterms:W3CDTF">2016-05-13T18:06:14Z</dcterms:created>
  <dcterms:modified xsi:type="dcterms:W3CDTF">2018-03-23T16:10:57Z</dcterms:modified>
</cp:coreProperties>
</file>