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7"/>
  </p:notesMasterIdLst>
  <p:sldIdLst>
    <p:sldId id="309" r:id="rId2"/>
    <p:sldId id="340" r:id="rId3"/>
    <p:sldId id="341" r:id="rId4"/>
    <p:sldId id="342" r:id="rId5"/>
    <p:sldId id="344" r:id="rId6"/>
    <p:sldId id="345" r:id="rId7"/>
    <p:sldId id="346" r:id="rId8"/>
    <p:sldId id="347" r:id="rId9"/>
    <p:sldId id="348" r:id="rId10"/>
    <p:sldId id="349" r:id="rId11"/>
    <p:sldId id="350" r:id="rId12"/>
    <p:sldId id="351" r:id="rId13"/>
    <p:sldId id="352" r:id="rId14"/>
    <p:sldId id="353" r:id="rId15"/>
    <p:sldId id="354" r:id="rId16"/>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DDDA"/>
    <a:srgbClr val="3366CC"/>
    <a:srgbClr val="F0F3FB"/>
    <a:srgbClr val="E6B9B8"/>
    <a:srgbClr val="DAD8D4"/>
    <a:srgbClr val="EADEE7"/>
    <a:srgbClr val="E2E1DE"/>
    <a:srgbClr val="44589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8815" autoAdjust="0"/>
    <p:restoredTop sz="90681" autoAdjust="0"/>
  </p:normalViewPr>
  <p:slideViewPr>
    <p:cSldViewPr snapToObjects="1">
      <p:cViewPr varScale="1">
        <p:scale>
          <a:sx n="90" d="100"/>
          <a:sy n="90" d="100"/>
        </p:scale>
        <p:origin x="12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60" d="100"/>
          <a:sy n="60" d="100"/>
        </p:scale>
        <p:origin x="-2490"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380127797248101"/>
          <c:y val="2.4030406538946E-2"/>
          <c:w val="0.73137538589988305"/>
          <c:h val="0.75473727056209206"/>
        </c:manualLayout>
      </c:layout>
      <c:barChart>
        <c:barDir val="col"/>
        <c:grouping val="clustered"/>
        <c:varyColors val="0"/>
        <c:ser>
          <c:idx val="0"/>
          <c:order val="0"/>
          <c:tx>
            <c:strRef>
              <c:f>Sheet1!$B$1</c:f>
              <c:strCache>
                <c:ptCount val="1"/>
                <c:pt idx="0">
                  <c:v>Normal (72.2%)</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Outcome</c:v>
                </c:pt>
              </c:strCache>
            </c:strRef>
          </c:cat>
          <c:val>
            <c:numRef>
              <c:f>Sheet1!$B$2</c:f>
              <c:numCache>
                <c:formatCode>General</c:formatCode>
                <c:ptCount val="1"/>
                <c:pt idx="0">
                  <c:v>341</c:v>
                </c:pt>
              </c:numCache>
            </c:numRef>
          </c:val>
          <c:extLst>
            <c:ext xmlns:c16="http://schemas.microsoft.com/office/drawing/2014/chart" uri="{C3380CC4-5D6E-409C-BE32-E72D297353CC}">
              <c16:uniqueId val="{00000000-A838-4CDF-BD82-59084BB4A86C}"/>
            </c:ext>
          </c:extLst>
        </c:ser>
        <c:ser>
          <c:idx val="1"/>
          <c:order val="1"/>
          <c:tx>
            <c:strRef>
              <c:f>Sheet1!$C$1</c:f>
              <c:strCache>
                <c:ptCount val="1"/>
                <c:pt idx="0">
                  <c:v>Adverse (27.8%)</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Outcome</c:v>
                </c:pt>
              </c:strCache>
            </c:strRef>
          </c:cat>
          <c:val>
            <c:numRef>
              <c:f>Sheet1!$C$2</c:f>
              <c:numCache>
                <c:formatCode>General</c:formatCode>
                <c:ptCount val="1"/>
                <c:pt idx="0">
                  <c:v>131</c:v>
                </c:pt>
              </c:numCache>
            </c:numRef>
          </c:val>
          <c:extLst>
            <c:ext xmlns:c16="http://schemas.microsoft.com/office/drawing/2014/chart" uri="{C3380CC4-5D6E-409C-BE32-E72D297353CC}">
              <c16:uniqueId val="{00000001-A838-4CDF-BD82-59084BB4A86C}"/>
            </c:ext>
          </c:extLst>
        </c:ser>
        <c:dLbls>
          <c:dLblPos val="inEnd"/>
          <c:showLegendKey val="0"/>
          <c:showVal val="1"/>
          <c:showCatName val="0"/>
          <c:showSerName val="0"/>
          <c:showPercent val="0"/>
          <c:showBubbleSize val="0"/>
        </c:dLbls>
        <c:gapWidth val="219"/>
        <c:overlap val="-27"/>
        <c:axId val="2141846496"/>
        <c:axId val="-2106988080"/>
      </c:barChart>
      <c:catAx>
        <c:axId val="21418464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06988080"/>
        <c:crosses val="autoZero"/>
        <c:auto val="1"/>
        <c:lblAlgn val="ctr"/>
        <c:lblOffset val="100"/>
        <c:noMultiLvlLbl val="0"/>
      </c:catAx>
      <c:valAx>
        <c:axId val="-21069880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41846496"/>
        <c:crosses val="autoZero"/>
        <c:crossBetween val="between"/>
      </c:valAx>
      <c:spPr>
        <a:noFill/>
        <a:ln>
          <a:noFill/>
        </a:ln>
        <a:effectLst/>
      </c:spPr>
    </c:plotArea>
    <c:legend>
      <c:legendPos val="b"/>
      <c:layout>
        <c:manualLayout>
          <c:xMode val="edge"/>
          <c:yMode val="edge"/>
          <c:x val="0.25598390996264297"/>
          <c:y val="0.84466592960512199"/>
          <c:w val="0.48803218007471499"/>
          <c:h val="0.14136290380246699"/>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Non-reassuring fetal status (9.5%)</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Adverse outcome</c:v>
                </c:pt>
              </c:strCache>
            </c:strRef>
          </c:cat>
          <c:val>
            <c:numRef>
              <c:f>Sheet1!$B$2</c:f>
              <c:numCache>
                <c:formatCode>General</c:formatCode>
                <c:ptCount val="1"/>
                <c:pt idx="0">
                  <c:v>45</c:v>
                </c:pt>
              </c:numCache>
            </c:numRef>
          </c:val>
          <c:extLst>
            <c:ext xmlns:c16="http://schemas.microsoft.com/office/drawing/2014/chart" uri="{C3380CC4-5D6E-409C-BE32-E72D297353CC}">
              <c16:uniqueId val="{00000000-4DE8-46FB-B4D6-8C2505B216FE}"/>
            </c:ext>
          </c:extLst>
        </c:ser>
        <c:ser>
          <c:idx val="1"/>
          <c:order val="1"/>
          <c:tx>
            <c:strRef>
              <c:f>Sheet1!$C$1</c:f>
              <c:strCache>
                <c:ptCount val="1"/>
                <c:pt idx="0">
                  <c:v>Low Apgar (0.6%)</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Adverse outcome</c:v>
                </c:pt>
              </c:strCache>
            </c:strRef>
          </c:cat>
          <c:val>
            <c:numRef>
              <c:f>Sheet1!$C$2</c:f>
              <c:numCache>
                <c:formatCode>General</c:formatCode>
                <c:ptCount val="1"/>
                <c:pt idx="0">
                  <c:v>3</c:v>
                </c:pt>
              </c:numCache>
            </c:numRef>
          </c:val>
          <c:extLst>
            <c:ext xmlns:c16="http://schemas.microsoft.com/office/drawing/2014/chart" uri="{C3380CC4-5D6E-409C-BE32-E72D297353CC}">
              <c16:uniqueId val="{00000001-4DE8-46FB-B4D6-8C2505B216FE}"/>
            </c:ext>
          </c:extLst>
        </c:ser>
        <c:ser>
          <c:idx val="2"/>
          <c:order val="2"/>
          <c:tx>
            <c:strRef>
              <c:f>Sheet1!$D$1</c:f>
              <c:strCache>
                <c:ptCount val="1"/>
                <c:pt idx="0">
                  <c:v>Neonatal acidosis (3.2%)</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Adverse outcome</c:v>
                </c:pt>
              </c:strCache>
            </c:strRef>
          </c:cat>
          <c:val>
            <c:numRef>
              <c:f>Sheet1!$D$2</c:f>
              <c:numCache>
                <c:formatCode>General</c:formatCode>
                <c:ptCount val="1"/>
                <c:pt idx="0">
                  <c:v>15</c:v>
                </c:pt>
              </c:numCache>
            </c:numRef>
          </c:val>
          <c:extLst>
            <c:ext xmlns:c16="http://schemas.microsoft.com/office/drawing/2014/chart" uri="{C3380CC4-5D6E-409C-BE32-E72D297353CC}">
              <c16:uniqueId val="{00000002-4DE8-46FB-B4D6-8C2505B216FE}"/>
            </c:ext>
          </c:extLst>
        </c:ser>
        <c:ser>
          <c:idx val="3"/>
          <c:order val="3"/>
          <c:tx>
            <c:strRef>
              <c:f>Sheet1!$E$1</c:f>
              <c:strCache>
                <c:ptCount val="1"/>
                <c:pt idx="0">
                  <c:v>NICU admission (17.6)</c:v>
                </c:pt>
              </c:strCache>
            </c:strRef>
          </c:tx>
          <c:spPr>
            <a:solidFill>
              <a:schemeClr val="accent6">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Adverse outcome</c:v>
                </c:pt>
              </c:strCache>
            </c:strRef>
          </c:cat>
          <c:val>
            <c:numRef>
              <c:f>Sheet1!$E$2</c:f>
              <c:numCache>
                <c:formatCode>General</c:formatCode>
                <c:ptCount val="1"/>
                <c:pt idx="0">
                  <c:v>83</c:v>
                </c:pt>
              </c:numCache>
            </c:numRef>
          </c:val>
          <c:extLst>
            <c:ext xmlns:c16="http://schemas.microsoft.com/office/drawing/2014/chart" uri="{C3380CC4-5D6E-409C-BE32-E72D297353CC}">
              <c16:uniqueId val="{00000003-4DE8-46FB-B4D6-8C2505B216FE}"/>
            </c:ext>
          </c:extLst>
        </c:ser>
        <c:ser>
          <c:idx val="4"/>
          <c:order val="4"/>
          <c:tx>
            <c:strRef>
              <c:f>Sheet1!$F$1</c:f>
              <c:strCache>
                <c:ptCount val="1"/>
                <c:pt idx="0">
                  <c:v>Perinatal death (0.0%)</c:v>
                </c:pt>
              </c:strCache>
            </c:strRef>
          </c:tx>
          <c:spPr>
            <a:solidFill>
              <a:schemeClr val="accent5">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Adverse outcome</c:v>
                </c:pt>
              </c:strCache>
            </c:strRef>
          </c:cat>
          <c:val>
            <c:numRef>
              <c:f>Sheet1!$F$2</c:f>
              <c:numCache>
                <c:formatCode>General</c:formatCode>
                <c:ptCount val="1"/>
                <c:pt idx="0">
                  <c:v>0</c:v>
                </c:pt>
              </c:numCache>
            </c:numRef>
          </c:val>
          <c:extLst>
            <c:ext xmlns:c16="http://schemas.microsoft.com/office/drawing/2014/chart" uri="{C3380CC4-5D6E-409C-BE32-E72D297353CC}">
              <c16:uniqueId val="{00000004-4DE8-46FB-B4D6-8C2505B216FE}"/>
            </c:ext>
          </c:extLst>
        </c:ser>
        <c:dLbls>
          <c:dLblPos val="outEnd"/>
          <c:showLegendKey val="0"/>
          <c:showVal val="1"/>
          <c:showCatName val="0"/>
          <c:showSerName val="0"/>
          <c:showPercent val="0"/>
          <c:showBubbleSize val="0"/>
        </c:dLbls>
        <c:gapWidth val="219"/>
        <c:overlap val="-27"/>
        <c:axId val="-2124533344"/>
        <c:axId val="-2135505440"/>
      </c:barChart>
      <c:catAx>
        <c:axId val="-21245333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35505440"/>
        <c:crosses val="autoZero"/>
        <c:auto val="1"/>
        <c:lblAlgn val="ctr"/>
        <c:lblOffset val="100"/>
        <c:noMultiLvlLbl val="0"/>
      </c:catAx>
      <c:valAx>
        <c:axId val="-21355054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453334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Study population (n=484)</a:t>
            </a:r>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Number</c:v>
                </c:pt>
              </c:strCache>
            </c:strRef>
          </c:tx>
          <c:explosion val="10"/>
          <c:dPt>
            <c:idx val="0"/>
            <c:bubble3D val="0"/>
            <c:spPr>
              <a:solidFill>
                <a:schemeClr val="accent6"/>
              </a:solidFill>
              <a:ln w="19050">
                <a:solidFill>
                  <a:schemeClr val="lt1"/>
                </a:solidFill>
              </a:ln>
              <a:effectLst/>
            </c:spPr>
            <c:extLst>
              <c:ext xmlns:c16="http://schemas.microsoft.com/office/drawing/2014/chart" uri="{C3380CC4-5D6E-409C-BE32-E72D297353CC}">
                <c16:uniqueId val="{00000001-BEF8-4B2C-BE58-1C49336440C7}"/>
              </c:ext>
            </c:extLst>
          </c:dPt>
          <c:dPt>
            <c:idx val="1"/>
            <c:bubble3D val="0"/>
            <c:spPr>
              <a:solidFill>
                <a:schemeClr val="accent5"/>
              </a:solidFill>
              <a:ln w="19050">
                <a:solidFill>
                  <a:schemeClr val="lt1"/>
                </a:solidFill>
              </a:ln>
              <a:effectLst/>
            </c:spPr>
            <c:extLst>
              <c:ext xmlns:c16="http://schemas.microsoft.com/office/drawing/2014/chart" uri="{C3380CC4-5D6E-409C-BE32-E72D297353CC}">
                <c16:uniqueId val="{00000003-BEF8-4B2C-BE58-1C49336440C7}"/>
              </c:ext>
            </c:extLst>
          </c:dPt>
          <c:dPt>
            <c:idx val="2"/>
            <c:bubble3D val="0"/>
            <c:spPr>
              <a:solidFill>
                <a:schemeClr val="accent4"/>
              </a:solidFill>
              <a:ln w="19050">
                <a:solidFill>
                  <a:schemeClr val="lt1"/>
                </a:solidFill>
              </a:ln>
              <a:effectLst/>
            </c:spPr>
            <c:extLst>
              <c:ext xmlns:c16="http://schemas.microsoft.com/office/drawing/2014/chart" uri="{C3380CC4-5D6E-409C-BE32-E72D297353CC}">
                <c16:uniqueId val="{00000005-BEF8-4B2C-BE58-1C49336440C7}"/>
              </c:ext>
            </c:extLst>
          </c:dPt>
          <c:dPt>
            <c:idx val="3"/>
            <c:bubble3D val="0"/>
            <c:spPr>
              <a:solidFill>
                <a:schemeClr val="accent6">
                  <a:lumMod val="60000"/>
                </a:schemeClr>
              </a:solidFill>
              <a:ln w="19050">
                <a:solidFill>
                  <a:schemeClr val="lt1"/>
                </a:solidFill>
              </a:ln>
              <a:effectLst/>
            </c:spPr>
            <c:extLst>
              <c:ext xmlns:c16="http://schemas.microsoft.com/office/drawing/2014/chart" uri="{C3380CC4-5D6E-409C-BE32-E72D297353CC}">
                <c16:uniqueId val="{00000007-BEF8-4B2C-BE58-1C49336440C7}"/>
              </c:ext>
            </c:extLst>
          </c:dPt>
          <c:dLbls>
            <c:dLbl>
              <c:idx val="2"/>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5-BEF8-4B2C-BE58-1C49336440C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Sheet1!$A$2:$A$5</c:f>
              <c:strCache>
                <c:ptCount val="4"/>
                <c:pt idx="0">
                  <c:v>Lost to follow-up</c:v>
                </c:pt>
                <c:pt idx="1">
                  <c:v>EFW &lt;10th</c:v>
                </c:pt>
                <c:pt idx="2">
                  <c:v>EFW  &lt;3rd or abnormal Doppler</c:v>
                </c:pt>
                <c:pt idx="3">
                  <c:v>PPROM</c:v>
                </c:pt>
              </c:strCache>
            </c:strRef>
          </c:cat>
          <c:val>
            <c:numRef>
              <c:f>Sheet1!$B$2:$B$5</c:f>
              <c:numCache>
                <c:formatCode>General</c:formatCode>
                <c:ptCount val="4"/>
                <c:pt idx="0">
                  <c:v>10</c:v>
                </c:pt>
                <c:pt idx="1">
                  <c:v>242</c:v>
                </c:pt>
                <c:pt idx="2">
                  <c:v>231</c:v>
                </c:pt>
                <c:pt idx="3">
                  <c:v>2</c:v>
                </c:pt>
              </c:numCache>
            </c:numRef>
          </c:val>
          <c:extLst>
            <c:ext xmlns:c16="http://schemas.microsoft.com/office/drawing/2014/chart" uri="{C3380CC4-5D6E-409C-BE32-E72D297353CC}">
              <c16:uniqueId val="{00000008-BEF8-4B2C-BE58-1C49336440C7}"/>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0.15572</cdr:x>
      <cdr:y>0.0198</cdr:y>
    </cdr:from>
    <cdr:to>
      <cdr:x>0.9026</cdr:x>
      <cdr:y>0.10538</cdr:y>
    </cdr:to>
    <cdr:sp macro="" textlink="">
      <cdr:nvSpPr>
        <cdr:cNvPr id="2" name="TextBox 1"/>
        <cdr:cNvSpPr txBox="1"/>
      </cdr:nvSpPr>
      <cdr:spPr>
        <a:xfrm xmlns:a="http://schemas.openxmlformats.org/drawingml/2006/main">
          <a:off x="409970" y="72008"/>
          <a:ext cx="1966294" cy="311148"/>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400" dirty="0"/>
            <a:t>Included patients (n=472)</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latin typeface="Arial" charset="0"/>
                <a:cs typeface="Arial" charset="0"/>
              </a:defRPr>
            </a:lvl1pPr>
          </a:lstStyle>
          <a:p>
            <a:pPr>
              <a:defRPr/>
            </a:pPr>
            <a:endParaRPr lang="en-GB"/>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GB"/>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Arial" charset="0"/>
                <a:cs typeface="Arial" charset="0"/>
              </a:defRPr>
            </a:lvl1pPr>
          </a:lstStyle>
          <a:p>
            <a:pPr>
              <a:defRPr/>
            </a:pPr>
            <a:endParaRPr lang="en-GB"/>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36A4A78E-3EE6-460E-BAE4-6F39EE78D39A}" type="slidenum">
              <a:rPr lang="en-GB" altLang="en-US"/>
              <a:pPr>
                <a:defRPr/>
              </a:pPr>
              <a:t>‹#›</a:t>
            </a:fld>
            <a:endParaRPr lang="en-GB" altLang="en-US"/>
          </a:p>
        </p:txBody>
      </p:sp>
    </p:spTree>
    <p:extLst>
      <p:ext uri="{BB962C8B-B14F-4D97-AF65-F5344CB8AC3E}">
        <p14:creationId xmlns:p14="http://schemas.microsoft.com/office/powerpoint/2010/main" val="29498487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68B560A-BEAC-4283-BA72-462A12258657}" type="slidenum">
              <a:rPr lang="en-GB" altLang="en-US" smtClean="0"/>
              <a:pPr>
                <a:spcBef>
                  <a:spcPct val="0"/>
                </a:spcBef>
              </a:pPr>
              <a:t>1</a:t>
            </a:fld>
            <a:endParaRPr lang="en-GB" altLang="en-US"/>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7933305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10</a:t>
            </a:fld>
            <a:endParaRPr lang="en-GB"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5929398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11</a:t>
            </a:fld>
            <a:endParaRPr lang="en-GB"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7629861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12</a:t>
            </a:fld>
            <a:endParaRPr lang="en-GB"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7254244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13</a:t>
            </a:fld>
            <a:endParaRPr lang="en-GB"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6374487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14</a:t>
            </a:fld>
            <a:endParaRPr lang="en-GB"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492850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2</a:t>
            </a:fld>
            <a:endParaRPr lang="en-GB"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5730471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3</a:t>
            </a:fld>
            <a:endParaRPr lang="en-GB"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9900280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4</a:t>
            </a:fld>
            <a:endParaRPr lang="en-GB"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9244964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5</a:t>
            </a:fld>
            <a:endParaRPr lang="en-GB"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3626639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6</a:t>
            </a:fld>
            <a:endParaRPr lang="en-GB"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333338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7</a:t>
            </a:fld>
            <a:endParaRPr lang="en-GB"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8584408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8</a:t>
            </a:fld>
            <a:endParaRPr lang="en-GB"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4829291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9</a:t>
            </a:fld>
            <a:endParaRPr lang="en-GB"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7185215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BA08BDF1-9D91-4E9D-A985-AB887679A1A4}" type="slidenum">
              <a:rPr lang="en-GB" altLang="en-US"/>
              <a:pPr>
                <a:defRPr/>
              </a:pPr>
              <a:t>‹#›</a:t>
            </a:fld>
            <a:endParaRPr lang="en-GB" altLang="en-US"/>
          </a:p>
        </p:txBody>
      </p:sp>
    </p:spTree>
    <p:extLst>
      <p:ext uri="{BB962C8B-B14F-4D97-AF65-F5344CB8AC3E}">
        <p14:creationId xmlns:p14="http://schemas.microsoft.com/office/powerpoint/2010/main" val="2865358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74D0954-41DC-4048-AD49-8681FC5FEB85}" type="slidenum">
              <a:rPr lang="en-GB" altLang="en-US"/>
              <a:pPr>
                <a:defRPr/>
              </a:pPr>
              <a:t>‹#›</a:t>
            </a:fld>
            <a:endParaRPr lang="en-GB" altLang="en-US"/>
          </a:p>
        </p:txBody>
      </p:sp>
    </p:spTree>
    <p:extLst>
      <p:ext uri="{BB962C8B-B14F-4D97-AF65-F5344CB8AC3E}">
        <p14:creationId xmlns:p14="http://schemas.microsoft.com/office/powerpoint/2010/main" val="3650686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7D981B3-F320-46FA-959C-EC02D7CB87D8}" type="slidenum">
              <a:rPr lang="en-GB" altLang="en-US"/>
              <a:pPr>
                <a:defRPr/>
              </a:pPr>
              <a:t>‹#›</a:t>
            </a:fld>
            <a:endParaRPr lang="en-GB" altLang="en-US"/>
          </a:p>
        </p:txBody>
      </p:sp>
    </p:spTree>
    <p:extLst>
      <p:ext uri="{BB962C8B-B14F-4D97-AF65-F5344CB8AC3E}">
        <p14:creationId xmlns:p14="http://schemas.microsoft.com/office/powerpoint/2010/main" val="1709633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DAA0C07-FBAB-45EA-9EA0-0F846D884E94}" type="slidenum">
              <a:rPr lang="en-GB" altLang="en-US"/>
              <a:pPr>
                <a:defRPr/>
              </a:pPr>
              <a:t>‹#›</a:t>
            </a:fld>
            <a:endParaRPr lang="en-GB" altLang="en-US"/>
          </a:p>
        </p:txBody>
      </p:sp>
    </p:spTree>
    <p:extLst>
      <p:ext uri="{BB962C8B-B14F-4D97-AF65-F5344CB8AC3E}">
        <p14:creationId xmlns:p14="http://schemas.microsoft.com/office/powerpoint/2010/main" val="192518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B842D02-3FAE-4A94-B744-96C0B9096095}" type="slidenum">
              <a:rPr lang="en-GB" altLang="en-US"/>
              <a:pPr>
                <a:defRPr/>
              </a:pPr>
              <a:t>‹#›</a:t>
            </a:fld>
            <a:endParaRPr lang="en-GB" altLang="en-US"/>
          </a:p>
        </p:txBody>
      </p:sp>
    </p:spTree>
    <p:extLst>
      <p:ext uri="{BB962C8B-B14F-4D97-AF65-F5344CB8AC3E}">
        <p14:creationId xmlns:p14="http://schemas.microsoft.com/office/powerpoint/2010/main" val="2675306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E3672DF-3394-4394-872F-F7B9D8F0B6BD}" type="slidenum">
              <a:rPr lang="en-GB" altLang="en-US"/>
              <a:pPr>
                <a:defRPr/>
              </a:pPr>
              <a:t>‹#›</a:t>
            </a:fld>
            <a:endParaRPr lang="en-GB" altLang="en-US"/>
          </a:p>
        </p:txBody>
      </p:sp>
    </p:spTree>
    <p:extLst>
      <p:ext uri="{BB962C8B-B14F-4D97-AF65-F5344CB8AC3E}">
        <p14:creationId xmlns:p14="http://schemas.microsoft.com/office/powerpoint/2010/main" val="3828433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2A2C1DFD-8525-4B64-A219-C894CA097007}" type="slidenum">
              <a:rPr lang="en-GB" altLang="en-US"/>
              <a:pPr>
                <a:defRPr/>
              </a:pPr>
              <a:t>‹#›</a:t>
            </a:fld>
            <a:endParaRPr lang="en-GB" altLang="en-US"/>
          </a:p>
        </p:txBody>
      </p:sp>
    </p:spTree>
    <p:extLst>
      <p:ext uri="{BB962C8B-B14F-4D97-AF65-F5344CB8AC3E}">
        <p14:creationId xmlns:p14="http://schemas.microsoft.com/office/powerpoint/2010/main" val="2838733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1B712F23-2806-4EF2-802D-8768E9DA9CC0}" type="slidenum">
              <a:rPr lang="en-GB" altLang="en-US"/>
              <a:pPr>
                <a:defRPr/>
              </a:pPr>
              <a:t>‹#›</a:t>
            </a:fld>
            <a:endParaRPr lang="en-GB" altLang="en-US"/>
          </a:p>
        </p:txBody>
      </p:sp>
    </p:spTree>
    <p:extLst>
      <p:ext uri="{BB962C8B-B14F-4D97-AF65-F5344CB8AC3E}">
        <p14:creationId xmlns:p14="http://schemas.microsoft.com/office/powerpoint/2010/main" val="3100176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87158C17-ACF6-4ED4-9A33-6E121EB48A0E}" type="slidenum">
              <a:rPr lang="en-GB" altLang="en-US"/>
              <a:pPr>
                <a:defRPr/>
              </a:pPr>
              <a:t>‹#›</a:t>
            </a:fld>
            <a:endParaRPr lang="en-GB" altLang="en-US"/>
          </a:p>
        </p:txBody>
      </p:sp>
    </p:spTree>
    <p:extLst>
      <p:ext uri="{BB962C8B-B14F-4D97-AF65-F5344CB8AC3E}">
        <p14:creationId xmlns:p14="http://schemas.microsoft.com/office/powerpoint/2010/main" val="236155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6B167FF1-7836-416C-83DA-F5E58369D55D}" type="slidenum">
              <a:rPr lang="en-GB" altLang="en-US"/>
              <a:pPr>
                <a:defRPr/>
              </a:pPr>
              <a:t>‹#›</a:t>
            </a:fld>
            <a:endParaRPr lang="en-GB" altLang="en-US"/>
          </a:p>
        </p:txBody>
      </p:sp>
    </p:spTree>
    <p:extLst>
      <p:ext uri="{BB962C8B-B14F-4D97-AF65-F5344CB8AC3E}">
        <p14:creationId xmlns:p14="http://schemas.microsoft.com/office/powerpoint/2010/main" val="2537368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E90225B-4AA4-4B8F-984C-A32A5D582A94}" type="slidenum">
              <a:rPr lang="en-GB" altLang="en-US"/>
              <a:pPr>
                <a:defRPr/>
              </a:pPr>
              <a:t>‹#›</a:t>
            </a:fld>
            <a:endParaRPr lang="en-GB" altLang="en-US"/>
          </a:p>
        </p:txBody>
      </p:sp>
    </p:spTree>
    <p:extLst>
      <p:ext uri="{BB962C8B-B14F-4D97-AF65-F5344CB8AC3E}">
        <p14:creationId xmlns:p14="http://schemas.microsoft.com/office/powerpoint/2010/main" val="3379411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a:latin typeface="Arial" charset="0"/>
                <a:cs typeface="Arial" charset="0"/>
              </a:defRPr>
            </a:lvl1pPr>
          </a:lstStyle>
          <a:p>
            <a:pPr>
              <a:defRPr/>
            </a:pPr>
            <a:endParaRPr lang="en-GB"/>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a:defRPr/>
            </a:pPr>
            <a:endParaRPr lang="en-GB"/>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BB6A2C6E-5D53-48DC-9A64-03C28344244D}"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11.emf"/><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9.emf"/><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0" y="-15875"/>
            <a:ext cx="9144000" cy="923925"/>
            <a:chOff x="0" y="3755"/>
            <a:chExt cx="5760" cy="582"/>
          </a:xfrm>
        </p:grpSpPr>
        <p:pic>
          <p:nvPicPr>
            <p:cNvPr id="3079"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075" name="Text Box 5"/>
          <p:cNvSpPr txBox="1">
            <a:spLocks noChangeArrowheads="1"/>
          </p:cNvSpPr>
          <p:nvPr/>
        </p:nvSpPr>
        <p:spPr bwMode="auto">
          <a:xfrm>
            <a:off x="611187" y="1288363"/>
            <a:ext cx="7921625" cy="584200"/>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algn="ctr">
              <a:defRPr/>
            </a:pPr>
            <a:r>
              <a:rPr lang="en-GB" sz="3200" b="1" dirty="0">
                <a:latin typeface="+mj-lt"/>
              </a:rPr>
              <a:t>UOG Journal Club: September 2018</a:t>
            </a:r>
          </a:p>
        </p:txBody>
      </p:sp>
      <p:pic>
        <p:nvPicPr>
          <p:cNvPr id="3076" name="Picture 51" descr="\\ISUOG-DC01\users\ostirrup\Desktop\Journal Club logo.tif"/>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79388" y="4647583"/>
            <a:ext cx="2476500" cy="204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TextBox 1"/>
          <p:cNvSpPr txBox="1">
            <a:spLocks noChangeArrowheads="1"/>
          </p:cNvSpPr>
          <p:nvPr/>
        </p:nvSpPr>
        <p:spPr bwMode="auto">
          <a:xfrm>
            <a:off x="308998" y="2165955"/>
            <a:ext cx="8151434" cy="1200329"/>
          </a:xfrm>
          <a:prstGeom prst="rect">
            <a:avLst/>
          </a:prstGeom>
          <a:noFill/>
          <a:ln>
            <a:noFill/>
          </a:ln>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US" sz="2400" b="1" dirty="0"/>
              <a:t>Longitudinal growth assessment for prediction of adverse perinatal outcome in fetuses suspected to be small-for-gestational age</a:t>
            </a:r>
          </a:p>
        </p:txBody>
      </p:sp>
      <p:sp>
        <p:nvSpPr>
          <p:cNvPr id="3078" name="TextBox 2"/>
          <p:cNvSpPr txBox="1">
            <a:spLocks noChangeArrowheads="1"/>
          </p:cNvSpPr>
          <p:nvPr/>
        </p:nvSpPr>
        <p:spPr bwMode="auto">
          <a:xfrm>
            <a:off x="2881170" y="4941168"/>
            <a:ext cx="6048921" cy="646331"/>
          </a:xfrm>
          <a:prstGeom prst="rect">
            <a:avLst/>
          </a:prstGeom>
          <a:noFill/>
          <a:ln>
            <a:noFill/>
          </a:ln>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GB" dirty="0">
                <a:latin typeface="+mj-lt"/>
              </a:rPr>
              <a:t>Journal Club slides prepared by Dr </a:t>
            </a:r>
            <a:r>
              <a:rPr lang="en-GB" dirty="0" err="1">
                <a:latin typeface="+mj-lt"/>
              </a:rPr>
              <a:t>Erkan</a:t>
            </a:r>
            <a:r>
              <a:rPr lang="en-GB" dirty="0">
                <a:latin typeface="+mj-lt"/>
              </a:rPr>
              <a:t> </a:t>
            </a:r>
            <a:r>
              <a:rPr lang="en-GB" dirty="0" err="1">
                <a:latin typeface="+mj-lt"/>
              </a:rPr>
              <a:t>Kalafat</a:t>
            </a:r>
            <a:endParaRPr lang="en-GB" dirty="0">
              <a:latin typeface="+mj-lt"/>
            </a:endParaRPr>
          </a:p>
          <a:p>
            <a:pPr algn="ctr" eaLnBrk="1" hangingPunct="1">
              <a:defRPr/>
            </a:pPr>
            <a:r>
              <a:rPr lang="en-GB" dirty="0">
                <a:latin typeface="+mj-lt"/>
              </a:rPr>
              <a:t>(UOG Editor for Trainees)</a:t>
            </a:r>
          </a:p>
        </p:txBody>
      </p:sp>
      <p:sp>
        <p:nvSpPr>
          <p:cNvPr id="9" name="TextBox 1"/>
          <p:cNvSpPr txBox="1">
            <a:spLocks noChangeArrowheads="1"/>
          </p:cNvSpPr>
          <p:nvPr/>
        </p:nvSpPr>
        <p:spPr bwMode="auto">
          <a:xfrm>
            <a:off x="308998" y="3543980"/>
            <a:ext cx="8526002" cy="677108"/>
          </a:xfrm>
          <a:prstGeom prst="rect">
            <a:avLst/>
          </a:prstGeom>
          <a:noFill/>
          <a:ln>
            <a:noFill/>
          </a:ln>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algn="ctr" eaLnBrk="1" hangingPunct="1">
              <a:tabLst>
                <a:tab pos="788988" algn="l"/>
                <a:tab pos="881063" algn="l"/>
              </a:tabLst>
              <a:defRPr/>
            </a:pPr>
            <a:r>
              <a:rPr lang="pt-BR" sz="2000" dirty="0"/>
              <a:t>Caradeux J, Eixarch E, Mazarico E, Basuki TR, Gratacos E, Figueras F</a:t>
            </a:r>
          </a:p>
          <a:p>
            <a:pPr algn="ctr" eaLnBrk="1" hangingPunct="1">
              <a:tabLst>
                <a:tab pos="788988" algn="l"/>
                <a:tab pos="881063" algn="l"/>
              </a:tabLst>
              <a:defRPr/>
            </a:pPr>
            <a:r>
              <a:rPr lang="en-US" i="1" dirty="0">
                <a:latin typeface="+mj-lt"/>
              </a:rPr>
              <a:t>Volume 52, Issue </a:t>
            </a:r>
            <a:r>
              <a:rPr lang="en-US" i="1" dirty="0" smtClean="0">
                <a:latin typeface="+mj-lt"/>
              </a:rPr>
              <a:t>3, pages 325–331</a:t>
            </a:r>
            <a:endParaRPr lang="en-US" i="1" dirty="0">
              <a:latin typeface="+mj-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age</a:t>
            </a:r>
            <a:endParaRPr lang="en-US" sz="1400" b="1" i="1" kern="0" dirty="0">
              <a:solidFill>
                <a:schemeClr val="bg1"/>
              </a:solidFill>
              <a:latin typeface="Arial"/>
            </a:endParaRPr>
          </a:p>
          <a:p>
            <a:pPr algn="ctr" eaLnBrk="1" fontAlgn="auto" hangingPunct="1">
              <a:spcBef>
                <a:spcPts val="0"/>
              </a:spcBef>
              <a:spcAft>
                <a:spcPts val="0"/>
              </a:spcAft>
              <a:defRPr/>
            </a:pPr>
            <a:r>
              <a:rPr lang="pt-BR" sz="1400" i="1" dirty="0">
                <a:solidFill>
                  <a:schemeClr val="bg1"/>
                </a:solidFill>
              </a:rPr>
              <a:t>Caradeux</a:t>
            </a:r>
            <a:r>
              <a:rPr lang="en-US" sz="1400" i="1" kern="0" dirty="0">
                <a:solidFill>
                  <a:schemeClr val="bg1"/>
                </a:solidFill>
                <a:latin typeface="Arial"/>
              </a:rPr>
              <a:t> et al.</a:t>
            </a:r>
            <a:r>
              <a:rPr lang="en-GB" sz="1400" i="1" kern="0" dirty="0">
                <a:solidFill>
                  <a:schemeClr val="bg1"/>
                </a:solidFill>
                <a:latin typeface="Arial"/>
              </a:rPr>
              <a:t>, UOG 2018</a:t>
            </a:r>
          </a:p>
        </p:txBody>
      </p:sp>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18425"/>
          <a:stretch/>
        </p:blipFill>
        <p:spPr>
          <a:xfrm>
            <a:off x="0" y="1962417"/>
            <a:ext cx="5292081" cy="4032449"/>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459956901"/>
              </p:ext>
            </p:extLst>
          </p:nvPr>
        </p:nvGraphicFramePr>
        <p:xfrm>
          <a:off x="4932040" y="2420888"/>
          <a:ext cx="4151784" cy="2789148"/>
        </p:xfrm>
        <a:graphic>
          <a:graphicData uri="http://schemas.openxmlformats.org/drawingml/2006/table">
            <a:tbl>
              <a:tblPr firstRow="1" bandRow="1">
                <a:tableStyleId>{91EBBBCC-DAD2-459C-BE2E-F6DE35CF9A28}</a:tableStyleId>
              </a:tblPr>
              <a:tblGrid>
                <a:gridCol w="2495502">
                  <a:extLst>
                    <a:ext uri="{9D8B030D-6E8A-4147-A177-3AD203B41FA5}">
                      <a16:colId xmlns:a16="http://schemas.microsoft.com/office/drawing/2014/main" val="20000"/>
                    </a:ext>
                  </a:extLst>
                </a:gridCol>
                <a:gridCol w="1656282">
                  <a:extLst>
                    <a:ext uri="{9D8B030D-6E8A-4147-A177-3AD203B41FA5}">
                      <a16:colId xmlns:a16="http://schemas.microsoft.com/office/drawing/2014/main" val="20001"/>
                    </a:ext>
                  </a:extLst>
                </a:gridCol>
              </a:tblGrid>
              <a:tr h="697287">
                <a:tc>
                  <a:txBody>
                    <a:bodyPr/>
                    <a:lstStyle/>
                    <a:p>
                      <a:r>
                        <a:rPr lang="en-US" b="0" dirty="0">
                          <a:solidFill>
                            <a:schemeClr val="tx1"/>
                          </a:solidFill>
                        </a:rPr>
                        <a:t>OR:</a:t>
                      </a:r>
                      <a:r>
                        <a:rPr lang="en-US" b="0" baseline="0" dirty="0">
                          <a:solidFill>
                            <a:schemeClr val="tx1"/>
                          </a:solidFill>
                        </a:rPr>
                        <a:t> </a:t>
                      </a:r>
                      <a:r>
                        <a:rPr lang="en-US" b="0" dirty="0">
                          <a:solidFill>
                            <a:schemeClr val="tx1"/>
                          </a:solidFill>
                        </a:rPr>
                        <a:t>1.36 (0.85–2.19)</a:t>
                      </a:r>
                    </a:p>
                  </a:txBody>
                  <a:tcPr>
                    <a:solidFill>
                      <a:schemeClr val="bg1"/>
                    </a:solidFill>
                  </a:tcPr>
                </a:tc>
                <a:tc>
                  <a:txBody>
                    <a:bodyPr/>
                    <a:lstStyle/>
                    <a:p>
                      <a:r>
                        <a:rPr lang="en-US" b="0" dirty="0">
                          <a:solidFill>
                            <a:schemeClr val="tx1"/>
                          </a:solidFill>
                        </a:rPr>
                        <a:t>P</a:t>
                      </a:r>
                      <a:r>
                        <a:rPr lang="en-US" sz="1800" dirty="0"/>
                        <a:t> </a:t>
                      </a:r>
                      <a:r>
                        <a:rPr lang="en-US" b="0" dirty="0">
                          <a:solidFill>
                            <a:schemeClr val="tx1"/>
                          </a:solidFill>
                        </a:rPr>
                        <a:t>=</a:t>
                      </a:r>
                      <a:r>
                        <a:rPr lang="en-US" sz="1800" dirty="0"/>
                        <a:t> </a:t>
                      </a:r>
                      <a:r>
                        <a:rPr lang="en-US" b="0" dirty="0">
                          <a:solidFill>
                            <a:schemeClr val="tx1"/>
                          </a:solidFill>
                        </a:rPr>
                        <a:t>0.204</a:t>
                      </a:r>
                    </a:p>
                  </a:txBody>
                  <a:tcPr>
                    <a:solidFill>
                      <a:schemeClr val="bg1"/>
                    </a:solidFill>
                  </a:tcPr>
                </a:tc>
                <a:extLst>
                  <a:ext uri="{0D108BD9-81ED-4DB2-BD59-A6C34878D82A}">
                    <a16:rowId xmlns:a16="http://schemas.microsoft.com/office/drawing/2014/main" val="10000"/>
                  </a:ext>
                </a:extLst>
              </a:tr>
              <a:tr h="697287">
                <a:tc>
                  <a:txBody>
                    <a:bodyPr/>
                    <a:lstStyle/>
                    <a:p>
                      <a:r>
                        <a:rPr lang="en-US" b="0" dirty="0"/>
                        <a:t>OR: 2.05</a:t>
                      </a:r>
                      <a:r>
                        <a:rPr lang="en-US" b="0" baseline="0" dirty="0"/>
                        <a:t> (1.24</a:t>
                      </a:r>
                      <a:r>
                        <a:rPr lang="mr-IN" b="0" baseline="0" dirty="0"/>
                        <a:t>–</a:t>
                      </a:r>
                      <a:r>
                        <a:rPr lang="en-US" b="0" baseline="0" dirty="0"/>
                        <a:t>3.40)</a:t>
                      </a:r>
                      <a:endParaRPr lang="en-US" b="0" dirty="0"/>
                    </a:p>
                  </a:txBody>
                  <a:tcPr>
                    <a:solidFill>
                      <a:schemeClr val="bg1"/>
                    </a:solidFill>
                  </a:tcPr>
                </a:tc>
                <a:tc>
                  <a:txBody>
                    <a:bodyPr/>
                    <a:lstStyle/>
                    <a:p>
                      <a:r>
                        <a:rPr lang="en-US" b="0" dirty="0"/>
                        <a:t>P =</a:t>
                      </a:r>
                      <a:r>
                        <a:rPr lang="en-US" sz="1800" dirty="0"/>
                        <a:t> </a:t>
                      </a:r>
                      <a:r>
                        <a:rPr lang="en-US" b="0" dirty="0"/>
                        <a:t>0.005</a:t>
                      </a:r>
                    </a:p>
                  </a:txBody>
                  <a:tcPr>
                    <a:solidFill>
                      <a:schemeClr val="bg1"/>
                    </a:solidFill>
                  </a:tcPr>
                </a:tc>
                <a:extLst>
                  <a:ext uri="{0D108BD9-81ED-4DB2-BD59-A6C34878D82A}">
                    <a16:rowId xmlns:a16="http://schemas.microsoft.com/office/drawing/2014/main" val="10001"/>
                  </a:ext>
                </a:extLst>
              </a:tr>
              <a:tr h="697287">
                <a:tc>
                  <a:txBody>
                    <a:bodyPr/>
                    <a:lstStyle/>
                    <a:p>
                      <a:r>
                        <a:rPr lang="en-US" b="0" dirty="0"/>
                        <a:t>OR:</a:t>
                      </a:r>
                      <a:r>
                        <a:rPr lang="en-US" b="0" baseline="0" dirty="0"/>
                        <a:t> 2.00 (1.19</a:t>
                      </a:r>
                      <a:r>
                        <a:rPr lang="mr-IN" b="0" baseline="0" dirty="0"/>
                        <a:t>–</a:t>
                      </a:r>
                      <a:r>
                        <a:rPr lang="en-US" b="0" baseline="0" dirty="0"/>
                        <a:t>3.35)</a:t>
                      </a:r>
                      <a:endParaRPr lang="en-US" b="0" dirty="0"/>
                    </a:p>
                  </a:txBody>
                  <a:tcPr>
                    <a:solidFill>
                      <a:schemeClr val="bg1"/>
                    </a:solidFill>
                  </a:tcPr>
                </a:tc>
                <a:tc>
                  <a:txBody>
                    <a:bodyPr/>
                    <a:lstStyle/>
                    <a:p>
                      <a:r>
                        <a:rPr lang="en-US" b="0" dirty="0"/>
                        <a:t>P</a:t>
                      </a:r>
                      <a:r>
                        <a:rPr lang="en-US" sz="1800" dirty="0"/>
                        <a:t> </a:t>
                      </a:r>
                      <a:r>
                        <a:rPr lang="en-US" b="0" dirty="0"/>
                        <a:t>=</a:t>
                      </a:r>
                      <a:r>
                        <a:rPr lang="en-US" sz="1800" dirty="0"/>
                        <a:t> </a:t>
                      </a:r>
                      <a:r>
                        <a:rPr lang="en-US" b="0" dirty="0"/>
                        <a:t>0.009</a:t>
                      </a:r>
                    </a:p>
                  </a:txBody>
                  <a:tcPr>
                    <a:solidFill>
                      <a:schemeClr val="bg1"/>
                    </a:solidFill>
                  </a:tcPr>
                </a:tc>
                <a:extLst>
                  <a:ext uri="{0D108BD9-81ED-4DB2-BD59-A6C34878D82A}">
                    <a16:rowId xmlns:a16="http://schemas.microsoft.com/office/drawing/2014/main" val="10002"/>
                  </a:ext>
                </a:extLst>
              </a:tr>
              <a:tr h="697287">
                <a:tc>
                  <a:txBody>
                    <a:bodyPr/>
                    <a:lstStyle/>
                    <a:p>
                      <a:r>
                        <a:rPr lang="en-US" b="0" dirty="0"/>
                        <a:t>OR: 1.39 (0.69</a:t>
                      </a:r>
                      <a:r>
                        <a:rPr lang="mr-IN" b="0" baseline="0" dirty="0"/>
                        <a:t>–</a:t>
                      </a:r>
                      <a:r>
                        <a:rPr lang="en-US" b="0" dirty="0"/>
                        <a:t>2.81)</a:t>
                      </a:r>
                    </a:p>
                  </a:txBody>
                  <a:tcPr>
                    <a:solidFill>
                      <a:schemeClr val="bg1"/>
                    </a:solidFill>
                  </a:tcPr>
                </a:tc>
                <a:tc>
                  <a:txBody>
                    <a:bodyPr/>
                    <a:lstStyle/>
                    <a:p>
                      <a:r>
                        <a:rPr lang="en-US" b="0" dirty="0"/>
                        <a:t>P</a:t>
                      </a:r>
                      <a:r>
                        <a:rPr lang="en-US" sz="1800" dirty="0"/>
                        <a:t> </a:t>
                      </a:r>
                      <a:r>
                        <a:rPr lang="en-US" b="0" dirty="0"/>
                        <a:t>=</a:t>
                      </a:r>
                      <a:r>
                        <a:rPr lang="en-US" sz="1800" dirty="0"/>
                        <a:t> </a:t>
                      </a:r>
                      <a:r>
                        <a:rPr lang="en-US" b="0" dirty="0"/>
                        <a:t>0.354</a:t>
                      </a:r>
                    </a:p>
                  </a:txBody>
                  <a:tcPr>
                    <a:solidFill>
                      <a:schemeClr val="bg1"/>
                    </a:solidFill>
                  </a:tcPr>
                </a:tc>
                <a:extLst>
                  <a:ext uri="{0D108BD9-81ED-4DB2-BD59-A6C34878D82A}">
                    <a16:rowId xmlns:a16="http://schemas.microsoft.com/office/drawing/2014/main" val="10003"/>
                  </a:ext>
                </a:extLst>
              </a:tr>
            </a:tbl>
          </a:graphicData>
        </a:graphic>
      </p:graphicFrame>
      <p:sp>
        <p:nvSpPr>
          <p:cNvPr id="5" name="TextBox 4"/>
          <p:cNvSpPr txBox="1"/>
          <p:nvPr/>
        </p:nvSpPr>
        <p:spPr>
          <a:xfrm>
            <a:off x="179387" y="5867440"/>
            <a:ext cx="8964612" cy="923330"/>
          </a:xfrm>
          <a:prstGeom prst="rect">
            <a:avLst/>
          </a:prstGeom>
          <a:noFill/>
        </p:spPr>
        <p:txBody>
          <a:bodyPr wrap="square" rtlCol="0">
            <a:spAutoFit/>
          </a:bodyPr>
          <a:lstStyle/>
          <a:p>
            <a:r>
              <a:rPr lang="en-US" b="1" dirty="0"/>
              <a:t>Results of multivariate logistic regression model</a:t>
            </a:r>
            <a:r>
              <a:rPr lang="en-US" dirty="0"/>
              <a:t>: </a:t>
            </a:r>
          </a:p>
          <a:p>
            <a:r>
              <a:rPr lang="en-US" dirty="0"/>
              <a:t>According to adjusted ORs only, UA-PI &gt; 95</a:t>
            </a:r>
            <a:r>
              <a:rPr lang="en-US" baseline="30000" dirty="0"/>
              <a:t>th</a:t>
            </a:r>
            <a:r>
              <a:rPr lang="en-US" dirty="0"/>
              <a:t> and CPR &lt; 5</a:t>
            </a:r>
            <a:r>
              <a:rPr lang="en-US" baseline="30000" dirty="0"/>
              <a:t>th</a:t>
            </a:r>
            <a:r>
              <a:rPr lang="en-US" dirty="0"/>
              <a:t> were independently associated with adverse outcome. </a:t>
            </a:r>
          </a:p>
        </p:txBody>
      </p:sp>
      <p:sp>
        <p:nvSpPr>
          <p:cNvPr id="6" name="5-Point Star 5"/>
          <p:cNvSpPr/>
          <p:nvPr/>
        </p:nvSpPr>
        <p:spPr bwMode="auto">
          <a:xfrm>
            <a:off x="8492907" y="3876147"/>
            <a:ext cx="192050" cy="214585"/>
          </a:xfrm>
          <a:prstGeom prst="star5">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sp>
        <p:nvSpPr>
          <p:cNvPr id="7" name="TextBox 6"/>
          <p:cNvSpPr txBox="1"/>
          <p:nvPr/>
        </p:nvSpPr>
        <p:spPr>
          <a:xfrm>
            <a:off x="6300191" y="5328500"/>
            <a:ext cx="2808313" cy="369332"/>
          </a:xfrm>
          <a:prstGeom prst="rect">
            <a:avLst/>
          </a:prstGeom>
          <a:noFill/>
        </p:spPr>
        <p:txBody>
          <a:bodyPr wrap="square" rtlCol="0">
            <a:spAutoFit/>
          </a:bodyPr>
          <a:lstStyle/>
          <a:p>
            <a:r>
              <a:rPr lang="en-US" dirty="0"/>
              <a:t>Statistically significant</a:t>
            </a:r>
          </a:p>
        </p:txBody>
      </p:sp>
      <p:sp>
        <p:nvSpPr>
          <p:cNvPr id="8" name="Rectangle 7"/>
          <p:cNvSpPr/>
          <p:nvPr/>
        </p:nvSpPr>
        <p:spPr bwMode="auto">
          <a:xfrm>
            <a:off x="5951162" y="5327960"/>
            <a:ext cx="2808313" cy="405296"/>
          </a:xfrm>
          <a:prstGeom prst="rect">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sp>
        <p:nvSpPr>
          <p:cNvPr id="17" name="Rectangle 16"/>
          <p:cNvSpPr/>
          <p:nvPr/>
        </p:nvSpPr>
        <p:spPr bwMode="auto">
          <a:xfrm>
            <a:off x="1259632" y="3662444"/>
            <a:ext cx="7488832" cy="630652"/>
          </a:xfrm>
          <a:prstGeom prst="rect">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sp>
        <p:nvSpPr>
          <p:cNvPr id="18" name="Rectangle 17"/>
          <p:cNvSpPr/>
          <p:nvPr/>
        </p:nvSpPr>
        <p:spPr bwMode="auto">
          <a:xfrm>
            <a:off x="144884" y="2976916"/>
            <a:ext cx="8603580" cy="630652"/>
          </a:xfrm>
          <a:prstGeom prst="rect">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sp>
        <p:nvSpPr>
          <p:cNvPr id="36" name="TextBox 35"/>
          <p:cNvSpPr txBox="1">
            <a:spLocks noChangeArrowheads="1"/>
          </p:cNvSpPr>
          <p:nvPr/>
        </p:nvSpPr>
        <p:spPr bwMode="auto">
          <a:xfrm>
            <a:off x="2255315" y="1664776"/>
            <a:ext cx="458493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sz="2800" b="1" dirty="0"/>
              <a:t>Results</a:t>
            </a:r>
            <a:endParaRPr lang="en-GB" sz="1800" dirty="0"/>
          </a:p>
        </p:txBody>
      </p:sp>
      <p:sp>
        <p:nvSpPr>
          <p:cNvPr id="19" name="5-Point Star 18"/>
          <p:cNvSpPr/>
          <p:nvPr/>
        </p:nvSpPr>
        <p:spPr bwMode="auto">
          <a:xfrm>
            <a:off x="8492907" y="3174267"/>
            <a:ext cx="192050" cy="214585"/>
          </a:xfrm>
          <a:prstGeom prst="star5">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sp>
        <p:nvSpPr>
          <p:cNvPr id="20" name="5-Point Star 19"/>
          <p:cNvSpPr/>
          <p:nvPr/>
        </p:nvSpPr>
        <p:spPr bwMode="auto">
          <a:xfrm>
            <a:off x="6108141" y="5393667"/>
            <a:ext cx="192050" cy="214585"/>
          </a:xfrm>
          <a:prstGeom prst="star5">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spTree>
    <p:extLst>
      <p:ext uri="{BB962C8B-B14F-4D97-AF65-F5344CB8AC3E}">
        <p14:creationId xmlns:p14="http://schemas.microsoft.com/office/powerpoint/2010/main" val="420792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age</a:t>
            </a:r>
            <a:endParaRPr lang="en-US" sz="1400" b="1" i="1" kern="0" dirty="0">
              <a:solidFill>
                <a:schemeClr val="bg1"/>
              </a:solidFill>
              <a:latin typeface="Arial"/>
            </a:endParaRPr>
          </a:p>
          <a:p>
            <a:pPr algn="ctr" eaLnBrk="1" fontAlgn="auto" hangingPunct="1">
              <a:spcBef>
                <a:spcPts val="0"/>
              </a:spcBef>
              <a:spcAft>
                <a:spcPts val="0"/>
              </a:spcAft>
              <a:defRPr/>
            </a:pPr>
            <a:r>
              <a:rPr lang="pt-BR" sz="1400" i="1" dirty="0">
                <a:solidFill>
                  <a:schemeClr val="bg1"/>
                </a:solidFill>
              </a:rPr>
              <a:t>Caradeux</a:t>
            </a:r>
            <a:r>
              <a:rPr lang="en-US" sz="1400" i="1" kern="0" dirty="0">
                <a:solidFill>
                  <a:schemeClr val="bg1"/>
                </a:solidFill>
                <a:latin typeface="Arial"/>
              </a:rPr>
              <a:t> et al.</a:t>
            </a:r>
            <a:r>
              <a:rPr lang="en-GB" sz="1400" i="1" kern="0" dirty="0">
                <a:solidFill>
                  <a:schemeClr val="bg1"/>
                </a:solidFill>
                <a:latin typeface="Arial"/>
              </a:rPr>
              <a:t>, UOG 2018</a:t>
            </a:r>
          </a:p>
        </p:txBody>
      </p:sp>
      <p:sp>
        <p:nvSpPr>
          <p:cNvPr id="36" name="TextBox 35"/>
          <p:cNvSpPr txBox="1">
            <a:spLocks noChangeArrowheads="1"/>
          </p:cNvSpPr>
          <p:nvPr/>
        </p:nvSpPr>
        <p:spPr bwMode="auto">
          <a:xfrm>
            <a:off x="2147302" y="1680483"/>
            <a:ext cx="458493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sz="2800" b="1" dirty="0"/>
              <a:t>Results</a:t>
            </a:r>
            <a:endParaRPr lang="en-GB" sz="1800" dirty="0"/>
          </a:p>
        </p:txBody>
      </p:sp>
      <p:sp>
        <p:nvSpPr>
          <p:cNvPr id="3" name="Rectangle 2"/>
          <p:cNvSpPr/>
          <p:nvPr/>
        </p:nvSpPr>
        <p:spPr bwMode="auto">
          <a:xfrm>
            <a:off x="1763688" y="1954796"/>
            <a:ext cx="432048" cy="288032"/>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sp>
        <p:nvSpPr>
          <p:cNvPr id="9" name="Rectangle 8"/>
          <p:cNvSpPr/>
          <p:nvPr/>
        </p:nvSpPr>
        <p:spPr bwMode="auto">
          <a:xfrm>
            <a:off x="1403648" y="5445224"/>
            <a:ext cx="72008" cy="432048"/>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sp>
        <p:nvSpPr>
          <p:cNvPr id="10" name="Rectangle 9"/>
          <p:cNvSpPr/>
          <p:nvPr/>
        </p:nvSpPr>
        <p:spPr bwMode="auto">
          <a:xfrm>
            <a:off x="1475656" y="6021288"/>
            <a:ext cx="144016" cy="288032"/>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sp>
        <p:nvSpPr>
          <p:cNvPr id="11" name="Rectangle 10"/>
          <p:cNvSpPr/>
          <p:nvPr/>
        </p:nvSpPr>
        <p:spPr bwMode="auto">
          <a:xfrm>
            <a:off x="2123728" y="6021288"/>
            <a:ext cx="144016" cy="288032"/>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sp>
        <p:nvSpPr>
          <p:cNvPr id="12" name="TextBox 11"/>
          <p:cNvSpPr txBox="1"/>
          <p:nvPr/>
        </p:nvSpPr>
        <p:spPr>
          <a:xfrm>
            <a:off x="4355975" y="2492896"/>
            <a:ext cx="4680521" cy="3139321"/>
          </a:xfrm>
          <a:prstGeom prst="rect">
            <a:avLst/>
          </a:prstGeom>
          <a:noFill/>
        </p:spPr>
        <p:txBody>
          <a:bodyPr wrap="square" rtlCol="0">
            <a:spAutoFit/>
          </a:bodyPr>
          <a:lstStyle/>
          <a:p>
            <a:r>
              <a:rPr lang="en-US" b="1" dirty="0"/>
              <a:t>Results of multivariate logistic regression models</a:t>
            </a:r>
            <a:r>
              <a:rPr lang="en-US" dirty="0"/>
              <a:t>:</a:t>
            </a:r>
          </a:p>
          <a:p>
            <a:pPr marL="285750" indent="-285750">
              <a:buFontTx/>
              <a:buChar char="-"/>
            </a:pPr>
            <a:endParaRPr lang="en-US" dirty="0"/>
          </a:p>
          <a:p>
            <a:pPr marL="285750" indent="-285750">
              <a:buFontTx/>
              <a:buChar char="-"/>
            </a:pPr>
            <a:r>
              <a:rPr lang="en-US" dirty="0"/>
              <a:t>Whether Doppler parameters were used as continuous or categorical variables, the significance of the results did not change across different models.</a:t>
            </a:r>
          </a:p>
          <a:p>
            <a:pPr marL="285750" indent="-285750">
              <a:buFontTx/>
              <a:buChar char="-"/>
            </a:pPr>
            <a:endParaRPr lang="en-US" dirty="0"/>
          </a:p>
          <a:p>
            <a:pPr marL="285750" indent="-285750">
              <a:buFontTx/>
              <a:buChar char="-"/>
            </a:pPr>
            <a:r>
              <a:rPr lang="en-US" dirty="0"/>
              <a:t>Fetal growth parameters (EFW or growth velocity) did not attain statistical significance. </a:t>
            </a:r>
          </a:p>
        </p:txBody>
      </p:sp>
      <p:pic>
        <p:nvPicPr>
          <p:cNvPr id="5" name="Picture 4"/>
          <p:cNvPicPr>
            <a:picLocks noChangeAspect="1"/>
          </p:cNvPicPr>
          <p:nvPr/>
        </p:nvPicPr>
        <p:blipFill>
          <a:blip r:embed="rId5"/>
          <a:stretch>
            <a:fillRect/>
          </a:stretch>
        </p:blipFill>
        <p:spPr>
          <a:xfrm>
            <a:off x="683568" y="2517141"/>
            <a:ext cx="3351151" cy="4038600"/>
          </a:xfrm>
          <a:prstGeom prst="rect">
            <a:avLst/>
          </a:prstGeom>
        </p:spPr>
      </p:pic>
    </p:spTree>
    <p:extLst>
      <p:ext uri="{BB962C8B-B14F-4D97-AF65-F5344CB8AC3E}">
        <p14:creationId xmlns:p14="http://schemas.microsoft.com/office/powerpoint/2010/main" val="661203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age</a:t>
            </a:r>
            <a:endParaRPr lang="en-US" sz="1400" b="1" i="1" kern="0" dirty="0">
              <a:solidFill>
                <a:schemeClr val="bg1"/>
              </a:solidFill>
              <a:latin typeface="Arial"/>
            </a:endParaRPr>
          </a:p>
          <a:p>
            <a:pPr algn="ctr" eaLnBrk="1" fontAlgn="auto" hangingPunct="1">
              <a:spcBef>
                <a:spcPts val="0"/>
              </a:spcBef>
              <a:spcAft>
                <a:spcPts val="0"/>
              </a:spcAft>
              <a:defRPr/>
            </a:pPr>
            <a:r>
              <a:rPr lang="pt-BR" sz="1400" i="1" dirty="0">
                <a:solidFill>
                  <a:schemeClr val="bg1"/>
                </a:solidFill>
              </a:rPr>
              <a:t>Caradeux</a:t>
            </a:r>
            <a:r>
              <a:rPr lang="en-US" sz="1400" i="1" kern="0" dirty="0">
                <a:solidFill>
                  <a:schemeClr val="bg1"/>
                </a:solidFill>
                <a:latin typeface="Arial"/>
              </a:rPr>
              <a:t> et al.</a:t>
            </a:r>
            <a:r>
              <a:rPr lang="en-GB" sz="1400" i="1" kern="0" dirty="0">
                <a:solidFill>
                  <a:schemeClr val="bg1"/>
                </a:solidFill>
                <a:latin typeface="Arial"/>
              </a:rPr>
              <a:t>, UOG 2018</a:t>
            </a:r>
          </a:p>
        </p:txBody>
      </p:sp>
      <p:sp>
        <p:nvSpPr>
          <p:cNvPr id="36" name="TextBox 35"/>
          <p:cNvSpPr txBox="1">
            <a:spLocks noChangeArrowheads="1"/>
          </p:cNvSpPr>
          <p:nvPr/>
        </p:nvSpPr>
        <p:spPr bwMode="auto">
          <a:xfrm>
            <a:off x="2279530" y="1711591"/>
            <a:ext cx="458493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sz="2800" b="1"/>
              <a:t>Discussion</a:t>
            </a:r>
            <a:endParaRPr lang="en-GB" sz="1800" dirty="0"/>
          </a:p>
        </p:txBody>
      </p:sp>
      <p:sp>
        <p:nvSpPr>
          <p:cNvPr id="13" name="TextBox 12"/>
          <p:cNvSpPr txBox="1"/>
          <p:nvPr/>
        </p:nvSpPr>
        <p:spPr>
          <a:xfrm>
            <a:off x="107504" y="2295163"/>
            <a:ext cx="9036495" cy="3139321"/>
          </a:xfrm>
          <a:prstGeom prst="rect">
            <a:avLst/>
          </a:prstGeom>
          <a:noFill/>
        </p:spPr>
        <p:txBody>
          <a:bodyPr wrap="square" rtlCol="0">
            <a:spAutoFit/>
          </a:bodyPr>
          <a:lstStyle/>
          <a:p>
            <a:r>
              <a:rPr lang="en-US" b="1" dirty="0"/>
              <a:t>What do we know already?</a:t>
            </a:r>
            <a:endParaRPr lang="en-US" dirty="0"/>
          </a:p>
          <a:p>
            <a:pPr marL="285750" indent="-285750">
              <a:buFontTx/>
              <a:buChar char="-"/>
            </a:pPr>
            <a:r>
              <a:rPr lang="en-US" dirty="0"/>
              <a:t>Fetal growth velocity is implicated as a marker of adverse outcome and it was included as an auxiliary criterion for late FGR diagnosis in a recent Delphi consensus by </a:t>
            </a:r>
            <a:r>
              <a:rPr lang="en-US" dirty="0" err="1"/>
              <a:t>Gordijn</a:t>
            </a:r>
            <a:r>
              <a:rPr lang="en-US" dirty="0"/>
              <a:t> </a:t>
            </a:r>
            <a:r>
              <a:rPr lang="en-US" i="1" dirty="0"/>
              <a:t>et al</a:t>
            </a:r>
            <a:r>
              <a:rPr lang="en-US" dirty="0"/>
              <a:t>.. </a:t>
            </a:r>
          </a:p>
          <a:p>
            <a:pPr marL="285750" lvl="1" indent="-285750">
              <a:buFontTx/>
              <a:buChar char="-"/>
            </a:pPr>
            <a:r>
              <a:rPr lang="en-GB" dirty="0"/>
              <a:t>The literature is conflicted about the value of growth velocity in improving the detection of adverse outcome and also about how best to evaluate growth velocity (conditional growth, growth rate or velocity, individualized growth trajectories).</a:t>
            </a:r>
            <a:endParaRPr lang="en-US" dirty="0"/>
          </a:p>
          <a:p>
            <a:pPr marL="285750" lvl="1" indent="-285750">
              <a:buFontTx/>
              <a:buChar char="-"/>
            </a:pPr>
            <a:r>
              <a:rPr lang="en-GB" dirty="0"/>
              <a:t>The studies of </a:t>
            </a:r>
            <a:r>
              <a:rPr lang="en-GB" dirty="0" err="1"/>
              <a:t>Sovio</a:t>
            </a:r>
            <a:r>
              <a:rPr lang="en-GB" dirty="0"/>
              <a:t> </a:t>
            </a:r>
            <a:r>
              <a:rPr lang="en-GB" i="1" dirty="0"/>
              <a:t>et al. </a:t>
            </a:r>
            <a:r>
              <a:rPr lang="en-GB" dirty="0"/>
              <a:t>and </a:t>
            </a:r>
            <a:r>
              <a:rPr lang="en-GB" dirty="0" err="1"/>
              <a:t>Karlsen</a:t>
            </a:r>
            <a:r>
              <a:rPr lang="en-GB" dirty="0"/>
              <a:t> </a:t>
            </a:r>
            <a:r>
              <a:rPr lang="en-GB" i="1" dirty="0"/>
              <a:t>et al. </a:t>
            </a:r>
            <a:r>
              <a:rPr lang="en-GB" dirty="0"/>
              <a:t>suggest growth velocity may improve the detection of adverse outcome in suspected SGA fetuses. </a:t>
            </a:r>
          </a:p>
          <a:p>
            <a:pPr marL="285750" lvl="1" indent="-285750">
              <a:buFontTx/>
              <a:buChar char="-"/>
            </a:pPr>
            <a:r>
              <a:rPr lang="en-US" dirty="0"/>
              <a:t>However, </a:t>
            </a:r>
            <a:r>
              <a:rPr lang="en-GB" dirty="0"/>
              <a:t>the value of growth velocity in addition to Doppler assessment has been scarcely evaluated. </a:t>
            </a:r>
            <a:endParaRPr lang="en-US" dirty="0"/>
          </a:p>
        </p:txBody>
      </p:sp>
      <p:sp>
        <p:nvSpPr>
          <p:cNvPr id="14" name="TextBox 13"/>
          <p:cNvSpPr txBox="1"/>
          <p:nvPr/>
        </p:nvSpPr>
        <p:spPr>
          <a:xfrm>
            <a:off x="179387" y="5517232"/>
            <a:ext cx="8964611" cy="923330"/>
          </a:xfrm>
          <a:prstGeom prst="rect">
            <a:avLst/>
          </a:prstGeom>
          <a:noFill/>
        </p:spPr>
        <p:txBody>
          <a:bodyPr wrap="square" rtlCol="0">
            <a:spAutoFit/>
          </a:bodyPr>
          <a:lstStyle/>
          <a:p>
            <a:r>
              <a:rPr lang="en-US" b="1" dirty="0"/>
              <a:t>What are the implications of current study?</a:t>
            </a:r>
          </a:p>
          <a:p>
            <a:pPr marL="285750" indent="-285750">
              <a:buFont typeface="Arial" charset="0"/>
              <a:buChar char="•"/>
            </a:pPr>
            <a:r>
              <a:rPr lang="en-US" dirty="0"/>
              <a:t>Fetal growth velocity may not improve the detection of adverse perinatal outcome in suspected late FGR fetuses when used in addition to Doppler evaluation. </a:t>
            </a:r>
          </a:p>
        </p:txBody>
      </p:sp>
    </p:spTree>
    <p:extLst>
      <p:ext uri="{BB962C8B-B14F-4D97-AF65-F5344CB8AC3E}">
        <p14:creationId xmlns:p14="http://schemas.microsoft.com/office/powerpoint/2010/main" val="315770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age</a:t>
            </a:r>
            <a:endParaRPr lang="en-US" sz="1400" b="1" i="1" kern="0" dirty="0">
              <a:solidFill>
                <a:schemeClr val="bg1"/>
              </a:solidFill>
              <a:latin typeface="Arial"/>
            </a:endParaRPr>
          </a:p>
          <a:p>
            <a:pPr algn="ctr" eaLnBrk="1" fontAlgn="auto" hangingPunct="1">
              <a:spcBef>
                <a:spcPts val="0"/>
              </a:spcBef>
              <a:spcAft>
                <a:spcPts val="0"/>
              </a:spcAft>
              <a:defRPr/>
            </a:pPr>
            <a:r>
              <a:rPr lang="pt-BR" sz="1400" i="1" dirty="0">
                <a:solidFill>
                  <a:schemeClr val="bg1"/>
                </a:solidFill>
              </a:rPr>
              <a:t>Caradeux</a:t>
            </a:r>
            <a:r>
              <a:rPr lang="en-US" sz="1400" i="1" kern="0" dirty="0">
                <a:solidFill>
                  <a:schemeClr val="bg1"/>
                </a:solidFill>
                <a:latin typeface="Arial"/>
              </a:rPr>
              <a:t> et al.</a:t>
            </a:r>
            <a:r>
              <a:rPr lang="en-GB" sz="1400" i="1" kern="0" dirty="0">
                <a:solidFill>
                  <a:schemeClr val="bg1"/>
                </a:solidFill>
                <a:latin typeface="Arial"/>
              </a:rPr>
              <a:t>, UOG 2018</a:t>
            </a:r>
          </a:p>
        </p:txBody>
      </p:sp>
      <p:sp>
        <p:nvSpPr>
          <p:cNvPr id="36" name="TextBox 35"/>
          <p:cNvSpPr txBox="1">
            <a:spLocks noChangeArrowheads="1"/>
          </p:cNvSpPr>
          <p:nvPr/>
        </p:nvSpPr>
        <p:spPr bwMode="auto">
          <a:xfrm>
            <a:off x="1959012" y="1740097"/>
            <a:ext cx="517279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sz="2800" b="1" dirty="0"/>
              <a:t>Strong points and limitations</a:t>
            </a:r>
            <a:endParaRPr lang="en-GB" sz="1800" dirty="0"/>
          </a:p>
        </p:txBody>
      </p:sp>
      <p:sp>
        <p:nvSpPr>
          <p:cNvPr id="12" name="TextBox 11"/>
          <p:cNvSpPr txBox="1"/>
          <p:nvPr/>
        </p:nvSpPr>
        <p:spPr>
          <a:xfrm>
            <a:off x="179387" y="2322931"/>
            <a:ext cx="8857109" cy="4339650"/>
          </a:xfrm>
          <a:prstGeom prst="rect">
            <a:avLst/>
          </a:prstGeom>
          <a:noFill/>
        </p:spPr>
        <p:txBody>
          <a:bodyPr wrap="square" rtlCol="0">
            <a:spAutoFit/>
          </a:bodyPr>
          <a:lstStyle/>
          <a:p>
            <a:r>
              <a:rPr lang="en-GB" sz="2000" b="1" dirty="0"/>
              <a:t>Strengths</a:t>
            </a:r>
          </a:p>
          <a:p>
            <a:endParaRPr lang="en-GB" sz="1000" b="1" dirty="0"/>
          </a:p>
          <a:p>
            <a:pPr marL="285750" indent="-285750">
              <a:buFontTx/>
              <a:buChar char="-"/>
            </a:pPr>
            <a:r>
              <a:rPr lang="en-GB" dirty="0"/>
              <a:t>Prospective design limits the effect of intervention bias and also allows interpreting its impact on the results. </a:t>
            </a:r>
          </a:p>
          <a:p>
            <a:pPr marL="285750" indent="-285750">
              <a:buFontTx/>
              <a:buChar char="-"/>
            </a:pPr>
            <a:r>
              <a:rPr lang="en-GB" dirty="0"/>
              <a:t>Largest published cohort so far which had longitudinal assessment. </a:t>
            </a:r>
          </a:p>
          <a:p>
            <a:endParaRPr lang="en-GB" dirty="0"/>
          </a:p>
          <a:p>
            <a:endParaRPr lang="en-GB" dirty="0"/>
          </a:p>
          <a:p>
            <a:r>
              <a:rPr lang="en-GB" sz="2000" b="1" dirty="0"/>
              <a:t>Limitations</a:t>
            </a:r>
          </a:p>
          <a:p>
            <a:endParaRPr lang="en-GB" sz="1000" dirty="0"/>
          </a:p>
          <a:p>
            <a:pPr marL="285750" indent="-285750">
              <a:buFontTx/>
              <a:buChar char="-"/>
            </a:pPr>
            <a:r>
              <a:rPr lang="en-GB" dirty="0"/>
              <a:t>Results only apply to late FGR and not early FGR. </a:t>
            </a:r>
          </a:p>
          <a:p>
            <a:pPr marL="285750" indent="-285750">
              <a:buFontTx/>
              <a:buChar char="-"/>
            </a:pPr>
            <a:r>
              <a:rPr lang="en-GB" dirty="0"/>
              <a:t>Longitudinal assessment only took two measurements into account (first and last).</a:t>
            </a:r>
          </a:p>
          <a:p>
            <a:pPr marL="285750" indent="-285750">
              <a:buFontTx/>
              <a:buChar char="-"/>
            </a:pPr>
            <a:r>
              <a:rPr lang="en-GB" dirty="0"/>
              <a:t>Effect of longitudinal change was only evaluated via z-velocity change (more methods are available).</a:t>
            </a:r>
          </a:p>
          <a:p>
            <a:pPr marL="285750" indent="-285750">
              <a:buFontTx/>
              <a:buChar char="-"/>
            </a:pPr>
            <a:r>
              <a:rPr lang="en-GB" dirty="0"/>
              <a:t>The effect of maternal characteristics was not evaluated.</a:t>
            </a:r>
          </a:p>
          <a:p>
            <a:pPr marL="285750" indent="-285750">
              <a:buFontTx/>
              <a:buChar char="-"/>
            </a:pPr>
            <a:r>
              <a:rPr lang="en-GB" dirty="0"/>
              <a:t>Abdominal circumference change velocity was not evaluated. </a:t>
            </a:r>
          </a:p>
          <a:p>
            <a:pPr marL="285750" indent="-285750">
              <a:buFontTx/>
              <a:buChar char="-"/>
            </a:pPr>
            <a:endParaRPr lang="en-US" dirty="0"/>
          </a:p>
        </p:txBody>
      </p:sp>
    </p:spTree>
    <p:extLst>
      <p:ext uri="{BB962C8B-B14F-4D97-AF65-F5344CB8AC3E}">
        <p14:creationId xmlns:p14="http://schemas.microsoft.com/office/powerpoint/2010/main" val="19168910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age</a:t>
            </a:r>
            <a:endParaRPr lang="en-US" sz="1400" b="1" i="1" kern="0" dirty="0">
              <a:solidFill>
                <a:schemeClr val="bg1"/>
              </a:solidFill>
              <a:latin typeface="Arial"/>
            </a:endParaRPr>
          </a:p>
          <a:p>
            <a:pPr algn="ctr" eaLnBrk="1" fontAlgn="auto" hangingPunct="1">
              <a:spcBef>
                <a:spcPts val="0"/>
              </a:spcBef>
              <a:spcAft>
                <a:spcPts val="0"/>
              </a:spcAft>
              <a:defRPr/>
            </a:pPr>
            <a:r>
              <a:rPr lang="pt-BR" sz="1400" i="1" dirty="0">
                <a:solidFill>
                  <a:schemeClr val="bg1"/>
                </a:solidFill>
              </a:rPr>
              <a:t>Caradeux</a:t>
            </a:r>
            <a:r>
              <a:rPr lang="en-US" sz="1400" i="1" kern="0" dirty="0">
                <a:solidFill>
                  <a:schemeClr val="bg1"/>
                </a:solidFill>
                <a:latin typeface="Arial"/>
              </a:rPr>
              <a:t> et al.</a:t>
            </a:r>
            <a:r>
              <a:rPr lang="en-GB" sz="1400" i="1" kern="0" dirty="0">
                <a:solidFill>
                  <a:schemeClr val="bg1"/>
                </a:solidFill>
                <a:latin typeface="Arial"/>
              </a:rPr>
              <a:t>, UOG 2018</a:t>
            </a:r>
          </a:p>
        </p:txBody>
      </p:sp>
      <p:sp>
        <p:nvSpPr>
          <p:cNvPr id="36" name="TextBox 35"/>
          <p:cNvSpPr txBox="1">
            <a:spLocks noChangeArrowheads="1"/>
          </p:cNvSpPr>
          <p:nvPr/>
        </p:nvSpPr>
        <p:spPr bwMode="auto">
          <a:xfrm>
            <a:off x="1985604" y="2873274"/>
            <a:ext cx="517279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sz="2800" b="1" dirty="0"/>
              <a:t>Conclusion</a:t>
            </a:r>
            <a:endParaRPr lang="en-GB" sz="1800" dirty="0"/>
          </a:p>
        </p:txBody>
      </p:sp>
      <p:sp>
        <p:nvSpPr>
          <p:cNvPr id="12" name="TextBox 11"/>
          <p:cNvSpPr txBox="1"/>
          <p:nvPr/>
        </p:nvSpPr>
        <p:spPr>
          <a:xfrm>
            <a:off x="395536" y="3637473"/>
            <a:ext cx="8424936" cy="1015663"/>
          </a:xfrm>
          <a:prstGeom prst="rect">
            <a:avLst/>
          </a:prstGeom>
          <a:noFill/>
        </p:spPr>
        <p:txBody>
          <a:bodyPr wrap="square" rtlCol="0">
            <a:spAutoFit/>
          </a:bodyPr>
          <a:lstStyle/>
          <a:p>
            <a:pPr algn="ctr"/>
            <a:r>
              <a:rPr lang="en-US" sz="2000" dirty="0"/>
              <a:t>Longitudinal assessment of fetal growth by means of EFW </a:t>
            </a:r>
            <a:r>
              <a:rPr lang="en-US" sz="2000" i="1" dirty="0"/>
              <a:t>z</a:t>
            </a:r>
            <a:r>
              <a:rPr lang="en-US" sz="2000" dirty="0"/>
              <a:t>-velocity does not add value to Doppler criteria in predicting adverse perinatal outcome in SGA-suspected fetuses. </a:t>
            </a:r>
          </a:p>
        </p:txBody>
      </p:sp>
    </p:spTree>
    <p:extLst>
      <p:ext uri="{BB962C8B-B14F-4D97-AF65-F5344CB8AC3E}">
        <p14:creationId xmlns:p14="http://schemas.microsoft.com/office/powerpoint/2010/main" val="7745902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1" y="-15875"/>
            <a:ext cx="9144000" cy="923925"/>
            <a:chOff x="0" y="3755"/>
            <a:chExt cx="5760" cy="582"/>
          </a:xfrm>
        </p:grpSpPr>
        <p:pic>
          <p:nvPicPr>
            <p:cNvPr id="5"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Text Box 5"/>
          <p:cNvSpPr txBox="1">
            <a:spLocks noChangeArrowheads="1"/>
          </p:cNvSpPr>
          <p:nvPr/>
        </p:nvSpPr>
        <p:spPr bwMode="auto">
          <a:xfrm>
            <a:off x="-1" y="941819"/>
            <a:ext cx="9144001" cy="738664"/>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age</a:t>
            </a:r>
            <a:endParaRPr lang="en-US" sz="1400" b="1" i="1" kern="0" dirty="0">
              <a:solidFill>
                <a:schemeClr val="bg1"/>
              </a:solidFill>
              <a:latin typeface="Arial"/>
            </a:endParaRPr>
          </a:p>
          <a:p>
            <a:pPr algn="ctr" eaLnBrk="1" fontAlgn="auto" hangingPunct="1">
              <a:spcBef>
                <a:spcPts val="0"/>
              </a:spcBef>
              <a:spcAft>
                <a:spcPts val="0"/>
              </a:spcAft>
              <a:defRPr/>
            </a:pPr>
            <a:r>
              <a:rPr lang="pt-BR" sz="1400" i="1" dirty="0">
                <a:solidFill>
                  <a:schemeClr val="bg1"/>
                </a:solidFill>
              </a:rPr>
              <a:t>Caradeux</a:t>
            </a:r>
            <a:r>
              <a:rPr lang="en-US" sz="1400" i="1" kern="0" dirty="0">
                <a:solidFill>
                  <a:schemeClr val="bg1"/>
                </a:solidFill>
                <a:latin typeface="Arial"/>
              </a:rPr>
              <a:t> et al.</a:t>
            </a:r>
            <a:r>
              <a:rPr lang="en-GB" sz="1400" i="1" kern="0" dirty="0">
                <a:solidFill>
                  <a:schemeClr val="bg1"/>
                </a:solidFill>
                <a:latin typeface="Arial"/>
              </a:rPr>
              <a:t>, UOG 2018</a:t>
            </a:r>
          </a:p>
        </p:txBody>
      </p:sp>
      <p:sp>
        <p:nvSpPr>
          <p:cNvPr id="8" name="Rectangle 7"/>
          <p:cNvSpPr>
            <a:spLocks noChangeArrowheads="1"/>
          </p:cNvSpPr>
          <p:nvPr/>
        </p:nvSpPr>
        <p:spPr bwMode="auto">
          <a:xfrm>
            <a:off x="2771800" y="1923884"/>
            <a:ext cx="3302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en-GB" altLang="en-US" sz="2800" b="1" dirty="0">
                <a:solidFill>
                  <a:srgbClr val="000000"/>
                </a:solidFill>
              </a:rPr>
              <a:t>Discussion Points</a:t>
            </a:r>
          </a:p>
        </p:txBody>
      </p:sp>
      <p:sp>
        <p:nvSpPr>
          <p:cNvPr id="9" name="Rectangle 8"/>
          <p:cNvSpPr/>
          <p:nvPr/>
        </p:nvSpPr>
        <p:spPr>
          <a:xfrm>
            <a:off x="344227" y="2691160"/>
            <a:ext cx="8785101" cy="3139321"/>
          </a:xfrm>
          <a:prstGeom prst="rect">
            <a:avLst/>
          </a:prstGeom>
        </p:spPr>
        <p:txBody>
          <a:bodyPr wrap="square">
            <a:spAutoFit/>
          </a:bodyPr>
          <a:lstStyle/>
          <a:p>
            <a:r>
              <a:rPr lang="en-GB" dirty="0"/>
              <a:t>Considering that ultrasound measurements (biometry or Doppler) are subject to inter- and intra-</a:t>
            </a:r>
            <a:r>
              <a:rPr lang="en-GB" dirty="0" err="1"/>
              <a:t>rater</a:t>
            </a:r>
            <a:r>
              <a:rPr lang="en-GB" dirty="0"/>
              <a:t> variability and that short scanning intervals can lead to false-positive results:</a:t>
            </a:r>
          </a:p>
          <a:p>
            <a:endParaRPr lang="en-GB" dirty="0"/>
          </a:p>
          <a:p>
            <a:pPr marL="285750" indent="-285750">
              <a:buFont typeface="Arial" panose="020B0604020202020204" pitchFamily="34" charset="0"/>
              <a:buChar char="•"/>
            </a:pPr>
            <a:r>
              <a:rPr lang="en-GB" dirty="0"/>
              <a:t>What is the ideal time frame for scanning intervals?</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What are the best methods for longitudinal assessment of </a:t>
            </a:r>
            <a:r>
              <a:rPr lang="en-GB" dirty="0" err="1"/>
              <a:t>fetal</a:t>
            </a:r>
            <a:r>
              <a:rPr lang="en-GB" dirty="0"/>
              <a:t> growth (growth velocity, conditional centiles, </a:t>
            </a:r>
            <a:r>
              <a:rPr lang="en-GB" dirty="0" err="1"/>
              <a:t>etc</a:t>
            </a:r>
            <a:r>
              <a:rPr lang="en-GB" dirty="0"/>
              <a:t>)?</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What is </a:t>
            </a:r>
            <a:r>
              <a:rPr lang="en-GB"/>
              <a:t>the possible effect </a:t>
            </a:r>
            <a:r>
              <a:rPr lang="en-GB" dirty="0"/>
              <a:t>of intervention bias (delivering according to a study protocol or unblinded assessment) on results?</a:t>
            </a:r>
          </a:p>
        </p:txBody>
      </p:sp>
    </p:spTree>
    <p:extLst>
      <p:ext uri="{BB962C8B-B14F-4D97-AF65-F5344CB8AC3E}">
        <p14:creationId xmlns:p14="http://schemas.microsoft.com/office/powerpoint/2010/main" val="3487817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age</a:t>
            </a:r>
            <a:endParaRPr lang="en-US" sz="1400" b="1" i="1" kern="0" dirty="0">
              <a:solidFill>
                <a:schemeClr val="bg1"/>
              </a:solidFill>
              <a:latin typeface="Arial"/>
            </a:endParaRPr>
          </a:p>
          <a:p>
            <a:pPr algn="ctr" eaLnBrk="1" fontAlgn="auto" hangingPunct="1">
              <a:spcBef>
                <a:spcPts val="0"/>
              </a:spcBef>
              <a:spcAft>
                <a:spcPts val="0"/>
              </a:spcAft>
              <a:defRPr/>
            </a:pPr>
            <a:r>
              <a:rPr lang="pt-BR" sz="1400" i="1" dirty="0">
                <a:solidFill>
                  <a:schemeClr val="bg1"/>
                </a:solidFill>
              </a:rPr>
              <a:t>Caradeux</a:t>
            </a:r>
            <a:r>
              <a:rPr lang="en-US" sz="1400" i="1" kern="0" dirty="0">
                <a:solidFill>
                  <a:schemeClr val="bg1"/>
                </a:solidFill>
                <a:latin typeface="Arial"/>
              </a:rPr>
              <a:t> et al.</a:t>
            </a:r>
            <a:r>
              <a:rPr lang="en-GB" sz="1400" i="1" kern="0" dirty="0">
                <a:solidFill>
                  <a:schemeClr val="bg1"/>
                </a:solidFill>
                <a:latin typeface="Arial"/>
              </a:rPr>
              <a:t>, UOG 2018</a:t>
            </a:r>
          </a:p>
        </p:txBody>
      </p:sp>
      <p:sp>
        <p:nvSpPr>
          <p:cNvPr id="6" name="TextBox 1"/>
          <p:cNvSpPr txBox="1">
            <a:spLocks noChangeArrowheads="1"/>
          </p:cNvSpPr>
          <p:nvPr/>
        </p:nvSpPr>
        <p:spPr bwMode="auto">
          <a:xfrm>
            <a:off x="250824" y="1726821"/>
            <a:ext cx="864235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GB" altLang="en-US" sz="2800" b="1" i="0" dirty="0"/>
              <a:t>Introduction</a:t>
            </a:r>
          </a:p>
        </p:txBody>
      </p:sp>
      <p:sp>
        <p:nvSpPr>
          <p:cNvPr id="7" name="Segnaposto contenuto 2"/>
          <p:cNvSpPr txBox="1">
            <a:spLocks/>
          </p:cNvSpPr>
          <p:nvPr/>
        </p:nvSpPr>
        <p:spPr bwMode="auto">
          <a:xfrm>
            <a:off x="-1" y="2224153"/>
            <a:ext cx="4067945" cy="4321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nSpc>
                <a:spcPct val="120000"/>
              </a:lnSpc>
            </a:pPr>
            <a:r>
              <a:rPr lang="en-US" altLang="en-US" sz="2000" i="0" dirty="0"/>
              <a:t>Fetal growth restriction (FGR) is an indicator of adverse pregnancy outcome including stillbirth, intrapartum fetal compromise, perinatal morbidity and mortality. </a:t>
            </a:r>
            <a:endParaRPr lang="en-US" altLang="en-US" sz="1400" i="0" dirty="0"/>
          </a:p>
          <a:p>
            <a:r>
              <a:rPr lang="en-US" altLang="en-US" sz="2000" i="0" dirty="0"/>
              <a:t>Depending on the definition &amp; cut-off used, 3–10% of all pregnancies would appear to be at risk.</a:t>
            </a:r>
          </a:p>
          <a:p>
            <a:r>
              <a:rPr lang="en-US" altLang="en-US" sz="2000" dirty="0"/>
              <a:t>Yet the incidence of adverse outcome is much smaller. </a:t>
            </a:r>
            <a:endParaRPr lang="en-US" altLang="en-US" sz="2000" i="0" dirty="0"/>
          </a:p>
        </p:txBody>
      </p:sp>
      <p:pic>
        <p:nvPicPr>
          <p:cNvPr id="2" name="Picture 1"/>
          <p:cNvPicPr>
            <a:picLocks noChangeAspect="1"/>
          </p:cNvPicPr>
          <p:nvPr/>
        </p:nvPicPr>
        <p:blipFill rotWithShape="1">
          <a:blip r:embed="rId5">
            <a:extLst>
              <a:ext uri="{28A0092B-C50C-407E-A947-70E740481C1C}">
                <a14:useLocalDpi xmlns:a14="http://schemas.microsoft.com/office/drawing/2010/main" val="0"/>
              </a:ext>
            </a:extLst>
          </a:blip>
          <a:srcRect l="9428" r="5328"/>
          <a:stretch/>
        </p:blipFill>
        <p:spPr>
          <a:xfrm>
            <a:off x="4355976" y="2366952"/>
            <a:ext cx="4608512" cy="4302408"/>
          </a:xfrm>
          <a:prstGeom prst="rect">
            <a:avLst/>
          </a:prstGeom>
        </p:spPr>
      </p:pic>
      <p:cxnSp>
        <p:nvCxnSpPr>
          <p:cNvPr id="4" name="Straight Arrow Connector 3"/>
          <p:cNvCxnSpPr/>
          <p:nvPr/>
        </p:nvCxnSpPr>
        <p:spPr bwMode="auto">
          <a:xfrm flipH="1">
            <a:off x="4573642" y="3240122"/>
            <a:ext cx="1504855" cy="0"/>
          </a:xfrm>
          <a:prstGeom prst="straightConnector1">
            <a:avLst/>
          </a:prstGeom>
          <a:ln>
            <a:solidFill>
              <a:srgbClr val="FFC000"/>
            </a:solidFill>
            <a:headEnd type="none" w="med" len="med"/>
            <a:tailEnd type="triangle"/>
          </a:ln>
        </p:spPr>
        <p:style>
          <a:lnRef idx="2">
            <a:schemeClr val="accent2"/>
          </a:lnRef>
          <a:fillRef idx="0">
            <a:schemeClr val="accent2"/>
          </a:fillRef>
          <a:effectRef idx="1">
            <a:schemeClr val="accent2"/>
          </a:effectRef>
          <a:fontRef idx="minor">
            <a:schemeClr val="tx1"/>
          </a:fontRef>
        </p:style>
      </p:cxnSp>
      <p:cxnSp>
        <p:nvCxnSpPr>
          <p:cNvPr id="12" name="Straight Arrow Connector 11"/>
          <p:cNvCxnSpPr/>
          <p:nvPr/>
        </p:nvCxnSpPr>
        <p:spPr bwMode="auto">
          <a:xfrm flipH="1">
            <a:off x="4573642" y="3960202"/>
            <a:ext cx="1224136" cy="0"/>
          </a:xfrm>
          <a:prstGeom prst="straightConnector1">
            <a:avLst/>
          </a:prstGeom>
          <a:ln>
            <a:solidFill>
              <a:srgbClr val="FF0000"/>
            </a:solidFill>
            <a:headEnd type="none" w="med" len="med"/>
            <a:tailEnd type="triangle"/>
          </a:ln>
        </p:spPr>
        <p:style>
          <a:lnRef idx="2">
            <a:schemeClr val="accent2"/>
          </a:lnRef>
          <a:fillRef idx="0">
            <a:schemeClr val="accent2"/>
          </a:fillRef>
          <a:effectRef idx="1">
            <a:schemeClr val="accent2"/>
          </a:effectRef>
          <a:fontRef idx="minor">
            <a:schemeClr val="tx1"/>
          </a:fontRef>
        </p:style>
      </p:cxnSp>
      <p:sp>
        <p:nvSpPr>
          <p:cNvPr id="5" name="TextBox 4"/>
          <p:cNvSpPr txBox="1"/>
          <p:nvPr/>
        </p:nvSpPr>
        <p:spPr>
          <a:xfrm>
            <a:off x="4494321" y="3262188"/>
            <a:ext cx="1944216" cy="553998"/>
          </a:xfrm>
          <a:prstGeom prst="rect">
            <a:avLst/>
          </a:prstGeom>
          <a:noFill/>
        </p:spPr>
        <p:txBody>
          <a:bodyPr wrap="square" rtlCol="0">
            <a:spAutoFit/>
          </a:bodyPr>
          <a:lstStyle/>
          <a:p>
            <a:r>
              <a:rPr lang="en-US" sz="1000" dirty="0"/>
              <a:t>10% of the population</a:t>
            </a:r>
            <a:br>
              <a:rPr lang="en-US" sz="1000" dirty="0"/>
            </a:br>
            <a:r>
              <a:rPr lang="en-US" sz="1000" dirty="0"/>
              <a:t> under risk </a:t>
            </a:r>
            <a:br>
              <a:rPr lang="en-US" sz="1000" dirty="0"/>
            </a:br>
            <a:r>
              <a:rPr lang="en-US" sz="1000" dirty="0"/>
              <a:t>(cutoff= 2579 gr )</a:t>
            </a:r>
            <a:endParaRPr lang="tr-TR" sz="1000" dirty="0"/>
          </a:p>
        </p:txBody>
      </p:sp>
      <p:sp>
        <p:nvSpPr>
          <p:cNvPr id="14" name="TextBox 13"/>
          <p:cNvSpPr txBox="1"/>
          <p:nvPr/>
        </p:nvSpPr>
        <p:spPr>
          <a:xfrm>
            <a:off x="4494321" y="3978419"/>
            <a:ext cx="1944216" cy="553998"/>
          </a:xfrm>
          <a:prstGeom prst="rect">
            <a:avLst/>
          </a:prstGeom>
          <a:noFill/>
        </p:spPr>
        <p:txBody>
          <a:bodyPr wrap="square" rtlCol="0">
            <a:spAutoFit/>
          </a:bodyPr>
          <a:lstStyle/>
          <a:p>
            <a:r>
              <a:rPr lang="en-US" sz="1000" dirty="0"/>
              <a:t>3% of the population</a:t>
            </a:r>
            <a:br>
              <a:rPr lang="en-US" sz="1000" dirty="0"/>
            </a:br>
            <a:r>
              <a:rPr lang="en-US" sz="1000" dirty="0"/>
              <a:t> under risk</a:t>
            </a:r>
          </a:p>
          <a:p>
            <a:r>
              <a:rPr lang="en-US" sz="1000" dirty="0"/>
              <a:t>(cutoff = 2342 gr )</a:t>
            </a:r>
            <a:endParaRPr lang="tr-TR"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age</a:t>
            </a:r>
            <a:endParaRPr lang="en-US" sz="1400" b="1" i="1" kern="0" dirty="0">
              <a:solidFill>
                <a:schemeClr val="bg1"/>
              </a:solidFill>
              <a:latin typeface="Arial"/>
            </a:endParaRPr>
          </a:p>
          <a:p>
            <a:pPr algn="ctr" eaLnBrk="1" fontAlgn="auto" hangingPunct="1">
              <a:spcBef>
                <a:spcPts val="0"/>
              </a:spcBef>
              <a:spcAft>
                <a:spcPts val="0"/>
              </a:spcAft>
              <a:defRPr/>
            </a:pPr>
            <a:r>
              <a:rPr lang="pt-BR" sz="1400" i="1" dirty="0">
                <a:solidFill>
                  <a:schemeClr val="bg1"/>
                </a:solidFill>
              </a:rPr>
              <a:t>Caradeux</a:t>
            </a:r>
            <a:r>
              <a:rPr lang="en-US" sz="1400" i="1" kern="0" dirty="0">
                <a:solidFill>
                  <a:schemeClr val="bg1"/>
                </a:solidFill>
                <a:latin typeface="Arial"/>
              </a:rPr>
              <a:t> et al.</a:t>
            </a:r>
            <a:r>
              <a:rPr lang="en-GB" sz="1400" i="1" kern="0" dirty="0">
                <a:solidFill>
                  <a:schemeClr val="bg1"/>
                </a:solidFill>
                <a:latin typeface="Arial"/>
              </a:rPr>
              <a:t>, UOG 2018</a:t>
            </a:r>
          </a:p>
        </p:txBody>
      </p:sp>
      <p:sp>
        <p:nvSpPr>
          <p:cNvPr id="6" name="TextBox 1"/>
          <p:cNvSpPr txBox="1">
            <a:spLocks noChangeArrowheads="1"/>
          </p:cNvSpPr>
          <p:nvPr/>
        </p:nvSpPr>
        <p:spPr bwMode="auto">
          <a:xfrm>
            <a:off x="4644008" y="1842754"/>
            <a:ext cx="42269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GB" altLang="en-US" sz="1600" b="1" dirty="0"/>
              <a:t>Late FGR definition*</a:t>
            </a:r>
            <a:endParaRPr lang="en-GB" altLang="en-US" sz="1600" b="1" i="0" dirty="0"/>
          </a:p>
        </p:txBody>
      </p:sp>
      <p:sp>
        <p:nvSpPr>
          <p:cNvPr id="7" name="Segnaposto contenuto 2"/>
          <p:cNvSpPr txBox="1">
            <a:spLocks/>
          </p:cNvSpPr>
          <p:nvPr/>
        </p:nvSpPr>
        <p:spPr bwMode="auto">
          <a:xfrm>
            <a:off x="3224" y="2202170"/>
            <a:ext cx="4707004" cy="4227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nSpc>
                <a:spcPct val="120000"/>
              </a:lnSpc>
            </a:pPr>
            <a:r>
              <a:rPr lang="en-US" altLang="en-US" sz="2000" i="0" dirty="0"/>
              <a:t>There is a need for adjunct markers to identify small-for-gestational-age (SGA) fetuses at greater risk of adverse outcome.</a:t>
            </a:r>
          </a:p>
          <a:p>
            <a:pPr>
              <a:lnSpc>
                <a:spcPct val="120000"/>
              </a:lnSpc>
            </a:pPr>
            <a:r>
              <a:rPr lang="en-US" altLang="en-US" sz="2000" dirty="0"/>
              <a:t>Doppler parameters such as umbilical artery (UA) </a:t>
            </a:r>
            <a:r>
              <a:rPr lang="en-US" altLang="en-US" sz="2000" dirty="0" err="1"/>
              <a:t>pulsatility</a:t>
            </a:r>
            <a:r>
              <a:rPr lang="en-US" altLang="en-US" sz="2000" dirty="0"/>
              <a:t> index (PI) or </a:t>
            </a:r>
            <a:r>
              <a:rPr lang="en-US" altLang="en-US" sz="2000" dirty="0" err="1"/>
              <a:t>cerebroplacental</a:t>
            </a:r>
            <a:r>
              <a:rPr lang="en-US" altLang="en-US" sz="2000" dirty="0"/>
              <a:t> ratio (CPR) have been suggested as candidates. </a:t>
            </a:r>
          </a:p>
          <a:p>
            <a:pPr>
              <a:lnSpc>
                <a:spcPct val="120000"/>
              </a:lnSpc>
            </a:pPr>
            <a:r>
              <a:rPr lang="en-US" altLang="en-US" sz="2000" i="0" dirty="0"/>
              <a:t>Growth velocity has also been implicated as a marker for adverse outcome.</a:t>
            </a:r>
            <a:endParaRPr lang="en-US" altLang="en-US" sz="1400" i="0" dirty="0"/>
          </a:p>
        </p:txBody>
      </p:sp>
      <p:pic>
        <p:nvPicPr>
          <p:cNvPr id="1026" name="Picture 2" descr="fetus image ile ilgili gÃ¶rsel sonucu"/>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10078" t="9984" r="12432" b="10684"/>
          <a:stretch/>
        </p:blipFill>
        <p:spPr bwMode="auto">
          <a:xfrm>
            <a:off x="7887163" y="2237288"/>
            <a:ext cx="523896" cy="65167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320206" y="2292246"/>
            <a:ext cx="2622833" cy="738664"/>
          </a:xfrm>
          <a:prstGeom prst="rect">
            <a:avLst/>
          </a:prstGeom>
          <a:noFill/>
        </p:spPr>
        <p:txBody>
          <a:bodyPr wrap="none" rtlCol="0">
            <a:spAutoFit/>
          </a:bodyPr>
          <a:lstStyle/>
          <a:p>
            <a:pPr algn="ctr"/>
            <a:r>
              <a:rPr lang="en-US" sz="1400" dirty="0"/>
              <a:t>Abdominal circumference (AC)</a:t>
            </a:r>
            <a:br>
              <a:rPr lang="en-US" sz="1400" dirty="0"/>
            </a:br>
            <a:r>
              <a:rPr lang="en-US" sz="1400" dirty="0"/>
              <a:t>Estimated fetal weight (EFW)</a:t>
            </a:r>
            <a:br>
              <a:rPr lang="en-US" sz="1400" dirty="0"/>
            </a:br>
            <a:r>
              <a:rPr lang="en-US" sz="1400" dirty="0"/>
              <a:t> &lt; 3</a:t>
            </a:r>
            <a:r>
              <a:rPr lang="en-US" sz="1400" baseline="30000" dirty="0"/>
              <a:t>rd</a:t>
            </a:r>
            <a:r>
              <a:rPr lang="en-US" sz="1400" dirty="0"/>
              <a:t> centile</a:t>
            </a:r>
            <a:endParaRPr lang="tr-TR" sz="1400" dirty="0"/>
          </a:p>
        </p:txBody>
      </p:sp>
      <p:sp>
        <p:nvSpPr>
          <p:cNvPr id="15" name="TextBox 14"/>
          <p:cNvSpPr txBox="1"/>
          <p:nvPr/>
        </p:nvSpPr>
        <p:spPr>
          <a:xfrm>
            <a:off x="5791073" y="3072381"/>
            <a:ext cx="1707519" cy="523220"/>
          </a:xfrm>
          <a:prstGeom prst="rect">
            <a:avLst/>
          </a:prstGeom>
          <a:noFill/>
        </p:spPr>
        <p:txBody>
          <a:bodyPr wrap="none" rtlCol="0">
            <a:spAutoFit/>
          </a:bodyPr>
          <a:lstStyle/>
          <a:p>
            <a:pPr algn="ctr"/>
            <a:r>
              <a:rPr lang="en-US" sz="1400" dirty="0"/>
              <a:t>OR</a:t>
            </a:r>
          </a:p>
          <a:p>
            <a:pPr algn="ctr"/>
            <a:r>
              <a:rPr lang="en-US" sz="1400" dirty="0"/>
              <a:t>two of the following</a:t>
            </a:r>
            <a:endParaRPr lang="tr-TR" sz="1400" dirty="0"/>
          </a:p>
        </p:txBody>
      </p:sp>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097836" y="3619234"/>
            <a:ext cx="1030586" cy="1082115"/>
          </a:xfrm>
          <a:prstGeom prst="rect">
            <a:avLst/>
          </a:prstGeom>
        </p:spPr>
      </p:pic>
      <p:cxnSp>
        <p:nvCxnSpPr>
          <p:cNvPr id="10" name="Straight Arrow Connector 9"/>
          <p:cNvCxnSpPr/>
          <p:nvPr/>
        </p:nvCxnSpPr>
        <p:spPr bwMode="auto">
          <a:xfrm>
            <a:off x="7785819" y="3998535"/>
            <a:ext cx="202687" cy="117347"/>
          </a:xfrm>
          <a:prstGeom prst="straightConnector1">
            <a:avLst/>
          </a:prstGeom>
          <a:solidFill>
            <a:schemeClr val="accent1"/>
          </a:solidFill>
          <a:ln w="9525" cap="flat" cmpd="sng" algn="ctr">
            <a:solidFill>
              <a:srgbClr val="FF0000"/>
            </a:solidFill>
            <a:prstDash val="solid"/>
            <a:round/>
            <a:headEnd type="none" w="med" len="med"/>
            <a:tailEnd type="triangle"/>
          </a:ln>
          <a:effectLst/>
        </p:spPr>
      </p:cxnSp>
      <p:pic>
        <p:nvPicPr>
          <p:cNvPr id="1028" name="Picture 4" descr="umbilical artery doppler ile ilgili gÃ¶rsel sonucu"/>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05501" y="3767273"/>
            <a:ext cx="1141949" cy="857731"/>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fetus image ile ilgili gÃ¶rsel sonucu"/>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10078" t="9984" r="12432" b="10684"/>
          <a:stretch/>
        </p:blipFill>
        <p:spPr bwMode="auto">
          <a:xfrm>
            <a:off x="6971842" y="5348229"/>
            <a:ext cx="523896" cy="651676"/>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p:cNvSpPr txBox="1"/>
          <p:nvPr/>
        </p:nvSpPr>
        <p:spPr>
          <a:xfrm>
            <a:off x="5764331" y="5459167"/>
            <a:ext cx="1289135" cy="523220"/>
          </a:xfrm>
          <a:prstGeom prst="rect">
            <a:avLst/>
          </a:prstGeom>
          <a:noFill/>
        </p:spPr>
        <p:txBody>
          <a:bodyPr wrap="none" rtlCol="0">
            <a:spAutoFit/>
          </a:bodyPr>
          <a:lstStyle/>
          <a:p>
            <a:pPr algn="ctr"/>
            <a:r>
              <a:rPr lang="en-US" sz="1400" dirty="0"/>
              <a:t>AC/EFW</a:t>
            </a:r>
            <a:br>
              <a:rPr lang="en-US" sz="1400" dirty="0"/>
            </a:br>
            <a:r>
              <a:rPr lang="en-US" sz="1400" dirty="0"/>
              <a:t> &lt; 10th centile</a:t>
            </a:r>
            <a:endParaRPr lang="tr-TR" sz="1400" dirty="0"/>
          </a:p>
        </p:txBody>
      </p:sp>
      <p:sp>
        <p:nvSpPr>
          <p:cNvPr id="24" name="TextBox 23"/>
          <p:cNvSpPr txBox="1"/>
          <p:nvPr/>
        </p:nvSpPr>
        <p:spPr>
          <a:xfrm>
            <a:off x="5107250" y="4692594"/>
            <a:ext cx="1138453" cy="523220"/>
          </a:xfrm>
          <a:prstGeom prst="rect">
            <a:avLst/>
          </a:prstGeom>
          <a:noFill/>
        </p:spPr>
        <p:txBody>
          <a:bodyPr wrap="none" rtlCol="0">
            <a:spAutoFit/>
          </a:bodyPr>
          <a:lstStyle/>
          <a:p>
            <a:pPr algn="ctr"/>
            <a:r>
              <a:rPr lang="en-US" sz="1400" dirty="0"/>
              <a:t>UA-PI &gt; 95</a:t>
            </a:r>
            <a:r>
              <a:rPr lang="en-US" sz="1400" baseline="30000" dirty="0"/>
              <a:t>th</a:t>
            </a:r>
            <a:r>
              <a:rPr lang="en-US" sz="1400" dirty="0"/>
              <a:t/>
            </a:r>
            <a:br>
              <a:rPr lang="en-US" sz="1400" dirty="0"/>
            </a:br>
            <a:r>
              <a:rPr lang="en-US" sz="1400" dirty="0"/>
              <a:t>CPR &lt; 5</a:t>
            </a:r>
            <a:r>
              <a:rPr lang="en-US" sz="1400" baseline="30000" dirty="0"/>
              <a:t>th</a:t>
            </a:r>
            <a:r>
              <a:rPr lang="en-US" sz="1400" dirty="0"/>
              <a:t> </a:t>
            </a:r>
            <a:endParaRPr lang="tr-TR" sz="1400" dirty="0"/>
          </a:p>
        </p:txBody>
      </p:sp>
      <p:sp>
        <p:nvSpPr>
          <p:cNvPr id="25" name="TextBox 24"/>
          <p:cNvSpPr txBox="1"/>
          <p:nvPr/>
        </p:nvSpPr>
        <p:spPr>
          <a:xfrm>
            <a:off x="6289657" y="4645533"/>
            <a:ext cx="2595583" cy="523220"/>
          </a:xfrm>
          <a:prstGeom prst="rect">
            <a:avLst/>
          </a:prstGeom>
          <a:noFill/>
        </p:spPr>
        <p:txBody>
          <a:bodyPr wrap="none" rtlCol="0">
            <a:spAutoFit/>
          </a:bodyPr>
          <a:lstStyle/>
          <a:p>
            <a:pPr algn="ctr"/>
            <a:r>
              <a:rPr lang="en-US" sz="1400" dirty="0"/>
              <a:t>AC/EFW crossing centiles &gt; 2 </a:t>
            </a:r>
            <a:br>
              <a:rPr lang="en-US" sz="1400" dirty="0"/>
            </a:br>
            <a:r>
              <a:rPr lang="en-US" sz="1400" dirty="0"/>
              <a:t>quartiles on growth centiles</a:t>
            </a:r>
            <a:endParaRPr lang="tr-TR" sz="1400" dirty="0"/>
          </a:p>
        </p:txBody>
      </p:sp>
      <p:sp>
        <p:nvSpPr>
          <p:cNvPr id="16" name="TextBox 15"/>
          <p:cNvSpPr txBox="1"/>
          <p:nvPr/>
        </p:nvSpPr>
        <p:spPr>
          <a:xfrm>
            <a:off x="4490127" y="6319078"/>
            <a:ext cx="4653872" cy="461665"/>
          </a:xfrm>
          <a:prstGeom prst="rect">
            <a:avLst/>
          </a:prstGeom>
          <a:noFill/>
        </p:spPr>
        <p:txBody>
          <a:bodyPr wrap="square" rtlCol="0">
            <a:spAutoFit/>
          </a:bodyPr>
          <a:lstStyle/>
          <a:p>
            <a:r>
              <a:rPr lang="en-US" sz="1200" dirty="0"/>
              <a:t>*</a:t>
            </a:r>
            <a:r>
              <a:rPr lang="tr-TR" sz="1200" dirty="0"/>
              <a:t>Gordijn</a:t>
            </a:r>
            <a:r>
              <a:rPr lang="en-US" sz="1200" dirty="0"/>
              <a:t> et al</a:t>
            </a:r>
            <a:r>
              <a:rPr lang="tr-TR" sz="1200" dirty="0"/>
              <a:t>. Consensus definition of fetal growth restriction: a Delphi procedure. </a:t>
            </a:r>
            <a:r>
              <a:rPr lang="en-US" sz="1200" dirty="0"/>
              <a:t> </a:t>
            </a:r>
            <a:r>
              <a:rPr lang="tr-TR" sz="1200" i="1" dirty="0"/>
              <a:t>Ultrasound Obstet Gynecol. </a:t>
            </a:r>
            <a:r>
              <a:rPr lang="tr-TR" sz="1200" dirty="0"/>
              <a:t>2016;</a:t>
            </a:r>
            <a:r>
              <a:rPr lang="en-US" sz="1200" dirty="0"/>
              <a:t> </a:t>
            </a:r>
            <a:r>
              <a:rPr lang="tr-TR" sz="1200" dirty="0"/>
              <a:t>48:</a:t>
            </a:r>
            <a:r>
              <a:rPr lang="en-US" sz="1200" dirty="0"/>
              <a:t> </a:t>
            </a:r>
            <a:r>
              <a:rPr lang="tr-TR" sz="1200" dirty="0"/>
              <a:t>333-339.</a:t>
            </a:r>
          </a:p>
        </p:txBody>
      </p:sp>
      <p:sp>
        <p:nvSpPr>
          <p:cNvPr id="28" name="TextBox 1"/>
          <p:cNvSpPr txBox="1">
            <a:spLocks noChangeArrowheads="1"/>
          </p:cNvSpPr>
          <p:nvPr/>
        </p:nvSpPr>
        <p:spPr bwMode="auto">
          <a:xfrm>
            <a:off x="481399" y="1769958"/>
            <a:ext cx="3767336"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GB" altLang="en-US" sz="2800" b="1" i="0" dirty="0"/>
              <a:t>Introduction</a:t>
            </a:r>
          </a:p>
        </p:txBody>
      </p:sp>
    </p:spTree>
    <p:extLst>
      <p:ext uri="{BB962C8B-B14F-4D97-AF65-F5344CB8AC3E}">
        <p14:creationId xmlns:p14="http://schemas.microsoft.com/office/powerpoint/2010/main" val="1967338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age</a:t>
            </a:r>
            <a:endParaRPr lang="en-US" sz="1400" b="1" i="1" kern="0" dirty="0">
              <a:solidFill>
                <a:schemeClr val="bg1"/>
              </a:solidFill>
              <a:latin typeface="Arial"/>
            </a:endParaRPr>
          </a:p>
          <a:p>
            <a:pPr algn="ctr" eaLnBrk="1" fontAlgn="auto" hangingPunct="1">
              <a:spcBef>
                <a:spcPts val="0"/>
              </a:spcBef>
              <a:spcAft>
                <a:spcPts val="0"/>
              </a:spcAft>
              <a:defRPr/>
            </a:pPr>
            <a:r>
              <a:rPr lang="pt-BR" sz="1400" i="1" dirty="0">
                <a:solidFill>
                  <a:schemeClr val="bg1"/>
                </a:solidFill>
              </a:rPr>
              <a:t>Caradeux</a:t>
            </a:r>
            <a:r>
              <a:rPr lang="en-US" sz="1400" i="1" kern="0" dirty="0">
                <a:solidFill>
                  <a:schemeClr val="bg1"/>
                </a:solidFill>
                <a:latin typeface="Arial"/>
              </a:rPr>
              <a:t> et al.</a:t>
            </a:r>
            <a:r>
              <a:rPr lang="en-GB" sz="1400" i="1" kern="0" dirty="0">
                <a:solidFill>
                  <a:schemeClr val="bg1"/>
                </a:solidFill>
                <a:latin typeface="Arial"/>
              </a:rPr>
              <a:t>, UOG 2018</a:t>
            </a:r>
          </a:p>
        </p:txBody>
      </p:sp>
      <p:sp>
        <p:nvSpPr>
          <p:cNvPr id="7" name="Segnaposto contenuto 2"/>
          <p:cNvSpPr txBox="1">
            <a:spLocks/>
          </p:cNvSpPr>
          <p:nvPr/>
        </p:nvSpPr>
        <p:spPr bwMode="auto">
          <a:xfrm>
            <a:off x="179387" y="2848678"/>
            <a:ext cx="8785101" cy="1300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marL="0" indent="0" algn="ctr">
              <a:lnSpc>
                <a:spcPct val="120000"/>
              </a:lnSpc>
              <a:buNone/>
            </a:pPr>
            <a:r>
              <a:rPr lang="en-US" altLang="en-US" sz="2000" i="0" dirty="0"/>
              <a:t>To evaluate the utility of longitudinal assessment by means of estimated fetal weight (EFW) change in velocity for the prediction of adverse perinatal outcome in suspected late-SGA fetuses. </a:t>
            </a:r>
            <a:endParaRPr lang="en-US" altLang="en-US" sz="1400" i="0" dirty="0"/>
          </a:p>
        </p:txBody>
      </p:sp>
      <p:sp>
        <p:nvSpPr>
          <p:cNvPr id="28" name="TextBox 1"/>
          <p:cNvSpPr txBox="1">
            <a:spLocks noChangeArrowheads="1"/>
          </p:cNvSpPr>
          <p:nvPr/>
        </p:nvSpPr>
        <p:spPr bwMode="auto">
          <a:xfrm>
            <a:off x="88043" y="2250297"/>
            <a:ext cx="9055956" cy="631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GB" altLang="en-US" sz="2800" b="1" i="0" dirty="0"/>
              <a:t>Study Aim</a:t>
            </a:r>
          </a:p>
        </p:txBody>
      </p:sp>
      <p:sp>
        <p:nvSpPr>
          <p:cNvPr id="8" name="Segnaposto contenuto 2"/>
          <p:cNvSpPr txBox="1">
            <a:spLocks/>
          </p:cNvSpPr>
          <p:nvPr/>
        </p:nvSpPr>
        <p:spPr bwMode="auto">
          <a:xfrm>
            <a:off x="638342" y="4869160"/>
            <a:ext cx="3223308" cy="1512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nSpc>
                <a:spcPct val="120000"/>
              </a:lnSpc>
            </a:pPr>
            <a:r>
              <a:rPr lang="en-US" altLang="en-US" sz="1600" i="0" dirty="0"/>
              <a:t>EFW &lt;</a:t>
            </a:r>
            <a:r>
              <a:rPr lang="en-US" sz="1600" dirty="0"/>
              <a:t> </a:t>
            </a:r>
            <a:r>
              <a:rPr lang="en-US" altLang="en-US" sz="1600" i="0" dirty="0"/>
              <a:t>10</a:t>
            </a:r>
            <a:r>
              <a:rPr lang="en-US" altLang="en-US" sz="1600" i="0" baseline="30000" dirty="0"/>
              <a:t>th</a:t>
            </a:r>
            <a:r>
              <a:rPr lang="en-US" altLang="en-US" sz="1600" i="0" dirty="0"/>
              <a:t> centile according to local reference values (customized growth chart). </a:t>
            </a:r>
          </a:p>
          <a:p>
            <a:pPr>
              <a:lnSpc>
                <a:spcPct val="120000"/>
              </a:lnSpc>
            </a:pPr>
            <a:r>
              <a:rPr lang="en-US" altLang="en-US" sz="1600" dirty="0"/>
              <a:t>FGR diagnosis made after 32 weeks’ gestation.</a:t>
            </a:r>
          </a:p>
          <a:p>
            <a:pPr>
              <a:lnSpc>
                <a:spcPct val="120000"/>
              </a:lnSpc>
            </a:pPr>
            <a:endParaRPr lang="en-US" altLang="en-US" sz="1400" dirty="0"/>
          </a:p>
          <a:p>
            <a:pPr>
              <a:lnSpc>
                <a:spcPct val="120000"/>
              </a:lnSpc>
            </a:pPr>
            <a:endParaRPr lang="en-US" altLang="en-US" sz="1400" i="0" dirty="0"/>
          </a:p>
        </p:txBody>
      </p:sp>
      <p:sp>
        <p:nvSpPr>
          <p:cNvPr id="9" name="TextBox 1"/>
          <p:cNvSpPr txBox="1">
            <a:spLocks noChangeArrowheads="1"/>
          </p:cNvSpPr>
          <p:nvPr/>
        </p:nvSpPr>
        <p:spPr bwMode="auto">
          <a:xfrm>
            <a:off x="467544" y="4307102"/>
            <a:ext cx="365535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GB" altLang="en-US" sz="2400" b="1" i="0" dirty="0"/>
              <a:t>Inclusion criteria</a:t>
            </a:r>
          </a:p>
        </p:txBody>
      </p:sp>
      <p:sp>
        <p:nvSpPr>
          <p:cNvPr id="10" name="TextBox 1"/>
          <p:cNvSpPr txBox="1">
            <a:spLocks noChangeArrowheads="1"/>
          </p:cNvSpPr>
          <p:nvPr/>
        </p:nvSpPr>
        <p:spPr bwMode="auto">
          <a:xfrm>
            <a:off x="4932040" y="4307102"/>
            <a:ext cx="365535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GB" altLang="en-US" sz="2400" b="1" i="0" dirty="0"/>
              <a:t>Exclusion criteria</a:t>
            </a:r>
          </a:p>
        </p:txBody>
      </p:sp>
      <p:sp>
        <p:nvSpPr>
          <p:cNvPr id="11" name="Segnaposto contenuto 2"/>
          <p:cNvSpPr txBox="1">
            <a:spLocks/>
          </p:cNvSpPr>
          <p:nvPr/>
        </p:nvSpPr>
        <p:spPr bwMode="auto">
          <a:xfrm>
            <a:off x="5148064" y="4869160"/>
            <a:ext cx="3223308" cy="1366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nSpc>
                <a:spcPct val="120000"/>
              </a:lnSpc>
            </a:pPr>
            <a:r>
              <a:rPr lang="en-US" sz="1600" dirty="0"/>
              <a:t>Congenital malformation, including chromosomal aneuploidy, infection or maternal use of an illicit substance. </a:t>
            </a:r>
          </a:p>
          <a:p>
            <a:pPr>
              <a:lnSpc>
                <a:spcPct val="120000"/>
              </a:lnSpc>
            </a:pPr>
            <a:endParaRPr lang="en-US" altLang="en-US" sz="1600" dirty="0"/>
          </a:p>
          <a:p>
            <a:pPr>
              <a:lnSpc>
                <a:spcPct val="120000"/>
              </a:lnSpc>
            </a:pPr>
            <a:endParaRPr lang="en-US" altLang="en-US" sz="1400" i="0" dirty="0"/>
          </a:p>
        </p:txBody>
      </p:sp>
    </p:spTree>
    <p:extLst>
      <p:ext uri="{BB962C8B-B14F-4D97-AF65-F5344CB8AC3E}">
        <p14:creationId xmlns:p14="http://schemas.microsoft.com/office/powerpoint/2010/main" val="4272166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age</a:t>
            </a:r>
            <a:endParaRPr lang="en-US" sz="1400" b="1" i="1" kern="0" dirty="0">
              <a:solidFill>
                <a:schemeClr val="bg1"/>
              </a:solidFill>
              <a:latin typeface="Arial"/>
            </a:endParaRPr>
          </a:p>
          <a:p>
            <a:pPr algn="ctr" eaLnBrk="1" fontAlgn="auto" hangingPunct="1">
              <a:spcBef>
                <a:spcPts val="0"/>
              </a:spcBef>
              <a:spcAft>
                <a:spcPts val="0"/>
              </a:spcAft>
              <a:defRPr/>
            </a:pPr>
            <a:r>
              <a:rPr lang="pt-BR" sz="1400" i="1" dirty="0">
                <a:solidFill>
                  <a:schemeClr val="bg1"/>
                </a:solidFill>
              </a:rPr>
              <a:t>Caradeux</a:t>
            </a:r>
            <a:r>
              <a:rPr lang="en-US" sz="1400" i="1" kern="0" dirty="0">
                <a:solidFill>
                  <a:schemeClr val="bg1"/>
                </a:solidFill>
                <a:latin typeface="Arial"/>
              </a:rPr>
              <a:t> et al.</a:t>
            </a:r>
            <a:r>
              <a:rPr lang="en-GB" sz="1400" i="1" kern="0" dirty="0">
                <a:solidFill>
                  <a:schemeClr val="bg1"/>
                </a:solidFill>
                <a:latin typeface="Arial"/>
              </a:rPr>
              <a:t>, UOG 2018</a:t>
            </a:r>
          </a:p>
        </p:txBody>
      </p:sp>
      <p:sp>
        <p:nvSpPr>
          <p:cNvPr id="28" name="TextBox 1"/>
          <p:cNvSpPr txBox="1">
            <a:spLocks noChangeArrowheads="1"/>
          </p:cNvSpPr>
          <p:nvPr/>
        </p:nvSpPr>
        <p:spPr bwMode="auto">
          <a:xfrm>
            <a:off x="-36512" y="2704430"/>
            <a:ext cx="551928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GB" altLang="en-US" sz="2200" b="1" i="0" dirty="0"/>
              <a:t>Recruitment period: </a:t>
            </a:r>
            <a:r>
              <a:rPr lang="en-GB" altLang="en-US" sz="2000" i="0" dirty="0"/>
              <a:t>2008–2016.</a:t>
            </a:r>
            <a:endParaRPr lang="en-GB" altLang="en-US" sz="2800" i="0" dirty="0"/>
          </a:p>
        </p:txBody>
      </p:sp>
      <p:sp>
        <p:nvSpPr>
          <p:cNvPr id="8" name="TextBox 1"/>
          <p:cNvSpPr txBox="1">
            <a:spLocks noChangeArrowheads="1"/>
          </p:cNvSpPr>
          <p:nvPr/>
        </p:nvSpPr>
        <p:spPr bwMode="auto">
          <a:xfrm>
            <a:off x="35496" y="3142129"/>
            <a:ext cx="476367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GB" altLang="en-US" sz="2200" b="1" i="0" dirty="0"/>
              <a:t>Local screening protocol:</a:t>
            </a:r>
          </a:p>
        </p:txBody>
      </p:sp>
      <p:sp>
        <p:nvSpPr>
          <p:cNvPr id="9" name="Segnaposto contenuto 2"/>
          <p:cNvSpPr txBox="1">
            <a:spLocks/>
          </p:cNvSpPr>
          <p:nvPr/>
        </p:nvSpPr>
        <p:spPr bwMode="auto">
          <a:xfrm>
            <a:off x="204843" y="3756225"/>
            <a:ext cx="4464496" cy="502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nSpc>
                <a:spcPct val="120000"/>
              </a:lnSpc>
            </a:pPr>
            <a:r>
              <a:rPr lang="en-US" sz="1400" dirty="0"/>
              <a:t>Low risk for FGR (fundal-height measurement)</a:t>
            </a:r>
            <a:endParaRPr lang="en-US" altLang="en-US" sz="1400" i="0" dirty="0"/>
          </a:p>
        </p:txBody>
      </p:sp>
      <p:sp>
        <p:nvSpPr>
          <p:cNvPr id="10" name="Segnaposto contenuto 2"/>
          <p:cNvSpPr txBox="1">
            <a:spLocks/>
          </p:cNvSpPr>
          <p:nvPr/>
        </p:nvSpPr>
        <p:spPr bwMode="auto">
          <a:xfrm>
            <a:off x="168364" y="5240995"/>
            <a:ext cx="3547646" cy="502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nSpc>
                <a:spcPct val="120000"/>
              </a:lnSpc>
            </a:pPr>
            <a:r>
              <a:rPr lang="en-US" sz="1400" dirty="0"/>
              <a:t>High risk for FGR (serial ultrasound) </a:t>
            </a:r>
            <a:endParaRPr lang="en-US" altLang="en-US" sz="1400" i="0" dirty="0"/>
          </a:p>
        </p:txBody>
      </p:sp>
      <p:sp>
        <p:nvSpPr>
          <p:cNvPr id="2" name="Rectangle 1"/>
          <p:cNvSpPr/>
          <p:nvPr/>
        </p:nvSpPr>
        <p:spPr bwMode="auto">
          <a:xfrm>
            <a:off x="1996042" y="4346715"/>
            <a:ext cx="5220580" cy="399531"/>
          </a:xfrm>
          <a:prstGeom prst="rect">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sp>
        <p:nvSpPr>
          <p:cNvPr id="12" name="Rectangle 11"/>
          <p:cNvSpPr/>
          <p:nvPr/>
        </p:nvSpPr>
        <p:spPr bwMode="auto">
          <a:xfrm>
            <a:off x="1961709" y="5897954"/>
            <a:ext cx="5220580" cy="399531"/>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cxnSp>
        <p:nvCxnSpPr>
          <p:cNvPr id="4" name="Straight Connector 3"/>
          <p:cNvCxnSpPr>
            <a:endCxn id="22" idx="0"/>
          </p:cNvCxnSpPr>
          <p:nvPr/>
        </p:nvCxnSpPr>
        <p:spPr bwMode="auto">
          <a:xfrm>
            <a:off x="3225844" y="5621505"/>
            <a:ext cx="1" cy="90659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 name="Straight Connector 14"/>
          <p:cNvCxnSpPr>
            <a:endCxn id="5" idx="0"/>
          </p:cNvCxnSpPr>
          <p:nvPr/>
        </p:nvCxnSpPr>
        <p:spPr bwMode="auto">
          <a:xfrm>
            <a:off x="2771800" y="4116815"/>
            <a:ext cx="0" cy="88706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 name="Straight Connector 15"/>
          <p:cNvCxnSpPr/>
          <p:nvPr/>
        </p:nvCxnSpPr>
        <p:spPr bwMode="auto">
          <a:xfrm>
            <a:off x="4932040" y="4116815"/>
            <a:ext cx="0" cy="88706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 name="Straight Connector 16"/>
          <p:cNvCxnSpPr/>
          <p:nvPr/>
        </p:nvCxnSpPr>
        <p:spPr bwMode="auto">
          <a:xfrm>
            <a:off x="4932040" y="5589240"/>
            <a:ext cx="0" cy="96836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 name="Straight Connector 17"/>
          <p:cNvCxnSpPr/>
          <p:nvPr/>
        </p:nvCxnSpPr>
        <p:spPr bwMode="auto">
          <a:xfrm>
            <a:off x="6516216" y="5661248"/>
            <a:ext cx="0" cy="90726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 name="TextBox 4"/>
          <p:cNvSpPr txBox="1"/>
          <p:nvPr/>
        </p:nvSpPr>
        <p:spPr>
          <a:xfrm>
            <a:off x="2467870" y="5003884"/>
            <a:ext cx="607859" cy="369332"/>
          </a:xfrm>
          <a:prstGeom prst="rect">
            <a:avLst/>
          </a:prstGeom>
          <a:noFill/>
        </p:spPr>
        <p:txBody>
          <a:bodyPr wrap="none" rtlCol="0">
            <a:spAutoFit/>
          </a:bodyPr>
          <a:lstStyle/>
          <a:p>
            <a:r>
              <a:rPr lang="en-US" dirty="0"/>
              <a:t>26w</a:t>
            </a:r>
          </a:p>
        </p:txBody>
      </p:sp>
      <p:sp>
        <p:nvSpPr>
          <p:cNvPr id="20" name="TextBox 19"/>
          <p:cNvSpPr txBox="1"/>
          <p:nvPr/>
        </p:nvSpPr>
        <p:spPr>
          <a:xfrm>
            <a:off x="4606332" y="6552512"/>
            <a:ext cx="607859" cy="369332"/>
          </a:xfrm>
          <a:prstGeom prst="rect">
            <a:avLst/>
          </a:prstGeom>
          <a:noFill/>
        </p:spPr>
        <p:txBody>
          <a:bodyPr wrap="none" rtlCol="0">
            <a:spAutoFit/>
          </a:bodyPr>
          <a:lstStyle/>
          <a:p>
            <a:r>
              <a:rPr lang="en-US" dirty="0"/>
              <a:t>32w</a:t>
            </a:r>
          </a:p>
        </p:txBody>
      </p:sp>
      <p:sp>
        <p:nvSpPr>
          <p:cNvPr id="21" name="TextBox 20"/>
          <p:cNvSpPr txBox="1"/>
          <p:nvPr/>
        </p:nvSpPr>
        <p:spPr>
          <a:xfrm>
            <a:off x="6212286" y="6528770"/>
            <a:ext cx="607859" cy="369332"/>
          </a:xfrm>
          <a:prstGeom prst="rect">
            <a:avLst/>
          </a:prstGeom>
          <a:noFill/>
        </p:spPr>
        <p:txBody>
          <a:bodyPr wrap="none" rtlCol="0">
            <a:spAutoFit/>
          </a:bodyPr>
          <a:lstStyle/>
          <a:p>
            <a:r>
              <a:rPr lang="en-US" dirty="0"/>
              <a:t>37w</a:t>
            </a:r>
          </a:p>
        </p:txBody>
      </p:sp>
      <p:sp>
        <p:nvSpPr>
          <p:cNvPr id="22" name="TextBox 21"/>
          <p:cNvSpPr txBox="1"/>
          <p:nvPr/>
        </p:nvSpPr>
        <p:spPr>
          <a:xfrm>
            <a:off x="2921915" y="6528104"/>
            <a:ext cx="607859" cy="369332"/>
          </a:xfrm>
          <a:prstGeom prst="rect">
            <a:avLst/>
          </a:prstGeom>
          <a:noFill/>
        </p:spPr>
        <p:txBody>
          <a:bodyPr wrap="none" rtlCol="0">
            <a:spAutoFit/>
          </a:bodyPr>
          <a:lstStyle/>
          <a:p>
            <a:r>
              <a:rPr lang="en-US" dirty="0"/>
              <a:t>28w</a:t>
            </a:r>
          </a:p>
        </p:txBody>
      </p:sp>
      <p:sp>
        <p:nvSpPr>
          <p:cNvPr id="23" name="TextBox 22"/>
          <p:cNvSpPr txBox="1"/>
          <p:nvPr/>
        </p:nvSpPr>
        <p:spPr>
          <a:xfrm>
            <a:off x="4619886" y="4990927"/>
            <a:ext cx="1287532" cy="369332"/>
          </a:xfrm>
          <a:prstGeom prst="rect">
            <a:avLst/>
          </a:prstGeom>
          <a:noFill/>
        </p:spPr>
        <p:txBody>
          <a:bodyPr wrap="none" rtlCol="0">
            <a:spAutoFit/>
          </a:bodyPr>
          <a:lstStyle/>
          <a:p>
            <a:r>
              <a:rPr lang="en-US" dirty="0"/>
              <a:t>32w </a:t>
            </a:r>
            <a:r>
              <a:rPr lang="mr-IN" dirty="0"/>
              <a:t>–</a:t>
            </a:r>
            <a:r>
              <a:rPr lang="en-US" dirty="0"/>
              <a:t> 34w</a:t>
            </a:r>
          </a:p>
        </p:txBody>
      </p:sp>
      <p:cxnSp>
        <p:nvCxnSpPr>
          <p:cNvPr id="24" name="Straight Connector 23"/>
          <p:cNvCxnSpPr/>
          <p:nvPr/>
        </p:nvCxnSpPr>
        <p:spPr bwMode="auto">
          <a:xfrm>
            <a:off x="5580112" y="4077072"/>
            <a:ext cx="0" cy="91385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2" name="TextBox 31"/>
          <p:cNvSpPr txBox="1">
            <a:spLocks noChangeArrowheads="1"/>
          </p:cNvSpPr>
          <p:nvPr/>
        </p:nvSpPr>
        <p:spPr bwMode="auto">
          <a:xfrm>
            <a:off x="59238" y="2280645"/>
            <a:ext cx="858559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altLang="en-US" sz="2200" b="1" i="0" dirty="0"/>
              <a:t>Study </a:t>
            </a:r>
            <a:r>
              <a:rPr lang="en-GB" altLang="en-US" sz="2200" b="1" i="0" dirty="0" err="1"/>
              <a:t>center</a:t>
            </a:r>
            <a:r>
              <a:rPr lang="en-GB" altLang="en-US" sz="2200" b="1" i="0" dirty="0"/>
              <a:t>: </a:t>
            </a:r>
            <a:r>
              <a:rPr lang="en-GB" sz="1800" i="1" dirty="0" err="1"/>
              <a:t>Fetal</a:t>
            </a:r>
            <a:r>
              <a:rPr lang="en-GB" sz="1800" i="1" dirty="0"/>
              <a:t> </a:t>
            </a:r>
            <a:r>
              <a:rPr lang="en-GB" sz="1800" i="1" dirty="0" err="1"/>
              <a:t>i</a:t>
            </a:r>
            <a:r>
              <a:rPr lang="en-GB" sz="1800" dirty="0" err="1"/>
              <a:t>+</a:t>
            </a:r>
            <a:r>
              <a:rPr lang="en-GB" sz="1800" i="1" dirty="0" err="1"/>
              <a:t>D</a:t>
            </a:r>
            <a:r>
              <a:rPr lang="en-GB" sz="1800" i="1" dirty="0"/>
              <a:t> </a:t>
            </a:r>
            <a:r>
              <a:rPr lang="en-GB" sz="1800" i="1" dirty="0" err="1"/>
              <a:t>Fetal</a:t>
            </a:r>
            <a:r>
              <a:rPr lang="en-GB" sz="1800" i="1" dirty="0"/>
              <a:t> Medicine Research </a:t>
            </a:r>
            <a:r>
              <a:rPr lang="en-GB" sz="1800" i="1" dirty="0" err="1"/>
              <a:t>Center</a:t>
            </a:r>
            <a:r>
              <a:rPr lang="en-GB" sz="1800" dirty="0"/>
              <a:t>, Barcelona.</a:t>
            </a:r>
          </a:p>
        </p:txBody>
      </p:sp>
      <p:sp>
        <p:nvSpPr>
          <p:cNvPr id="27" name="Right Brace 26"/>
          <p:cNvSpPr/>
          <p:nvPr/>
        </p:nvSpPr>
        <p:spPr bwMode="auto">
          <a:xfrm>
            <a:off x="7287173" y="4559282"/>
            <a:ext cx="379714" cy="1584176"/>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sp>
        <p:nvSpPr>
          <p:cNvPr id="29" name="TextBox 28"/>
          <p:cNvSpPr txBox="1"/>
          <p:nvPr/>
        </p:nvSpPr>
        <p:spPr>
          <a:xfrm>
            <a:off x="7650619" y="4688429"/>
            <a:ext cx="1493380" cy="1384995"/>
          </a:xfrm>
          <a:prstGeom prst="rect">
            <a:avLst/>
          </a:prstGeom>
          <a:noFill/>
        </p:spPr>
        <p:txBody>
          <a:bodyPr wrap="square" rtlCol="0">
            <a:spAutoFit/>
          </a:bodyPr>
          <a:lstStyle/>
          <a:p>
            <a:pPr algn="ctr"/>
            <a:r>
              <a:rPr lang="en-US" sz="1400" dirty="0"/>
              <a:t>If diagnosed</a:t>
            </a:r>
          </a:p>
          <a:p>
            <a:pPr algn="ctr"/>
            <a:r>
              <a:rPr lang="en-US" sz="1400" dirty="0"/>
              <a:t>with late FGR during screening, invite for participation in the study</a:t>
            </a:r>
          </a:p>
        </p:txBody>
      </p:sp>
      <p:sp>
        <p:nvSpPr>
          <p:cNvPr id="26" name="TextBox 1"/>
          <p:cNvSpPr txBox="1">
            <a:spLocks noChangeArrowheads="1"/>
          </p:cNvSpPr>
          <p:nvPr/>
        </p:nvSpPr>
        <p:spPr bwMode="auto">
          <a:xfrm>
            <a:off x="0" y="1793256"/>
            <a:ext cx="905595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GB" altLang="en-US" sz="2800" b="1" i="0" dirty="0"/>
              <a:t>Methods</a:t>
            </a:r>
          </a:p>
        </p:txBody>
      </p:sp>
    </p:spTree>
    <p:extLst>
      <p:ext uri="{BB962C8B-B14F-4D97-AF65-F5344CB8AC3E}">
        <p14:creationId xmlns:p14="http://schemas.microsoft.com/office/powerpoint/2010/main" val="739759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age</a:t>
            </a:r>
            <a:endParaRPr lang="en-US" sz="1400" b="1" i="1" kern="0" dirty="0">
              <a:solidFill>
                <a:schemeClr val="bg1"/>
              </a:solidFill>
              <a:latin typeface="Arial"/>
            </a:endParaRPr>
          </a:p>
          <a:p>
            <a:pPr algn="ctr" eaLnBrk="1" fontAlgn="auto" hangingPunct="1">
              <a:spcBef>
                <a:spcPts val="0"/>
              </a:spcBef>
              <a:spcAft>
                <a:spcPts val="0"/>
              </a:spcAft>
              <a:defRPr/>
            </a:pPr>
            <a:r>
              <a:rPr lang="pt-BR" sz="1400" i="1" dirty="0">
                <a:solidFill>
                  <a:schemeClr val="bg1"/>
                </a:solidFill>
              </a:rPr>
              <a:t>Caradeux</a:t>
            </a:r>
            <a:r>
              <a:rPr lang="en-US" sz="1400" i="1" kern="0" dirty="0">
                <a:solidFill>
                  <a:schemeClr val="bg1"/>
                </a:solidFill>
                <a:latin typeface="Arial"/>
              </a:rPr>
              <a:t> et al.</a:t>
            </a:r>
            <a:r>
              <a:rPr lang="en-GB" sz="1400" i="1" kern="0" dirty="0">
                <a:solidFill>
                  <a:schemeClr val="bg1"/>
                </a:solidFill>
                <a:latin typeface="Arial"/>
              </a:rPr>
              <a:t>, UOG 2018</a:t>
            </a:r>
          </a:p>
        </p:txBody>
      </p:sp>
      <p:sp>
        <p:nvSpPr>
          <p:cNvPr id="12" name="Rectangle 11"/>
          <p:cNvSpPr/>
          <p:nvPr/>
        </p:nvSpPr>
        <p:spPr bwMode="auto">
          <a:xfrm>
            <a:off x="936104" y="3107447"/>
            <a:ext cx="6768752" cy="399531"/>
          </a:xfrm>
          <a:prstGeom prst="rect">
            <a:avLst/>
          </a:prstGeom>
          <a:solidFill>
            <a:schemeClr val="bg1">
              <a:lumMod val="95000"/>
            </a:schemeClr>
          </a:solid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FF0000"/>
              </a:solidFill>
              <a:effectLst/>
              <a:latin typeface="Arial" charset="0"/>
              <a:cs typeface="Arial" charset="0"/>
            </a:endParaRPr>
          </a:p>
        </p:txBody>
      </p:sp>
      <p:cxnSp>
        <p:nvCxnSpPr>
          <p:cNvPr id="4" name="Straight Connector 3"/>
          <p:cNvCxnSpPr/>
          <p:nvPr/>
        </p:nvCxnSpPr>
        <p:spPr bwMode="auto">
          <a:xfrm flipH="1">
            <a:off x="934964" y="3098465"/>
            <a:ext cx="1581" cy="1770695"/>
          </a:xfrm>
          <a:prstGeom prst="line">
            <a:avLst/>
          </a:prstGeom>
          <a:solidFill>
            <a:schemeClr val="accent1"/>
          </a:solidFill>
          <a:ln w="57150" cap="flat" cmpd="sng" algn="ctr">
            <a:solidFill>
              <a:schemeClr val="tx1"/>
            </a:solidFill>
            <a:prstDash val="dashDot"/>
            <a:round/>
            <a:headEnd type="none" w="med" len="med"/>
            <a:tailEnd type="none" w="med" len="med"/>
          </a:ln>
          <a:effectLst/>
        </p:spPr>
      </p:cxnSp>
      <p:cxnSp>
        <p:nvCxnSpPr>
          <p:cNvPr id="17" name="Straight Connector 16"/>
          <p:cNvCxnSpPr/>
          <p:nvPr/>
        </p:nvCxnSpPr>
        <p:spPr bwMode="auto">
          <a:xfrm>
            <a:off x="7703715" y="3116341"/>
            <a:ext cx="1141" cy="1761713"/>
          </a:xfrm>
          <a:prstGeom prst="line">
            <a:avLst/>
          </a:prstGeom>
          <a:solidFill>
            <a:schemeClr val="accent1"/>
          </a:solidFill>
          <a:ln w="57150" cap="flat" cmpd="sng" algn="ctr">
            <a:solidFill>
              <a:schemeClr val="tx1"/>
            </a:solidFill>
            <a:prstDash val="dashDot"/>
            <a:round/>
            <a:headEnd type="none" w="med" len="med"/>
            <a:tailEnd type="none" w="med" len="med"/>
          </a:ln>
          <a:effectLst/>
        </p:spPr>
      </p:cxnSp>
      <p:cxnSp>
        <p:nvCxnSpPr>
          <p:cNvPr id="18" name="Straight Connector 17"/>
          <p:cNvCxnSpPr/>
          <p:nvPr/>
        </p:nvCxnSpPr>
        <p:spPr bwMode="auto">
          <a:xfrm>
            <a:off x="2808312" y="3107447"/>
            <a:ext cx="0" cy="1257657"/>
          </a:xfrm>
          <a:prstGeom prst="line">
            <a:avLst/>
          </a:prstGeom>
          <a:solidFill>
            <a:schemeClr val="accent1"/>
          </a:solidFill>
          <a:ln w="38100" cap="flat" cmpd="sng" algn="ctr">
            <a:solidFill>
              <a:schemeClr val="tx1">
                <a:lumMod val="85000"/>
                <a:lumOff val="15000"/>
              </a:schemeClr>
            </a:solidFill>
            <a:prstDash val="solid"/>
            <a:round/>
            <a:headEnd type="none" w="med" len="med"/>
            <a:tailEnd type="none" w="med" len="med"/>
          </a:ln>
          <a:effectLst/>
        </p:spPr>
      </p:cxnSp>
      <p:sp>
        <p:nvSpPr>
          <p:cNvPr id="32" name="TextBox 31"/>
          <p:cNvSpPr txBox="1">
            <a:spLocks noChangeArrowheads="1"/>
          </p:cNvSpPr>
          <p:nvPr/>
        </p:nvSpPr>
        <p:spPr bwMode="auto">
          <a:xfrm>
            <a:off x="139298" y="1764794"/>
            <a:ext cx="858559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altLang="en-US" sz="2800" b="1" i="0" dirty="0"/>
              <a:t>Study follow-up protocol</a:t>
            </a:r>
            <a:endParaRPr lang="en-GB" sz="1800" dirty="0"/>
          </a:p>
        </p:txBody>
      </p:sp>
      <p:cxnSp>
        <p:nvCxnSpPr>
          <p:cNvPr id="27" name="Straight Connector 26"/>
          <p:cNvCxnSpPr/>
          <p:nvPr/>
        </p:nvCxnSpPr>
        <p:spPr bwMode="auto">
          <a:xfrm>
            <a:off x="4104456" y="3107447"/>
            <a:ext cx="0" cy="907265"/>
          </a:xfrm>
          <a:prstGeom prst="line">
            <a:avLst/>
          </a:prstGeom>
          <a:solidFill>
            <a:schemeClr val="accent1"/>
          </a:solidFill>
          <a:ln w="38100" cap="flat" cmpd="sng" algn="ctr">
            <a:solidFill>
              <a:schemeClr val="bg2">
                <a:lumMod val="75000"/>
              </a:schemeClr>
            </a:solidFill>
            <a:prstDash val="dash"/>
            <a:round/>
            <a:headEnd type="none" w="med" len="med"/>
            <a:tailEnd type="none" w="med" len="med"/>
          </a:ln>
          <a:effectLst/>
        </p:spPr>
      </p:cxnSp>
      <p:cxnSp>
        <p:nvCxnSpPr>
          <p:cNvPr id="29" name="Straight Connector 28"/>
          <p:cNvCxnSpPr/>
          <p:nvPr/>
        </p:nvCxnSpPr>
        <p:spPr bwMode="auto">
          <a:xfrm>
            <a:off x="5400600" y="3107447"/>
            <a:ext cx="0" cy="1257657"/>
          </a:xfrm>
          <a:prstGeom prst="line">
            <a:avLst/>
          </a:prstGeom>
          <a:solidFill>
            <a:schemeClr val="accent1"/>
          </a:solidFill>
          <a:ln w="38100" cap="flat" cmpd="sng" algn="ctr">
            <a:solidFill>
              <a:schemeClr val="tx1">
                <a:lumMod val="85000"/>
                <a:lumOff val="15000"/>
              </a:schemeClr>
            </a:solidFill>
            <a:prstDash val="solid"/>
            <a:round/>
            <a:headEnd type="none" w="med" len="med"/>
            <a:tailEnd type="none" w="med" len="med"/>
          </a:ln>
          <a:effectLst/>
        </p:spPr>
      </p:cxnSp>
      <p:cxnSp>
        <p:nvCxnSpPr>
          <p:cNvPr id="30" name="Straight Connector 29"/>
          <p:cNvCxnSpPr/>
          <p:nvPr/>
        </p:nvCxnSpPr>
        <p:spPr bwMode="auto">
          <a:xfrm>
            <a:off x="6552728" y="3111192"/>
            <a:ext cx="0" cy="907265"/>
          </a:xfrm>
          <a:prstGeom prst="line">
            <a:avLst/>
          </a:prstGeom>
          <a:solidFill>
            <a:schemeClr val="accent1"/>
          </a:solidFill>
          <a:ln w="38100" cap="flat" cmpd="sng" algn="ctr">
            <a:solidFill>
              <a:schemeClr val="bg2">
                <a:lumMod val="75000"/>
              </a:schemeClr>
            </a:solidFill>
            <a:prstDash val="dash"/>
            <a:round/>
            <a:headEnd type="none" w="med" len="med"/>
            <a:tailEnd type="none" w="med" len="med"/>
          </a:ln>
          <a:effectLst/>
        </p:spPr>
      </p:cxnSp>
      <p:cxnSp>
        <p:nvCxnSpPr>
          <p:cNvPr id="31" name="Straight Connector 30"/>
          <p:cNvCxnSpPr/>
          <p:nvPr/>
        </p:nvCxnSpPr>
        <p:spPr bwMode="auto">
          <a:xfrm>
            <a:off x="1728192" y="3101280"/>
            <a:ext cx="0" cy="907265"/>
          </a:xfrm>
          <a:prstGeom prst="line">
            <a:avLst/>
          </a:prstGeom>
          <a:solidFill>
            <a:schemeClr val="accent1"/>
          </a:solidFill>
          <a:ln w="38100" cap="flat" cmpd="sng" algn="ctr">
            <a:solidFill>
              <a:schemeClr val="bg2">
                <a:lumMod val="75000"/>
              </a:schemeClr>
            </a:solidFill>
            <a:prstDash val="dash"/>
            <a:round/>
            <a:headEnd type="none" w="med" len="med"/>
            <a:tailEnd type="none" w="med" len="med"/>
          </a:ln>
          <a:effectLst/>
        </p:spPr>
      </p:cxnSp>
      <p:sp>
        <p:nvSpPr>
          <p:cNvPr id="26" name="TextBox 25"/>
          <p:cNvSpPr txBox="1"/>
          <p:nvPr/>
        </p:nvSpPr>
        <p:spPr>
          <a:xfrm>
            <a:off x="107504" y="4981960"/>
            <a:ext cx="2266967" cy="1077218"/>
          </a:xfrm>
          <a:prstGeom prst="rect">
            <a:avLst/>
          </a:prstGeom>
          <a:noFill/>
        </p:spPr>
        <p:txBody>
          <a:bodyPr wrap="none" rtlCol="0">
            <a:spAutoFit/>
          </a:bodyPr>
          <a:lstStyle/>
          <a:p>
            <a:r>
              <a:rPr lang="en-US" sz="1600" dirty="0"/>
              <a:t>Enrolled in study</a:t>
            </a:r>
          </a:p>
          <a:p>
            <a:r>
              <a:rPr lang="en-US" sz="1600" dirty="0"/>
              <a:t>Suspected late FGR</a:t>
            </a:r>
          </a:p>
          <a:p>
            <a:r>
              <a:rPr lang="en-US" sz="1600" dirty="0"/>
              <a:t>(EFW &lt; 10</a:t>
            </a:r>
            <a:r>
              <a:rPr lang="en-US" sz="1600" baseline="30000" dirty="0"/>
              <a:t>th</a:t>
            </a:r>
            <a:r>
              <a:rPr lang="en-US" sz="1600" dirty="0"/>
              <a:t> centile</a:t>
            </a:r>
          </a:p>
          <a:p>
            <a:r>
              <a:rPr lang="en-US" sz="1600" dirty="0"/>
              <a:t>diagnosed &gt; 32 weeks)</a:t>
            </a:r>
          </a:p>
        </p:txBody>
      </p:sp>
      <p:sp>
        <p:nvSpPr>
          <p:cNvPr id="38" name="TextBox 37"/>
          <p:cNvSpPr txBox="1"/>
          <p:nvPr/>
        </p:nvSpPr>
        <p:spPr>
          <a:xfrm>
            <a:off x="6588224" y="4985881"/>
            <a:ext cx="2699792" cy="1323439"/>
          </a:xfrm>
          <a:prstGeom prst="rect">
            <a:avLst/>
          </a:prstGeom>
          <a:noFill/>
        </p:spPr>
        <p:txBody>
          <a:bodyPr wrap="square" rtlCol="0">
            <a:spAutoFit/>
          </a:bodyPr>
          <a:lstStyle/>
          <a:p>
            <a:r>
              <a:rPr lang="en-US" sz="1600" dirty="0"/>
              <a:t>Induction at  37 weeks </a:t>
            </a:r>
            <a:br>
              <a:rPr lang="en-US" sz="1600" dirty="0"/>
            </a:br>
            <a:r>
              <a:rPr lang="en-US" sz="1600" dirty="0"/>
              <a:t>if  CPR (&lt; 5th) measured twice (12 h apart).</a:t>
            </a:r>
            <a:br>
              <a:rPr lang="en-US" sz="1600" dirty="0"/>
            </a:br>
            <a:r>
              <a:rPr lang="en-US" sz="1600" dirty="0"/>
              <a:t>Induction at 40w otherwise.</a:t>
            </a:r>
          </a:p>
          <a:p>
            <a:endParaRPr lang="en-US" sz="1600" dirty="0"/>
          </a:p>
        </p:txBody>
      </p:sp>
      <p:sp>
        <p:nvSpPr>
          <p:cNvPr id="47" name="TextBox 46"/>
          <p:cNvSpPr txBox="1"/>
          <p:nvPr/>
        </p:nvSpPr>
        <p:spPr>
          <a:xfrm>
            <a:off x="1286930" y="3912571"/>
            <a:ext cx="901209" cy="338554"/>
          </a:xfrm>
          <a:prstGeom prst="rect">
            <a:avLst/>
          </a:prstGeom>
          <a:noFill/>
        </p:spPr>
        <p:txBody>
          <a:bodyPr wrap="none" rtlCol="0">
            <a:spAutoFit/>
          </a:bodyPr>
          <a:lstStyle/>
          <a:p>
            <a:r>
              <a:rPr lang="en-US" sz="1600"/>
              <a:t>Doppler</a:t>
            </a:r>
            <a:endParaRPr lang="en-US" sz="1600" dirty="0"/>
          </a:p>
        </p:txBody>
      </p:sp>
      <p:sp>
        <p:nvSpPr>
          <p:cNvPr id="48" name="TextBox 47"/>
          <p:cNvSpPr txBox="1"/>
          <p:nvPr/>
        </p:nvSpPr>
        <p:spPr>
          <a:xfrm>
            <a:off x="3599960" y="3939477"/>
            <a:ext cx="901209" cy="338554"/>
          </a:xfrm>
          <a:prstGeom prst="rect">
            <a:avLst/>
          </a:prstGeom>
          <a:noFill/>
        </p:spPr>
        <p:txBody>
          <a:bodyPr wrap="none" rtlCol="0">
            <a:spAutoFit/>
          </a:bodyPr>
          <a:lstStyle/>
          <a:p>
            <a:r>
              <a:rPr lang="en-US" sz="1600"/>
              <a:t>Doppler</a:t>
            </a:r>
            <a:endParaRPr lang="en-US" sz="1600" dirty="0"/>
          </a:p>
        </p:txBody>
      </p:sp>
      <p:sp>
        <p:nvSpPr>
          <p:cNvPr id="49" name="TextBox 48"/>
          <p:cNvSpPr txBox="1"/>
          <p:nvPr/>
        </p:nvSpPr>
        <p:spPr>
          <a:xfrm>
            <a:off x="6027631" y="3939477"/>
            <a:ext cx="901209" cy="338554"/>
          </a:xfrm>
          <a:prstGeom prst="rect">
            <a:avLst/>
          </a:prstGeom>
          <a:noFill/>
        </p:spPr>
        <p:txBody>
          <a:bodyPr wrap="none" rtlCol="0">
            <a:spAutoFit/>
          </a:bodyPr>
          <a:lstStyle/>
          <a:p>
            <a:r>
              <a:rPr lang="en-US" sz="1600"/>
              <a:t>Doppler</a:t>
            </a:r>
            <a:endParaRPr lang="en-US" sz="1600" dirty="0"/>
          </a:p>
        </p:txBody>
      </p:sp>
      <p:sp>
        <p:nvSpPr>
          <p:cNvPr id="50" name="TextBox 49"/>
          <p:cNvSpPr txBox="1"/>
          <p:nvPr/>
        </p:nvSpPr>
        <p:spPr>
          <a:xfrm>
            <a:off x="2300337" y="4394467"/>
            <a:ext cx="901209" cy="584775"/>
          </a:xfrm>
          <a:prstGeom prst="rect">
            <a:avLst/>
          </a:prstGeom>
          <a:noFill/>
        </p:spPr>
        <p:txBody>
          <a:bodyPr wrap="none" rtlCol="0">
            <a:spAutoFit/>
          </a:bodyPr>
          <a:lstStyle/>
          <a:p>
            <a:r>
              <a:rPr lang="en-US" sz="1600"/>
              <a:t>EFW &amp;</a:t>
            </a:r>
            <a:br>
              <a:rPr lang="en-US" sz="1600"/>
            </a:br>
            <a:r>
              <a:rPr lang="en-US" sz="1600"/>
              <a:t>Doppler</a:t>
            </a:r>
            <a:endParaRPr lang="en-US" sz="1600" dirty="0"/>
          </a:p>
        </p:txBody>
      </p:sp>
      <p:sp>
        <p:nvSpPr>
          <p:cNvPr id="51" name="TextBox 50"/>
          <p:cNvSpPr txBox="1"/>
          <p:nvPr/>
        </p:nvSpPr>
        <p:spPr>
          <a:xfrm>
            <a:off x="4939806" y="4330692"/>
            <a:ext cx="901209" cy="584775"/>
          </a:xfrm>
          <a:prstGeom prst="rect">
            <a:avLst/>
          </a:prstGeom>
          <a:noFill/>
        </p:spPr>
        <p:txBody>
          <a:bodyPr wrap="none" rtlCol="0">
            <a:spAutoFit/>
          </a:bodyPr>
          <a:lstStyle/>
          <a:p>
            <a:r>
              <a:rPr lang="en-US" sz="1600"/>
              <a:t>EFW &amp;</a:t>
            </a:r>
            <a:br>
              <a:rPr lang="en-US" sz="1600"/>
            </a:br>
            <a:r>
              <a:rPr lang="en-US" sz="1600"/>
              <a:t>Doppler</a:t>
            </a:r>
            <a:endParaRPr lang="en-US" sz="1600" dirty="0"/>
          </a:p>
        </p:txBody>
      </p:sp>
      <p:sp>
        <p:nvSpPr>
          <p:cNvPr id="44" name="Left Brace 43"/>
          <p:cNvSpPr/>
          <p:nvPr/>
        </p:nvSpPr>
        <p:spPr bwMode="auto">
          <a:xfrm rot="5400000">
            <a:off x="2070317" y="2344622"/>
            <a:ext cx="389802" cy="1086189"/>
          </a:xfrm>
          <a:prstGeom prst="lef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sp>
        <p:nvSpPr>
          <p:cNvPr id="54" name="Left Brace 53"/>
          <p:cNvSpPr/>
          <p:nvPr/>
        </p:nvSpPr>
        <p:spPr bwMode="auto">
          <a:xfrm rot="5400000">
            <a:off x="3911719" y="1618568"/>
            <a:ext cx="402217" cy="2575543"/>
          </a:xfrm>
          <a:prstGeom prst="lef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sp>
        <p:nvSpPr>
          <p:cNvPr id="55" name="TextBox 54"/>
          <p:cNvSpPr txBox="1"/>
          <p:nvPr/>
        </p:nvSpPr>
        <p:spPr>
          <a:xfrm>
            <a:off x="1807400" y="2348551"/>
            <a:ext cx="833883" cy="338554"/>
          </a:xfrm>
          <a:prstGeom prst="rect">
            <a:avLst/>
          </a:prstGeom>
          <a:noFill/>
        </p:spPr>
        <p:txBody>
          <a:bodyPr wrap="none" rtlCol="0">
            <a:spAutoFit/>
          </a:bodyPr>
          <a:lstStyle/>
          <a:p>
            <a:r>
              <a:rPr lang="en-US" sz="1600" dirty="0"/>
              <a:t>1 week</a:t>
            </a:r>
          </a:p>
        </p:txBody>
      </p:sp>
      <p:sp>
        <p:nvSpPr>
          <p:cNvPr id="56" name="TextBox 55"/>
          <p:cNvSpPr txBox="1"/>
          <p:nvPr/>
        </p:nvSpPr>
        <p:spPr>
          <a:xfrm>
            <a:off x="3581571" y="2365573"/>
            <a:ext cx="936475" cy="338554"/>
          </a:xfrm>
          <a:prstGeom prst="rect">
            <a:avLst/>
          </a:prstGeom>
          <a:noFill/>
        </p:spPr>
        <p:txBody>
          <a:bodyPr wrap="none" rtlCol="0">
            <a:spAutoFit/>
          </a:bodyPr>
          <a:lstStyle/>
          <a:p>
            <a:r>
              <a:rPr lang="en-US" sz="1600" dirty="0"/>
              <a:t>2 weeks</a:t>
            </a:r>
          </a:p>
        </p:txBody>
      </p:sp>
      <p:cxnSp>
        <p:nvCxnSpPr>
          <p:cNvPr id="62" name="Straight Connector 61"/>
          <p:cNvCxnSpPr/>
          <p:nvPr/>
        </p:nvCxnSpPr>
        <p:spPr bwMode="auto">
          <a:xfrm>
            <a:off x="3001213" y="5367437"/>
            <a:ext cx="540060" cy="0"/>
          </a:xfrm>
          <a:prstGeom prst="line">
            <a:avLst/>
          </a:prstGeom>
          <a:solidFill>
            <a:schemeClr val="accent1"/>
          </a:solidFill>
          <a:ln w="38100" cap="flat" cmpd="sng" algn="ctr">
            <a:solidFill>
              <a:schemeClr val="bg2">
                <a:lumMod val="75000"/>
              </a:schemeClr>
            </a:solidFill>
            <a:prstDash val="dash"/>
            <a:round/>
            <a:headEnd type="none" w="med" len="med"/>
            <a:tailEnd type="none" w="med" len="med"/>
          </a:ln>
          <a:effectLst/>
        </p:spPr>
      </p:cxnSp>
      <p:cxnSp>
        <p:nvCxnSpPr>
          <p:cNvPr id="66" name="Straight Connector 65"/>
          <p:cNvCxnSpPr/>
          <p:nvPr/>
        </p:nvCxnSpPr>
        <p:spPr bwMode="auto">
          <a:xfrm>
            <a:off x="3001213" y="5725643"/>
            <a:ext cx="540060" cy="0"/>
          </a:xfrm>
          <a:prstGeom prst="line">
            <a:avLst/>
          </a:prstGeom>
          <a:solidFill>
            <a:schemeClr val="accent1"/>
          </a:solidFill>
          <a:ln w="38100" cap="flat" cmpd="sng" algn="ctr">
            <a:solidFill>
              <a:schemeClr val="tx1">
                <a:lumMod val="85000"/>
                <a:lumOff val="15000"/>
              </a:schemeClr>
            </a:solidFill>
            <a:prstDash val="solid"/>
            <a:round/>
            <a:headEnd type="none" w="med" len="med"/>
            <a:tailEnd type="none" w="med" len="med"/>
          </a:ln>
          <a:effectLst/>
        </p:spPr>
      </p:cxnSp>
      <p:sp>
        <p:nvSpPr>
          <p:cNvPr id="67" name="TextBox 66"/>
          <p:cNvSpPr txBox="1"/>
          <p:nvPr/>
        </p:nvSpPr>
        <p:spPr>
          <a:xfrm>
            <a:off x="3564773" y="5198160"/>
            <a:ext cx="2111475" cy="338554"/>
          </a:xfrm>
          <a:prstGeom prst="rect">
            <a:avLst/>
          </a:prstGeom>
          <a:noFill/>
        </p:spPr>
        <p:txBody>
          <a:bodyPr wrap="none" rtlCol="0">
            <a:spAutoFit/>
          </a:bodyPr>
          <a:lstStyle/>
          <a:p>
            <a:r>
              <a:rPr lang="en-US" sz="1600" dirty="0"/>
              <a:t>Doppler </a:t>
            </a:r>
            <a:r>
              <a:rPr lang="en-GB" sz="1600" dirty="0"/>
              <a:t>/</a:t>
            </a:r>
            <a:r>
              <a:rPr lang="en-US" sz="1600" dirty="0"/>
              <a:t> every week</a:t>
            </a:r>
          </a:p>
        </p:txBody>
      </p:sp>
      <p:sp>
        <p:nvSpPr>
          <p:cNvPr id="68" name="TextBox 67"/>
          <p:cNvSpPr txBox="1"/>
          <p:nvPr/>
        </p:nvSpPr>
        <p:spPr>
          <a:xfrm>
            <a:off x="3575984" y="5556366"/>
            <a:ext cx="2124299" cy="338554"/>
          </a:xfrm>
          <a:prstGeom prst="rect">
            <a:avLst/>
          </a:prstGeom>
          <a:noFill/>
        </p:spPr>
        <p:txBody>
          <a:bodyPr wrap="none" rtlCol="0">
            <a:spAutoFit/>
          </a:bodyPr>
          <a:lstStyle/>
          <a:p>
            <a:r>
              <a:rPr lang="en-US" sz="1600" dirty="0"/>
              <a:t>EFW </a:t>
            </a:r>
            <a:r>
              <a:rPr lang="en-GB" sz="1600" dirty="0"/>
              <a:t>/</a:t>
            </a:r>
            <a:r>
              <a:rPr lang="en-US" sz="1600" dirty="0"/>
              <a:t> every 2 weeks</a:t>
            </a:r>
          </a:p>
        </p:txBody>
      </p:sp>
      <p:sp>
        <p:nvSpPr>
          <p:cNvPr id="63" name="Rectangle 62"/>
          <p:cNvSpPr/>
          <p:nvPr/>
        </p:nvSpPr>
        <p:spPr bwMode="auto">
          <a:xfrm>
            <a:off x="2699792" y="5157192"/>
            <a:ext cx="3304619" cy="815515"/>
          </a:xfrm>
          <a:prstGeom prst="rect">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sp>
        <p:nvSpPr>
          <p:cNvPr id="72" name="Rectangle 71"/>
          <p:cNvSpPr/>
          <p:nvPr/>
        </p:nvSpPr>
        <p:spPr bwMode="auto">
          <a:xfrm>
            <a:off x="107504" y="4948418"/>
            <a:ext cx="2231193" cy="1273453"/>
          </a:xfrm>
          <a:prstGeom prst="rect">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sp>
        <p:nvSpPr>
          <p:cNvPr id="73" name="Rectangle 72"/>
          <p:cNvSpPr/>
          <p:nvPr/>
        </p:nvSpPr>
        <p:spPr bwMode="auto">
          <a:xfrm>
            <a:off x="6537601" y="4941168"/>
            <a:ext cx="2606398" cy="1215235"/>
          </a:xfrm>
          <a:prstGeom prst="rect">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spTree>
    <p:extLst>
      <p:ext uri="{BB962C8B-B14F-4D97-AF65-F5344CB8AC3E}">
        <p14:creationId xmlns:p14="http://schemas.microsoft.com/office/powerpoint/2010/main" val="153534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age</a:t>
            </a:r>
            <a:endParaRPr lang="en-US" sz="1400" b="1" i="1" kern="0" dirty="0">
              <a:solidFill>
                <a:schemeClr val="bg1"/>
              </a:solidFill>
              <a:latin typeface="Arial"/>
            </a:endParaRPr>
          </a:p>
          <a:p>
            <a:pPr algn="ctr" eaLnBrk="1" fontAlgn="auto" hangingPunct="1">
              <a:spcBef>
                <a:spcPts val="0"/>
              </a:spcBef>
              <a:spcAft>
                <a:spcPts val="0"/>
              </a:spcAft>
              <a:defRPr/>
            </a:pPr>
            <a:r>
              <a:rPr lang="pt-BR" sz="1400" i="1" dirty="0">
                <a:solidFill>
                  <a:schemeClr val="bg1"/>
                </a:solidFill>
              </a:rPr>
              <a:t>Caradeux</a:t>
            </a:r>
            <a:r>
              <a:rPr lang="en-US" sz="1400" i="1" kern="0" dirty="0">
                <a:solidFill>
                  <a:schemeClr val="bg1"/>
                </a:solidFill>
                <a:latin typeface="Arial"/>
              </a:rPr>
              <a:t> et al.</a:t>
            </a:r>
            <a:r>
              <a:rPr lang="en-GB" sz="1400" i="1" kern="0" dirty="0">
                <a:solidFill>
                  <a:schemeClr val="bg1"/>
                </a:solidFill>
                <a:latin typeface="Arial"/>
              </a:rPr>
              <a:t>, UOG 2018</a:t>
            </a:r>
          </a:p>
        </p:txBody>
      </p:sp>
      <p:sp>
        <p:nvSpPr>
          <p:cNvPr id="32" name="TextBox 31"/>
          <p:cNvSpPr txBox="1">
            <a:spLocks noChangeArrowheads="1"/>
          </p:cNvSpPr>
          <p:nvPr/>
        </p:nvSpPr>
        <p:spPr bwMode="auto">
          <a:xfrm>
            <a:off x="139298" y="1825660"/>
            <a:ext cx="858559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sz="2800" b="1" dirty="0"/>
              <a:t>Outcome measures</a:t>
            </a:r>
            <a:endParaRPr lang="en-GB" sz="1800" dirty="0"/>
          </a:p>
        </p:txBody>
      </p:sp>
      <p:sp>
        <p:nvSpPr>
          <p:cNvPr id="28" name="TextBox 27"/>
          <p:cNvSpPr txBox="1">
            <a:spLocks noChangeArrowheads="1"/>
          </p:cNvSpPr>
          <p:nvPr/>
        </p:nvSpPr>
        <p:spPr bwMode="auto">
          <a:xfrm>
            <a:off x="139298" y="2744076"/>
            <a:ext cx="4292796" cy="36625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sz="2400" b="1" dirty="0"/>
              <a:t>Adverse perinatal outcome </a:t>
            </a:r>
            <a:br>
              <a:rPr lang="en-GB" sz="2400" b="1" dirty="0"/>
            </a:br>
            <a:r>
              <a:rPr lang="en-GB" sz="2400" b="1" dirty="0"/>
              <a:t>(Primary)</a:t>
            </a:r>
          </a:p>
          <a:p>
            <a:pPr algn="ctr" eaLnBrk="1" hangingPunct="1">
              <a:spcBef>
                <a:spcPct val="0"/>
              </a:spcBef>
              <a:buNone/>
            </a:pPr>
            <a:endParaRPr lang="en-GB" sz="2400" b="1" dirty="0"/>
          </a:p>
          <a:p>
            <a:pPr marL="285750" indent="-285750" eaLnBrk="1" hangingPunct="1">
              <a:spcBef>
                <a:spcPct val="0"/>
              </a:spcBef>
            </a:pPr>
            <a:r>
              <a:rPr lang="en-GB" sz="1600" dirty="0"/>
              <a:t>Non-reassuring </a:t>
            </a:r>
            <a:r>
              <a:rPr lang="en-GB" sz="1600" dirty="0" err="1"/>
              <a:t>fetal</a:t>
            </a:r>
            <a:r>
              <a:rPr lang="en-GB" sz="1600" dirty="0"/>
              <a:t> status requiring emergency Cesarean section. </a:t>
            </a:r>
          </a:p>
          <a:p>
            <a:pPr marL="285750" indent="-285750" eaLnBrk="1" hangingPunct="1">
              <a:spcBef>
                <a:spcPct val="0"/>
              </a:spcBef>
            </a:pPr>
            <a:r>
              <a:rPr lang="en-GB" sz="1600" dirty="0"/>
              <a:t>5-min Apgar score &lt;</a:t>
            </a:r>
            <a:r>
              <a:rPr lang="en-US" sz="1600" dirty="0"/>
              <a:t> </a:t>
            </a:r>
            <a:r>
              <a:rPr lang="en-GB" sz="1600" dirty="0"/>
              <a:t>7 or neonatal metabolic acidosis at birth (defined as presence of pH ≤</a:t>
            </a:r>
            <a:r>
              <a:rPr lang="en-US" sz="1600" dirty="0"/>
              <a:t> </a:t>
            </a:r>
            <a:r>
              <a:rPr lang="en-GB" sz="1600" dirty="0"/>
              <a:t>7.10 and base excess &gt;</a:t>
            </a:r>
            <a:r>
              <a:rPr lang="en-US" sz="1600" dirty="0"/>
              <a:t> </a:t>
            </a:r>
            <a:r>
              <a:rPr lang="en-GB" sz="1600" dirty="0"/>
              <a:t>12 </a:t>
            </a:r>
            <a:r>
              <a:rPr lang="en-GB" sz="1600" dirty="0" err="1"/>
              <a:t>mEq</a:t>
            </a:r>
            <a:r>
              <a:rPr lang="en-GB" sz="1600" dirty="0"/>
              <a:t>/L at birth).</a:t>
            </a:r>
          </a:p>
          <a:p>
            <a:pPr marL="285750" indent="-285750" eaLnBrk="1" hangingPunct="1">
              <a:spcBef>
                <a:spcPct val="0"/>
              </a:spcBef>
            </a:pPr>
            <a:r>
              <a:rPr lang="en-GB" sz="1600" dirty="0"/>
              <a:t>Need for admission to neonatal intensive care unit.  </a:t>
            </a:r>
          </a:p>
          <a:p>
            <a:pPr marL="285750" indent="-285750" eaLnBrk="1" hangingPunct="1">
              <a:spcBef>
                <a:spcPct val="0"/>
              </a:spcBef>
            </a:pPr>
            <a:r>
              <a:rPr lang="en-GB" sz="1600" dirty="0"/>
              <a:t>Perinatal death. </a:t>
            </a:r>
          </a:p>
          <a:p>
            <a:pPr algn="ctr" eaLnBrk="1" hangingPunct="1">
              <a:spcBef>
                <a:spcPct val="0"/>
              </a:spcBef>
              <a:buNone/>
            </a:pPr>
            <a:endParaRPr lang="en-GB" sz="1600" dirty="0"/>
          </a:p>
        </p:txBody>
      </p:sp>
      <p:sp>
        <p:nvSpPr>
          <p:cNvPr id="33" name="TextBox 32"/>
          <p:cNvSpPr txBox="1">
            <a:spLocks noChangeArrowheads="1"/>
          </p:cNvSpPr>
          <p:nvPr/>
        </p:nvSpPr>
        <p:spPr bwMode="auto">
          <a:xfrm>
            <a:off x="4644008" y="2743250"/>
            <a:ext cx="4392488" cy="4056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sz="2400" b="1" dirty="0"/>
              <a:t>Adverse neonatal outcome (</a:t>
            </a:r>
            <a:r>
              <a:rPr lang="en-GB" sz="2400" b="1" dirty="0" err="1"/>
              <a:t>Auxillary</a:t>
            </a:r>
            <a:r>
              <a:rPr lang="en-GB" sz="2400" b="1" dirty="0"/>
              <a:t>)</a:t>
            </a:r>
          </a:p>
          <a:p>
            <a:pPr algn="ctr" eaLnBrk="1" hangingPunct="1">
              <a:spcBef>
                <a:spcPct val="0"/>
              </a:spcBef>
              <a:buNone/>
            </a:pPr>
            <a:endParaRPr lang="en-GB" sz="2400" b="1" dirty="0"/>
          </a:p>
          <a:p>
            <a:r>
              <a:rPr lang="en-GB" sz="1600" dirty="0"/>
              <a:t> Neonatal intensive care unit for neonatal </a:t>
            </a:r>
            <a:r>
              <a:rPr lang="en-GB" sz="1600" dirty="0" err="1"/>
              <a:t>hypoglycemia</a:t>
            </a:r>
            <a:r>
              <a:rPr lang="en-GB" sz="1600" dirty="0"/>
              <a:t> (defined as a plasma glucose level of &lt;</a:t>
            </a:r>
            <a:r>
              <a:rPr lang="en-US" sz="1600" dirty="0"/>
              <a:t> </a:t>
            </a:r>
            <a:r>
              <a:rPr lang="en-GB" sz="1600" dirty="0"/>
              <a:t>30 mg/</a:t>
            </a:r>
            <a:r>
              <a:rPr lang="en-GB" sz="1600" dirty="0" err="1"/>
              <a:t>dL</a:t>
            </a:r>
            <a:r>
              <a:rPr lang="en-GB" sz="1600" dirty="0"/>
              <a:t> in the first 24 h postpartum).</a:t>
            </a:r>
          </a:p>
          <a:p>
            <a:r>
              <a:rPr lang="en-GB" sz="1600" dirty="0"/>
              <a:t> Neonatal hyperbilirubinemia (defined as a peak serum concentration &gt;</a:t>
            </a:r>
            <a:r>
              <a:rPr lang="en-US" sz="1600" dirty="0"/>
              <a:t> </a:t>
            </a:r>
            <a:r>
              <a:rPr lang="en-GB" sz="1600" dirty="0"/>
              <a:t>95</a:t>
            </a:r>
            <a:r>
              <a:rPr lang="en-GB" sz="1600" baseline="30000" dirty="0"/>
              <a:t>th</a:t>
            </a:r>
            <a:r>
              <a:rPr lang="en-GB" sz="1600" dirty="0"/>
              <a:t> centile).</a:t>
            </a:r>
          </a:p>
          <a:p>
            <a:r>
              <a:rPr lang="en-GB" sz="1600" dirty="0"/>
              <a:t> Transient </a:t>
            </a:r>
            <a:r>
              <a:rPr lang="en-GB" sz="1600" dirty="0" err="1"/>
              <a:t>tachypnea</a:t>
            </a:r>
            <a:r>
              <a:rPr lang="en-GB" sz="1600" dirty="0"/>
              <a:t> (defined as onset of </a:t>
            </a:r>
            <a:r>
              <a:rPr lang="en-GB" sz="1600" dirty="0" err="1"/>
              <a:t>tachypnea</a:t>
            </a:r>
            <a:r>
              <a:rPr lang="en-GB" sz="1600" dirty="0"/>
              <a:t> (&gt; 60/min) within 6 h after birth with any of the following: expiratory grunting, flaring of the nostrils or costal retractions). </a:t>
            </a:r>
          </a:p>
          <a:p>
            <a:pPr algn="ctr" eaLnBrk="1" hangingPunct="1">
              <a:spcBef>
                <a:spcPct val="0"/>
              </a:spcBef>
              <a:buNone/>
            </a:pPr>
            <a:endParaRPr lang="en-GB" sz="1600" dirty="0"/>
          </a:p>
        </p:txBody>
      </p:sp>
    </p:spTree>
    <p:extLst>
      <p:ext uri="{BB962C8B-B14F-4D97-AF65-F5344CB8AC3E}">
        <p14:creationId xmlns:p14="http://schemas.microsoft.com/office/powerpoint/2010/main" val="448790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age</a:t>
            </a:r>
            <a:endParaRPr lang="en-US" sz="1400" b="1" i="1" kern="0" dirty="0">
              <a:solidFill>
                <a:schemeClr val="bg1"/>
              </a:solidFill>
              <a:latin typeface="Arial"/>
            </a:endParaRPr>
          </a:p>
          <a:p>
            <a:pPr algn="ctr" eaLnBrk="1" fontAlgn="auto" hangingPunct="1">
              <a:spcBef>
                <a:spcPts val="0"/>
              </a:spcBef>
              <a:spcAft>
                <a:spcPts val="0"/>
              </a:spcAft>
              <a:defRPr/>
            </a:pPr>
            <a:r>
              <a:rPr lang="pt-BR" sz="1400" i="1" dirty="0">
                <a:solidFill>
                  <a:schemeClr val="bg1"/>
                </a:solidFill>
              </a:rPr>
              <a:t>Caradeux</a:t>
            </a:r>
            <a:r>
              <a:rPr lang="en-US" sz="1400" i="1" kern="0" dirty="0">
                <a:solidFill>
                  <a:schemeClr val="bg1"/>
                </a:solidFill>
                <a:latin typeface="Arial"/>
              </a:rPr>
              <a:t> et al.</a:t>
            </a:r>
            <a:r>
              <a:rPr lang="en-GB" sz="1400" i="1" kern="0" dirty="0">
                <a:solidFill>
                  <a:schemeClr val="bg1"/>
                </a:solidFill>
                <a:latin typeface="Arial"/>
              </a:rPr>
              <a:t>, UOG 2018</a:t>
            </a:r>
          </a:p>
        </p:txBody>
      </p:sp>
      <p:graphicFrame>
        <p:nvGraphicFramePr>
          <p:cNvPr id="10" name="Chart 9"/>
          <p:cNvGraphicFramePr/>
          <p:nvPr>
            <p:extLst>
              <p:ext uri="{D42A27DB-BD31-4B8C-83A1-F6EECF244321}">
                <p14:modId xmlns:p14="http://schemas.microsoft.com/office/powerpoint/2010/main" val="2709517619"/>
              </p:ext>
            </p:extLst>
          </p:nvPr>
        </p:nvGraphicFramePr>
        <p:xfrm>
          <a:off x="3019435" y="2204864"/>
          <a:ext cx="2632685" cy="363606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3" name="Chart 12"/>
          <p:cNvGraphicFramePr/>
          <p:nvPr>
            <p:extLst>
              <p:ext uri="{D42A27DB-BD31-4B8C-83A1-F6EECF244321}">
                <p14:modId xmlns:p14="http://schemas.microsoft.com/office/powerpoint/2010/main" val="3643430287"/>
              </p:ext>
            </p:extLst>
          </p:nvPr>
        </p:nvGraphicFramePr>
        <p:xfrm>
          <a:off x="5833884" y="1988840"/>
          <a:ext cx="3490644" cy="4725144"/>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4" name="Chart 23"/>
          <p:cNvGraphicFramePr/>
          <p:nvPr>
            <p:extLst>
              <p:ext uri="{D42A27DB-BD31-4B8C-83A1-F6EECF244321}">
                <p14:modId xmlns:p14="http://schemas.microsoft.com/office/powerpoint/2010/main" val="1286942160"/>
              </p:ext>
            </p:extLst>
          </p:nvPr>
        </p:nvGraphicFramePr>
        <p:xfrm>
          <a:off x="-468560" y="1844825"/>
          <a:ext cx="3943597" cy="4896544"/>
        </p:xfrm>
        <a:graphic>
          <a:graphicData uri="http://schemas.openxmlformats.org/drawingml/2006/chart">
            <c:chart xmlns:c="http://schemas.openxmlformats.org/drawingml/2006/chart" xmlns:r="http://schemas.openxmlformats.org/officeDocument/2006/relationships" r:id="rId7"/>
          </a:graphicData>
        </a:graphic>
      </p:graphicFrame>
      <p:sp>
        <p:nvSpPr>
          <p:cNvPr id="36" name="TextBox 35"/>
          <p:cNvSpPr txBox="1">
            <a:spLocks noChangeArrowheads="1"/>
          </p:cNvSpPr>
          <p:nvPr/>
        </p:nvSpPr>
        <p:spPr bwMode="auto">
          <a:xfrm>
            <a:off x="2843808" y="1653678"/>
            <a:ext cx="458493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sz="2800" b="1" dirty="0"/>
              <a:t>Results</a:t>
            </a:r>
            <a:endParaRPr lang="en-GB" sz="1800" dirty="0"/>
          </a:p>
        </p:txBody>
      </p:sp>
      <p:sp>
        <p:nvSpPr>
          <p:cNvPr id="2" name="Left Brace 1">
            <a:extLst>
              <a:ext uri="{FF2B5EF4-FFF2-40B4-BE49-F238E27FC236}">
                <a16:creationId xmlns:a16="http://schemas.microsoft.com/office/drawing/2014/main" id="{A986807F-D734-3449-91D9-AF2347D4C355}"/>
              </a:ext>
            </a:extLst>
          </p:cNvPr>
          <p:cNvSpPr/>
          <p:nvPr/>
        </p:nvSpPr>
        <p:spPr bwMode="auto">
          <a:xfrm>
            <a:off x="5292080" y="2132856"/>
            <a:ext cx="576064" cy="4443204"/>
          </a:xfrm>
          <a:prstGeom prst="leftBrace">
            <a:avLst/>
          </a:prstGeom>
          <a:noFill/>
          <a:ln w="5715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spTree>
    <p:extLst>
      <p:ext uri="{BB962C8B-B14F-4D97-AF65-F5344CB8AC3E}">
        <p14:creationId xmlns:p14="http://schemas.microsoft.com/office/powerpoint/2010/main" val="1974251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age</a:t>
            </a:r>
            <a:endParaRPr lang="en-US" sz="1400" b="1" i="1" kern="0" dirty="0">
              <a:solidFill>
                <a:schemeClr val="bg1"/>
              </a:solidFill>
              <a:latin typeface="Arial"/>
            </a:endParaRPr>
          </a:p>
          <a:p>
            <a:pPr algn="ctr" eaLnBrk="1" fontAlgn="auto" hangingPunct="1">
              <a:spcBef>
                <a:spcPts val="0"/>
              </a:spcBef>
              <a:spcAft>
                <a:spcPts val="0"/>
              </a:spcAft>
              <a:defRPr/>
            </a:pPr>
            <a:r>
              <a:rPr lang="pt-BR" sz="1400" i="1" dirty="0">
                <a:solidFill>
                  <a:schemeClr val="bg1"/>
                </a:solidFill>
              </a:rPr>
              <a:t>Caradeux</a:t>
            </a:r>
            <a:r>
              <a:rPr lang="en-US" sz="1400" i="1" kern="0" dirty="0">
                <a:solidFill>
                  <a:schemeClr val="bg1"/>
                </a:solidFill>
                <a:latin typeface="Arial"/>
              </a:rPr>
              <a:t> et al.</a:t>
            </a:r>
            <a:r>
              <a:rPr lang="en-GB" sz="1400" i="1" kern="0" dirty="0">
                <a:solidFill>
                  <a:schemeClr val="bg1"/>
                </a:solidFill>
                <a:latin typeface="Arial"/>
              </a:rPr>
              <a:t>, UOG 2018</a:t>
            </a:r>
          </a:p>
        </p:txBody>
      </p:sp>
      <p:sp>
        <p:nvSpPr>
          <p:cNvPr id="36" name="TextBox 35"/>
          <p:cNvSpPr txBox="1">
            <a:spLocks noChangeArrowheads="1"/>
          </p:cNvSpPr>
          <p:nvPr/>
        </p:nvSpPr>
        <p:spPr bwMode="auto">
          <a:xfrm>
            <a:off x="2279530" y="1700808"/>
            <a:ext cx="458493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sz="2800" b="1" dirty="0"/>
              <a:t>Results</a:t>
            </a:r>
            <a:endParaRPr lang="en-GB" sz="1800" dirty="0"/>
          </a:p>
        </p:txBody>
      </p:sp>
      <p:sp>
        <p:nvSpPr>
          <p:cNvPr id="14" name="TextBox 13"/>
          <p:cNvSpPr txBox="1"/>
          <p:nvPr/>
        </p:nvSpPr>
        <p:spPr>
          <a:xfrm>
            <a:off x="6579350" y="2246454"/>
            <a:ext cx="2564648" cy="4401205"/>
          </a:xfrm>
          <a:prstGeom prst="rect">
            <a:avLst/>
          </a:prstGeom>
          <a:noFill/>
        </p:spPr>
        <p:txBody>
          <a:bodyPr wrap="square" rtlCol="0">
            <a:spAutoFit/>
          </a:bodyPr>
          <a:lstStyle/>
          <a:p>
            <a:r>
              <a:rPr lang="en-US" dirty="0"/>
              <a:t>Statistically significant differences between study groups:</a:t>
            </a:r>
          </a:p>
          <a:p>
            <a:endParaRPr lang="en-US" sz="800" dirty="0"/>
          </a:p>
          <a:p>
            <a:pPr marL="285750" indent="-285750">
              <a:buFontTx/>
              <a:buChar char="-"/>
            </a:pPr>
            <a:r>
              <a:rPr lang="en-US" sz="1600" dirty="0"/>
              <a:t>GA at delivery.</a:t>
            </a:r>
          </a:p>
          <a:p>
            <a:pPr marL="285750" indent="-285750">
              <a:buFontTx/>
              <a:buChar char="-"/>
            </a:pPr>
            <a:r>
              <a:rPr lang="en-US" sz="1600" dirty="0"/>
              <a:t>EFW </a:t>
            </a:r>
            <a:r>
              <a:rPr lang="en-US" sz="1600" i="1" dirty="0"/>
              <a:t>z</a:t>
            </a:r>
            <a:r>
              <a:rPr lang="en-US" sz="1600" dirty="0"/>
              <a:t>-score at diagnosis.</a:t>
            </a:r>
          </a:p>
          <a:p>
            <a:pPr marL="285750" indent="-285750">
              <a:buFontTx/>
              <a:buChar char="-"/>
            </a:pPr>
            <a:r>
              <a:rPr lang="en-US" sz="1600" dirty="0"/>
              <a:t>EFW </a:t>
            </a:r>
            <a:r>
              <a:rPr lang="en-US" sz="1600" i="1" dirty="0"/>
              <a:t>z</a:t>
            </a:r>
            <a:r>
              <a:rPr lang="en-US" sz="1600" dirty="0"/>
              <a:t>-score at last ultrasound.</a:t>
            </a:r>
          </a:p>
          <a:p>
            <a:pPr marL="285750" indent="-285750">
              <a:buFontTx/>
              <a:buChar char="-"/>
            </a:pPr>
            <a:r>
              <a:rPr lang="en-US" sz="1600" dirty="0"/>
              <a:t>Uterine, umbilical and middle cerebral artery PI </a:t>
            </a:r>
            <a:r>
              <a:rPr lang="en-US" sz="1600" i="1" dirty="0"/>
              <a:t>z</a:t>
            </a:r>
            <a:r>
              <a:rPr lang="en-US" sz="1600" dirty="0"/>
              <a:t>-scores.</a:t>
            </a:r>
          </a:p>
          <a:p>
            <a:pPr marL="285750" indent="-285750">
              <a:buFontTx/>
              <a:buChar char="-"/>
            </a:pPr>
            <a:r>
              <a:rPr lang="en-US" sz="1600" dirty="0"/>
              <a:t>CPR </a:t>
            </a:r>
            <a:r>
              <a:rPr lang="en-US" sz="1600" i="1" dirty="0"/>
              <a:t>z</a:t>
            </a:r>
            <a:r>
              <a:rPr lang="en-US" sz="1600" dirty="0"/>
              <a:t>-score.</a:t>
            </a:r>
          </a:p>
          <a:p>
            <a:pPr marL="285750" indent="-285750">
              <a:buFontTx/>
              <a:buChar char="-"/>
            </a:pPr>
            <a:r>
              <a:rPr lang="en-US" sz="1600" dirty="0"/>
              <a:t>EFW </a:t>
            </a:r>
            <a:r>
              <a:rPr lang="en-US" sz="1600" i="1" dirty="0"/>
              <a:t>z</a:t>
            </a:r>
            <a:r>
              <a:rPr lang="en-US" sz="1600" dirty="0"/>
              <a:t>-velocity in lowest decile.</a:t>
            </a:r>
          </a:p>
          <a:p>
            <a:pPr marL="285750" indent="-285750">
              <a:buFontTx/>
              <a:buChar char="-"/>
            </a:pPr>
            <a:r>
              <a:rPr lang="en-US" sz="1600" dirty="0"/>
              <a:t>FGR and SGA incidence.</a:t>
            </a:r>
          </a:p>
        </p:txBody>
      </p:sp>
      <p:sp>
        <p:nvSpPr>
          <p:cNvPr id="18" name="Rectangle 17"/>
          <p:cNvSpPr/>
          <p:nvPr/>
        </p:nvSpPr>
        <p:spPr bwMode="auto">
          <a:xfrm>
            <a:off x="1043608" y="3212976"/>
            <a:ext cx="144016" cy="288032"/>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sp>
        <p:nvSpPr>
          <p:cNvPr id="19" name="Rectangle 18"/>
          <p:cNvSpPr/>
          <p:nvPr/>
        </p:nvSpPr>
        <p:spPr bwMode="auto">
          <a:xfrm>
            <a:off x="395536" y="3068960"/>
            <a:ext cx="72008" cy="14401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pic>
        <p:nvPicPr>
          <p:cNvPr id="4" name="Picture 3"/>
          <p:cNvPicPr>
            <a:picLocks noChangeAspect="1"/>
          </p:cNvPicPr>
          <p:nvPr/>
        </p:nvPicPr>
        <p:blipFill>
          <a:blip r:embed="rId5"/>
          <a:stretch>
            <a:fillRect/>
          </a:stretch>
        </p:blipFill>
        <p:spPr>
          <a:xfrm>
            <a:off x="103969" y="2392467"/>
            <a:ext cx="6475381" cy="3867802"/>
          </a:xfrm>
          <a:prstGeom prst="rect">
            <a:avLst/>
          </a:prstGeom>
        </p:spPr>
      </p:pic>
    </p:spTree>
    <p:extLst>
      <p:ext uri="{BB962C8B-B14F-4D97-AF65-F5344CB8AC3E}">
        <p14:creationId xmlns:p14="http://schemas.microsoft.com/office/powerpoint/2010/main" val="944857060"/>
      </p:ext>
    </p:extLst>
  </p:cSld>
  <p:clrMapOvr>
    <a:masterClrMapping/>
  </p:clrMapOvr>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18214</TotalTime>
  <Words>1232</Words>
  <Application>Microsoft Office PowerPoint</Application>
  <PresentationFormat>On-screen Show (4:3)</PresentationFormat>
  <Paragraphs>178</Paragraphs>
  <Slides>15</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MS PGothic</vt:lpstr>
      <vt:lpstr>Arial</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Asma Khalil</dc:creator>
  <cp:lastModifiedBy>Renata Kotsia</cp:lastModifiedBy>
  <cp:revision>1025</cp:revision>
  <dcterms:created xsi:type="dcterms:W3CDTF">2011-05-07T13:59:23Z</dcterms:created>
  <dcterms:modified xsi:type="dcterms:W3CDTF">2018-08-14T10:06:20Z</dcterms:modified>
</cp:coreProperties>
</file>