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812" r:id="rId2"/>
  </p:sldMasterIdLst>
  <p:notesMasterIdLst>
    <p:notesMasterId r:id="rId14"/>
  </p:notesMasterIdLst>
  <p:sldIdLst>
    <p:sldId id="329" r:id="rId3"/>
    <p:sldId id="350" r:id="rId4"/>
    <p:sldId id="349" r:id="rId5"/>
    <p:sldId id="384" r:id="rId6"/>
    <p:sldId id="398" r:id="rId7"/>
    <p:sldId id="353" r:id="rId8"/>
    <p:sldId id="379" r:id="rId9"/>
    <p:sldId id="387" r:id="rId10"/>
    <p:sldId id="400" r:id="rId11"/>
    <p:sldId id="381" r:id="rId12"/>
    <p:sldId id="371" r:id="rId13"/>
  </p:sldIdLst>
  <p:sldSz cx="9144000" cy="6858000" type="screen4x3"/>
  <p:notesSz cx="6761163" cy="99425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618">
          <p15:clr>
            <a:srgbClr val="A4A3A4"/>
          </p15:clr>
        </p15:guide>
        <p15:guide id="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D6E4"/>
    <a:srgbClr val="EADEE7"/>
    <a:srgbClr val="ED1D24"/>
    <a:srgbClr val="445895"/>
    <a:srgbClr val="CDDEFF"/>
    <a:srgbClr val="002060"/>
    <a:srgbClr val="F0F3FB"/>
    <a:srgbClr val="E2E1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80" autoAdjust="0"/>
    <p:restoredTop sz="88386" autoAdjust="0"/>
  </p:normalViewPr>
  <p:slideViewPr>
    <p:cSldViewPr>
      <p:cViewPr varScale="1">
        <p:scale>
          <a:sx n="96" d="100"/>
          <a:sy n="96" d="100"/>
        </p:scale>
        <p:origin x="84" y="108"/>
      </p:cViewPr>
      <p:guideLst>
        <p:guide orient="horz" pos="2160"/>
        <p:guide pos="2880"/>
        <p:guide orient="horz" pos="618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7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E85DC6F2-61F7-47F7-BDDB-8773C9C1B552}" type="datetimeFigureOut">
              <a:rPr lang="it-IT"/>
              <a:pPr>
                <a:defRPr/>
              </a:pPr>
              <a:t>18/12/2019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A07579C-B849-46E4-81D5-095676F8793D}" type="slidenum">
              <a:rPr lang="en-US"/>
              <a:pPr>
                <a:defRPr/>
              </a:pPr>
              <a:t>‹#›</a:t>
            </a:fld>
            <a:endParaRPr lang="it-IT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2969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6D345E7-095D-4628-A017-2AA883E147ED}" type="slidenum">
              <a:rPr lang="en-GB" altLang="it-IT" smtClean="0">
                <a:solidFill>
                  <a:srgbClr val="000000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GB" altLang="it-IT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it-IT" dirty="0"/>
          </a:p>
        </p:txBody>
      </p:sp>
    </p:spTree>
    <p:extLst>
      <p:ext uri="{BB962C8B-B14F-4D97-AF65-F5344CB8AC3E}">
        <p14:creationId xmlns:p14="http://schemas.microsoft.com/office/powerpoint/2010/main" val="254650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22532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EC641F3-085E-404A-B442-0231AFD4B84A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471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24580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CE584FA-CD33-4012-8C28-E8FE9CE9CBC9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5550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34820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A44F31C-2D1F-4EC9-B3F1-334B594AA577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868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07579C-B849-46E4-81D5-095676F8793D}" type="slidenum">
              <a:rPr lang="en-US" smtClean="0"/>
              <a:pPr>
                <a:defRPr/>
              </a:pPr>
              <a:t>7</a:t>
            </a:fld>
            <a:endParaRPr lang="it-IT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24853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34820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A44F31C-2D1F-4EC9-B3F1-334B594AA577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9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070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59396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D62B56D-1B15-44DE-B517-41FD56C48F94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11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301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E3EC82-1B01-4E61-8144-D6203CB61C62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0175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D8DF2-7700-485C-A24B-6C4C21AB59CF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803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C36B0-32BF-4C1D-8B14-A851CC5C51F3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3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3B851-8467-4832-92CA-ED9F07BADCA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4433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4CE0B-E619-4A04-AFDC-98E880E5E2A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76757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D40B0-C877-4B88-B941-F24B4AD5AAE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01941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C06DB-2521-444A-8DBE-D0AA6A95A11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27672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F55CC-90EC-4ED1-B27D-C5BB50F5A40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4762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1B118-3A41-4160-BC46-15821FE1628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38244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5A405-2C77-4A47-9402-95622389C78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57828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66658-6B9B-46F2-8D64-99C8FA404B3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7852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09CB6-6D70-440F-BE29-455026851B21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26864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1DCDB-A505-4D00-A47A-42AB4F4F12D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61720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8D181-7187-4539-95BF-29D4AC90ABA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89475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5E476-6F4A-42B8-8255-3D7FB57E1F9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1626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07470-8E3A-4B11-89EA-065FF43B9312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7632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3EB94-954C-42B7-BC7B-F6998BFAAE35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5884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78C1A-D1D9-4F7B-859A-60F116829842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048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9177E-B0CC-4BAA-86B1-C7EC57F86527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9769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A35F0-57CA-4226-B22C-AEDC13518215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844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913055-48F1-4760-A228-BF2BB82244EF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1009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5BB04-7A9D-4F2A-9B1F-9B9D5AF2E16F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98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Click to edit Master text styles</a:t>
            </a:r>
          </a:p>
          <a:p>
            <a:pPr lvl="1"/>
            <a:r>
              <a:rPr lang="en-GB" altLang="it-IT"/>
              <a:t>Second level</a:t>
            </a:r>
          </a:p>
          <a:p>
            <a:pPr lvl="2"/>
            <a:r>
              <a:rPr lang="en-GB" altLang="it-IT"/>
              <a:t>Third level</a:t>
            </a:r>
          </a:p>
          <a:p>
            <a:pPr lvl="3"/>
            <a:r>
              <a:rPr lang="en-GB" altLang="it-IT"/>
              <a:t>Fourth level</a:t>
            </a:r>
          </a:p>
          <a:p>
            <a:pPr lvl="4"/>
            <a:r>
              <a:rPr lang="en-GB" altLang="it-I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i="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i="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i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13D8571-8C07-428E-A66A-16124D03FB04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85" r:id="rId1"/>
    <p:sldLayoutId id="2147487586" r:id="rId2"/>
    <p:sldLayoutId id="2147487587" r:id="rId3"/>
    <p:sldLayoutId id="2147487588" r:id="rId4"/>
    <p:sldLayoutId id="2147487589" r:id="rId5"/>
    <p:sldLayoutId id="2147487590" r:id="rId6"/>
    <p:sldLayoutId id="2147487591" r:id="rId7"/>
    <p:sldLayoutId id="2147487592" r:id="rId8"/>
    <p:sldLayoutId id="2147487593" r:id="rId9"/>
    <p:sldLayoutId id="2147487594" r:id="rId10"/>
    <p:sldLayoutId id="21474875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Click to edit Master text styles</a:t>
            </a:r>
          </a:p>
          <a:p>
            <a:pPr lvl="1"/>
            <a:r>
              <a:rPr lang="en-GB" altLang="it-IT"/>
              <a:t>Second level</a:t>
            </a:r>
          </a:p>
          <a:p>
            <a:pPr lvl="2"/>
            <a:r>
              <a:rPr lang="en-GB" altLang="it-IT"/>
              <a:t>Third level</a:t>
            </a:r>
          </a:p>
          <a:p>
            <a:pPr lvl="3"/>
            <a:r>
              <a:rPr lang="en-GB" altLang="it-IT"/>
              <a:t>Fourth level</a:t>
            </a:r>
          </a:p>
          <a:p>
            <a:pPr lvl="4"/>
            <a:r>
              <a:rPr lang="en-GB" altLang="it-IT"/>
              <a:t>Fifth level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i="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i="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i="0">
                <a:solidFill>
                  <a:srgbClr val="000000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62B089E-E7A4-431C-A446-EF849B64A32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618" r:id="rId1"/>
    <p:sldLayoutId id="2147487619" r:id="rId2"/>
    <p:sldLayoutId id="2147487620" r:id="rId3"/>
    <p:sldLayoutId id="2147487621" r:id="rId4"/>
    <p:sldLayoutId id="2147487622" r:id="rId5"/>
    <p:sldLayoutId id="2147487623" r:id="rId6"/>
    <p:sldLayoutId id="2147487624" r:id="rId7"/>
    <p:sldLayoutId id="2147487625" r:id="rId8"/>
    <p:sldLayoutId id="2147487626" r:id="rId9"/>
    <p:sldLayoutId id="2147487627" r:id="rId10"/>
    <p:sldLayoutId id="214748762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17415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16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228600" y="1295400"/>
            <a:ext cx="87487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it-IT" b="1" i="0" dirty="0">
                <a:solidFill>
                  <a:srgbClr val="000000"/>
                </a:solidFill>
                <a:cs typeface="Arial" panose="020B0604020202020204" pitchFamily="34" charset="0"/>
              </a:rPr>
              <a:t>UOG Journal Club: January 2020</a:t>
            </a:r>
          </a:p>
        </p:txBody>
      </p:sp>
      <p:sp>
        <p:nvSpPr>
          <p:cNvPr id="17412" name="TextBox 1"/>
          <p:cNvSpPr txBox="1">
            <a:spLocks noChangeArrowheads="1"/>
          </p:cNvSpPr>
          <p:nvPr/>
        </p:nvSpPr>
        <p:spPr bwMode="auto">
          <a:xfrm>
            <a:off x="251520" y="2060848"/>
            <a:ext cx="8424936" cy="297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" sz="2600" b="1" i="0" dirty="0"/>
              <a:t>Comparative analysis of </a:t>
            </a:r>
            <a:r>
              <a:rPr lang="it-IT" sz="2600" b="1" i="0" dirty="0"/>
              <a:t>2-year </a:t>
            </a:r>
            <a:r>
              <a:rPr lang="it-IT" sz="2600" b="1" i="0" dirty="0" err="1"/>
              <a:t>outcomes</a:t>
            </a:r>
            <a:r>
              <a:rPr lang="it-IT" sz="2600" b="1" i="0" dirty="0"/>
              <a:t> in GRIT and TRUFFLE trials</a:t>
            </a:r>
            <a:endParaRPr lang="en" sz="2600" b="1" i="0" dirty="0"/>
          </a:p>
          <a:p>
            <a:pPr algn="ctr">
              <a:buNone/>
            </a:pPr>
            <a:endParaRPr lang="en" sz="2000" b="1" i="0" dirty="0"/>
          </a:p>
          <a:p>
            <a:pPr algn="ctr">
              <a:buNone/>
            </a:pPr>
            <a:r>
              <a:rPr lang="sv-SE" sz="1800" i="0" dirty="0"/>
              <a:t>W. </a:t>
            </a:r>
            <a:r>
              <a:rPr lang="sv-SE" sz="1800" i="0" dirty="0" smtClean="0"/>
              <a:t>GANZEVOORT, </a:t>
            </a:r>
            <a:r>
              <a:rPr lang="sv-SE" sz="1800" i="0" dirty="0"/>
              <a:t>J. G. </a:t>
            </a:r>
            <a:r>
              <a:rPr lang="sv-SE" sz="1800" i="0" dirty="0" smtClean="0"/>
              <a:t>THORNTON, </a:t>
            </a:r>
            <a:r>
              <a:rPr lang="sv-SE" sz="1800" i="0" dirty="0"/>
              <a:t>N. </a:t>
            </a:r>
            <a:r>
              <a:rPr lang="sv-SE" sz="1800" i="0" dirty="0" smtClean="0"/>
              <a:t>MARLOW, </a:t>
            </a:r>
            <a:r>
              <a:rPr lang="sv-SE" sz="1800" i="0" dirty="0"/>
              <a:t>B. </a:t>
            </a:r>
            <a:r>
              <a:rPr lang="sv-SE" sz="1800" i="0" dirty="0" smtClean="0"/>
              <a:t>THILAGANATHAN,</a:t>
            </a:r>
            <a:endParaRPr lang="sv-SE" sz="1800" i="0" dirty="0"/>
          </a:p>
          <a:p>
            <a:pPr algn="ctr">
              <a:buNone/>
            </a:pPr>
            <a:r>
              <a:rPr lang="sv-SE" sz="1800" i="0" dirty="0"/>
              <a:t>B. </a:t>
            </a:r>
            <a:r>
              <a:rPr lang="sv-SE" sz="1800" i="0" dirty="0" smtClean="0"/>
              <a:t>ARABIN, </a:t>
            </a:r>
            <a:r>
              <a:rPr lang="sv-SE" sz="1800" i="0" dirty="0"/>
              <a:t>F. </a:t>
            </a:r>
            <a:r>
              <a:rPr lang="sv-SE" sz="1800" i="0" dirty="0" smtClean="0"/>
              <a:t>PREFUMO, </a:t>
            </a:r>
            <a:r>
              <a:rPr lang="sv-SE" sz="1800" i="0" dirty="0"/>
              <a:t>C. </a:t>
            </a:r>
            <a:r>
              <a:rPr lang="sv-SE" sz="1800" i="0" dirty="0" smtClean="0"/>
              <a:t>LEES </a:t>
            </a:r>
            <a:r>
              <a:rPr lang="sv-SE" sz="1800" i="0" dirty="0"/>
              <a:t>and H. </a:t>
            </a:r>
            <a:r>
              <a:rPr lang="sv-SE" sz="1800" i="0" dirty="0" smtClean="0"/>
              <a:t>WOLF,  </a:t>
            </a:r>
          </a:p>
          <a:p>
            <a:pPr algn="ctr">
              <a:buNone/>
            </a:pPr>
            <a:r>
              <a:rPr lang="sv-SE" sz="1800" i="0" dirty="0" smtClean="0"/>
              <a:t>for </a:t>
            </a:r>
            <a:r>
              <a:rPr lang="sv-SE" sz="1800" i="0" dirty="0"/>
              <a:t>the GRIT Study Group </a:t>
            </a:r>
            <a:r>
              <a:rPr lang="sv-SE" sz="1800" i="0" dirty="0" smtClean="0"/>
              <a:t>and the </a:t>
            </a:r>
            <a:r>
              <a:rPr lang="sv-SE" sz="1800" i="0" dirty="0"/>
              <a:t>TRUFFLE Study Group</a:t>
            </a:r>
          </a:p>
          <a:p>
            <a:pPr>
              <a:buNone/>
            </a:pPr>
            <a:endParaRPr lang="sv-SE" sz="1800" i="0" dirty="0"/>
          </a:p>
          <a:p>
            <a:pPr algn="ctr" eaLnBrk="1" hangingPunct="1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it-IT" sz="1800" dirty="0"/>
              <a:t>Volume 55, Issue 1, pages </a:t>
            </a:r>
            <a:r>
              <a:rPr lang="it-IT" sz="1800" dirty="0" smtClean="0"/>
              <a:t>68–74</a:t>
            </a:r>
            <a:endParaRPr lang="en-GB" sz="1800" b="1" dirty="0"/>
          </a:p>
        </p:txBody>
      </p:sp>
      <p:sp>
        <p:nvSpPr>
          <p:cNvPr id="17413" name="TextBox 2"/>
          <p:cNvSpPr txBox="1">
            <a:spLocks noChangeArrowheads="1"/>
          </p:cNvSpPr>
          <p:nvPr/>
        </p:nvSpPr>
        <p:spPr bwMode="auto">
          <a:xfrm>
            <a:off x="2051720" y="5517232"/>
            <a:ext cx="6263208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1900" i="0" dirty="0">
                <a:solidFill>
                  <a:srgbClr val="000000"/>
                </a:solidFill>
                <a:cs typeface="Arial" panose="020B0604020202020204" pitchFamily="34" charset="0"/>
              </a:rPr>
              <a:t>Journal Club slides prepared by Dr Alessandra </a:t>
            </a:r>
            <a:r>
              <a:rPr lang="en-GB" altLang="it-IT" sz="1900" i="0" dirty="0" err="1">
                <a:solidFill>
                  <a:srgbClr val="000000"/>
                </a:solidFill>
                <a:cs typeface="Arial" panose="020B0604020202020204" pitchFamily="34" charset="0"/>
              </a:rPr>
              <a:t>Familiari</a:t>
            </a:r>
            <a:endParaRPr lang="en-GB" altLang="it-IT" sz="1900" i="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1900" i="0" dirty="0">
                <a:solidFill>
                  <a:srgbClr val="000000"/>
                </a:solidFill>
                <a:cs typeface="Arial" panose="020B0604020202020204" pitchFamily="34" charset="0"/>
              </a:rPr>
              <a:t>(UOG Editor for Trainees)</a:t>
            </a:r>
          </a:p>
        </p:txBody>
      </p:sp>
      <p:pic>
        <p:nvPicPr>
          <p:cNvPr id="17414" name="Picture 51" descr="\\ISUOG-DC01\users\ostirrup\Desktop\Journal Club logo.tif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199623"/>
            <a:ext cx="1431677" cy="1184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17412" grpId="0"/>
      <p:bldP spid="174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81000" y="2204864"/>
            <a:ext cx="8458200" cy="1714315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defPPr>
              <a:defRPr lang="en-GB"/>
            </a:defPPr>
            <a:lvl1pPr marL="0" indent="0" algn="ctr">
              <a:spcBef>
                <a:spcPct val="20000"/>
              </a:spcBef>
              <a:buNone/>
              <a:defRPr sz="1700" b="1" i="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" b="0" dirty="0"/>
              <a:t>This is the fir</a:t>
            </a:r>
            <a:r>
              <a:rPr lang="it-IT" b="0" dirty="0"/>
              <a:t>st</a:t>
            </a:r>
            <a:r>
              <a:rPr lang="en" b="0" dirty="0"/>
              <a:t> work providing a comparative analysis of t</a:t>
            </a:r>
            <a:r>
              <a:rPr lang="it-IT" b="0" dirty="0"/>
              <a:t>he</a:t>
            </a:r>
            <a:r>
              <a:rPr lang="en" b="0" dirty="0"/>
              <a:t> effect on perinatal outcome of </a:t>
            </a:r>
            <a:r>
              <a:rPr lang="en" b="0" dirty="0" smtClean="0"/>
              <a:t>different </a:t>
            </a:r>
            <a:r>
              <a:rPr lang="en" b="0" dirty="0"/>
              <a:t>monitoring techniques for </a:t>
            </a:r>
            <a:r>
              <a:rPr lang="en" b="0" dirty="0" smtClean="0"/>
              <a:t>early-onset </a:t>
            </a:r>
            <a:r>
              <a:rPr lang="en" b="0" dirty="0"/>
              <a:t>FGR in the two existing </a:t>
            </a:r>
            <a:r>
              <a:rPr lang="en" b="0" dirty="0" smtClean="0"/>
              <a:t>randomized controlled trials </a:t>
            </a:r>
            <a:r>
              <a:rPr lang="en" b="0" dirty="0"/>
              <a:t>(GRIT and TRUFFLE</a:t>
            </a:r>
            <a:r>
              <a:rPr lang="en" b="0" dirty="0" smtClean="0"/>
              <a:t>).</a:t>
            </a:r>
            <a:endParaRPr lang="en" b="0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" b="0" dirty="0"/>
              <a:t>A limitation of the study is that it was not possible to perform </a:t>
            </a:r>
            <a:r>
              <a:rPr lang="en" b="0" dirty="0" smtClean="0"/>
              <a:t>an IPD-MA.</a:t>
            </a:r>
            <a:endParaRPr lang="en" b="0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483768" y="1609636"/>
            <a:ext cx="449834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Strengths and limitations</a:t>
            </a:r>
            <a:endParaRPr lang="en-GB" altLang="it-IT" sz="2800" dirty="0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347864" y="4338925"/>
            <a:ext cx="214193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Conclusion</a:t>
            </a:r>
            <a:endParaRPr lang="en-GB" altLang="it-IT" sz="2800" dirty="0"/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A9FDFE4E-F434-B641-8FF5-AD0AB7AAA3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440" y="4843480"/>
            <a:ext cx="8458200" cy="1338828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defPPr>
              <a:defRPr lang="en-GB"/>
            </a:defPPr>
            <a:lvl1pPr marL="0" indent="0" algn="ctr">
              <a:spcBef>
                <a:spcPct val="20000"/>
              </a:spcBef>
              <a:buNone/>
              <a:defRPr sz="1700" b="1" i="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algn="just">
              <a:lnSpc>
                <a:spcPct val="150000"/>
              </a:lnSpc>
            </a:pPr>
            <a:r>
              <a:rPr lang="it-IT" sz="1800" b="0" dirty="0"/>
              <a:t>This analysis supports the idea that the optimal method for fetal monitoring in pregnancies complicated by early-onset </a:t>
            </a:r>
            <a:r>
              <a:rPr lang="it-IT" sz="1800" b="0" dirty="0" smtClean="0"/>
              <a:t>FGR is </a:t>
            </a:r>
            <a:r>
              <a:rPr lang="it-IT" sz="1800" b="0" dirty="0"/>
              <a:t>a combination of </a:t>
            </a:r>
            <a:r>
              <a:rPr lang="it-IT" sz="1800" b="0" dirty="0" smtClean="0"/>
              <a:t>cCTG </a:t>
            </a:r>
            <a:r>
              <a:rPr lang="it-IT" sz="1800" b="0" dirty="0"/>
              <a:t>and </a:t>
            </a:r>
            <a:r>
              <a:rPr lang="it-IT" sz="1800" b="0" dirty="0" smtClean="0"/>
              <a:t>DV Doppler assessment.</a:t>
            </a:r>
            <a:endParaRPr lang="en" sz="1800" b="0" dirty="0"/>
          </a:p>
        </p:txBody>
      </p:sp>
      <p:sp>
        <p:nvSpPr>
          <p:cNvPr id="11" name="Text Box 5">
            <a:extLst>
              <a:ext uri="{FF2B5EF4-FFF2-40B4-BE49-F238E27FC236}">
                <a16:creationId xmlns:a16="http://schemas.microsoft.com/office/drawing/2014/main" id="{7141CBFF-A3C4-E44E-A998-38D42404C8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08720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Comparative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analysis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of</a:t>
            </a:r>
            <a:r>
              <a:rPr lang="de-DE" altLang="it-IT" sz="1400" dirty="0">
                <a:solidFill>
                  <a:schemeClr val="bg1"/>
                </a:solidFill>
              </a:rPr>
              <a:t> 2-year </a:t>
            </a:r>
            <a:r>
              <a:rPr lang="de-DE" altLang="it-IT" sz="1400" dirty="0" err="1">
                <a:solidFill>
                  <a:schemeClr val="bg1"/>
                </a:solidFill>
              </a:rPr>
              <a:t>outcomes</a:t>
            </a:r>
            <a:r>
              <a:rPr lang="de-DE" altLang="it-IT" sz="1400" dirty="0">
                <a:solidFill>
                  <a:schemeClr val="bg1"/>
                </a:solidFill>
              </a:rPr>
              <a:t> in GRIT </a:t>
            </a:r>
            <a:r>
              <a:rPr lang="de-DE" altLang="it-IT" sz="1400" dirty="0" err="1">
                <a:solidFill>
                  <a:schemeClr val="bg1"/>
                </a:solidFill>
              </a:rPr>
              <a:t>and</a:t>
            </a:r>
            <a:r>
              <a:rPr lang="de-DE" altLang="it-IT" sz="1400" dirty="0">
                <a:solidFill>
                  <a:schemeClr val="bg1"/>
                </a:solidFill>
              </a:rPr>
              <a:t> TRUFFLE </a:t>
            </a:r>
            <a:r>
              <a:rPr lang="de-DE" altLang="it-IT" sz="1400" dirty="0" err="1">
                <a:solidFill>
                  <a:schemeClr val="bg1"/>
                </a:solidFill>
              </a:rPr>
              <a:t>trials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Ganzevoort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</a:t>
            </a:r>
            <a:r>
              <a:rPr lang="de-DE" altLang="it-IT" sz="1400" dirty="0">
                <a:solidFill>
                  <a:schemeClr val="bg1"/>
                </a:solidFill>
              </a:rPr>
              <a:t>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37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58376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8377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7653" name="TextBox 1"/>
          <p:cNvSpPr txBox="1">
            <a:spLocks noChangeArrowheads="1"/>
          </p:cNvSpPr>
          <p:nvPr/>
        </p:nvSpPr>
        <p:spPr bwMode="auto">
          <a:xfrm>
            <a:off x="1331640" y="1743199"/>
            <a:ext cx="64801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>
                <a:solidFill>
                  <a:srgbClr val="000000"/>
                </a:solidFill>
              </a:rPr>
              <a:t>Discussion points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656D02D9-2CA9-004D-89D0-F914E68F6A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649" y="2433510"/>
            <a:ext cx="8553824" cy="3982629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defPPr>
              <a:defRPr lang="en-GB"/>
            </a:defPPr>
            <a:lvl1pPr marL="0" indent="0" algn="ctr">
              <a:spcBef>
                <a:spcPct val="20000"/>
              </a:spcBef>
              <a:buNone/>
              <a:defRPr sz="1700" b="1" i="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" sz="1600" b="0" dirty="0"/>
              <a:t>Does this paper change the present clinical practice in managing </a:t>
            </a:r>
            <a:r>
              <a:rPr lang="en" sz="1600" b="0" dirty="0" smtClean="0"/>
              <a:t>early-onset </a:t>
            </a:r>
            <a:r>
              <a:rPr lang="en" sz="1600" b="0" dirty="0"/>
              <a:t>FGR pregnancies?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" sz="1600" b="0" dirty="0"/>
              <a:t>Should we rely first of all on the </a:t>
            </a:r>
            <a:r>
              <a:rPr lang="en" sz="1600" b="0" dirty="0" smtClean="0"/>
              <a:t>gestational age</a:t>
            </a:r>
            <a:r>
              <a:rPr lang="en" sz="1600" b="0" dirty="0" smtClean="0"/>
              <a:t> </a:t>
            </a:r>
            <a:r>
              <a:rPr lang="en" sz="1600" b="0" dirty="0"/>
              <a:t>at diagnosis and the presence of umbilical artery ARED flow when planning the correct strategy of </a:t>
            </a:r>
            <a:r>
              <a:rPr lang="en" sz="1600" b="0" dirty="0" smtClean="0"/>
              <a:t>monitoring </a:t>
            </a:r>
            <a:r>
              <a:rPr lang="en" sz="1600" b="0" dirty="0"/>
              <a:t>a FGR fetus?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" sz="1600" b="0" dirty="0"/>
              <a:t>Given the superiority of cCTG over </a:t>
            </a:r>
            <a:r>
              <a:rPr lang="en" sz="1600" b="0" dirty="0" smtClean="0"/>
              <a:t>conventional </a:t>
            </a:r>
            <a:r>
              <a:rPr lang="en" sz="1600" b="0" dirty="0"/>
              <a:t>CTG for FGR, should we consider </a:t>
            </a:r>
            <a:r>
              <a:rPr lang="en" sz="1600" b="0" dirty="0" smtClean="0"/>
              <a:t>using </a:t>
            </a:r>
            <a:r>
              <a:rPr lang="en" sz="1600" b="0" dirty="0"/>
              <a:t>the latter </a:t>
            </a:r>
            <a:r>
              <a:rPr lang="en" sz="1600" b="0" dirty="0" smtClean="0"/>
              <a:t>in </a:t>
            </a:r>
            <a:r>
              <a:rPr lang="en" sz="1600" b="0" dirty="0"/>
              <a:t>all pregnancies?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600" b="0" dirty="0" smtClean="0"/>
              <a:t>Is a study needed to </a:t>
            </a:r>
            <a:r>
              <a:rPr lang="it-IT" sz="1600" b="0" dirty="0"/>
              <a:t>better define cCTG and DV criteria for delivery?</a:t>
            </a:r>
            <a:endParaRPr lang="en" sz="1600" b="0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" sz="1600" b="0" dirty="0"/>
              <a:t>There is </a:t>
            </a:r>
            <a:r>
              <a:rPr lang="en" sz="1600" b="0" dirty="0" smtClean="0"/>
              <a:t>a need </a:t>
            </a:r>
            <a:r>
              <a:rPr lang="en" sz="1600" b="0" dirty="0"/>
              <a:t>of </a:t>
            </a:r>
            <a:r>
              <a:rPr lang="en" sz="1600" b="0" dirty="0" smtClean="0"/>
              <a:t>an interventional </a:t>
            </a:r>
            <a:r>
              <a:rPr lang="en" sz="1600" b="0" dirty="0"/>
              <a:t>trial taking into account fixed strategies and data regarding important factors such as corticosteroid and magnesium sulfate administration. Do these factor have an impact </a:t>
            </a:r>
            <a:r>
              <a:rPr lang="en" sz="1600" b="0" dirty="0" smtClean="0"/>
              <a:t>on decision-making </a:t>
            </a:r>
            <a:r>
              <a:rPr lang="en" sz="1600" b="0" dirty="0"/>
              <a:t>?</a:t>
            </a: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82F5CF38-62DA-FE42-B9FB-73888FA02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08720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Comparative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analysis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of</a:t>
            </a:r>
            <a:r>
              <a:rPr lang="de-DE" altLang="it-IT" sz="1400" dirty="0">
                <a:solidFill>
                  <a:schemeClr val="bg1"/>
                </a:solidFill>
              </a:rPr>
              <a:t> 2-year </a:t>
            </a:r>
            <a:r>
              <a:rPr lang="de-DE" altLang="it-IT" sz="1400" dirty="0" err="1">
                <a:solidFill>
                  <a:schemeClr val="bg1"/>
                </a:solidFill>
              </a:rPr>
              <a:t>outcomes</a:t>
            </a:r>
            <a:r>
              <a:rPr lang="de-DE" altLang="it-IT" sz="1400" dirty="0">
                <a:solidFill>
                  <a:schemeClr val="bg1"/>
                </a:solidFill>
              </a:rPr>
              <a:t> in GRIT </a:t>
            </a:r>
            <a:r>
              <a:rPr lang="de-DE" altLang="it-IT" sz="1400" dirty="0" err="1">
                <a:solidFill>
                  <a:schemeClr val="bg1"/>
                </a:solidFill>
              </a:rPr>
              <a:t>and</a:t>
            </a:r>
            <a:r>
              <a:rPr lang="de-DE" altLang="it-IT" sz="1400" dirty="0">
                <a:solidFill>
                  <a:schemeClr val="bg1"/>
                </a:solidFill>
              </a:rPr>
              <a:t> TRUFFLE </a:t>
            </a:r>
            <a:r>
              <a:rPr lang="de-DE" altLang="it-IT" sz="1400" dirty="0" err="1">
                <a:solidFill>
                  <a:schemeClr val="bg1"/>
                </a:solidFill>
              </a:rPr>
              <a:t>trials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Ganzevoort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</a:t>
            </a:r>
            <a:r>
              <a:rPr lang="de-DE" altLang="it-IT" sz="1400" dirty="0">
                <a:solidFill>
                  <a:schemeClr val="bg1"/>
                </a:solidFill>
              </a:rPr>
              <a:t>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</a:p>
        </p:txBody>
      </p:sp>
    </p:spTree>
    <p:extLst>
      <p:ext uri="{BB962C8B-B14F-4D97-AF65-F5344CB8AC3E}">
        <p14:creationId xmlns:p14="http://schemas.microsoft.com/office/powerpoint/2010/main" val="4107461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1512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3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507" name="Rettangolo 1"/>
          <p:cNvSpPr>
            <a:spLocks noChangeArrowheads="1"/>
          </p:cNvSpPr>
          <p:nvPr/>
        </p:nvSpPr>
        <p:spPr bwMode="auto">
          <a:xfrm>
            <a:off x="68263" y="922338"/>
            <a:ext cx="2286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 i="0" dirty="0">
              <a:solidFill>
                <a:srgbClr val="000000"/>
              </a:solidFill>
            </a:endParaRPr>
          </a:p>
        </p:txBody>
      </p:sp>
      <p:sp>
        <p:nvSpPr>
          <p:cNvPr id="21508" name="Titolo 1"/>
          <p:cNvSpPr txBox="1">
            <a:spLocks/>
          </p:cNvSpPr>
          <p:nvPr/>
        </p:nvSpPr>
        <p:spPr bwMode="auto">
          <a:xfrm>
            <a:off x="323850" y="2403475"/>
            <a:ext cx="88566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000" b="1" i="0" dirty="0">
              <a:solidFill>
                <a:schemeClr val="tx2"/>
              </a:solidFill>
            </a:endParaRPr>
          </a:p>
        </p:txBody>
      </p:sp>
      <p:sp>
        <p:nvSpPr>
          <p:cNvPr id="21509" name="TextBox 1"/>
          <p:cNvSpPr txBox="1">
            <a:spLocks noChangeArrowheads="1"/>
          </p:cNvSpPr>
          <p:nvPr/>
        </p:nvSpPr>
        <p:spPr bwMode="auto">
          <a:xfrm>
            <a:off x="228600" y="1556792"/>
            <a:ext cx="86423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Introduction</a:t>
            </a:r>
          </a:p>
        </p:txBody>
      </p:sp>
      <p:sp>
        <p:nvSpPr>
          <p:cNvPr id="21511" name="Text Box 5"/>
          <p:cNvSpPr txBox="1">
            <a:spLocks noChangeArrowheads="1"/>
          </p:cNvSpPr>
          <p:nvPr/>
        </p:nvSpPr>
        <p:spPr bwMode="auto">
          <a:xfrm>
            <a:off x="0" y="889556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Comparative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analysis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of</a:t>
            </a:r>
            <a:r>
              <a:rPr lang="de-DE" altLang="it-IT" sz="1400" dirty="0">
                <a:solidFill>
                  <a:schemeClr val="bg1"/>
                </a:solidFill>
              </a:rPr>
              <a:t> 2-year </a:t>
            </a:r>
            <a:r>
              <a:rPr lang="de-DE" altLang="it-IT" sz="1400" dirty="0" err="1">
                <a:solidFill>
                  <a:schemeClr val="bg1"/>
                </a:solidFill>
              </a:rPr>
              <a:t>outcomes</a:t>
            </a:r>
            <a:r>
              <a:rPr lang="de-DE" altLang="it-IT" sz="1400" dirty="0">
                <a:solidFill>
                  <a:schemeClr val="bg1"/>
                </a:solidFill>
              </a:rPr>
              <a:t> in GRIT </a:t>
            </a:r>
            <a:r>
              <a:rPr lang="de-DE" altLang="it-IT" sz="1400" dirty="0" err="1">
                <a:solidFill>
                  <a:schemeClr val="bg1"/>
                </a:solidFill>
              </a:rPr>
              <a:t>and</a:t>
            </a:r>
            <a:r>
              <a:rPr lang="de-DE" altLang="it-IT" sz="1400" dirty="0">
                <a:solidFill>
                  <a:schemeClr val="bg1"/>
                </a:solidFill>
              </a:rPr>
              <a:t> TRUFFLE </a:t>
            </a:r>
            <a:r>
              <a:rPr lang="de-DE" altLang="it-IT" sz="1400" dirty="0" err="1">
                <a:solidFill>
                  <a:schemeClr val="bg1"/>
                </a:solidFill>
              </a:rPr>
              <a:t>trials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Ganzevoort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</a:t>
            </a:r>
            <a:r>
              <a:rPr lang="de-DE" altLang="it-IT" sz="1400" dirty="0">
                <a:solidFill>
                  <a:schemeClr val="bg1"/>
                </a:solidFill>
              </a:rPr>
              <a:t>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</a:p>
        </p:txBody>
      </p:sp>
      <p:sp>
        <p:nvSpPr>
          <p:cNvPr id="10" name="Rectangle 19">
            <a:extLst>
              <a:ext uri="{FF2B5EF4-FFF2-40B4-BE49-F238E27FC236}">
                <a16:creationId xmlns:a16="http://schemas.microsoft.com/office/drawing/2014/main" id="{3C764A0E-E2D8-F747-A4B6-34F5FD7061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2350567"/>
            <a:ext cx="8496300" cy="3998018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" sz="1800" i="0" dirty="0"/>
              <a:t>There is uncertainty over the optimal indication for </a:t>
            </a:r>
            <a:r>
              <a:rPr lang="en" sz="1800" i="0" dirty="0" smtClean="0"/>
              <a:t>timing of delivery in early-onset fetal growth restriction (FGR).</a:t>
            </a:r>
            <a:endParaRPr lang="en" sz="1800" i="0" dirty="0"/>
          </a:p>
          <a:p>
            <a:pPr algn="just">
              <a:lnSpc>
                <a:spcPct val="150000"/>
              </a:lnSpc>
            </a:pPr>
            <a:r>
              <a:rPr lang="en" sz="1800" i="0" dirty="0"/>
              <a:t>Trials in this </a:t>
            </a:r>
            <a:r>
              <a:rPr lang="en" sz="1800" i="0" dirty="0" smtClean="0"/>
              <a:t>patient group </a:t>
            </a:r>
            <a:r>
              <a:rPr lang="en" sz="1800" i="0" dirty="0"/>
              <a:t>are </a:t>
            </a:r>
            <a:r>
              <a:rPr lang="en" sz="1800" i="0" dirty="0" smtClean="0"/>
              <a:t>challenging</a:t>
            </a:r>
            <a:r>
              <a:rPr lang="en" sz="1800" i="0" dirty="0" smtClean="0"/>
              <a:t> </a:t>
            </a:r>
            <a:r>
              <a:rPr lang="en" sz="1800" i="0" dirty="0"/>
              <a:t>to conduct be</a:t>
            </a:r>
            <a:r>
              <a:rPr lang="it-IT" sz="1800" i="0" dirty="0" err="1"/>
              <a:t>ca</a:t>
            </a:r>
            <a:r>
              <a:rPr lang="en" sz="1800" i="0" dirty="0"/>
              <a:t>use of the high risk of adverse </a:t>
            </a:r>
            <a:r>
              <a:rPr lang="en" sz="1800" i="0" dirty="0" err="1"/>
              <a:t>pregna</a:t>
            </a:r>
            <a:r>
              <a:rPr lang="it-IT" sz="1800" i="0" dirty="0" err="1"/>
              <a:t>n</a:t>
            </a:r>
            <a:r>
              <a:rPr lang="en" sz="1800" i="0" dirty="0"/>
              <a:t>cy </a:t>
            </a:r>
            <a:r>
              <a:rPr lang="en" sz="1800" i="0" dirty="0" smtClean="0"/>
              <a:t>outcome.</a:t>
            </a:r>
            <a:endParaRPr lang="en" sz="1800" i="0" dirty="0"/>
          </a:p>
          <a:p>
            <a:pPr algn="just">
              <a:lnSpc>
                <a:spcPct val="150000"/>
              </a:lnSpc>
            </a:pPr>
            <a:r>
              <a:rPr lang="en" sz="1800" i="0" dirty="0"/>
              <a:t> </a:t>
            </a:r>
            <a:r>
              <a:rPr lang="it-IT" sz="1800" i="0" dirty="0"/>
              <a:t>Only two large randomized trials have evaluated timing of delivery in early-onset preterm FGR: the Growth Restriction Intervention Study (GRIT) and the Trial of Umbilical and Fetal Flow in Europe (TRUFFLE</a:t>
            </a:r>
            <a:r>
              <a:rPr lang="it-IT" sz="1800" i="0" dirty="0" smtClean="0"/>
              <a:t>).</a:t>
            </a:r>
            <a:endParaRPr lang="it-IT" sz="1800" i="0" dirty="0"/>
          </a:p>
          <a:p>
            <a:pPr algn="just">
              <a:lnSpc>
                <a:spcPct val="150000"/>
              </a:lnSpc>
            </a:pPr>
            <a:r>
              <a:rPr lang="it-IT" sz="1800" i="0" dirty="0"/>
              <a:t>An individual patient data </a:t>
            </a:r>
            <a:r>
              <a:rPr lang="it-IT" sz="1800" i="0" dirty="0" smtClean="0"/>
              <a:t>meta-analysis </a:t>
            </a:r>
            <a:r>
              <a:rPr lang="it-IT" sz="1800" i="0" dirty="0"/>
              <a:t>(IPD-MA) would </a:t>
            </a:r>
            <a:r>
              <a:rPr lang="it-IT" sz="1800" i="0" dirty="0" smtClean="0"/>
              <a:t>be </a:t>
            </a:r>
            <a:r>
              <a:rPr lang="it-IT" sz="1800" i="0" dirty="0"/>
              <a:t>the optimal solution </a:t>
            </a:r>
            <a:r>
              <a:rPr lang="it-IT" sz="1800" i="0" dirty="0" smtClean="0"/>
              <a:t>to </a:t>
            </a:r>
            <a:r>
              <a:rPr lang="it-IT" sz="1800" i="0" dirty="0"/>
              <a:t>analyze the existing data from these two large cohorts.</a:t>
            </a:r>
            <a:endParaRPr lang="en" sz="1800" i="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3558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59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557" name="Rectangle 8"/>
          <p:cNvSpPr>
            <a:spLocks noChangeArrowheads="1"/>
          </p:cNvSpPr>
          <p:nvPr/>
        </p:nvSpPr>
        <p:spPr bwMode="auto">
          <a:xfrm>
            <a:off x="3071427" y="1823552"/>
            <a:ext cx="30011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it-IT" sz="2800" b="1" i="0" dirty="0">
                <a:solidFill>
                  <a:srgbClr val="000000"/>
                </a:solidFill>
              </a:rPr>
              <a:t>Aim of the study</a:t>
            </a:r>
          </a:p>
        </p:txBody>
      </p:sp>
      <p:sp>
        <p:nvSpPr>
          <p:cNvPr id="11" name="Rectangle 19">
            <a:extLst>
              <a:ext uri="{FF2B5EF4-FFF2-40B4-BE49-F238E27FC236}">
                <a16:creationId xmlns:a16="http://schemas.microsoft.com/office/drawing/2014/main" id="{98DEB3B6-8CA8-774C-A228-27BC9A2FA2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84" y="2881952"/>
            <a:ext cx="7488832" cy="2363724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ctr">
              <a:lnSpc>
                <a:spcPct val="200000"/>
              </a:lnSpc>
              <a:buNone/>
            </a:pPr>
            <a:r>
              <a:rPr lang="en" sz="1800" i="0" dirty="0"/>
              <a:t>The objective of this study was to evaluate and compare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sz="1800" i="0" dirty="0"/>
              <a:t>the effect on perinatal outcome of different fetal monitoring strategies for early-onset FGR </a:t>
            </a:r>
            <a:r>
              <a:rPr lang="en-US" sz="1800" i="0" dirty="0" smtClean="0"/>
              <a:t>employed in </a:t>
            </a:r>
            <a:r>
              <a:rPr lang="en-US" sz="1800" i="0" dirty="0"/>
              <a:t>GRIT and  </a:t>
            </a:r>
            <a:r>
              <a:rPr lang="en-US" sz="1800" i="0" dirty="0" smtClean="0"/>
              <a:t>TRUFFLE, in order </a:t>
            </a:r>
            <a:r>
              <a:rPr lang="en-US" sz="1800" i="0" dirty="0"/>
              <a:t>to identify the optimal method for fetal monitoring in these high-risk </a:t>
            </a:r>
            <a:r>
              <a:rPr lang="en-US" sz="1800" i="0" dirty="0" smtClean="0"/>
              <a:t>pregnancies.</a:t>
            </a:r>
            <a:endParaRPr lang="en-US" sz="1800" i="0" dirty="0"/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46EE3B16-AE30-EE4D-9EFE-EE0A27653B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08720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Comparative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analysis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of</a:t>
            </a:r>
            <a:r>
              <a:rPr lang="de-DE" altLang="it-IT" sz="1400" dirty="0">
                <a:solidFill>
                  <a:schemeClr val="bg1"/>
                </a:solidFill>
              </a:rPr>
              <a:t> 2-year </a:t>
            </a:r>
            <a:r>
              <a:rPr lang="de-DE" altLang="it-IT" sz="1400" dirty="0" err="1">
                <a:solidFill>
                  <a:schemeClr val="bg1"/>
                </a:solidFill>
              </a:rPr>
              <a:t>outcomes</a:t>
            </a:r>
            <a:r>
              <a:rPr lang="de-DE" altLang="it-IT" sz="1400" dirty="0">
                <a:solidFill>
                  <a:schemeClr val="bg1"/>
                </a:solidFill>
              </a:rPr>
              <a:t> in GRIT </a:t>
            </a:r>
            <a:r>
              <a:rPr lang="de-DE" altLang="it-IT" sz="1400" dirty="0" err="1">
                <a:solidFill>
                  <a:schemeClr val="bg1"/>
                </a:solidFill>
              </a:rPr>
              <a:t>and</a:t>
            </a:r>
            <a:r>
              <a:rPr lang="de-DE" altLang="it-IT" sz="1400" dirty="0">
                <a:solidFill>
                  <a:schemeClr val="bg1"/>
                </a:solidFill>
              </a:rPr>
              <a:t> TRUFFLE </a:t>
            </a:r>
            <a:r>
              <a:rPr lang="de-DE" altLang="it-IT" sz="1400" dirty="0" err="1">
                <a:solidFill>
                  <a:schemeClr val="bg1"/>
                </a:solidFill>
              </a:rPr>
              <a:t>trials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Ganzevoort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</a:t>
            </a:r>
            <a:r>
              <a:rPr lang="de-DE" altLang="it-IT" sz="1400" dirty="0">
                <a:solidFill>
                  <a:schemeClr val="bg1"/>
                </a:solidFill>
              </a:rPr>
              <a:t>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5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Rectangle 19"/>
          <p:cNvSpPr>
            <a:spLocks noChangeArrowheads="1"/>
          </p:cNvSpPr>
          <p:nvPr/>
        </p:nvSpPr>
        <p:spPr bwMode="auto">
          <a:xfrm>
            <a:off x="467544" y="2432554"/>
            <a:ext cx="3528392" cy="2985433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en" sz="1600" b="1" dirty="0"/>
              <a:t>Individual cohort study</a:t>
            </a:r>
          </a:p>
          <a:p>
            <a:pPr marL="0" indent="0" algn="ctr">
              <a:buNone/>
            </a:pPr>
            <a:endParaRPr lang="en" sz="1400" b="1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it-IT" sz="1600" i="0" dirty="0" err="1"/>
              <a:t>Differences</a:t>
            </a:r>
            <a:r>
              <a:rPr lang="it-IT" sz="1600" i="0" dirty="0"/>
              <a:t> in </a:t>
            </a:r>
            <a:r>
              <a:rPr lang="it-IT" sz="1600" i="0" dirty="0" err="1"/>
              <a:t>inclusion</a:t>
            </a:r>
            <a:r>
              <a:rPr lang="it-IT" sz="1600" i="0" dirty="0"/>
              <a:t> </a:t>
            </a:r>
            <a:r>
              <a:rPr lang="it-IT" sz="1600" i="0" dirty="0" err="1"/>
              <a:t>criteria</a:t>
            </a:r>
            <a:r>
              <a:rPr lang="it-IT" sz="1600" i="0" dirty="0"/>
              <a:t> and </a:t>
            </a:r>
            <a:r>
              <a:rPr lang="it-IT" sz="1600" i="0" dirty="0" err="1"/>
              <a:t>study</a:t>
            </a:r>
            <a:r>
              <a:rPr lang="it-IT" sz="1600" i="0" dirty="0"/>
              <a:t> </a:t>
            </a:r>
            <a:r>
              <a:rPr lang="it-IT" sz="1600" i="0" dirty="0" err="1"/>
              <a:t>period</a:t>
            </a:r>
            <a:r>
              <a:rPr lang="it-IT" sz="1600" i="0" dirty="0"/>
              <a:t> </a:t>
            </a:r>
            <a:r>
              <a:rPr lang="it-IT" sz="1600" i="0" dirty="0" err="1"/>
              <a:t>between</a:t>
            </a:r>
            <a:r>
              <a:rPr lang="it-IT" sz="1600" i="0" dirty="0"/>
              <a:t> the </a:t>
            </a:r>
            <a:r>
              <a:rPr lang="it-IT" sz="1600" i="0" dirty="0" err="1"/>
              <a:t>two</a:t>
            </a:r>
            <a:r>
              <a:rPr lang="it-IT" sz="1600" i="0" dirty="0"/>
              <a:t> trials </a:t>
            </a:r>
            <a:r>
              <a:rPr lang="it-IT" sz="1600" i="0" dirty="0" err="1"/>
              <a:t>precluded</a:t>
            </a:r>
            <a:r>
              <a:rPr lang="it-IT" sz="1600" i="0" dirty="0"/>
              <a:t> an IPD-MA so a </a:t>
            </a:r>
            <a:r>
              <a:rPr lang="it-IT" sz="1600" i="0" dirty="0" err="1"/>
              <a:t>cohort</a:t>
            </a:r>
            <a:r>
              <a:rPr lang="it-IT" sz="1600" i="0" dirty="0"/>
              <a:t> </a:t>
            </a:r>
            <a:r>
              <a:rPr lang="it-IT" sz="1600" i="0" dirty="0" err="1"/>
              <a:t>analysis</a:t>
            </a:r>
            <a:r>
              <a:rPr lang="it-IT" sz="1600" i="0" dirty="0"/>
              <a:t> of </a:t>
            </a:r>
            <a:r>
              <a:rPr lang="it-IT" sz="1600" i="0" dirty="0" err="1"/>
              <a:t>individual</a:t>
            </a:r>
            <a:r>
              <a:rPr lang="it-IT" sz="1600" i="0" dirty="0"/>
              <a:t> </a:t>
            </a:r>
            <a:r>
              <a:rPr lang="it-IT" sz="1600" i="0" dirty="0" err="1"/>
              <a:t>participant</a:t>
            </a:r>
            <a:r>
              <a:rPr lang="it-IT" sz="1600" i="0" dirty="0"/>
              <a:t> data from the GRIT and TRUFFLE </a:t>
            </a:r>
            <a:r>
              <a:rPr lang="it-IT" sz="1600" i="0" dirty="0" err="1"/>
              <a:t>studies</a:t>
            </a:r>
            <a:r>
              <a:rPr lang="it-IT" sz="1600" i="0" dirty="0"/>
              <a:t> </a:t>
            </a:r>
            <a:r>
              <a:rPr lang="it-IT" sz="1600" i="0" dirty="0" err="1"/>
              <a:t>was</a:t>
            </a:r>
            <a:r>
              <a:rPr lang="it-IT" sz="1600" i="0" dirty="0"/>
              <a:t> </a:t>
            </a:r>
            <a:r>
              <a:rPr lang="it-IT" sz="1600" i="0" dirty="0" err="1"/>
              <a:t>performed</a:t>
            </a:r>
            <a:r>
              <a:rPr lang="it-IT" sz="1600" i="0" dirty="0"/>
              <a:t>.</a:t>
            </a: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2789236" y="1649262"/>
            <a:ext cx="35655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Methods</a:t>
            </a:r>
            <a:endParaRPr lang="en-GB" altLang="it-IT" sz="2400" b="1" i="0" dirty="0"/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FF50F827-BFB2-B740-BC09-8291C9041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9952" y="2426842"/>
            <a:ext cx="4608513" cy="3046988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r>
              <a:rPr lang="en" sz="1600" i="0" dirty="0"/>
              <a:t>Women were grouped according to intervention and monitoring </a:t>
            </a:r>
            <a:r>
              <a:rPr lang="en" sz="1600" i="0" dirty="0" smtClean="0"/>
              <a:t>methodinto: </a:t>
            </a:r>
            <a:r>
              <a:rPr lang="en" sz="1600" i="0" dirty="0"/>
              <a:t>immediate delivery (GRIT) or delay</a:t>
            </a:r>
            <a:r>
              <a:rPr lang="it-IT" sz="1600" i="0" dirty="0"/>
              <a:t>ed</a:t>
            </a:r>
            <a:r>
              <a:rPr lang="en" sz="1600" i="0" dirty="0"/>
              <a:t> delivery with monitoring with conventional </a:t>
            </a:r>
            <a:r>
              <a:rPr lang="en" sz="1600" i="0" dirty="0" smtClean="0"/>
              <a:t>cardiotocography (CTG), </a:t>
            </a:r>
            <a:r>
              <a:rPr lang="en" sz="1600" i="0" dirty="0"/>
              <a:t>or computerized CTG (cCTG) only (GRIT and TRUFFLE</a:t>
            </a:r>
            <a:r>
              <a:rPr lang="en" sz="1600" i="0" dirty="0" smtClean="0"/>
              <a:t>), </a:t>
            </a:r>
            <a:r>
              <a:rPr lang="en" sz="1600" i="0" dirty="0"/>
              <a:t>or cCTG and </a:t>
            </a:r>
            <a:r>
              <a:rPr lang="en" sz="1600" i="0" dirty="0" smtClean="0"/>
              <a:t>ductus </a:t>
            </a:r>
            <a:r>
              <a:rPr lang="en" sz="1600" i="0" dirty="0" smtClean="0"/>
              <a:t>v</a:t>
            </a:r>
            <a:r>
              <a:rPr lang="en" sz="1600" i="0" dirty="0" smtClean="0"/>
              <a:t>enosus (DV) </a:t>
            </a:r>
            <a:r>
              <a:rPr lang="en" sz="1600" i="0" dirty="0"/>
              <a:t>Doppler (TRUFFLE). </a:t>
            </a:r>
            <a:r>
              <a:rPr lang="it-IT" sz="1600" i="0" dirty="0"/>
              <a:t>All women </a:t>
            </a:r>
            <a:r>
              <a:rPr lang="it-IT" sz="1600" i="0" dirty="0" smtClean="0"/>
              <a:t>randomized </a:t>
            </a:r>
            <a:r>
              <a:rPr lang="it-IT" sz="1600" i="0" dirty="0"/>
              <a:t>between 26 and </a:t>
            </a:r>
            <a:r>
              <a:rPr lang="it-IT" sz="1600" i="0" dirty="0" smtClean="0"/>
              <a:t>32 weeks</a:t>
            </a:r>
            <a:r>
              <a:rPr lang="it-IT" sz="1600" i="0" dirty="0"/>
              <a:t>’ were included.</a:t>
            </a:r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1E44A953-75E8-7B44-A7B2-937FB2D2D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576" y="5637011"/>
            <a:ext cx="7992888" cy="929485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en" sz="1700" b="1" dirty="0"/>
              <a:t>Primary Outcome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it-IT" sz="1700" i="0" dirty="0"/>
              <a:t>Survival without neurodevelopmental </a:t>
            </a:r>
            <a:r>
              <a:rPr lang="it-IT" sz="1700" i="0" dirty="0" smtClean="0"/>
              <a:t>impairment (NDI) </a:t>
            </a:r>
            <a:r>
              <a:rPr lang="it-IT" sz="1700" i="0" dirty="0"/>
              <a:t>at 2 years of </a:t>
            </a:r>
            <a:r>
              <a:rPr lang="it-IT" sz="1700" i="0" dirty="0" smtClean="0"/>
              <a:t>age.</a:t>
            </a:r>
            <a:endParaRPr lang="en" sz="1700" i="0" dirty="0"/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9C7BFC5-6030-3947-AA01-F7AEA1A4D4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08720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Comparative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analysis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of</a:t>
            </a:r>
            <a:r>
              <a:rPr lang="de-DE" altLang="it-IT" sz="1400" dirty="0">
                <a:solidFill>
                  <a:schemeClr val="bg1"/>
                </a:solidFill>
              </a:rPr>
              <a:t> 2-year </a:t>
            </a:r>
            <a:r>
              <a:rPr lang="de-DE" altLang="it-IT" sz="1400" dirty="0" err="1">
                <a:solidFill>
                  <a:schemeClr val="bg1"/>
                </a:solidFill>
              </a:rPr>
              <a:t>outcomes</a:t>
            </a:r>
            <a:r>
              <a:rPr lang="de-DE" altLang="it-IT" sz="1400" dirty="0">
                <a:solidFill>
                  <a:schemeClr val="bg1"/>
                </a:solidFill>
              </a:rPr>
              <a:t> in GRIT </a:t>
            </a:r>
            <a:r>
              <a:rPr lang="de-DE" altLang="it-IT" sz="1400" dirty="0" err="1">
                <a:solidFill>
                  <a:schemeClr val="bg1"/>
                </a:solidFill>
              </a:rPr>
              <a:t>and</a:t>
            </a:r>
            <a:r>
              <a:rPr lang="de-DE" altLang="it-IT" sz="1400" dirty="0">
                <a:solidFill>
                  <a:schemeClr val="bg1"/>
                </a:solidFill>
              </a:rPr>
              <a:t> TRUFFLE </a:t>
            </a:r>
            <a:r>
              <a:rPr lang="de-DE" altLang="it-IT" sz="1400" dirty="0" err="1">
                <a:solidFill>
                  <a:schemeClr val="bg1"/>
                </a:solidFill>
              </a:rPr>
              <a:t>trials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Ganzevoort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</a:t>
            </a:r>
            <a:r>
              <a:rPr lang="de-DE" altLang="it-IT" sz="1400" dirty="0">
                <a:solidFill>
                  <a:schemeClr val="bg1"/>
                </a:solidFill>
              </a:rPr>
              <a:t>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ext Box 5">
            <a:extLst>
              <a:ext uri="{FF2B5EF4-FFF2-40B4-BE49-F238E27FC236}">
                <a16:creationId xmlns:a16="http://schemas.microsoft.com/office/drawing/2014/main" id="{6DF66C64-E4C8-ED4E-BE3A-DE6C4C61B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08720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Comparative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analysis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of</a:t>
            </a:r>
            <a:r>
              <a:rPr lang="de-DE" altLang="it-IT" sz="1400" dirty="0">
                <a:solidFill>
                  <a:schemeClr val="bg1"/>
                </a:solidFill>
              </a:rPr>
              <a:t> 2-year </a:t>
            </a:r>
            <a:r>
              <a:rPr lang="de-DE" altLang="it-IT" sz="1400" dirty="0" err="1">
                <a:solidFill>
                  <a:schemeClr val="bg1"/>
                </a:solidFill>
              </a:rPr>
              <a:t>outcomes</a:t>
            </a:r>
            <a:r>
              <a:rPr lang="de-DE" altLang="it-IT" sz="1400" dirty="0">
                <a:solidFill>
                  <a:schemeClr val="bg1"/>
                </a:solidFill>
              </a:rPr>
              <a:t> in GRIT </a:t>
            </a:r>
            <a:r>
              <a:rPr lang="de-DE" altLang="it-IT" sz="1400" dirty="0" err="1">
                <a:solidFill>
                  <a:schemeClr val="bg1"/>
                </a:solidFill>
              </a:rPr>
              <a:t>and</a:t>
            </a:r>
            <a:r>
              <a:rPr lang="de-DE" altLang="it-IT" sz="1400" dirty="0">
                <a:solidFill>
                  <a:schemeClr val="bg1"/>
                </a:solidFill>
              </a:rPr>
              <a:t> TRUFFLE </a:t>
            </a:r>
            <a:r>
              <a:rPr lang="de-DE" altLang="it-IT" sz="1400" dirty="0" err="1">
                <a:solidFill>
                  <a:schemeClr val="bg1"/>
                </a:solidFill>
              </a:rPr>
              <a:t>trials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Ganzevoort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</a:t>
            </a:r>
            <a:r>
              <a:rPr lang="de-DE" altLang="it-IT" sz="1400" dirty="0">
                <a:solidFill>
                  <a:schemeClr val="bg1"/>
                </a:solidFill>
              </a:rPr>
              <a:t>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CE54CB8A-E64E-4344-A7AA-046111187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664" y="1537628"/>
            <a:ext cx="576076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Results</a:t>
            </a:r>
          </a:p>
        </p:txBody>
      </p:sp>
      <p:sp>
        <p:nvSpPr>
          <p:cNvPr id="11" name="Rectangle 19">
            <a:extLst>
              <a:ext uri="{FF2B5EF4-FFF2-40B4-BE49-F238E27FC236}">
                <a16:creationId xmlns:a16="http://schemas.microsoft.com/office/drawing/2014/main" id="{E3650230-CF15-A641-B2BE-791822C4CA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539" y="2355548"/>
            <a:ext cx="8460941" cy="3933384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it-IT" sz="1600" i="0" dirty="0"/>
              <a:t>238 women from GRIT and 502 women from TRUFFLE were </a:t>
            </a:r>
            <a:r>
              <a:rPr lang="it-IT" sz="1600" i="0" dirty="0" smtClean="0"/>
              <a:t>included.</a:t>
            </a:r>
            <a:endParaRPr lang="it-IT" sz="1600" i="0" dirty="0"/>
          </a:p>
          <a:p>
            <a:pPr algn="just">
              <a:lnSpc>
                <a:spcPct val="150000"/>
              </a:lnSpc>
            </a:pPr>
            <a:r>
              <a:rPr lang="it-IT" sz="1600" i="0" dirty="0" smtClean="0"/>
              <a:t>Gestational age </a:t>
            </a:r>
            <a:r>
              <a:rPr lang="it-IT" sz="1600" i="0" dirty="0"/>
              <a:t>at inclusion and at </a:t>
            </a:r>
            <a:r>
              <a:rPr lang="it-IT" sz="1600" i="0" dirty="0" smtClean="0"/>
              <a:t>delivery, </a:t>
            </a:r>
            <a:r>
              <a:rPr lang="it-IT" sz="1600" i="0" dirty="0"/>
              <a:t>and </a:t>
            </a:r>
            <a:r>
              <a:rPr lang="it-IT" sz="1600" i="0" dirty="0" smtClean="0"/>
              <a:t>birth weight, </a:t>
            </a:r>
            <a:r>
              <a:rPr lang="it-IT" sz="1600" i="0" dirty="0"/>
              <a:t>were similar between all </a:t>
            </a:r>
            <a:r>
              <a:rPr lang="it-IT" sz="1600" i="0" dirty="0" smtClean="0"/>
              <a:t>subgroups. </a:t>
            </a:r>
            <a:endParaRPr lang="it-IT" sz="1600" i="0" dirty="0"/>
          </a:p>
          <a:p>
            <a:pPr algn="just">
              <a:lnSpc>
                <a:spcPct val="150000"/>
              </a:lnSpc>
            </a:pPr>
            <a:r>
              <a:rPr lang="it-IT" sz="1600" i="0" dirty="0" smtClean="0"/>
              <a:t>More </a:t>
            </a:r>
            <a:r>
              <a:rPr lang="it-IT" sz="1600" i="0" dirty="0"/>
              <a:t>women had </a:t>
            </a:r>
            <a:r>
              <a:rPr lang="it-IT" sz="1600" i="0" dirty="0"/>
              <a:t>absent or reversed </a:t>
            </a:r>
            <a:r>
              <a:rPr lang="it-IT" sz="1600" i="0" dirty="0" smtClean="0"/>
              <a:t>end-diastolic (ARED) </a:t>
            </a:r>
            <a:r>
              <a:rPr lang="it-IT" sz="1600" i="0" dirty="0"/>
              <a:t>flow at study entry in GRIT than in TRUFFLE (70% </a:t>
            </a:r>
            <a:r>
              <a:rPr lang="it-IT" sz="1600" dirty="0"/>
              <a:t>vs</a:t>
            </a:r>
            <a:r>
              <a:rPr lang="it-IT" sz="1600" i="0" dirty="0"/>
              <a:t> 41%; </a:t>
            </a:r>
            <a:r>
              <a:rPr lang="it-IT" sz="1600" i="0" dirty="0"/>
              <a:t>P &lt;</a:t>
            </a:r>
            <a:r>
              <a:rPr lang="it-IT" sz="1600" i="0" dirty="0" smtClean="0"/>
              <a:t> 0.01</a:t>
            </a:r>
            <a:r>
              <a:rPr lang="it-IT" sz="1600" i="0" dirty="0"/>
              <a:t>). If later measurements were included, rates of </a:t>
            </a:r>
            <a:r>
              <a:rPr lang="it-IT" sz="1600" i="0" dirty="0" smtClean="0"/>
              <a:t>umbilical artery </a:t>
            </a:r>
            <a:r>
              <a:rPr lang="it-IT" sz="1600" i="0" dirty="0"/>
              <a:t>ARED flow were comparable between the groups (64% on average</a:t>
            </a:r>
            <a:r>
              <a:rPr lang="it-IT" sz="1600" i="0" dirty="0" smtClean="0"/>
              <a:t>).</a:t>
            </a:r>
          </a:p>
          <a:p>
            <a:pPr algn="just">
              <a:lnSpc>
                <a:spcPct val="150000"/>
              </a:lnSpc>
            </a:pPr>
            <a:r>
              <a:rPr lang="it-IT" sz="1600" i="0" dirty="0"/>
              <a:t>Because the study periods of GRIT and TRUFFLE differed (1993–2001 </a:t>
            </a:r>
            <a:r>
              <a:rPr lang="it-IT" sz="1600" dirty="0"/>
              <a:t>vs</a:t>
            </a:r>
            <a:r>
              <a:rPr lang="it-IT" sz="1600" i="0" dirty="0"/>
              <a:t> 2005–2010) and study period and monitoring strategy were strongly associated, it was not appropriate to combine these in one regression </a:t>
            </a:r>
            <a:r>
              <a:rPr lang="it-IT" sz="1600" i="0" dirty="0" smtClean="0"/>
              <a:t>analysis, thus </a:t>
            </a:r>
            <a:r>
              <a:rPr lang="en-GB" sz="1600" i="0" dirty="0"/>
              <a:t>separate regression analyses for </a:t>
            </a:r>
            <a:r>
              <a:rPr lang="en-GB" sz="1600" i="0" dirty="0" smtClean="0"/>
              <a:t>monitoring method </a:t>
            </a:r>
            <a:r>
              <a:rPr lang="en-GB" sz="1600" i="0" dirty="0"/>
              <a:t>and for year of </a:t>
            </a:r>
            <a:r>
              <a:rPr lang="en-GB" sz="1600" i="0" dirty="0" smtClean="0"/>
              <a:t>inclusion were performed.</a:t>
            </a:r>
            <a:endParaRPr lang="it-IT" sz="1600" i="0" dirty="0"/>
          </a:p>
        </p:txBody>
      </p:sp>
    </p:spTree>
    <p:extLst>
      <p:ext uri="{BB962C8B-B14F-4D97-AF65-F5344CB8AC3E}">
        <p14:creationId xmlns:p14="http://schemas.microsoft.com/office/powerpoint/2010/main" val="4103721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3798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799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Rectangle 19">
            <a:extLst>
              <a:ext uri="{FF2B5EF4-FFF2-40B4-BE49-F238E27FC236}">
                <a16:creationId xmlns:a16="http://schemas.microsoft.com/office/drawing/2014/main" id="{9F167E8E-5FA6-BE49-BCAA-D77142CF50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2028280"/>
            <a:ext cx="8713092" cy="4565865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it-IT" sz="1700" i="0" dirty="0"/>
              <a:t>The interval to delivery was shorter in the GRIT delayed-delivery groups than in the TRUFFLE groups (median 3 days </a:t>
            </a:r>
            <a:r>
              <a:rPr lang="it-IT" sz="1700" dirty="0"/>
              <a:t>vs</a:t>
            </a:r>
            <a:r>
              <a:rPr lang="it-IT" sz="1700" i="0" dirty="0"/>
              <a:t> 8 days; </a:t>
            </a:r>
            <a:r>
              <a:rPr lang="it-IT" sz="1700" i="0" dirty="0"/>
              <a:t>P &lt;</a:t>
            </a:r>
            <a:r>
              <a:rPr lang="it-IT" sz="1700" i="0" dirty="0" smtClean="0"/>
              <a:t> 0.01</a:t>
            </a:r>
            <a:r>
              <a:rPr lang="it-IT" sz="1700" i="0" dirty="0"/>
              <a:t>). </a:t>
            </a:r>
          </a:p>
          <a:p>
            <a:pPr algn="just">
              <a:lnSpc>
                <a:spcPct val="150000"/>
              </a:lnSpc>
            </a:pPr>
            <a:r>
              <a:rPr lang="it-IT" sz="1700" i="0" dirty="0"/>
              <a:t>Fetal death rate was comparable between GRIT and TRUFFLE, but neonatal or late death was more frequent in GRIT (18% </a:t>
            </a:r>
            <a:r>
              <a:rPr lang="it-IT" sz="1700" dirty="0"/>
              <a:t>vs</a:t>
            </a:r>
            <a:r>
              <a:rPr lang="it-IT" sz="1700" i="0" dirty="0"/>
              <a:t> 6%; </a:t>
            </a:r>
            <a:r>
              <a:rPr lang="it-IT" sz="1700" i="0" dirty="0"/>
              <a:t>P </a:t>
            </a:r>
            <a:r>
              <a:rPr lang="it-IT" sz="1700" i="0" dirty="0" smtClean="0"/>
              <a:t>&lt;</a:t>
            </a:r>
            <a:r>
              <a:rPr lang="it-IT" sz="1700" i="0" dirty="0"/>
              <a:t> 0.01</a:t>
            </a:r>
            <a:r>
              <a:rPr lang="it-IT" sz="1700" i="0" dirty="0"/>
              <a:t>). </a:t>
            </a:r>
          </a:p>
          <a:p>
            <a:pPr algn="just">
              <a:lnSpc>
                <a:spcPct val="150000"/>
              </a:lnSpc>
            </a:pPr>
            <a:r>
              <a:rPr lang="it-IT" sz="1700" i="0" dirty="0"/>
              <a:t>Fetal death rate was similar in women monitored by conventional CTG </a:t>
            </a:r>
            <a:r>
              <a:rPr lang="it-IT" sz="1700" i="0" dirty="0" smtClean="0"/>
              <a:t>and </a:t>
            </a:r>
            <a:r>
              <a:rPr lang="it-IT" sz="1700" i="0" dirty="0"/>
              <a:t>in those monitored by cCTG in GRIT </a:t>
            </a:r>
            <a:r>
              <a:rPr lang="it-IT" sz="1700" i="0" dirty="0" smtClean="0"/>
              <a:t>(4.8% </a:t>
            </a:r>
            <a:r>
              <a:rPr lang="it-IT" sz="1700" dirty="0"/>
              <a:t>vs</a:t>
            </a:r>
            <a:r>
              <a:rPr lang="it-IT" sz="1700" i="0" dirty="0"/>
              <a:t> </a:t>
            </a:r>
            <a:r>
              <a:rPr lang="it-IT" sz="1700" i="0" dirty="0" smtClean="0"/>
              <a:t>5.5%), </a:t>
            </a:r>
            <a:r>
              <a:rPr lang="it-IT" sz="1700" i="0" dirty="0"/>
              <a:t>but perinatal mortality was lower in the GRIT cCTG group (13% </a:t>
            </a:r>
            <a:r>
              <a:rPr lang="it-IT" sz="1700" dirty="0"/>
              <a:t>vs</a:t>
            </a:r>
            <a:r>
              <a:rPr lang="it-IT" sz="1700" i="0" dirty="0"/>
              <a:t> 23%), although the difference did not reach statistical significance. </a:t>
            </a:r>
          </a:p>
          <a:p>
            <a:pPr algn="just">
              <a:lnSpc>
                <a:spcPct val="150000"/>
              </a:lnSpc>
            </a:pPr>
            <a:r>
              <a:rPr lang="it-IT" sz="1700" i="0" dirty="0"/>
              <a:t>The rate of survival without </a:t>
            </a:r>
            <a:r>
              <a:rPr lang="it-IT" sz="1700" i="0" dirty="0" smtClean="0"/>
              <a:t>NDI at </a:t>
            </a:r>
            <a:r>
              <a:rPr lang="it-IT" sz="1700" i="0" dirty="0"/>
              <a:t>2 years </a:t>
            </a:r>
            <a:r>
              <a:rPr lang="it-IT" sz="1700" i="0" dirty="0"/>
              <a:t>was lowest in the immediate-delivery group and in pregnancies monitored by CTG without STV, with a higher rate in the cCTG groups and the highest rate in the </a:t>
            </a:r>
            <a:r>
              <a:rPr lang="it-IT" sz="1700" i="0" dirty="0"/>
              <a:t>cCTG </a:t>
            </a:r>
            <a:r>
              <a:rPr lang="it-IT" sz="1700" i="0" dirty="0" smtClean="0"/>
              <a:t>+</a:t>
            </a:r>
            <a:r>
              <a:rPr lang="it-IT" sz="1700" i="0" dirty="0"/>
              <a:t> DV </a:t>
            </a:r>
            <a:r>
              <a:rPr lang="it-IT" sz="1700" i="0" dirty="0"/>
              <a:t>Doppler </a:t>
            </a:r>
            <a:r>
              <a:rPr lang="it-IT" sz="1700" i="0" dirty="0" smtClean="0"/>
              <a:t>group.</a:t>
            </a:r>
            <a:endParaRPr lang="it-IT" sz="1700" i="0" dirty="0"/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3D3AD445-D3C5-8F46-8BE3-D48E1D4E36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2287" y="1523675"/>
            <a:ext cx="45594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Results</a:t>
            </a: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895D61EE-83FE-DB4C-BFB6-63984586CB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08720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Comparative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analysis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of</a:t>
            </a:r>
            <a:r>
              <a:rPr lang="de-DE" altLang="it-IT" sz="1400" dirty="0">
                <a:solidFill>
                  <a:schemeClr val="bg1"/>
                </a:solidFill>
              </a:rPr>
              <a:t> 2-year </a:t>
            </a:r>
            <a:r>
              <a:rPr lang="de-DE" altLang="it-IT" sz="1400" dirty="0" err="1">
                <a:solidFill>
                  <a:schemeClr val="bg1"/>
                </a:solidFill>
              </a:rPr>
              <a:t>outcomes</a:t>
            </a:r>
            <a:r>
              <a:rPr lang="de-DE" altLang="it-IT" sz="1400" dirty="0">
                <a:solidFill>
                  <a:schemeClr val="bg1"/>
                </a:solidFill>
              </a:rPr>
              <a:t> in GRIT </a:t>
            </a:r>
            <a:r>
              <a:rPr lang="de-DE" altLang="it-IT" sz="1400" dirty="0" err="1">
                <a:solidFill>
                  <a:schemeClr val="bg1"/>
                </a:solidFill>
              </a:rPr>
              <a:t>and</a:t>
            </a:r>
            <a:r>
              <a:rPr lang="de-DE" altLang="it-IT" sz="1400" dirty="0">
                <a:solidFill>
                  <a:schemeClr val="bg1"/>
                </a:solidFill>
              </a:rPr>
              <a:t> TRUFFLE </a:t>
            </a:r>
            <a:r>
              <a:rPr lang="de-DE" altLang="it-IT" sz="1400" dirty="0" err="1">
                <a:solidFill>
                  <a:schemeClr val="bg1"/>
                </a:solidFill>
              </a:rPr>
              <a:t>trials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Ganzevoort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</a:t>
            </a:r>
            <a:r>
              <a:rPr lang="de-DE" altLang="it-IT" sz="1400" dirty="0">
                <a:solidFill>
                  <a:schemeClr val="bg1"/>
                </a:solidFill>
              </a:rPr>
              <a:t>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619548" y="1455167"/>
            <a:ext cx="576076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Results</a:t>
            </a:r>
          </a:p>
        </p:txBody>
      </p:sp>
      <p:sp>
        <p:nvSpPr>
          <p:cNvPr id="7" name="Rectangle 6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7DE233BF-93E7-9346-8C37-FBFE06C6551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923" y="2276872"/>
            <a:ext cx="5142190" cy="4296678"/>
          </a:xfrm>
          <a:prstGeom prst="rect">
            <a:avLst/>
          </a:prstGeom>
        </p:spPr>
      </p:pic>
      <p:sp>
        <p:nvSpPr>
          <p:cNvPr id="11" name="Text Box 5">
            <a:extLst>
              <a:ext uri="{FF2B5EF4-FFF2-40B4-BE49-F238E27FC236}">
                <a16:creationId xmlns:a16="http://schemas.microsoft.com/office/drawing/2014/main" id="{84B91353-E5DC-CD42-A6A2-CC539955F4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08720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Comparative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analysis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of</a:t>
            </a:r>
            <a:r>
              <a:rPr lang="de-DE" altLang="it-IT" sz="1400" dirty="0">
                <a:solidFill>
                  <a:schemeClr val="bg1"/>
                </a:solidFill>
              </a:rPr>
              <a:t> 2-year </a:t>
            </a:r>
            <a:r>
              <a:rPr lang="de-DE" altLang="it-IT" sz="1400" dirty="0" err="1">
                <a:solidFill>
                  <a:schemeClr val="bg1"/>
                </a:solidFill>
              </a:rPr>
              <a:t>outcomes</a:t>
            </a:r>
            <a:r>
              <a:rPr lang="de-DE" altLang="it-IT" sz="1400" dirty="0">
                <a:solidFill>
                  <a:schemeClr val="bg1"/>
                </a:solidFill>
              </a:rPr>
              <a:t> in GRIT </a:t>
            </a:r>
            <a:r>
              <a:rPr lang="de-DE" altLang="it-IT" sz="1400" dirty="0" err="1">
                <a:solidFill>
                  <a:schemeClr val="bg1"/>
                </a:solidFill>
              </a:rPr>
              <a:t>and</a:t>
            </a:r>
            <a:r>
              <a:rPr lang="de-DE" altLang="it-IT" sz="1400" dirty="0">
                <a:solidFill>
                  <a:schemeClr val="bg1"/>
                </a:solidFill>
              </a:rPr>
              <a:t> TRUFFLE </a:t>
            </a:r>
            <a:r>
              <a:rPr lang="de-DE" altLang="it-IT" sz="1400" dirty="0" err="1">
                <a:solidFill>
                  <a:schemeClr val="bg1"/>
                </a:solidFill>
              </a:rPr>
              <a:t>trials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Ganzevoort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</a:t>
            </a:r>
            <a:r>
              <a:rPr lang="de-DE" altLang="it-IT" sz="1400" dirty="0">
                <a:solidFill>
                  <a:schemeClr val="bg1"/>
                </a:solidFill>
              </a:rPr>
              <a:t>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FBD4935B-DACF-1D43-AA16-837F1669D9B0}"/>
              </a:ext>
            </a:extLst>
          </p:cNvPr>
          <p:cNvSpPr txBox="1"/>
          <p:nvPr/>
        </p:nvSpPr>
        <p:spPr>
          <a:xfrm>
            <a:off x="5508104" y="2553866"/>
            <a:ext cx="3312368" cy="353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it-IT" sz="1600" i="0" dirty="0"/>
              <a:t>Rates of normal development (white), </a:t>
            </a:r>
            <a:r>
              <a:rPr lang="it-IT" sz="1600" i="0" dirty="0" smtClean="0"/>
              <a:t>NDI (light </a:t>
            </a:r>
            <a:r>
              <a:rPr lang="it-IT" sz="1600" i="0" dirty="0"/>
              <a:t>grey) and perinatal death (dark grey ) </a:t>
            </a:r>
            <a:r>
              <a:rPr lang="it-IT" sz="1600" i="0" dirty="0" smtClean="0"/>
              <a:t>by</a:t>
            </a:r>
            <a:r>
              <a:rPr lang="it-IT" sz="1600" i="0" dirty="0" smtClean="0"/>
              <a:t> </a:t>
            </a:r>
            <a:r>
              <a:rPr lang="it-IT" sz="1600" i="0" dirty="0"/>
              <a:t>2 years of age in children born from pregnancies complicated by early-onset </a:t>
            </a:r>
            <a:r>
              <a:rPr lang="it-IT" sz="1600" i="0" dirty="0" smtClean="0"/>
              <a:t>FGR </a:t>
            </a:r>
            <a:r>
              <a:rPr lang="it-IT" sz="1600" i="0" dirty="0"/>
              <a:t>included in GRIT and TRUFFLE studies, randomized </a:t>
            </a:r>
            <a:r>
              <a:rPr lang="it-IT" sz="1600" i="0" dirty="0" smtClean="0"/>
              <a:t>at:</a:t>
            </a:r>
            <a:endParaRPr lang="it-IT" sz="1600" i="0" dirty="0"/>
          </a:p>
          <a:p>
            <a:pPr algn="just"/>
            <a:r>
              <a:rPr lang="it-IT" sz="1600" i="0" dirty="0"/>
              <a:t>(</a:t>
            </a:r>
            <a:r>
              <a:rPr lang="it-IT" sz="1600" i="0" dirty="0" smtClean="0"/>
              <a:t>a)</a:t>
            </a:r>
            <a:r>
              <a:rPr lang="it-IT" sz="1600" i="0" dirty="0" smtClean="0"/>
              <a:t>26–27 weeks, </a:t>
            </a:r>
          </a:p>
          <a:p>
            <a:pPr algn="just"/>
            <a:r>
              <a:rPr lang="it-IT" sz="1600" i="0" dirty="0" smtClean="0"/>
              <a:t>(b) 28–29 weeks, </a:t>
            </a:r>
          </a:p>
          <a:p>
            <a:pPr algn="just"/>
            <a:r>
              <a:rPr lang="it-IT" sz="1600" i="0" dirty="0" smtClean="0"/>
              <a:t>(c) 30–31 weeks,</a:t>
            </a:r>
            <a:endParaRPr lang="it-IT" sz="1600" i="0" dirty="0"/>
          </a:p>
          <a:p>
            <a:pPr algn="just"/>
            <a:r>
              <a:rPr lang="it-IT" sz="1600" i="0" dirty="0" smtClean="0"/>
              <a:t>according </a:t>
            </a:r>
            <a:r>
              <a:rPr lang="it-IT" sz="1600" i="0" dirty="0"/>
              <a:t>to intervention/</a:t>
            </a:r>
          </a:p>
          <a:p>
            <a:pPr algn="just"/>
            <a:r>
              <a:rPr lang="it-IT" sz="1600" i="0" dirty="0"/>
              <a:t>monitoring method. </a:t>
            </a:r>
            <a:endParaRPr lang="it-IT" sz="1600" i="0" dirty="0" smtClean="0"/>
          </a:p>
          <a:p>
            <a:pPr algn="just"/>
            <a:r>
              <a:rPr lang="it-IT" sz="1600" dirty="0" smtClean="0"/>
              <a:t>STV</a:t>
            </a:r>
            <a:r>
              <a:rPr lang="it-IT" sz="1600" dirty="0"/>
              <a:t>, short-term variation </a:t>
            </a:r>
            <a:r>
              <a:rPr lang="it-IT" sz="1600" dirty="0" smtClean="0"/>
              <a:t>in </a:t>
            </a:r>
            <a:r>
              <a:rPr lang="it-IT" sz="1600" dirty="0"/>
              <a:t>fetal heart </a:t>
            </a:r>
            <a:r>
              <a:rPr lang="it-IT" sz="1600" dirty="0" smtClean="0"/>
              <a:t>rate.</a:t>
            </a:r>
            <a:endParaRPr lang="it-IT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28600" y="1537628"/>
            <a:ext cx="86423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Results</a:t>
            </a:r>
          </a:p>
        </p:txBody>
      </p:sp>
      <p:sp>
        <p:nvSpPr>
          <p:cNvPr id="7" name="Rectangle 6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EC474859-91A9-2741-B3E3-F679550A0C94}"/>
              </a:ext>
            </a:extLst>
          </p:cNvPr>
          <p:cNvSpPr txBox="1"/>
          <p:nvPr/>
        </p:nvSpPr>
        <p:spPr>
          <a:xfrm>
            <a:off x="6012160" y="2481858"/>
            <a:ext cx="2737739" cy="353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it-IT" sz="1600" dirty="0"/>
              <a:t>Odds ratios for survival without </a:t>
            </a:r>
            <a:r>
              <a:rPr lang="it-IT" sz="1600" dirty="0" smtClean="0"/>
              <a:t>NDI at </a:t>
            </a:r>
            <a:r>
              <a:rPr lang="it-IT" sz="1600" dirty="0"/>
              <a:t>2 years in children born from pregnancies complicated by early-onset </a:t>
            </a:r>
            <a:r>
              <a:rPr lang="it-IT" sz="1600" dirty="0" smtClean="0"/>
              <a:t>FGR included </a:t>
            </a:r>
            <a:r>
              <a:rPr lang="it-IT" sz="1600" dirty="0"/>
              <a:t>in GRIT and TRUFFLE studies, calculated using multivariable regression model </a:t>
            </a:r>
            <a:r>
              <a:rPr lang="it-IT" sz="1600" dirty="0" smtClean="0"/>
              <a:t>including (a) </a:t>
            </a:r>
            <a:r>
              <a:rPr lang="it-IT" sz="1600" dirty="0"/>
              <a:t>intervention/monitoring method </a:t>
            </a:r>
            <a:r>
              <a:rPr lang="it-IT" sz="1600" dirty="0" smtClean="0"/>
              <a:t>(AUC</a:t>
            </a:r>
            <a:r>
              <a:rPr lang="it-IT" sz="1600" dirty="0" smtClean="0"/>
              <a:t>, 0.69 (</a:t>
            </a:r>
            <a:r>
              <a:rPr lang="it-IT" sz="1600" dirty="0"/>
              <a:t>95% CI, 0.64–0.74</a:t>
            </a:r>
            <a:r>
              <a:rPr lang="it-IT" sz="1600" dirty="0" smtClean="0"/>
              <a:t>)); (b) </a:t>
            </a:r>
            <a:r>
              <a:rPr lang="en-GB" sz="1600" dirty="0"/>
              <a:t>year of</a:t>
            </a:r>
          </a:p>
          <a:p>
            <a:pPr algn="just"/>
            <a:r>
              <a:rPr lang="en-GB" sz="1600" dirty="0"/>
              <a:t>inclusion (AUC, 0.68 (95% CI, 0.63–0.73</a:t>
            </a:r>
            <a:r>
              <a:rPr lang="en-GB" sz="1600" dirty="0" smtClean="0"/>
              <a:t>)).</a:t>
            </a:r>
            <a:endParaRPr lang="en" sz="1600" dirty="0"/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7D11A152-D167-8E4D-8878-D932BC81B7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08720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Comparative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analysis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of</a:t>
            </a:r>
            <a:r>
              <a:rPr lang="de-DE" altLang="it-IT" sz="1400" dirty="0">
                <a:solidFill>
                  <a:schemeClr val="bg1"/>
                </a:solidFill>
              </a:rPr>
              <a:t> 2-year </a:t>
            </a:r>
            <a:r>
              <a:rPr lang="de-DE" altLang="it-IT" sz="1400" dirty="0" err="1">
                <a:solidFill>
                  <a:schemeClr val="bg1"/>
                </a:solidFill>
              </a:rPr>
              <a:t>outcomes</a:t>
            </a:r>
            <a:r>
              <a:rPr lang="de-DE" altLang="it-IT" sz="1400" dirty="0">
                <a:solidFill>
                  <a:schemeClr val="bg1"/>
                </a:solidFill>
              </a:rPr>
              <a:t> in GRIT </a:t>
            </a:r>
            <a:r>
              <a:rPr lang="de-DE" altLang="it-IT" sz="1400" dirty="0" err="1">
                <a:solidFill>
                  <a:schemeClr val="bg1"/>
                </a:solidFill>
              </a:rPr>
              <a:t>and</a:t>
            </a:r>
            <a:r>
              <a:rPr lang="de-DE" altLang="it-IT" sz="1400" dirty="0">
                <a:solidFill>
                  <a:schemeClr val="bg1"/>
                </a:solidFill>
              </a:rPr>
              <a:t> TRUFFLE </a:t>
            </a:r>
            <a:r>
              <a:rPr lang="de-DE" altLang="it-IT" sz="1400" dirty="0" err="1">
                <a:solidFill>
                  <a:schemeClr val="bg1"/>
                </a:solidFill>
              </a:rPr>
              <a:t>trials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Ganzevoort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</a:t>
            </a:r>
            <a:r>
              <a:rPr lang="de-DE" altLang="it-IT" sz="1400" dirty="0">
                <a:solidFill>
                  <a:schemeClr val="bg1"/>
                </a:solidFill>
              </a:rPr>
              <a:t>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764" y="2317352"/>
            <a:ext cx="5656380" cy="4083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097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3798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799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Box 1">
            <a:extLst>
              <a:ext uri="{FF2B5EF4-FFF2-40B4-BE49-F238E27FC236}">
                <a16:creationId xmlns:a16="http://schemas.microsoft.com/office/drawing/2014/main" id="{928A8418-32BE-474B-A487-6A37AC498E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11" y="1790171"/>
            <a:ext cx="64801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 smtClean="0">
                <a:solidFill>
                  <a:srgbClr val="000000"/>
                </a:solidFill>
              </a:rPr>
              <a:t>Discussion</a:t>
            </a:r>
            <a:endParaRPr lang="en-GB" altLang="it-IT" sz="2800" b="1" i="0" dirty="0">
              <a:solidFill>
                <a:srgbClr val="000000"/>
              </a:solidFill>
            </a:endParaRPr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91FD3785-E4F9-914C-9BCD-EF5E092273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2" y="2667623"/>
            <a:ext cx="8208912" cy="3527119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it-IT" sz="1800" i="0" dirty="0"/>
              <a:t>The rate of survival without </a:t>
            </a:r>
            <a:r>
              <a:rPr lang="it-IT" sz="1800" i="0" dirty="0" smtClean="0"/>
              <a:t>NDI at 2 years </a:t>
            </a:r>
            <a:r>
              <a:rPr lang="it-IT" sz="1800" i="0" dirty="0"/>
              <a:t>was highest in the </a:t>
            </a:r>
            <a:r>
              <a:rPr lang="it-IT" sz="1800" i="0" dirty="0" smtClean="0"/>
              <a:t>group of fetuses monitored by cCTG + </a:t>
            </a:r>
            <a:r>
              <a:rPr lang="it-IT" sz="1800" i="0" dirty="0"/>
              <a:t>DV </a:t>
            </a:r>
            <a:r>
              <a:rPr lang="it-IT" sz="1800" i="0" dirty="0" smtClean="0"/>
              <a:t>Doppler.</a:t>
            </a:r>
            <a:endParaRPr lang="it-IT" sz="1800" i="0" dirty="0"/>
          </a:p>
          <a:p>
            <a:pPr algn="just">
              <a:lnSpc>
                <a:spcPct val="150000"/>
              </a:lnSpc>
            </a:pPr>
            <a:r>
              <a:rPr lang="it-IT" sz="1800" i="0" dirty="0"/>
              <a:t>A decreasing perinatal death rate was observed across </a:t>
            </a:r>
            <a:r>
              <a:rPr lang="it-IT" sz="1800" i="0" dirty="0" smtClean="0"/>
              <a:t>the </a:t>
            </a:r>
            <a:r>
              <a:rPr lang="it-IT" sz="1800" i="0" dirty="0"/>
              <a:t>groups at different gestational ages at inclusion, which was most apparent for those included at the lowest gestational age (</a:t>
            </a:r>
            <a:r>
              <a:rPr lang="it-IT" sz="1800" i="0" dirty="0" smtClean="0"/>
              <a:t>26–27 </a:t>
            </a:r>
            <a:r>
              <a:rPr lang="it-IT" sz="1800" i="0" dirty="0"/>
              <a:t>weeks). </a:t>
            </a:r>
          </a:p>
          <a:p>
            <a:pPr algn="just">
              <a:lnSpc>
                <a:spcPct val="150000"/>
              </a:lnSpc>
            </a:pPr>
            <a:r>
              <a:rPr lang="it-IT" sz="1800" i="0" dirty="0" smtClean="0"/>
              <a:t>Additional </a:t>
            </a:r>
            <a:r>
              <a:rPr lang="it-IT" sz="1800" i="0" dirty="0"/>
              <a:t>parameters </a:t>
            </a:r>
            <a:r>
              <a:rPr lang="it-IT" sz="1800" i="0" dirty="0" smtClean="0"/>
              <a:t>associated </a:t>
            </a:r>
            <a:r>
              <a:rPr lang="it-IT" sz="1800" i="0" dirty="0"/>
              <a:t>significantly with survival without </a:t>
            </a:r>
            <a:r>
              <a:rPr lang="it-IT" sz="1800" i="0" dirty="0" smtClean="0"/>
              <a:t>NDI at </a:t>
            </a:r>
            <a:r>
              <a:rPr lang="it-IT" sz="1800" i="0" dirty="0"/>
              <a:t>2 years were gestational age at randomization, umbilical artery ARED flow, birth weight and birth-weight </a:t>
            </a:r>
            <a:r>
              <a:rPr lang="it-IT" sz="1800" dirty="0"/>
              <a:t>Z</a:t>
            </a:r>
            <a:r>
              <a:rPr lang="it-IT" sz="1800" i="0" dirty="0"/>
              <a:t>-score.</a:t>
            </a:r>
            <a:endParaRPr lang="en" sz="1800" i="0" dirty="0"/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E1191E5B-F944-394E-95CE-7D1CB042DD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08720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Comparative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analysis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of</a:t>
            </a:r>
            <a:r>
              <a:rPr lang="de-DE" altLang="it-IT" sz="1400" dirty="0">
                <a:solidFill>
                  <a:schemeClr val="bg1"/>
                </a:solidFill>
              </a:rPr>
              <a:t> 2-year </a:t>
            </a:r>
            <a:r>
              <a:rPr lang="de-DE" altLang="it-IT" sz="1400" dirty="0" err="1">
                <a:solidFill>
                  <a:schemeClr val="bg1"/>
                </a:solidFill>
              </a:rPr>
              <a:t>outcomes</a:t>
            </a:r>
            <a:r>
              <a:rPr lang="de-DE" altLang="it-IT" sz="1400" dirty="0">
                <a:solidFill>
                  <a:schemeClr val="bg1"/>
                </a:solidFill>
              </a:rPr>
              <a:t> in GRIT </a:t>
            </a:r>
            <a:r>
              <a:rPr lang="de-DE" altLang="it-IT" sz="1400" dirty="0" err="1">
                <a:solidFill>
                  <a:schemeClr val="bg1"/>
                </a:solidFill>
              </a:rPr>
              <a:t>and</a:t>
            </a:r>
            <a:r>
              <a:rPr lang="de-DE" altLang="it-IT" sz="1400" dirty="0">
                <a:solidFill>
                  <a:schemeClr val="bg1"/>
                </a:solidFill>
              </a:rPr>
              <a:t> TRUFFLE </a:t>
            </a:r>
            <a:r>
              <a:rPr lang="de-DE" altLang="it-IT" sz="1400" dirty="0" err="1">
                <a:solidFill>
                  <a:schemeClr val="bg1"/>
                </a:solidFill>
              </a:rPr>
              <a:t>trials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Ganzevoort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</a:t>
            </a:r>
            <a:r>
              <a:rPr lang="de-DE" altLang="it-IT" sz="1400" dirty="0">
                <a:solidFill>
                  <a:schemeClr val="bg1"/>
                </a:solidFill>
              </a:rPr>
              <a:t>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</a:p>
        </p:txBody>
      </p:sp>
    </p:spTree>
    <p:extLst>
      <p:ext uri="{BB962C8B-B14F-4D97-AF65-F5344CB8AC3E}">
        <p14:creationId xmlns:p14="http://schemas.microsoft.com/office/powerpoint/2010/main" val="2617460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41334</TotalTime>
  <Words>1034</Words>
  <Application>Microsoft Office PowerPoint</Application>
  <PresentationFormat>On-screen Show (4:3)</PresentationFormat>
  <Paragraphs>88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Default Design</vt:lpstr>
      <vt:lpstr>5_Default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ISUOGUSR</dc:creator>
  <cp:lastModifiedBy>Renata Kotsia</cp:lastModifiedBy>
  <cp:revision>859</cp:revision>
  <cp:lastPrinted>2011-09-13T15:07:48Z</cp:lastPrinted>
  <dcterms:created xsi:type="dcterms:W3CDTF">2016-05-13T18:06:14Z</dcterms:created>
  <dcterms:modified xsi:type="dcterms:W3CDTF">2019-12-18T10:44:16Z</dcterms:modified>
</cp:coreProperties>
</file>