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8"/>
  </p:notesMasterIdLst>
  <p:sldIdLst>
    <p:sldId id="329" r:id="rId3"/>
    <p:sldId id="350" r:id="rId4"/>
    <p:sldId id="349" r:id="rId5"/>
    <p:sldId id="384" r:id="rId6"/>
    <p:sldId id="396" r:id="rId7"/>
    <p:sldId id="379" r:id="rId8"/>
    <p:sldId id="405" r:id="rId9"/>
    <p:sldId id="406" r:id="rId10"/>
    <p:sldId id="407" r:id="rId11"/>
    <p:sldId id="408" r:id="rId12"/>
    <p:sldId id="409" r:id="rId13"/>
    <p:sldId id="353" r:id="rId14"/>
    <p:sldId id="381" r:id="rId15"/>
    <p:sldId id="403" r:id="rId16"/>
    <p:sldId id="371" r:id="rId17"/>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3" orient="horz" pos="4319">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67733D-E0D2-49E9-8824-37D569ABDC00}" v="127" dt="2019-08-19T05:16:16.629"/>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04" autoAdjust="0"/>
    <p:restoredTop sz="95988" autoAdjust="0"/>
  </p:normalViewPr>
  <p:slideViewPr>
    <p:cSldViewPr>
      <p:cViewPr varScale="1">
        <p:scale>
          <a:sx n="93" d="100"/>
          <a:sy n="93" d="100"/>
        </p:scale>
        <p:origin x="90" y="456"/>
      </p:cViewPr>
      <p:guideLst>
        <p:guide orient="horz" pos="4319"/>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702C6D8C-2F24-49D3-A7FD-8C9173A150DC}"/>
    <pc:docChg chg="custSel modSld">
      <pc:chgData name="Ruben Fernandez" userId="b2ddae9f6de01a07" providerId="LiveId" clId="{702C6D8C-2F24-49D3-A7FD-8C9173A150DC}" dt="2019-08-15T04:31:46.235" v="2158" actId="790"/>
      <pc:docMkLst>
        <pc:docMk/>
      </pc:docMkLst>
      <pc:sldChg chg="modSp">
        <pc:chgData name="Ruben Fernandez" userId="b2ddae9f6de01a07" providerId="LiveId" clId="{702C6D8C-2F24-49D3-A7FD-8C9173A150DC}" dt="2019-08-15T04:15:10.872" v="117" actId="20577"/>
        <pc:sldMkLst>
          <pc:docMk/>
          <pc:sldMk cId="0" sldId="329"/>
        </pc:sldMkLst>
        <pc:spChg chg="mod">
          <ac:chgData name="Ruben Fernandez" userId="b2ddae9f6de01a07" providerId="LiveId" clId="{702C6D8C-2F24-49D3-A7FD-8C9173A150DC}" dt="2019-08-15T04:15:10.872" v="117" actId="20577"/>
          <ac:spMkLst>
            <pc:docMk/>
            <pc:sldMk cId="0" sldId="329"/>
            <ac:spMk id="17413" creationId="{00000000-0000-0000-0000-000000000000}"/>
          </ac:spMkLst>
        </pc:spChg>
      </pc:sldChg>
      <pc:sldChg chg="modSp">
        <pc:chgData name="Ruben Fernandez" userId="b2ddae9f6de01a07" providerId="LiveId" clId="{702C6D8C-2F24-49D3-A7FD-8C9173A150DC}" dt="2019-08-15T04:31:46.235" v="2158" actId="790"/>
        <pc:sldMkLst>
          <pc:docMk/>
          <pc:sldMk cId="0" sldId="350"/>
        </pc:sldMkLst>
        <pc:spChg chg="mod">
          <ac:chgData name="Ruben Fernandez" userId="b2ddae9f6de01a07" providerId="LiveId" clId="{702C6D8C-2F24-49D3-A7FD-8C9173A150DC}" dt="2019-08-15T04:31:02.062" v="2153" actId="313"/>
          <ac:spMkLst>
            <pc:docMk/>
            <pc:sldMk cId="0" sldId="350"/>
            <ac:spMk id="12" creationId="{00000000-0000-0000-0000-000000000000}"/>
          </ac:spMkLst>
        </pc:spChg>
        <pc:spChg chg="mod">
          <ac:chgData name="Ruben Fernandez" userId="b2ddae9f6de01a07" providerId="LiveId" clId="{702C6D8C-2F24-49D3-A7FD-8C9173A150DC}" dt="2019-08-15T04:31:24.784" v="2155" actId="313"/>
          <ac:spMkLst>
            <pc:docMk/>
            <pc:sldMk cId="0" sldId="350"/>
            <ac:spMk id="21509" creationId="{00000000-0000-0000-0000-000000000000}"/>
          </ac:spMkLst>
        </pc:spChg>
        <pc:spChg chg="mod">
          <ac:chgData name="Ruben Fernandez" userId="b2ddae9f6de01a07" providerId="LiveId" clId="{702C6D8C-2F24-49D3-A7FD-8C9173A150DC}" dt="2019-08-15T04:31:46.235" v="2158" actId="790"/>
          <ac:spMkLst>
            <pc:docMk/>
            <pc:sldMk cId="0" sldId="350"/>
            <ac:spMk id="21511" creationId="{00000000-0000-0000-0000-000000000000}"/>
          </ac:spMkLst>
        </pc:spChg>
      </pc:sldChg>
    </pc:docChg>
  </pc:docChgLst>
  <pc:docChgLst>
    <pc:chgData name="Ruben Fernandez" userId="b2ddae9f6de01a07" providerId="LiveId" clId="{F467733D-E0D2-49E9-8824-37D569ABDC00}"/>
    <pc:docChg chg="undo custSel modSld">
      <pc:chgData name="Ruben Fernandez" userId="b2ddae9f6de01a07" providerId="LiveId" clId="{F467733D-E0D2-49E9-8824-37D569ABDC00}" dt="2019-08-19T05:16:22.675" v="8456" actId="313"/>
      <pc:docMkLst>
        <pc:docMk/>
      </pc:docMkLst>
      <pc:sldChg chg="modSp">
        <pc:chgData name="Ruben Fernandez" userId="b2ddae9f6de01a07" providerId="LiveId" clId="{F467733D-E0D2-49E9-8824-37D569ABDC00}" dt="2019-08-15T23:53:53.124" v="363" actId="313"/>
        <pc:sldMkLst>
          <pc:docMk/>
          <pc:sldMk cId="0" sldId="349"/>
        </pc:sldMkLst>
        <pc:spChg chg="mod">
          <ac:chgData name="Ruben Fernandez" userId="b2ddae9f6de01a07" providerId="LiveId" clId="{F467733D-E0D2-49E9-8824-37D569ABDC00}" dt="2019-08-15T23:50:10.630" v="101" actId="6549"/>
          <ac:spMkLst>
            <pc:docMk/>
            <pc:sldMk cId="0" sldId="349"/>
            <ac:spMk id="8" creationId="{00000000-0000-0000-0000-000000000000}"/>
          </ac:spMkLst>
        </pc:spChg>
        <pc:spChg chg="mod">
          <ac:chgData name="Ruben Fernandez" userId="b2ddae9f6de01a07" providerId="LiveId" clId="{F467733D-E0D2-49E9-8824-37D569ABDC00}" dt="2019-08-15T23:53:53.124" v="363" actId="313"/>
          <ac:spMkLst>
            <pc:docMk/>
            <pc:sldMk cId="0" sldId="349"/>
            <ac:spMk id="9" creationId="{00000000-0000-0000-0000-000000000000}"/>
          </ac:spMkLst>
        </pc:spChg>
        <pc:spChg chg="mod">
          <ac:chgData name="Ruben Fernandez" userId="b2ddae9f6de01a07" providerId="LiveId" clId="{F467733D-E0D2-49E9-8824-37D569ABDC00}" dt="2019-08-15T23:53:49.887" v="362" actId="790"/>
          <ac:spMkLst>
            <pc:docMk/>
            <pc:sldMk cId="0" sldId="349"/>
            <ac:spMk id="23557" creationId="{00000000-0000-0000-0000-000000000000}"/>
          </ac:spMkLst>
        </pc:spChg>
      </pc:sldChg>
      <pc:sldChg chg="modSp">
        <pc:chgData name="Ruben Fernandez" userId="b2ddae9f6de01a07" providerId="LiveId" clId="{F467733D-E0D2-49E9-8824-37D569ABDC00}" dt="2019-08-15T23:49:50.698" v="1"/>
        <pc:sldMkLst>
          <pc:docMk/>
          <pc:sldMk cId="0" sldId="350"/>
        </pc:sldMkLst>
        <pc:spChg chg="mod">
          <ac:chgData name="Ruben Fernandez" userId="b2ddae9f6de01a07" providerId="LiveId" clId="{F467733D-E0D2-49E9-8824-37D569ABDC00}" dt="2019-08-15T23:49:50.698" v="1"/>
          <ac:spMkLst>
            <pc:docMk/>
            <pc:sldMk cId="0" sldId="350"/>
            <ac:spMk id="21511" creationId="{00000000-0000-0000-0000-000000000000}"/>
          </ac:spMkLst>
        </pc:spChg>
      </pc:sldChg>
      <pc:sldChg chg="modSp">
        <pc:chgData name="Ruben Fernandez" userId="b2ddae9f6de01a07" providerId="LiveId" clId="{F467733D-E0D2-49E9-8824-37D569ABDC00}" dt="2019-08-19T04:46:56.682" v="5214" actId="20577"/>
        <pc:sldMkLst>
          <pc:docMk/>
          <pc:sldMk cId="0" sldId="379"/>
        </pc:sldMkLst>
        <pc:spChg chg="mod">
          <ac:chgData name="Ruben Fernandez" userId="b2ddae9f6de01a07" providerId="LiveId" clId="{F467733D-E0D2-49E9-8824-37D569ABDC00}" dt="2019-08-19T04:43:20.199" v="4831" actId="1076"/>
          <ac:spMkLst>
            <pc:docMk/>
            <pc:sldMk cId="0" sldId="379"/>
            <ac:spMk id="5" creationId="{00000000-0000-0000-0000-000000000000}"/>
          </ac:spMkLst>
        </pc:spChg>
        <pc:spChg chg="mod">
          <ac:chgData name="Ruben Fernandez" userId="b2ddae9f6de01a07" providerId="LiveId" clId="{F467733D-E0D2-49E9-8824-37D569ABDC00}" dt="2019-08-19T04:43:28.470" v="4832" actId="1076"/>
          <ac:spMkLst>
            <pc:docMk/>
            <pc:sldMk cId="0" sldId="379"/>
            <ac:spMk id="7" creationId="{00000000-0000-0000-0000-000000000000}"/>
          </ac:spMkLst>
        </pc:spChg>
        <pc:spChg chg="mod">
          <ac:chgData name="Ruben Fernandez" userId="b2ddae9f6de01a07" providerId="LiveId" clId="{F467733D-E0D2-49E9-8824-37D569ABDC00}" dt="2019-08-19T04:46:56.682" v="5214" actId="20577"/>
          <ac:spMkLst>
            <pc:docMk/>
            <pc:sldMk cId="0" sldId="379"/>
            <ac:spMk id="10" creationId="{00000000-0000-0000-0000-000000000000}"/>
          </ac:spMkLst>
        </pc:spChg>
        <pc:spChg chg="mod">
          <ac:chgData name="Ruben Fernandez" userId="b2ddae9f6de01a07" providerId="LiveId" clId="{F467733D-E0D2-49E9-8824-37D569ABDC00}" dt="2019-08-19T04:32:38.261" v="3923"/>
          <ac:spMkLst>
            <pc:docMk/>
            <pc:sldMk cId="0" sldId="379"/>
            <ac:spMk id="11" creationId="{00000000-0000-0000-0000-000000000000}"/>
          </ac:spMkLst>
        </pc:spChg>
      </pc:sldChg>
      <pc:sldChg chg="modSp">
        <pc:chgData name="Ruben Fernandez" userId="b2ddae9f6de01a07" providerId="LiveId" clId="{F467733D-E0D2-49E9-8824-37D569ABDC00}" dt="2019-08-16T00:05:38.421" v="1428" actId="313"/>
        <pc:sldMkLst>
          <pc:docMk/>
          <pc:sldMk cId="0" sldId="384"/>
        </pc:sldMkLst>
        <pc:spChg chg="mod">
          <ac:chgData name="Ruben Fernandez" userId="b2ddae9f6de01a07" providerId="LiveId" clId="{F467733D-E0D2-49E9-8824-37D569ABDC00}" dt="2019-08-16T00:05:19.558" v="1426" actId="313"/>
          <ac:spMkLst>
            <pc:docMk/>
            <pc:sldMk cId="0" sldId="384"/>
            <ac:spMk id="7" creationId="{00000000-0000-0000-0000-000000000000}"/>
          </ac:spMkLst>
        </pc:spChg>
        <pc:spChg chg="mod">
          <ac:chgData name="Ruben Fernandez" userId="b2ddae9f6de01a07" providerId="LiveId" clId="{F467733D-E0D2-49E9-8824-37D569ABDC00}" dt="2019-08-15T23:54:19.800" v="463" actId="6549"/>
          <ac:spMkLst>
            <pc:docMk/>
            <pc:sldMk cId="0" sldId="384"/>
            <ac:spMk id="8" creationId="{00000000-0000-0000-0000-000000000000}"/>
          </ac:spMkLst>
        </pc:spChg>
        <pc:spChg chg="mod">
          <ac:chgData name="Ruben Fernandez" userId="b2ddae9f6de01a07" providerId="LiveId" clId="{F467733D-E0D2-49E9-8824-37D569ABDC00}" dt="2019-08-16T00:05:38.421" v="1428" actId="313"/>
          <ac:spMkLst>
            <pc:docMk/>
            <pc:sldMk cId="0" sldId="384"/>
            <ac:spMk id="9" creationId="{00000000-0000-0000-0000-000000000000}"/>
          </ac:spMkLst>
        </pc:spChg>
      </pc:sldChg>
      <pc:sldChg chg="modSp">
        <pc:chgData name="Ruben Fernandez" userId="b2ddae9f6de01a07" providerId="LiveId" clId="{F467733D-E0D2-49E9-8824-37D569ABDC00}" dt="2019-08-19T04:31:32.963" v="3824" actId="313"/>
        <pc:sldMkLst>
          <pc:docMk/>
          <pc:sldMk cId="720589061" sldId="396"/>
        </pc:sldMkLst>
        <pc:spChg chg="mod">
          <ac:chgData name="Ruben Fernandez" userId="b2ddae9f6de01a07" providerId="LiveId" clId="{F467733D-E0D2-49E9-8824-37D569ABDC00}" dt="2019-08-19T04:31:32.963" v="3824" actId="313"/>
          <ac:spMkLst>
            <pc:docMk/>
            <pc:sldMk cId="720589061" sldId="396"/>
            <ac:spMk id="12" creationId="{00000000-0000-0000-0000-000000000000}"/>
          </ac:spMkLst>
        </pc:spChg>
        <pc:spChg chg="mod">
          <ac:chgData name="Ruben Fernandez" userId="b2ddae9f6de01a07" providerId="LiveId" clId="{F467733D-E0D2-49E9-8824-37D569ABDC00}" dt="2019-08-16T00:29:35.007" v="1528" actId="6549"/>
          <ac:spMkLst>
            <pc:docMk/>
            <pc:sldMk cId="720589061" sldId="396"/>
            <ac:spMk id="14" creationId="{00000000-0000-0000-0000-000000000000}"/>
          </ac:spMkLst>
        </pc:spChg>
        <pc:spChg chg="mod">
          <ac:chgData name="Ruben Fernandez" userId="b2ddae9f6de01a07" providerId="LiveId" clId="{F467733D-E0D2-49E9-8824-37D569ABDC00}" dt="2019-08-16T00:29:53.241" v="1532" actId="313"/>
          <ac:spMkLst>
            <pc:docMk/>
            <pc:sldMk cId="720589061" sldId="396"/>
            <ac:spMk id="15" creationId="{00000000-0000-0000-0000-000000000000}"/>
          </ac:spMkLst>
        </pc:spChg>
      </pc:sldChg>
      <pc:sldChg chg="modSp">
        <pc:chgData name="Ruben Fernandez" userId="b2ddae9f6de01a07" providerId="LiveId" clId="{F467733D-E0D2-49E9-8824-37D569ABDC00}" dt="2019-08-19T04:53:10.972" v="5860" actId="6549"/>
        <pc:sldMkLst>
          <pc:docMk/>
          <pc:sldMk cId="2107672270" sldId="405"/>
        </pc:sldMkLst>
        <pc:spChg chg="mod">
          <ac:chgData name="Ruben Fernandez" userId="b2ddae9f6de01a07" providerId="LiveId" clId="{F467733D-E0D2-49E9-8824-37D569ABDC00}" dt="2019-08-19T04:47:28.293" v="5317" actId="20577"/>
          <ac:spMkLst>
            <pc:docMk/>
            <pc:sldMk cId="2107672270" sldId="405"/>
            <ac:spMk id="5" creationId="{00000000-0000-0000-0000-000000000000}"/>
          </ac:spMkLst>
        </pc:spChg>
        <pc:spChg chg="mod">
          <ac:chgData name="Ruben Fernandez" userId="b2ddae9f6de01a07" providerId="LiveId" clId="{F467733D-E0D2-49E9-8824-37D569ABDC00}" dt="2019-08-19T04:47:20.488" v="5313"/>
          <ac:spMkLst>
            <pc:docMk/>
            <pc:sldMk cId="2107672270" sldId="405"/>
            <ac:spMk id="11" creationId="{00000000-0000-0000-0000-000000000000}"/>
          </ac:spMkLst>
        </pc:spChg>
        <pc:spChg chg="mod">
          <ac:chgData name="Ruben Fernandez" userId="b2ddae9f6de01a07" providerId="LiveId" clId="{F467733D-E0D2-49E9-8824-37D569ABDC00}" dt="2019-08-19T04:53:10.972" v="5860" actId="6549"/>
          <ac:spMkLst>
            <pc:docMk/>
            <pc:sldMk cId="2107672270" sldId="405"/>
            <ac:spMk id="14" creationId="{B8CAC07A-09CF-4445-8691-427C021E5FAE}"/>
          </ac:spMkLst>
        </pc:spChg>
        <pc:grpChg chg="mod">
          <ac:chgData name="Ruben Fernandez" userId="b2ddae9f6de01a07" providerId="LiveId" clId="{F467733D-E0D2-49E9-8824-37D569ABDC00}" dt="2019-08-19T04:48:29.292" v="5390" actId="1076"/>
          <ac:grpSpMkLst>
            <pc:docMk/>
            <pc:sldMk cId="2107672270" sldId="405"/>
            <ac:grpSpMk id="2" creationId="{00000000-0000-0000-0000-000000000000}"/>
          </ac:grpSpMkLst>
        </pc:grpChg>
      </pc:sldChg>
      <pc:sldChg chg="modSp">
        <pc:chgData name="Ruben Fernandez" userId="b2ddae9f6de01a07" providerId="LiveId" clId="{F467733D-E0D2-49E9-8824-37D569ABDC00}" dt="2019-08-19T05:09:05.343" v="7337" actId="20577"/>
        <pc:sldMkLst>
          <pc:docMk/>
          <pc:sldMk cId="343733012" sldId="406"/>
        </pc:sldMkLst>
        <pc:spChg chg="mod">
          <ac:chgData name="Ruben Fernandez" userId="b2ddae9f6de01a07" providerId="LiveId" clId="{F467733D-E0D2-49E9-8824-37D569ABDC00}" dt="2019-08-19T04:55:36.016" v="5964" actId="6549"/>
          <ac:spMkLst>
            <pc:docMk/>
            <pc:sldMk cId="343733012" sldId="406"/>
            <ac:spMk id="5" creationId="{00000000-0000-0000-0000-000000000000}"/>
          </ac:spMkLst>
        </pc:spChg>
        <pc:spChg chg="mod">
          <ac:chgData name="Ruben Fernandez" userId="b2ddae9f6de01a07" providerId="LiveId" clId="{F467733D-E0D2-49E9-8824-37D569ABDC00}" dt="2019-08-19T04:55:30.091" v="5959"/>
          <ac:spMkLst>
            <pc:docMk/>
            <pc:sldMk cId="343733012" sldId="406"/>
            <ac:spMk id="11" creationId="{00000000-0000-0000-0000-000000000000}"/>
          </ac:spMkLst>
        </pc:spChg>
        <pc:spChg chg="mod">
          <ac:chgData name="Ruben Fernandez" userId="b2ddae9f6de01a07" providerId="LiveId" clId="{F467733D-E0D2-49E9-8824-37D569ABDC00}" dt="2019-08-19T05:09:05.343" v="7337" actId="20577"/>
          <ac:spMkLst>
            <pc:docMk/>
            <pc:sldMk cId="343733012" sldId="406"/>
            <ac:spMk id="14" creationId="{B8CAC07A-09CF-4445-8691-427C021E5FAE}"/>
          </ac:spMkLst>
        </pc:spChg>
      </pc:sldChg>
      <pc:sldChg chg="modSp">
        <pc:chgData name="Ruben Fernandez" userId="b2ddae9f6de01a07" providerId="LiveId" clId="{F467733D-E0D2-49E9-8824-37D569ABDC00}" dt="2019-08-19T05:16:22.675" v="8456" actId="313"/>
        <pc:sldMkLst>
          <pc:docMk/>
          <pc:sldMk cId="1898223535" sldId="407"/>
        </pc:sldMkLst>
        <pc:spChg chg="mod">
          <ac:chgData name="Ruben Fernandez" userId="b2ddae9f6de01a07" providerId="LiveId" clId="{F467733D-E0D2-49E9-8824-37D569ABDC00}" dt="2019-08-19T05:09:49.471" v="7439" actId="20577"/>
          <ac:spMkLst>
            <pc:docMk/>
            <pc:sldMk cId="1898223535" sldId="407"/>
            <ac:spMk id="5" creationId="{00000000-0000-0000-0000-000000000000}"/>
          </ac:spMkLst>
        </pc:spChg>
        <pc:spChg chg="mod">
          <ac:chgData name="Ruben Fernandez" userId="b2ddae9f6de01a07" providerId="LiveId" clId="{F467733D-E0D2-49E9-8824-37D569ABDC00}" dt="2019-08-19T05:16:22.675" v="8456" actId="313"/>
          <ac:spMkLst>
            <pc:docMk/>
            <pc:sldMk cId="1898223535" sldId="407"/>
            <ac:spMk id="6" creationId="{AE9E4E3D-0FBA-844C-9DE5-2721ACB7B35E}"/>
          </ac:spMkLst>
        </pc:spChg>
        <pc:spChg chg="mod">
          <ac:chgData name="Ruben Fernandez" userId="b2ddae9f6de01a07" providerId="LiveId" clId="{F467733D-E0D2-49E9-8824-37D569ABDC00}" dt="2019-08-19T05:09:44.925" v="7436"/>
          <ac:spMkLst>
            <pc:docMk/>
            <pc:sldMk cId="1898223535" sldId="407"/>
            <ac:spMk id="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19/08/2019</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11</a:t>
            </a:fld>
            <a:endParaRPr lang="it-IT" dirty="0">
              <a:cs typeface="+mn-cs"/>
            </a:endParaRPr>
          </a:p>
        </p:txBody>
      </p:sp>
    </p:spTree>
    <p:extLst>
      <p:ext uri="{BB962C8B-B14F-4D97-AF65-F5344CB8AC3E}">
        <p14:creationId xmlns:p14="http://schemas.microsoft.com/office/powerpoint/2010/main" val="697688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15</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6</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7</a:t>
            </a:fld>
            <a:endParaRPr lang="it-IT" dirty="0">
              <a:cs typeface="+mn-cs"/>
            </a:endParaRPr>
          </a:p>
        </p:txBody>
      </p:sp>
    </p:spTree>
    <p:extLst>
      <p:ext uri="{BB962C8B-B14F-4D97-AF65-F5344CB8AC3E}">
        <p14:creationId xmlns:p14="http://schemas.microsoft.com/office/powerpoint/2010/main" val="751125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8</a:t>
            </a:fld>
            <a:endParaRPr lang="it-IT" dirty="0">
              <a:cs typeface="+mn-cs"/>
            </a:endParaRPr>
          </a:p>
        </p:txBody>
      </p:sp>
    </p:spTree>
    <p:extLst>
      <p:ext uri="{BB962C8B-B14F-4D97-AF65-F5344CB8AC3E}">
        <p14:creationId xmlns:p14="http://schemas.microsoft.com/office/powerpoint/2010/main" val="2305662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9</a:t>
            </a:fld>
            <a:endParaRPr lang="it-IT" dirty="0">
              <a:cs typeface="+mn-cs"/>
            </a:endParaRPr>
          </a:p>
        </p:txBody>
      </p:sp>
    </p:spTree>
    <p:extLst>
      <p:ext uri="{BB962C8B-B14F-4D97-AF65-F5344CB8AC3E}">
        <p14:creationId xmlns:p14="http://schemas.microsoft.com/office/powerpoint/2010/main" val="2137787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10</a:t>
            </a:fld>
            <a:endParaRPr lang="it-IT" dirty="0">
              <a:cs typeface="+mn-cs"/>
            </a:endParaRPr>
          </a:p>
        </p:txBody>
      </p:sp>
    </p:spTree>
    <p:extLst>
      <p:ext uri="{BB962C8B-B14F-4D97-AF65-F5344CB8AC3E}">
        <p14:creationId xmlns:p14="http://schemas.microsoft.com/office/powerpoint/2010/main" val="1429397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9.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8.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Agosto 2019</a:t>
            </a:r>
          </a:p>
        </p:txBody>
      </p:sp>
      <p:sp>
        <p:nvSpPr>
          <p:cNvPr id="17412" name="TextBox 1"/>
          <p:cNvSpPr txBox="1">
            <a:spLocks noChangeArrowheads="1"/>
          </p:cNvSpPr>
          <p:nvPr/>
        </p:nvSpPr>
        <p:spPr bwMode="auto">
          <a:xfrm>
            <a:off x="457200" y="2250040"/>
            <a:ext cx="8305800" cy="22590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2000" b="1" i="0" dirty="0"/>
              <a:t>Desorden en el neurodesarrollo en niños que se creen tener prenatalmente ventriculomegalia leve aislada</a:t>
            </a:r>
          </a:p>
          <a:p>
            <a:pPr>
              <a:buNone/>
            </a:pPr>
            <a:endParaRPr lang="sv-SE" sz="1800" i="0" dirty="0"/>
          </a:p>
          <a:p>
            <a:pPr algn="ctr">
              <a:buNone/>
            </a:pPr>
            <a:r>
              <a:rPr lang="sv-SE" sz="1800" dirty="0"/>
              <a:t>E. Thorup, L</a:t>
            </a:r>
            <a:r>
              <a:rPr lang="sv-SE" sz="1800" dirty="0" smtClean="0"/>
              <a:t>. N</a:t>
            </a:r>
            <a:r>
              <a:rPr lang="sv-SE" sz="1800" dirty="0"/>
              <a:t>. Jensen, G</a:t>
            </a:r>
            <a:r>
              <a:rPr lang="sv-SE" sz="1800" dirty="0" smtClean="0"/>
              <a:t>. S</a:t>
            </a:r>
            <a:r>
              <a:rPr lang="sv-SE" sz="1800" dirty="0"/>
              <a:t>. Bak, C</a:t>
            </a:r>
            <a:r>
              <a:rPr lang="sv-SE" sz="1800" dirty="0" smtClean="0"/>
              <a:t>. K</a:t>
            </a:r>
            <a:r>
              <a:rPr lang="sv-SE" sz="1800" dirty="0"/>
              <a:t>. Ekelund, G. Greisen, D</a:t>
            </a:r>
            <a:r>
              <a:rPr lang="sv-SE" sz="1800" dirty="0" smtClean="0"/>
              <a:t>. S</a:t>
            </a:r>
            <a:r>
              <a:rPr lang="sv-SE" sz="1800" dirty="0"/>
              <a:t>. Jorgensen, S</a:t>
            </a:r>
            <a:r>
              <a:rPr lang="sv-SE" sz="1800" dirty="0" smtClean="0"/>
              <a:t>. G</a:t>
            </a:r>
            <a:r>
              <a:rPr lang="sv-SE" sz="1800" dirty="0"/>
              <a:t>. Hellmuth, C. Wulff, O</a:t>
            </a:r>
            <a:r>
              <a:rPr lang="sv-SE" sz="1800" dirty="0" smtClean="0"/>
              <a:t>. B</a:t>
            </a:r>
            <a:r>
              <a:rPr lang="sv-SE" sz="1800" dirty="0"/>
              <a:t>. Petersen, L</a:t>
            </a:r>
            <a:r>
              <a:rPr lang="sv-SE" sz="1800" dirty="0" smtClean="0"/>
              <a:t>. H</a:t>
            </a:r>
            <a:r>
              <a:rPr lang="sv-SE" sz="1800" dirty="0"/>
              <a:t>. Pedersen, A. </a:t>
            </a:r>
            <a:r>
              <a:rPr lang="sv-SE" sz="1800" dirty="0" err="1"/>
              <a:t>Tabor</a:t>
            </a:r>
            <a:endParaRPr lang="sv-SE" sz="1800" i="0" dirty="0"/>
          </a:p>
          <a:p>
            <a:pPr>
              <a:buNone/>
            </a:pPr>
            <a:endParaRPr lang="sv-SE" sz="1800" i="0" dirty="0"/>
          </a:p>
          <a:p>
            <a:pPr algn="ctr" eaLnBrk="1" hangingPunct="1">
              <a:spcBef>
                <a:spcPct val="0"/>
              </a:spcBef>
              <a:spcAft>
                <a:spcPts val="600"/>
              </a:spcAft>
              <a:buNone/>
              <a:defRPr/>
            </a:pPr>
            <a:r>
              <a:rPr lang="it-IT" sz="1800" i="0" dirty="0"/>
              <a:t>Volumen 54, Numero 2, Paginas 182–189</a:t>
            </a:r>
          </a:p>
        </p:txBody>
      </p:sp>
      <p:sp>
        <p:nvSpPr>
          <p:cNvPr id="17413" name="TextBox 2"/>
          <p:cNvSpPr txBox="1">
            <a:spLocks noChangeArrowheads="1"/>
          </p:cNvSpPr>
          <p:nvPr/>
        </p:nvSpPr>
        <p:spPr bwMode="auto">
          <a:xfrm>
            <a:off x="1981200" y="5229200"/>
            <a:ext cx="6781800" cy="9694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Slides de Journal Club preparadas por  Dr Fiona Brownfoot</a:t>
            </a:r>
          </a:p>
          <a:p>
            <a:pPr algn="ctr" eaLnBrk="1" hangingPunct="1">
              <a:spcBef>
                <a:spcPct val="0"/>
              </a:spcBef>
              <a:buFontTx/>
              <a:buNone/>
            </a:pPr>
            <a:r>
              <a:rPr lang="en-GB" altLang="it-IT" sz="1900" i="0" dirty="0">
                <a:solidFill>
                  <a:srgbClr val="000000"/>
                </a:solidFill>
                <a:cs typeface="Arial" panose="020B0604020202020204" pitchFamily="34" charset="0"/>
              </a:rPr>
              <a:t>(UOG Editor para </a:t>
            </a:r>
            <a:r>
              <a:rPr lang="en-GB" altLang="it-IT" sz="1900" i="0" dirty="0" err="1">
                <a:solidFill>
                  <a:srgbClr val="000000"/>
                </a:solidFill>
                <a:cs typeface="Arial" panose="020B0604020202020204" pitchFamily="34" charset="0"/>
              </a:rPr>
              <a:t>practicante</a:t>
            </a:r>
            <a:r>
              <a:rPr lang="en-GB" altLang="it-IT" sz="1900" i="0" dirty="0">
                <a:solidFill>
                  <a:srgbClr val="000000"/>
                </a:solidFill>
                <a:cs typeface="Arial" panose="020B0604020202020204" pitchFamily="34" charset="0"/>
              </a:rPr>
              <a:t>)</a:t>
            </a:r>
          </a:p>
          <a:p>
            <a:pPr algn="ctr" eaLnBrk="1" hangingPunct="1">
              <a:spcBef>
                <a:spcPct val="0"/>
              </a:spcBef>
              <a:buFontTx/>
              <a:buNone/>
            </a:pPr>
            <a:r>
              <a:rPr lang="en-GB" altLang="it-IT" sz="1900" i="0" dirty="0" err="1">
                <a:solidFill>
                  <a:srgbClr val="000000"/>
                </a:solidFill>
                <a:cs typeface="Arial" panose="020B0604020202020204" pitchFamily="34" charset="0"/>
              </a:rPr>
              <a:t>Traducido</a:t>
            </a:r>
            <a:r>
              <a:rPr lang="en-GB" altLang="it-IT" sz="1900" i="0" dirty="0">
                <a:solidFill>
                  <a:srgbClr val="000000"/>
                </a:solidFill>
                <a:cs typeface="Arial" panose="020B0604020202020204" pitchFamily="34" charset="0"/>
              </a:rPr>
              <a:t> por </a:t>
            </a:r>
            <a:r>
              <a:rPr lang="en-GB" altLang="it-IT" sz="1900" i="0" dirty="0" err="1">
                <a:solidFill>
                  <a:srgbClr val="000000"/>
                </a:solidFill>
                <a:cs typeface="Arial" panose="020B0604020202020204" pitchFamily="34" charset="0"/>
              </a:rPr>
              <a:t>Dr.</a:t>
            </a:r>
            <a:r>
              <a:rPr lang="en-GB" altLang="it-IT" sz="1900" i="0" dirty="0">
                <a:solidFill>
                  <a:srgbClr val="000000"/>
                </a:solidFill>
                <a:cs typeface="Arial" panose="020B0604020202020204" pitchFamily="34" charset="0"/>
              </a:rPr>
              <a:t> Ruben D. Fernandez Jr</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05173" y="1628800"/>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err="1"/>
              <a:t>Resultados</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6" name="TextBox 5">
            <a:extLst>
              <a:ext uri="{FF2B5EF4-FFF2-40B4-BE49-F238E27FC236}">
                <a16:creationId xmlns:a16="http://schemas.microsoft.com/office/drawing/2014/main" id="{AE9E4E3D-0FBA-844C-9DE5-2721ACB7B35E}"/>
              </a:ext>
            </a:extLst>
          </p:cNvPr>
          <p:cNvSpPr txBox="1"/>
          <p:nvPr/>
        </p:nvSpPr>
        <p:spPr>
          <a:xfrm>
            <a:off x="296477" y="2044442"/>
            <a:ext cx="8451987" cy="1708160"/>
          </a:xfrm>
          <a:prstGeom prst="rect">
            <a:avLst/>
          </a:prstGeom>
          <a:noFill/>
        </p:spPr>
        <p:txBody>
          <a:bodyPr wrap="square" rtlCol="0">
            <a:spAutoFit/>
          </a:bodyPr>
          <a:lstStyle/>
          <a:p>
            <a:pPr marL="285750" indent="-285750">
              <a:buFont typeface="Arial" panose="020B0604020202020204" pitchFamily="34" charset="0"/>
              <a:buChar char="•"/>
            </a:pPr>
            <a:r>
              <a:rPr lang="es-HN" sz="1500" i="0" dirty="0"/>
              <a:t>Los diagnósticos de los 6 embarazos con IMV confirmado postnatalmente y los desordenes en el neurodesarrollo fueron Desarrollo psicomotor alterado (n = 3), epilepsia (n = 2) y ASD (n = 1). </a:t>
            </a:r>
          </a:p>
          <a:p>
            <a:pPr marL="285750" indent="-285750">
              <a:buFont typeface="Arial" panose="020B0604020202020204" pitchFamily="34" charset="0"/>
              <a:buChar char="•"/>
            </a:pPr>
            <a:r>
              <a:rPr lang="es-HN" sz="1500" i="0" dirty="0"/>
              <a:t>El diagnóstico de desarrollo psicomotor alterado se otorgo a los dos años de edad en todos los tres casos afectados, mientras que epilepsia fue diagnosticado a los 3 y 4 años, respectivamente, y ASD a los 5 años. Diagnósticos prenatales adicionales se desarrollaron solo en uno de los </a:t>
            </a:r>
            <a:r>
              <a:rPr lang="es-HN" sz="1500" i="0" dirty="0" err="1"/>
              <a:t>ninos</a:t>
            </a:r>
            <a:r>
              <a:rPr lang="es-HN" sz="1500" i="0" dirty="0"/>
              <a:t> afectados.</a:t>
            </a:r>
            <a:r>
              <a:rPr lang="en-AU" sz="1500" i="0" dirty="0"/>
              <a:t> </a:t>
            </a:r>
          </a:p>
        </p:txBody>
      </p:sp>
      <p:pic>
        <p:nvPicPr>
          <p:cNvPr id="8" name="Picture 7">
            <a:extLst>
              <a:ext uri="{FF2B5EF4-FFF2-40B4-BE49-F238E27FC236}">
                <a16:creationId xmlns:a16="http://schemas.microsoft.com/office/drawing/2014/main" id="{CE455C25-D88F-7F42-A959-18304E2E6A4D}"/>
              </a:ext>
            </a:extLst>
          </p:cNvPr>
          <p:cNvPicPr>
            <a:picLocks noChangeAspect="1"/>
          </p:cNvPicPr>
          <p:nvPr/>
        </p:nvPicPr>
        <p:blipFill rotWithShape="1">
          <a:blip r:embed="rId5">
            <a:grayscl/>
            <a:extLst>
              <a:ext uri="{BEBA8EAE-BF5A-486C-A8C5-ECC9F3942E4B}">
                <a14:imgProps xmlns:a14="http://schemas.microsoft.com/office/drawing/2010/main">
                  <a14:imgLayer r:embed="rId6">
                    <a14:imgEffect>
                      <a14:sharpenSoften amount="25000"/>
                    </a14:imgEffect>
                  </a14:imgLayer>
                </a14:imgProps>
              </a:ext>
            </a:extLst>
          </a:blip>
          <a:srcRect t="7051"/>
          <a:stretch/>
        </p:blipFill>
        <p:spPr>
          <a:xfrm>
            <a:off x="939737" y="3645024"/>
            <a:ext cx="7400925" cy="3024336"/>
          </a:xfrm>
          <a:prstGeom prst="rect">
            <a:avLst/>
          </a:prstGeom>
        </p:spPr>
      </p:pic>
    </p:spTree>
    <p:extLst>
      <p:ext uri="{BB962C8B-B14F-4D97-AF65-F5344CB8AC3E}">
        <p14:creationId xmlns:p14="http://schemas.microsoft.com/office/powerpoint/2010/main" val="1063173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179512" y="1628800"/>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err="1"/>
              <a:t>Resultados</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6" name="TextBox 5">
            <a:extLst>
              <a:ext uri="{FF2B5EF4-FFF2-40B4-BE49-F238E27FC236}">
                <a16:creationId xmlns:a16="http://schemas.microsoft.com/office/drawing/2014/main" id="{AE9E4E3D-0FBA-844C-9DE5-2721ACB7B35E}"/>
              </a:ext>
            </a:extLst>
          </p:cNvPr>
          <p:cNvSpPr txBox="1"/>
          <p:nvPr/>
        </p:nvSpPr>
        <p:spPr>
          <a:xfrm>
            <a:off x="251520" y="2060848"/>
            <a:ext cx="8136904" cy="5078313"/>
          </a:xfrm>
          <a:prstGeom prst="rect">
            <a:avLst/>
          </a:prstGeom>
          <a:noFill/>
        </p:spPr>
        <p:txBody>
          <a:bodyPr wrap="square" rtlCol="0">
            <a:spAutoFit/>
          </a:bodyPr>
          <a:lstStyle/>
          <a:p>
            <a:pPr marL="285750" indent="-285750">
              <a:buFont typeface="Arial" panose="020B0604020202020204" pitchFamily="34" charset="0"/>
              <a:buChar char="•"/>
            </a:pPr>
            <a:r>
              <a:rPr lang="es-HN" i="0" dirty="0"/>
              <a:t>No hubo diferencia en el ancho del atrio entre los niños con el diagnostico de desordenes en el neurodesarrollo investigado y aquellos con resultados en el neurodesarrollo normal (10.2 mm </a:t>
            </a:r>
            <a:r>
              <a:rPr lang="es-HN" dirty="0"/>
              <a:t>vs</a:t>
            </a:r>
            <a:r>
              <a:rPr lang="es-HN" i="0" dirty="0"/>
              <a:t> 10.3 mm; </a:t>
            </a:r>
            <a:r>
              <a:rPr lang="es-HN" dirty="0"/>
              <a:t>P</a:t>
            </a:r>
            <a:r>
              <a:rPr lang="es-HN" i="0" dirty="0"/>
              <a:t> = 0.40). </a:t>
            </a:r>
          </a:p>
          <a:p>
            <a:pPr marL="285750" indent="-285750">
              <a:buFont typeface="Arial" panose="020B0604020202020204" pitchFamily="34" charset="0"/>
              <a:buChar char="•"/>
            </a:pPr>
            <a:r>
              <a:rPr lang="es-HN" i="0" dirty="0"/>
              <a:t>Datos en el ultrasonido de seguimiento durante el embarazo fueron disponibles para el 48.4% (59/122) de los niños que se creyó tener IMV prenatalmente. </a:t>
            </a:r>
          </a:p>
          <a:p>
            <a:pPr marL="742950" lvl="1" indent="-285750">
              <a:buFont typeface="Wingdings" panose="05000000000000000000" pitchFamily="2" charset="2"/>
              <a:buChar char="Ø"/>
            </a:pPr>
            <a:r>
              <a:rPr lang="es-HN" i="0" dirty="0"/>
              <a:t>En estos casos, la ventriculomegalia regreso a normal (ancho atrial &lt; 10.0mm) en 72.9% (43/59), se mantuvieron estables en 22.0% (13/59) y progresaron a severo (ancho atrial &gt; 15.0 mm) en 5.1% (3/59). </a:t>
            </a:r>
          </a:p>
          <a:p>
            <a:pPr marL="742950" lvl="1" indent="-285750">
              <a:buFont typeface="Wingdings" panose="05000000000000000000" pitchFamily="2" charset="2"/>
              <a:buChar char="Ø"/>
            </a:pPr>
            <a:r>
              <a:rPr lang="es-HN" i="0" dirty="0"/>
              <a:t>Siete niños con regresión de la ventriculomegalia fueron diagnosticados con desorden en el neurodesarrollo, de cuales dos tuvieron ventriculomegalia leve aislada confirmada postnatalmente y cinco tuvieron una anormalidad asociada. </a:t>
            </a:r>
          </a:p>
          <a:p>
            <a:pPr marL="742950" lvl="1" indent="-285750">
              <a:buFont typeface="Wingdings" panose="05000000000000000000" pitchFamily="2" charset="2"/>
              <a:buChar char="Ø"/>
            </a:pPr>
            <a:r>
              <a:rPr lang="es-HN" i="0" dirty="0"/>
              <a:t>De los tres niños con ventriculomegalia leve aislada confirmada en donde la ventriculomegalia progreso a severa, uno fue diagnosticado con desorden en el neurodesarrollo.</a:t>
            </a:r>
            <a:r>
              <a:rPr lang="en-AU" i="0" dirty="0"/>
              <a:t> </a:t>
            </a:r>
          </a:p>
          <a:p>
            <a:pPr marL="285750" indent="-285750">
              <a:buFont typeface="Arial" panose="020B0604020202020204" pitchFamily="34" charset="0"/>
              <a:buChar char="•"/>
            </a:pPr>
            <a:endParaRPr lang="en-AU" i="0" dirty="0"/>
          </a:p>
        </p:txBody>
      </p:sp>
    </p:spTree>
    <p:extLst>
      <p:ext uri="{BB962C8B-B14F-4D97-AF65-F5344CB8AC3E}">
        <p14:creationId xmlns:p14="http://schemas.microsoft.com/office/powerpoint/2010/main" val="42840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31747" name="TextBox 1"/>
          <p:cNvSpPr txBox="1">
            <a:spLocks noChangeArrowheads="1"/>
          </p:cNvSpPr>
          <p:nvPr/>
        </p:nvSpPr>
        <p:spPr bwMode="auto">
          <a:xfrm>
            <a:off x="179388" y="2204864"/>
            <a:ext cx="8713786" cy="4708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es-HN" sz="1500" i="0" dirty="0"/>
              <a:t>5.6% (6/107) de los niños clasificados de tener IMV confirmado postnatalmente tuvieron un desorden en el neurodesarrollo, que corresponde a una OR de 2.64 cuando se compara con la población de referencia. </a:t>
            </a:r>
          </a:p>
          <a:p>
            <a:pPr marL="285750" indent="-285750" eaLnBrk="1" hangingPunct="1">
              <a:spcBef>
                <a:spcPct val="0"/>
              </a:spcBef>
              <a:spcAft>
                <a:spcPts val="1200"/>
              </a:spcAft>
              <a:defRPr/>
            </a:pPr>
            <a:r>
              <a:rPr lang="es-HN" sz="1500" i="0" dirty="0"/>
              <a:t>Los diagnósticos fueron ASD, epilepsia y desarrollo psicomotor alterado. Por ende, ninguno de ellos se encontró tener una invalidez intelectual o parálisis cerebral, que esta en acuerdo con estudios recientes que sugieren que no hay asociación entre desordenes en el neurodesarrollo severo y IMV confirmada.</a:t>
            </a:r>
          </a:p>
          <a:p>
            <a:pPr marL="285750" indent="-285750" eaLnBrk="1" hangingPunct="1">
              <a:spcBef>
                <a:spcPct val="0"/>
              </a:spcBef>
              <a:spcAft>
                <a:spcPts val="1200"/>
              </a:spcAft>
              <a:defRPr/>
            </a:pPr>
            <a:r>
              <a:rPr lang="es-HN" sz="1500" i="0" dirty="0"/>
              <a:t>15 (12.3%) de los niños que se encontraron postnatalmente se les encontró un hallazgo adicional. Siete tenían una anormalidad genética detectada con CMA o secuencia de exomas, y cinco se presentaron con una malformación en el SNC en IRM. Todos los niños con una anormalidad genética y/o de SNC padecieron de por lo menos un desorden en el neurodesarrollo.</a:t>
            </a:r>
            <a:r>
              <a:rPr lang="en-AU" sz="1500" i="0" dirty="0"/>
              <a:t> </a:t>
            </a:r>
          </a:p>
          <a:p>
            <a:pPr marL="285750" indent="-285750" eaLnBrk="1" hangingPunct="1">
              <a:spcBef>
                <a:spcPct val="0"/>
              </a:spcBef>
              <a:spcAft>
                <a:spcPts val="1200"/>
              </a:spcAft>
              <a:defRPr/>
            </a:pPr>
            <a:r>
              <a:rPr lang="es-HN" sz="1500" i="0" dirty="0"/>
              <a:t>También se ha sugerido que los niños con regresión de la ventriculomegalia tuvieron mejor pronostico que aquellos con ventriculomegalia estable o que progreso. No fuimos capaces de mostrar cualquier impacto significativo con respecto a esto, posiblemente debido al numero limitado de casos con datos de seguimiento con ultrasonido completo. Progresión a ventriculomegalia severa fue detectada en tres fetos con ventriculomegalia leve aislada confirmada, una de las cuales fue diagnosticada con desorden en el neurodesarrollo.</a:t>
            </a:r>
            <a:r>
              <a:rPr lang="en-AU" sz="1500" i="0" dirty="0"/>
              <a:t> </a:t>
            </a:r>
          </a:p>
        </p:txBody>
      </p:sp>
      <p:sp>
        <p:nvSpPr>
          <p:cNvPr id="33796" name="Rectangle 1"/>
          <p:cNvSpPr>
            <a:spLocks noChangeArrowheads="1"/>
          </p:cNvSpPr>
          <p:nvPr/>
        </p:nvSpPr>
        <p:spPr bwMode="auto">
          <a:xfrm>
            <a:off x="3520268" y="1628800"/>
            <a:ext cx="190308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Discusión</a:t>
            </a:r>
            <a:endParaRPr lang="es-HN" altLang="it-IT" sz="2400" dirty="0"/>
          </a:p>
        </p:txBody>
      </p:sp>
      <p:sp>
        <p:nvSpPr>
          <p:cNvPr id="9"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179388" y="2204864"/>
            <a:ext cx="8874249" cy="44781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None/>
              <a:defRPr/>
            </a:pPr>
            <a:r>
              <a:rPr lang="es-HN" sz="2000" b="1" i="0" dirty="0"/>
              <a:t>Fortalezas y limitaciones del estudio</a:t>
            </a:r>
          </a:p>
          <a:p>
            <a:pPr marL="285750" indent="-285750" eaLnBrk="1" hangingPunct="1">
              <a:spcBef>
                <a:spcPct val="0"/>
              </a:spcBef>
              <a:spcAft>
                <a:spcPts val="1200"/>
              </a:spcAft>
              <a:defRPr/>
            </a:pPr>
            <a:r>
              <a:rPr lang="es-HN" sz="1500" i="0" dirty="0"/>
              <a:t>Una fortaleza de este estudio es que se investigo una cohorte nacional grande e incluyo mas de 290,000 embarazos. </a:t>
            </a:r>
          </a:p>
          <a:p>
            <a:pPr marL="285750" indent="-285750" eaLnBrk="1" hangingPunct="1">
              <a:spcBef>
                <a:spcPct val="0"/>
              </a:spcBef>
              <a:spcAft>
                <a:spcPts val="1200"/>
              </a:spcAft>
              <a:defRPr/>
            </a:pPr>
            <a:r>
              <a:rPr lang="es-HN" sz="1500" i="0" dirty="0"/>
              <a:t>Autores revisaron expedientes de pacientes, sin embargo, esto solo fue posible en el 58% de los casos. Por ende, es posible que algunos de los casos no validados no tuvieran en realidad ventriculomegalia, lo que sesgaría los resultados al subestimar la significancia de IMV.</a:t>
            </a:r>
          </a:p>
          <a:p>
            <a:pPr marL="285750" indent="-285750" eaLnBrk="1" hangingPunct="1">
              <a:spcBef>
                <a:spcPct val="0"/>
              </a:spcBef>
              <a:spcAft>
                <a:spcPts val="1200"/>
              </a:spcAft>
              <a:defRPr/>
            </a:pPr>
            <a:r>
              <a:rPr lang="es-HN" sz="1500" i="0" dirty="0"/>
              <a:t>Estudios diagnósticos para hallazgos adicionales no se realizo de rutina con IRM se realizo en 17.7% y CMA en 23.4%. Por ende, es posible que algunos niños que se clasificaron en tener IMV confirmado postnatalmente pudieron haber tenido una anormalidad genética o de SNC subyacente, lo cual sesgaría el resultado sobreestimando la significancia de IMV. </a:t>
            </a:r>
          </a:p>
          <a:p>
            <a:pPr marL="285750" indent="-285750" eaLnBrk="1" hangingPunct="1">
              <a:spcBef>
                <a:spcPct val="0"/>
              </a:spcBef>
              <a:spcAft>
                <a:spcPts val="1200"/>
              </a:spcAft>
              <a:defRPr/>
            </a:pPr>
            <a:r>
              <a:rPr lang="es-HN" sz="1500" i="0" dirty="0"/>
              <a:t>A pesar de la alta tasa de participación en la valoración de salud por el medico general así como visitas en escuela y casa por auxiliares de salud, no existe un programa de tamizaje formal para desarrollo psicomotor en Dinamarca y problemas menores pueden pasar desapercibidos y por ende subdiagnosticados. Alteraciones cognitivas pueden ser aparentes en el inicio a temprana edad escolar; por ende, un seguimiento de la cohorte durante los primeros años de escuela pueden contribuir con información importante.</a:t>
            </a:r>
            <a:r>
              <a:rPr lang="en-AU" sz="1500" i="0" dirty="0"/>
              <a:t> </a:t>
            </a:r>
            <a:endParaRPr lang="en-AU" sz="1200" i="0" dirty="0"/>
          </a:p>
        </p:txBody>
      </p:sp>
      <p:sp>
        <p:nvSpPr>
          <p:cNvPr id="8" name="Rectangle 1"/>
          <p:cNvSpPr>
            <a:spLocks noChangeArrowheads="1"/>
          </p:cNvSpPr>
          <p:nvPr/>
        </p:nvSpPr>
        <p:spPr bwMode="auto">
          <a:xfrm>
            <a:off x="3398423" y="1537628"/>
            <a:ext cx="190308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Discusión</a:t>
            </a:r>
            <a:endParaRPr lang="es-HN" altLang="it-IT" sz="2400"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9" name="Rectangle 1"/>
          <p:cNvSpPr>
            <a:spLocks noChangeArrowheads="1"/>
          </p:cNvSpPr>
          <p:nvPr/>
        </p:nvSpPr>
        <p:spPr bwMode="auto">
          <a:xfrm>
            <a:off x="3419872" y="1916832"/>
            <a:ext cx="220758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a:t>Conclusion</a:t>
            </a:r>
            <a:endParaRPr lang="en-GB" altLang="it-IT" sz="2400" dirty="0"/>
          </a:p>
        </p:txBody>
      </p:sp>
      <p:sp>
        <p:nvSpPr>
          <p:cNvPr id="10" name="TextBox 1"/>
          <p:cNvSpPr txBox="1">
            <a:spLocks noChangeArrowheads="1"/>
          </p:cNvSpPr>
          <p:nvPr/>
        </p:nvSpPr>
        <p:spPr bwMode="auto">
          <a:xfrm>
            <a:off x="899591" y="2780928"/>
            <a:ext cx="7344816" cy="17030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50000"/>
              </a:lnSpc>
              <a:buNone/>
            </a:pPr>
            <a:r>
              <a:rPr lang="es-HN" sz="1800" i="0" dirty="0"/>
              <a:t>Este estudio demuestra que el diagnostico de IMV confirmada se asocio con aumento en el riesgo de desorden en el neurodesarrollo, al compararse con la población de referencia, pero el riesgo absoluto fue bajo y no hubo casos de incapacidad intelectual o parálisis cerebral.</a:t>
            </a:r>
            <a:r>
              <a:rPr lang="en-AU" sz="1800" i="0" dirty="0"/>
              <a:t> </a:t>
            </a:r>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extLst>
      <p:ext uri="{BB962C8B-B14F-4D97-AF65-F5344CB8AC3E}">
        <p14:creationId xmlns:p14="http://schemas.microsoft.com/office/powerpoint/2010/main" val="86973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7653" name="TextBox 1"/>
          <p:cNvSpPr txBox="1">
            <a:spLocks noChangeArrowheads="1"/>
          </p:cNvSpPr>
          <p:nvPr/>
        </p:nvSpPr>
        <p:spPr bwMode="auto">
          <a:xfrm>
            <a:off x="1331640" y="1844824"/>
            <a:ext cx="64801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solidFill>
                  <a:srgbClr val="000000"/>
                </a:solidFill>
              </a:rPr>
              <a:t>Puntos de Discusión</a:t>
            </a:r>
          </a:p>
        </p:txBody>
      </p:sp>
      <p:sp>
        <p:nvSpPr>
          <p:cNvPr id="9" name="Segnaposto contenuto 2"/>
          <p:cNvSpPr txBox="1">
            <a:spLocks/>
          </p:cNvSpPr>
          <p:nvPr/>
        </p:nvSpPr>
        <p:spPr bwMode="auto">
          <a:xfrm>
            <a:off x="251247" y="2681362"/>
            <a:ext cx="8639175" cy="36279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s-HN" sz="2000" i="0" dirty="0"/>
              <a:t>Este resultado enfatiza la necesidad de estudios diagnósticos para anormalidades adicionales en el feto con ventriculomegalia. Además la necesidad de repetir ultrasonidos para detectar aquellos que pueden progresar a ventriculomegalia severa.</a:t>
            </a:r>
          </a:p>
          <a:p>
            <a:pPr marL="0" indent="0" eaLnBrk="1" hangingPunct="1">
              <a:spcBef>
                <a:spcPct val="0"/>
              </a:spcBef>
              <a:buNone/>
            </a:pPr>
            <a:r>
              <a:rPr lang="en-AU" sz="2000" i="0" dirty="0"/>
              <a:t>  </a:t>
            </a:r>
          </a:p>
          <a:p>
            <a:pPr eaLnBrk="1" hangingPunct="1">
              <a:spcBef>
                <a:spcPct val="0"/>
              </a:spcBef>
            </a:pPr>
            <a:r>
              <a:rPr lang="es-HN" sz="2000" i="0" dirty="0"/>
              <a:t>Aun si la ventriculomegalia se resuelve, el feto mantiene un riesgo aumentado de anormalidades en el neurodesarrollo.</a:t>
            </a:r>
            <a:r>
              <a:rPr lang="en-AU" sz="2000" i="0" dirty="0"/>
              <a:t> </a:t>
            </a:r>
          </a:p>
          <a:p>
            <a:pPr eaLnBrk="1" hangingPunct="1">
              <a:spcBef>
                <a:spcPct val="0"/>
              </a:spcBef>
            </a:pPr>
            <a:endParaRPr lang="en-AU" sz="2000" i="0" dirty="0"/>
          </a:p>
          <a:p>
            <a:pPr eaLnBrk="1" hangingPunct="1">
              <a:spcBef>
                <a:spcPct val="0"/>
              </a:spcBef>
            </a:pPr>
            <a:r>
              <a:rPr lang="es-HN" sz="2000" i="0" dirty="0"/>
              <a:t>Este estudio fue muy pequeño para demostrar la diferencia en el resultado en el neurodesarrollo de un neonato con ventriculomegalia de 10-12 </a:t>
            </a:r>
            <a:r>
              <a:rPr lang="es-HN" sz="2000" dirty="0"/>
              <a:t>vs</a:t>
            </a:r>
            <a:r>
              <a:rPr lang="es-HN" sz="2000" i="0" dirty="0"/>
              <a:t> 13-15 mm y un meta-</a:t>
            </a:r>
            <a:r>
              <a:rPr lang="es-HN" sz="2000" i="0" dirty="0" err="1"/>
              <a:t>analisis</a:t>
            </a:r>
            <a:r>
              <a:rPr lang="es-HN" sz="2000" i="0" dirty="0"/>
              <a:t> realmente se necesita para esto.</a:t>
            </a:r>
            <a:r>
              <a:rPr lang="en-AU" sz="2000" i="0" dirty="0"/>
              <a:t> </a:t>
            </a:r>
          </a:p>
        </p:txBody>
      </p:sp>
      <p:sp>
        <p:nvSpPr>
          <p:cNvPr id="12"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9711" y="1469575"/>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Introducción</a:t>
            </a:r>
          </a:p>
        </p:txBody>
      </p:sp>
      <p:sp>
        <p:nvSpPr>
          <p:cNvPr id="12" name="Segnaposto contenuto 2"/>
          <p:cNvSpPr txBox="1">
            <a:spLocks/>
          </p:cNvSpPr>
          <p:nvPr/>
        </p:nvSpPr>
        <p:spPr bwMode="auto">
          <a:xfrm>
            <a:off x="525928" y="1992795"/>
            <a:ext cx="8346133" cy="3672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es-HN" sz="1500" i="0" dirty="0"/>
              <a:t>Ventriculomegalia es un marcador de desarrollo cerebral anormal y es por ende causa de preocupación en imágenes fetal. </a:t>
            </a:r>
          </a:p>
          <a:p>
            <a:pPr>
              <a:lnSpc>
                <a:spcPct val="120000"/>
              </a:lnSpc>
            </a:pPr>
            <a:r>
              <a:rPr lang="es-HN" sz="1500" i="0" dirty="0"/>
              <a:t>Ventriculomegalia es definida como el diámetro del atrio de los ventrículos laterales de ≥ 10 mm</a:t>
            </a:r>
            <a:r>
              <a:rPr lang="es-HN" sz="1500" b="1" i="0" dirty="0"/>
              <a:t>. </a:t>
            </a:r>
            <a:r>
              <a:rPr lang="es-HN" sz="1500" i="0" dirty="0"/>
              <a:t>Una medición de 10.0 – 15.0 mm constituye ventriculomegalia leve mientras que valores &gt; 15 mm constituye ventriculomegalia severa. </a:t>
            </a:r>
          </a:p>
          <a:p>
            <a:pPr>
              <a:lnSpc>
                <a:spcPct val="120000"/>
              </a:lnSpc>
            </a:pPr>
            <a:r>
              <a:rPr lang="es-HN" sz="1500" i="0" dirty="0"/>
              <a:t>En la presencia de anormalidades asociadas, el pronostico de ventriculomegalia es pobre, con alta incidencia de morbilidad en la niñez. Ventriculomegalia leve aislada (no asociada con anormalidades genéticas o estructurales) (IMV) ha sido reportada con mejores resultados. </a:t>
            </a:r>
          </a:p>
          <a:p>
            <a:pPr>
              <a:lnSpc>
                <a:spcPct val="120000"/>
              </a:lnSpc>
            </a:pPr>
            <a:r>
              <a:rPr lang="es-HN" sz="1500" i="0" dirty="0"/>
              <a:t>Algunos de los casos que aparentan ser aislados prenatalmente encuentran tener anormalidades adicionales postnatalmente, lo que es particularmente en el caso de ventriculomegalia severa. </a:t>
            </a:r>
          </a:p>
          <a:p>
            <a:pPr>
              <a:lnSpc>
                <a:spcPct val="120000"/>
              </a:lnSpc>
            </a:pPr>
            <a:r>
              <a:rPr lang="es-HN" sz="1500" i="0" dirty="0"/>
              <a:t>En la reciente revisión por Pagani </a:t>
            </a:r>
            <a:r>
              <a:rPr lang="es-HN" sz="1500" dirty="0"/>
              <a:t>et al</a:t>
            </a:r>
            <a:r>
              <a:rPr lang="es-HN" sz="1500" i="0" dirty="0"/>
              <a:t>., la prevalencia en general de retraso en el neurodesarrollo fue de 7.9%. Sin embargo, los estudios incluidos usaron diferentes umbrales para ventriculomegalia leve y diferentes pruebas para valorar neurodesarrollo, y muchas veces no discrimino entre resultados de neurodesarrollo leves, moderados y severos.</a:t>
            </a:r>
          </a:p>
        </p:txBody>
      </p:sp>
      <p:sp>
        <p:nvSpPr>
          <p:cNvPr id="21511" name="Text Box 5"/>
          <p:cNvSpPr txBox="1">
            <a:spLocks noChangeArrowheads="1"/>
          </p:cNvSpPr>
          <p:nvPr/>
        </p:nvSpPr>
        <p:spPr bwMode="auto">
          <a:xfrm>
            <a:off x="0" y="990483"/>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57" name="Rectangle 8"/>
          <p:cNvSpPr>
            <a:spLocks noChangeArrowheads="1"/>
          </p:cNvSpPr>
          <p:nvPr/>
        </p:nvSpPr>
        <p:spPr bwMode="auto">
          <a:xfrm>
            <a:off x="2738621" y="2057400"/>
            <a:ext cx="36199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s-HN" altLang="it-IT" sz="2800" b="1" i="0" dirty="0">
                <a:solidFill>
                  <a:srgbClr val="000000"/>
                </a:solidFill>
              </a:rPr>
              <a:t>Objetivo del estudio</a:t>
            </a:r>
          </a:p>
        </p:txBody>
      </p:sp>
      <p:sp>
        <p:nvSpPr>
          <p:cNvPr id="8"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9" name="Segnaposto contenuto 2"/>
          <p:cNvSpPr txBox="1">
            <a:spLocks/>
          </p:cNvSpPr>
          <p:nvPr/>
        </p:nvSpPr>
        <p:spPr bwMode="auto">
          <a:xfrm>
            <a:off x="971600" y="2996952"/>
            <a:ext cx="7272808" cy="1080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es-HN" sz="1800" i="0" dirty="0"/>
              <a:t>Estimar la prevalencia de desordenes específicos en el neurodesarrollo en niños que se creen haber tenido IMV prenatalmente en el segundo trimestre de embarazo, de manera de optimizar el proceso de consejería.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Rectangle 19"/>
          <p:cNvSpPr>
            <a:spLocks noChangeArrowheads="1"/>
          </p:cNvSpPr>
          <p:nvPr/>
        </p:nvSpPr>
        <p:spPr bwMode="auto">
          <a:xfrm>
            <a:off x="468311" y="2387891"/>
            <a:ext cx="8207375" cy="4099584"/>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1800" b="1" i="0" dirty="0"/>
              <a:t>Diseño de estudio y lugar</a:t>
            </a:r>
          </a:p>
          <a:p>
            <a:pPr lvl="1"/>
            <a:r>
              <a:rPr lang="es-HN" sz="1800" i="0" dirty="0"/>
              <a:t>Observacional, estudio basado en registros nacionales de Dinamarca. </a:t>
            </a:r>
          </a:p>
          <a:p>
            <a:pPr marL="457200" lvl="1" indent="0">
              <a:buNone/>
            </a:pPr>
            <a:endParaRPr lang="es-HN" sz="1000" i="0" dirty="0"/>
          </a:p>
          <a:p>
            <a:r>
              <a:rPr lang="es-HN" sz="1800" b="1" i="0" dirty="0"/>
              <a:t>Participantes</a:t>
            </a:r>
          </a:p>
          <a:p>
            <a:pPr lvl="1"/>
            <a:r>
              <a:rPr lang="es-HN" sz="1800" b="1" i="0" dirty="0"/>
              <a:t>Incluidos: </a:t>
            </a:r>
            <a:r>
              <a:rPr lang="es-HN" sz="1800" i="0" dirty="0"/>
              <a:t>Ventriculomegalia detectada prenatalmente, definida como el diámetro del atrio de 10.0–15.0 mm sin evidencia sonográfica de una anormalidad estructural asociada en el ultrasonido estructural para detector anomalías en el segundo trimestre (18–22 semanas de gestación) en el periodo del 1</a:t>
            </a:r>
            <a:r>
              <a:rPr lang="es-HN" sz="1800" i="0" baseline="30000" dirty="0"/>
              <a:t>st</a:t>
            </a:r>
            <a:r>
              <a:rPr lang="es-HN" sz="1800" i="0" dirty="0"/>
              <a:t> Enero 2008 al 1</a:t>
            </a:r>
            <a:r>
              <a:rPr lang="es-HN" sz="1800" i="0" baseline="30000" dirty="0"/>
              <a:t>st</a:t>
            </a:r>
            <a:r>
              <a:rPr lang="es-HN" sz="1800" i="0" dirty="0"/>
              <a:t> Octubre 2014. Estos examines fueron ofrecidos de gratis y se realizo en &gt; 90% de la población desde 2008.</a:t>
            </a:r>
            <a:r>
              <a:rPr lang="es-HN" sz="1800" dirty="0"/>
              <a:t> </a:t>
            </a:r>
            <a:endParaRPr lang="es-HN" sz="1800" i="0" dirty="0"/>
          </a:p>
          <a:p>
            <a:pPr lvl="1"/>
            <a:r>
              <a:rPr lang="es-HN" sz="1800" b="1" i="0" dirty="0"/>
              <a:t>Excluidos: </a:t>
            </a:r>
            <a:r>
              <a:rPr lang="es-HN" sz="1800" i="0" dirty="0"/>
              <a:t>Casos de embarazos múltiples o IRM anormal, pruebas de infección fetal (TORCH), anticuerpos trombóticos, cariotipo fetal o análisis microarray cromosómico (CMA) antes de 22 semanas.</a:t>
            </a:r>
          </a:p>
        </p:txBody>
      </p:sp>
      <p:sp>
        <p:nvSpPr>
          <p:cNvPr id="8"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9" name="TextBox 1"/>
          <p:cNvSpPr txBox="1">
            <a:spLocks noChangeArrowheads="1"/>
          </p:cNvSpPr>
          <p:nvPr/>
        </p:nvSpPr>
        <p:spPr bwMode="auto">
          <a:xfrm>
            <a:off x="2843808" y="1700808"/>
            <a:ext cx="356552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Rectangle 19"/>
          <p:cNvSpPr>
            <a:spLocks noChangeArrowheads="1"/>
          </p:cNvSpPr>
          <p:nvPr/>
        </p:nvSpPr>
        <p:spPr bwMode="auto">
          <a:xfrm>
            <a:off x="288342" y="2149342"/>
            <a:ext cx="8676456" cy="4592026"/>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1600" b="1" i="0" dirty="0"/>
              <a:t>Resultados</a:t>
            </a:r>
            <a:endParaRPr lang="es-HN" sz="1200" i="0" dirty="0"/>
          </a:p>
          <a:p>
            <a:pPr lvl="1"/>
            <a:r>
              <a:rPr lang="es-HN" sz="1400" i="0" dirty="0"/>
              <a:t>Datos a seguimiento a largo plazo (2-7 años) en estos niños fueron comprados con aquellos de población de referencia que consisten de niños en el mismo grupo  sin ventriculomegalia prenatal. </a:t>
            </a:r>
          </a:p>
          <a:p>
            <a:pPr lvl="1"/>
            <a:r>
              <a:rPr lang="es-HN" sz="1400" i="0" dirty="0"/>
              <a:t>Resultados incluyen discapacidad intelectual, parálisis cerebral, epilepsia, desarrollo psicomotor alterado y desordenes de espectro autista (</a:t>
            </a:r>
            <a:r>
              <a:rPr lang="es-HN" sz="1400" i="0" dirty="0" err="1"/>
              <a:t>ASDs</a:t>
            </a:r>
            <a:r>
              <a:rPr lang="es-HN" sz="1400" i="0" dirty="0"/>
              <a:t>). Un resultado compuesto llamado ‘ desorden en el neurodesarrollo general’ también fue creado de estos diagnósticos. </a:t>
            </a:r>
          </a:p>
          <a:p>
            <a:r>
              <a:rPr lang="es-HN" sz="1600" b="1" i="0" dirty="0"/>
              <a:t>Extracción de Datos </a:t>
            </a:r>
            <a:endParaRPr lang="es-HN" sz="1600" i="0" dirty="0"/>
          </a:p>
          <a:p>
            <a:pPr lvl="1"/>
            <a:r>
              <a:rPr lang="es-HN" sz="1400" i="0" dirty="0"/>
              <a:t>Datos de resultados de embarazo fueron coleccionados del Registro Central Citogenético Danés (análisis cromosómico prenatal y postnatal), Registro de Pacientes Nacional Danés (abortos inducidos y espontáneos) y el Registro de Nacimiento Nacional Danés (complicaciones de embarazo, parto y el neonato). </a:t>
            </a:r>
          </a:p>
          <a:p>
            <a:r>
              <a:rPr lang="es-HN" sz="1600" b="1" i="0" dirty="0"/>
              <a:t>Seguimiento</a:t>
            </a:r>
          </a:p>
          <a:p>
            <a:pPr lvl="1"/>
            <a:r>
              <a:rPr lang="es-HN" sz="1400" i="0" dirty="0"/>
              <a:t>En Dinamarca, todos los niños son registrados automáticamente al nacer como paciente del medico general de la madre y se le ofrecen evaluaciones de salud preventivas a la edad de 5 semanas, 5 meses y anualmente hasta la edad de 5 años por el medico general, de gratis. El programa sigue un protocolo estandarizado por la Autoridad de Salud Danesa e incluye una valoración de estado de desarrollo.  </a:t>
            </a:r>
          </a:p>
          <a:p>
            <a:pPr lvl="1"/>
            <a:r>
              <a:rPr lang="es-HN" sz="1400" i="0" dirty="0"/>
              <a:t>Mas del 90% de los niños de Dinamarca atienden las tres evaluaciones iniciales de salud preventivas. Para las evaluaciones subsecuentes, la tasa de participación es entre 65% y 80%.</a:t>
            </a:r>
          </a:p>
        </p:txBody>
      </p:sp>
      <p:sp>
        <p:nvSpPr>
          <p:cNvPr id="14"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15" name="TextBox 1"/>
          <p:cNvSpPr txBox="1">
            <a:spLocks noChangeArrowheads="1"/>
          </p:cNvSpPr>
          <p:nvPr/>
        </p:nvSpPr>
        <p:spPr bwMode="auto">
          <a:xfrm>
            <a:off x="2843808" y="1628800"/>
            <a:ext cx="356552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extLst>
      <p:ext uri="{BB962C8B-B14F-4D97-AF65-F5344CB8AC3E}">
        <p14:creationId xmlns:p14="http://schemas.microsoft.com/office/powerpoint/2010/main" val="720589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1547664" y="1465163"/>
            <a:ext cx="5544616"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err="1"/>
              <a:t>Resultados</a:t>
            </a:r>
            <a:endParaRPr lang="en-GB" altLang="it-IT" sz="2800" b="1" i="0" dirty="0"/>
          </a:p>
        </p:txBody>
      </p:sp>
      <p:sp>
        <p:nvSpPr>
          <p:cNvPr id="7" name="Rectangle 6"/>
          <p:cNvSpPr/>
          <p:nvPr/>
        </p:nvSpPr>
        <p:spPr>
          <a:xfrm>
            <a:off x="755576" y="1915790"/>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179388" y="1988383"/>
            <a:ext cx="5472608" cy="4365104"/>
          </a:xfrm>
        </p:spPr>
        <p:txBody>
          <a:bodyPr/>
          <a:lstStyle/>
          <a:p>
            <a:r>
              <a:rPr lang="es-HN" sz="1600" dirty="0"/>
              <a:t>En los 292,046 embarazos únicos registrados con ultrasonidos de primer y segundo trimestre durante un periodo de 7 años, se identificaron 298 casos de ventriculomegalia leve. </a:t>
            </a:r>
          </a:p>
          <a:p>
            <a:r>
              <a:rPr lang="es-HN" sz="1600" dirty="0"/>
              <a:t>Después de la exclusión de casos debido a cariotipo anormal (</a:t>
            </a:r>
            <a:r>
              <a:rPr lang="es-HN" sz="1600" i="1" dirty="0"/>
              <a:t>n </a:t>
            </a:r>
            <a:r>
              <a:rPr lang="es-HN" sz="1600" dirty="0"/>
              <a:t>=</a:t>
            </a:r>
            <a:r>
              <a:rPr lang="es-HN" sz="1600" i="1" dirty="0"/>
              <a:t> </a:t>
            </a:r>
            <a:r>
              <a:rPr lang="es-HN" sz="1600" dirty="0"/>
              <a:t>7), malformaciones estructurales asociados (</a:t>
            </a:r>
            <a:r>
              <a:rPr lang="es-HN" sz="1600" i="1" dirty="0"/>
              <a:t>n </a:t>
            </a:r>
            <a:r>
              <a:rPr lang="es-HN" sz="1600" dirty="0"/>
              <a:t>=</a:t>
            </a:r>
            <a:r>
              <a:rPr lang="es-HN" sz="1600" i="1" dirty="0"/>
              <a:t> </a:t>
            </a:r>
            <a:r>
              <a:rPr lang="es-HN" sz="1600" dirty="0"/>
              <a:t>106) o infección fetal (</a:t>
            </a:r>
            <a:r>
              <a:rPr lang="es-HN" sz="1600" i="1" dirty="0"/>
              <a:t>n </a:t>
            </a:r>
            <a:r>
              <a:rPr lang="es-HN" sz="1600" dirty="0"/>
              <a:t>=</a:t>
            </a:r>
            <a:r>
              <a:rPr lang="es-HN" sz="1600" i="1" dirty="0"/>
              <a:t> </a:t>
            </a:r>
            <a:r>
              <a:rPr lang="es-HN" sz="1600" dirty="0"/>
              <a:t>1), un total de 184 casos de ventriculomegalia aparente prenatal permanecieron.</a:t>
            </a:r>
          </a:p>
          <a:p>
            <a:r>
              <a:rPr lang="es-HN" sz="1600" dirty="0"/>
              <a:t>También se excluyeron casos detectados antes de las 18</a:t>
            </a:r>
            <a:r>
              <a:rPr lang="es-HN" sz="1600" i="1" dirty="0"/>
              <a:t> </a:t>
            </a:r>
            <a:r>
              <a:rPr lang="es-HN" sz="1600" dirty="0"/>
              <a:t>+</a:t>
            </a:r>
            <a:r>
              <a:rPr lang="es-HN" sz="1600" i="1" dirty="0"/>
              <a:t> </a:t>
            </a:r>
            <a:r>
              <a:rPr lang="es-HN" sz="1600" dirty="0"/>
              <a:t>0 semanas (</a:t>
            </a:r>
            <a:r>
              <a:rPr lang="es-HN" sz="1600" i="1" dirty="0"/>
              <a:t>n </a:t>
            </a:r>
            <a:r>
              <a:rPr lang="es-HN" sz="1600" dirty="0"/>
              <a:t>=</a:t>
            </a:r>
            <a:r>
              <a:rPr lang="es-HN" sz="1600" i="1" dirty="0"/>
              <a:t> </a:t>
            </a:r>
            <a:r>
              <a:rPr lang="es-HN" sz="1600" dirty="0"/>
              <a:t>4) y después 22</a:t>
            </a:r>
            <a:r>
              <a:rPr lang="es-HN" sz="1600" i="1" dirty="0"/>
              <a:t> </a:t>
            </a:r>
            <a:r>
              <a:rPr lang="es-HN" sz="1600" dirty="0"/>
              <a:t>+</a:t>
            </a:r>
            <a:r>
              <a:rPr lang="es-HN" sz="1600" i="1" dirty="0"/>
              <a:t> </a:t>
            </a:r>
            <a:r>
              <a:rPr lang="es-HN" sz="1600" dirty="0"/>
              <a:t>6 semanas (</a:t>
            </a:r>
            <a:r>
              <a:rPr lang="es-HN" sz="1600" i="1" dirty="0"/>
              <a:t>n </a:t>
            </a:r>
            <a:r>
              <a:rPr lang="es-HN" sz="1600" dirty="0"/>
              <a:t>=</a:t>
            </a:r>
            <a:r>
              <a:rPr lang="es-HN" sz="1600" i="1" dirty="0"/>
              <a:t> </a:t>
            </a:r>
            <a:r>
              <a:rPr lang="es-HN" sz="1600" dirty="0"/>
              <a:t>37). </a:t>
            </a:r>
          </a:p>
          <a:p>
            <a:r>
              <a:rPr lang="es-HN" sz="1600" dirty="0"/>
              <a:t>Diez casos fueron excluidos al realizar validación de imagen en ultrasonido, en las mediciones revisadas de los ventrículos laterales no llegaron a medir 10.0</a:t>
            </a:r>
            <a:r>
              <a:rPr lang="es-HN" sz="1600" i="1" dirty="0"/>
              <a:t> </a:t>
            </a:r>
            <a:r>
              <a:rPr lang="es-HN" sz="1600" dirty="0"/>
              <a:t>mm. </a:t>
            </a:r>
          </a:p>
          <a:p>
            <a:r>
              <a:rPr lang="es-HN" sz="1600" dirty="0"/>
              <a:t>Los 133 casos restantes corresponde a la prevalencia de 0.046% de los casos que se creyeron tener ventriculomegalia prenatalmente identificada en el ultrasonido estructural de anomalías de 2do trimestre.</a:t>
            </a:r>
            <a:r>
              <a:rPr lang="en-AU" sz="1600" dirty="0"/>
              <a:t> </a:t>
            </a:r>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pic>
        <p:nvPicPr>
          <p:cNvPr id="9" name="Picture 8"/>
          <p:cNvPicPr>
            <a:picLocks noChangeAspect="1"/>
          </p:cNvPicPr>
          <p:nvPr/>
        </p:nvPicPr>
        <p:blipFill>
          <a:blip r:embed="rId5"/>
          <a:stretch>
            <a:fillRect/>
          </a:stretch>
        </p:blipFill>
        <p:spPr>
          <a:xfrm>
            <a:off x="5907640" y="1650031"/>
            <a:ext cx="2912832" cy="509133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57127"/>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459828" y="1700808"/>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err="1"/>
              <a:t>Resultados</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pic>
        <p:nvPicPr>
          <p:cNvPr id="13" name="Picture 12">
            <a:extLst>
              <a:ext uri="{FF2B5EF4-FFF2-40B4-BE49-F238E27FC236}">
                <a16:creationId xmlns:a16="http://schemas.microsoft.com/office/drawing/2014/main" id="{AF710F35-6F74-7A4B-B54A-2B2367C8B51B}"/>
              </a:ext>
            </a:extLst>
          </p:cNvPr>
          <p:cNvPicPr>
            <a:picLocks noChangeAspect="1"/>
          </p:cNvPicPr>
          <p:nvPr/>
        </p:nvPicPr>
        <p:blipFill>
          <a:blip r:embed="rId5"/>
          <a:stretch>
            <a:fillRect/>
          </a:stretch>
        </p:blipFill>
        <p:spPr>
          <a:xfrm>
            <a:off x="3851920" y="1908719"/>
            <a:ext cx="4664379" cy="4852261"/>
          </a:xfrm>
          <a:prstGeom prst="rect">
            <a:avLst/>
          </a:prstGeom>
        </p:spPr>
      </p:pic>
      <p:sp>
        <p:nvSpPr>
          <p:cNvPr id="14" name="TextBox 13">
            <a:extLst>
              <a:ext uri="{FF2B5EF4-FFF2-40B4-BE49-F238E27FC236}">
                <a16:creationId xmlns:a16="http://schemas.microsoft.com/office/drawing/2014/main" id="{B8CAC07A-09CF-4445-8691-427C021E5FAE}"/>
              </a:ext>
            </a:extLst>
          </p:cNvPr>
          <p:cNvSpPr txBox="1"/>
          <p:nvPr/>
        </p:nvSpPr>
        <p:spPr>
          <a:xfrm>
            <a:off x="230851" y="2307644"/>
            <a:ext cx="3477053" cy="4278094"/>
          </a:xfrm>
          <a:prstGeom prst="rect">
            <a:avLst/>
          </a:prstGeom>
          <a:noFill/>
        </p:spPr>
        <p:txBody>
          <a:bodyPr wrap="square" rtlCol="0">
            <a:spAutoFit/>
          </a:bodyPr>
          <a:lstStyle/>
          <a:p>
            <a:pPr marL="285750" indent="-285750">
              <a:buFont typeface="Arial" panose="020B0604020202020204" pitchFamily="34" charset="0"/>
              <a:buChar char="•"/>
            </a:pPr>
            <a:r>
              <a:rPr lang="en-AU" sz="1600" i="0" dirty="0" err="1"/>
              <a:t>Fetos</a:t>
            </a:r>
            <a:r>
              <a:rPr lang="en-AU" sz="1600" i="0" dirty="0"/>
              <a:t> con </a:t>
            </a:r>
            <a:r>
              <a:rPr lang="en-AU" sz="1600" i="0" dirty="0" err="1"/>
              <a:t>diagnostico</a:t>
            </a:r>
            <a:r>
              <a:rPr lang="en-AU" sz="1600" i="0" dirty="0"/>
              <a:t> prenatal de ventriculomegalia </a:t>
            </a:r>
            <a:r>
              <a:rPr lang="en-AU" sz="1600" i="0" dirty="0" err="1"/>
              <a:t>fueron</a:t>
            </a:r>
            <a:r>
              <a:rPr lang="en-AU" sz="1600" i="0" dirty="0"/>
              <a:t> mas </a:t>
            </a:r>
            <a:r>
              <a:rPr lang="en-AU" sz="1600" i="0" dirty="0" err="1"/>
              <a:t>masculinos</a:t>
            </a:r>
            <a:r>
              <a:rPr lang="en-AU" sz="1600" i="0" dirty="0"/>
              <a:t>.</a:t>
            </a:r>
          </a:p>
          <a:p>
            <a:pPr marL="285750" indent="-285750">
              <a:buFont typeface="Arial" panose="020B0604020202020204" pitchFamily="34" charset="0"/>
              <a:buChar char="•"/>
            </a:pPr>
            <a:r>
              <a:rPr lang="en-AU" sz="1600" i="0" dirty="0" err="1"/>
              <a:t>Diametro</a:t>
            </a:r>
            <a:r>
              <a:rPr lang="en-AU" sz="1600" i="0" dirty="0"/>
              <a:t> biparietal, </a:t>
            </a:r>
            <a:r>
              <a:rPr lang="en-AU" sz="1600" i="0" dirty="0" err="1"/>
              <a:t>circunferencia</a:t>
            </a:r>
            <a:r>
              <a:rPr lang="en-AU" sz="1600" i="0" dirty="0"/>
              <a:t> abdominal y </a:t>
            </a:r>
            <a:r>
              <a:rPr lang="en-AU" sz="1600" i="0" dirty="0" err="1"/>
              <a:t>circunferencia</a:t>
            </a:r>
            <a:r>
              <a:rPr lang="en-AU" sz="1600" i="0" dirty="0"/>
              <a:t> </a:t>
            </a:r>
            <a:r>
              <a:rPr lang="en-AU" sz="1600" i="0" dirty="0" err="1"/>
              <a:t>cefalica</a:t>
            </a:r>
            <a:r>
              <a:rPr lang="en-AU" sz="1600" i="0" dirty="0"/>
              <a:t> </a:t>
            </a:r>
            <a:r>
              <a:rPr lang="en-AU" sz="1600" i="0" dirty="0" err="1"/>
              <a:t>fueron</a:t>
            </a:r>
            <a:r>
              <a:rPr lang="en-AU" sz="1600" i="0" dirty="0"/>
              <a:t> </a:t>
            </a:r>
            <a:r>
              <a:rPr lang="en-AU" sz="1600" i="0" dirty="0" err="1"/>
              <a:t>significativamente</a:t>
            </a:r>
            <a:r>
              <a:rPr lang="en-AU" sz="1600" i="0" dirty="0"/>
              <a:t> mayor </a:t>
            </a:r>
            <a:r>
              <a:rPr lang="en-AU" sz="1600" i="0" dirty="0" err="1"/>
              <a:t>en</a:t>
            </a:r>
            <a:r>
              <a:rPr lang="en-AU" sz="1600" i="0" dirty="0"/>
              <a:t> </a:t>
            </a:r>
            <a:r>
              <a:rPr lang="en-AU" sz="1600" i="0" dirty="0" err="1"/>
              <a:t>fetos</a:t>
            </a:r>
            <a:r>
              <a:rPr lang="en-AU" sz="1600" i="0" dirty="0"/>
              <a:t> </a:t>
            </a:r>
            <a:r>
              <a:rPr lang="en-AU" sz="1600" i="0" dirty="0" err="1"/>
              <a:t>masculinos</a:t>
            </a:r>
            <a:r>
              <a:rPr lang="en-AU" sz="1600" i="0" dirty="0"/>
              <a:t> con ventriculomegalia prenatal que </a:t>
            </a:r>
            <a:r>
              <a:rPr lang="en-AU" sz="1600" i="0" dirty="0" err="1"/>
              <a:t>aquellos</a:t>
            </a:r>
            <a:r>
              <a:rPr lang="en-AU" sz="1600" i="0" dirty="0"/>
              <a:t> que no. </a:t>
            </a:r>
          </a:p>
          <a:p>
            <a:pPr marL="285750" indent="-285750">
              <a:buFont typeface="Arial" panose="020B0604020202020204" pitchFamily="34" charset="0"/>
              <a:buChar char="•"/>
            </a:pPr>
            <a:r>
              <a:rPr lang="en-AU" sz="1600" i="0" dirty="0"/>
              <a:t>El </a:t>
            </a:r>
            <a:r>
              <a:rPr lang="en-AU" sz="1600" i="0" dirty="0" err="1"/>
              <a:t>diametro</a:t>
            </a:r>
            <a:r>
              <a:rPr lang="en-AU" sz="1600" i="0" dirty="0"/>
              <a:t> atrial ventricular lateral medio </a:t>
            </a:r>
            <a:r>
              <a:rPr lang="en-AU" sz="1600" i="0" dirty="0" err="1"/>
              <a:t>fue</a:t>
            </a:r>
            <a:r>
              <a:rPr lang="en-AU" sz="1600" i="0" dirty="0"/>
              <a:t> de 10.4 mm, </a:t>
            </a:r>
            <a:r>
              <a:rPr lang="en-AU" sz="1600" i="0" dirty="0" err="1"/>
              <a:t>siendo</a:t>
            </a:r>
            <a:r>
              <a:rPr lang="en-AU" sz="1600" i="0" dirty="0"/>
              <a:t> de 10–12.9 mm </a:t>
            </a:r>
            <a:r>
              <a:rPr lang="en-AU" sz="1600" i="0" dirty="0" err="1"/>
              <a:t>en</a:t>
            </a:r>
            <a:r>
              <a:rPr lang="en-AU" sz="1600" i="0" dirty="0"/>
              <a:t> 123 </a:t>
            </a:r>
            <a:r>
              <a:rPr lang="en-AU" sz="1600" i="0" dirty="0" err="1"/>
              <a:t>casos</a:t>
            </a:r>
            <a:r>
              <a:rPr lang="en-AU" sz="1600" i="0" dirty="0"/>
              <a:t> y 13.0–15.0 mm </a:t>
            </a:r>
            <a:r>
              <a:rPr lang="en-AU" sz="1600" i="0" dirty="0" err="1"/>
              <a:t>en</a:t>
            </a:r>
            <a:r>
              <a:rPr lang="en-AU" sz="1600" i="0" dirty="0"/>
              <a:t> 10 </a:t>
            </a:r>
            <a:r>
              <a:rPr lang="en-AU" sz="1600" i="0" dirty="0" err="1"/>
              <a:t>casos</a:t>
            </a:r>
            <a:r>
              <a:rPr lang="en-AU" sz="1600" i="0" dirty="0"/>
              <a:t>. </a:t>
            </a:r>
          </a:p>
          <a:p>
            <a:pPr marL="285750" indent="-285750">
              <a:buFont typeface="Arial" panose="020B0604020202020204" pitchFamily="34" charset="0"/>
              <a:buChar char="•"/>
            </a:pPr>
            <a:r>
              <a:rPr lang="en-AU" sz="1600" i="0" dirty="0"/>
              <a:t>La </a:t>
            </a:r>
            <a:r>
              <a:rPr lang="en-AU" sz="1600" i="0" dirty="0" err="1"/>
              <a:t>edad</a:t>
            </a:r>
            <a:r>
              <a:rPr lang="en-AU" sz="1600" i="0" dirty="0"/>
              <a:t> </a:t>
            </a:r>
            <a:r>
              <a:rPr lang="en-AU" sz="1600" i="0" dirty="0" err="1"/>
              <a:t>gestacional</a:t>
            </a:r>
            <a:r>
              <a:rPr lang="en-AU" sz="1600" i="0" dirty="0"/>
              <a:t> media de </a:t>
            </a:r>
            <a:r>
              <a:rPr lang="en-AU" sz="1600" i="0" dirty="0" err="1"/>
              <a:t>diagnostico</a:t>
            </a:r>
            <a:r>
              <a:rPr lang="en-AU" sz="1600" i="0" dirty="0"/>
              <a:t> </a:t>
            </a:r>
            <a:r>
              <a:rPr lang="en-AU" sz="1600" i="0" dirty="0" err="1"/>
              <a:t>fue</a:t>
            </a:r>
            <a:r>
              <a:rPr lang="en-AU" sz="1600" i="0" dirty="0"/>
              <a:t> de 141 ± 6 days. </a:t>
            </a:r>
          </a:p>
        </p:txBody>
      </p:sp>
    </p:spTree>
    <p:extLst>
      <p:ext uri="{BB962C8B-B14F-4D97-AF65-F5344CB8AC3E}">
        <p14:creationId xmlns:p14="http://schemas.microsoft.com/office/powerpoint/2010/main" val="2107672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178122" y="1772816"/>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err="1"/>
              <a:t>Resultados</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14" name="TextBox 13">
            <a:extLst>
              <a:ext uri="{FF2B5EF4-FFF2-40B4-BE49-F238E27FC236}">
                <a16:creationId xmlns:a16="http://schemas.microsoft.com/office/drawing/2014/main" id="{B8CAC07A-09CF-4445-8691-427C021E5FAE}"/>
              </a:ext>
            </a:extLst>
          </p:cNvPr>
          <p:cNvSpPr txBox="1"/>
          <p:nvPr/>
        </p:nvSpPr>
        <p:spPr>
          <a:xfrm>
            <a:off x="476831" y="2461861"/>
            <a:ext cx="7886383" cy="3970318"/>
          </a:xfrm>
          <a:prstGeom prst="rect">
            <a:avLst/>
          </a:prstGeom>
          <a:noFill/>
        </p:spPr>
        <p:txBody>
          <a:bodyPr wrap="square" rtlCol="0">
            <a:spAutoFit/>
          </a:bodyPr>
          <a:lstStyle/>
          <a:p>
            <a:pPr marL="171450" indent="-171450">
              <a:buFont typeface="Arial" panose="020B0604020202020204" pitchFamily="34" charset="0"/>
              <a:buChar char="•"/>
            </a:pPr>
            <a:r>
              <a:rPr lang="es-HN" sz="1600" i="0" dirty="0"/>
              <a:t>En total, 122 niños nacidos vivos con el diagnostico prenatal de IMV fueron seguidos hasta por 2–7años. Entre estos, hallazgos adicionales fueron identificados en 15.</a:t>
            </a:r>
          </a:p>
          <a:p>
            <a:pPr marL="1085850" lvl="2" indent="-171450">
              <a:buFont typeface="Arial" panose="020B0604020202020204" pitchFamily="34" charset="0"/>
              <a:buChar char="•"/>
            </a:pPr>
            <a:r>
              <a:rPr lang="es-HN" sz="1400" i="0" dirty="0"/>
              <a:t>En cinco niños, los hallazgos consistentes de malformación del sistema nervioso central (SNC) se detectaron en IRM (dos prenatalmente después 22+6 semanas y tres postnatalmente). </a:t>
            </a:r>
          </a:p>
          <a:p>
            <a:pPr marL="1085850" lvl="2" indent="-171450">
              <a:buFont typeface="Arial" panose="020B0604020202020204" pitchFamily="34" charset="0"/>
              <a:buChar char="•"/>
            </a:pPr>
            <a:r>
              <a:rPr lang="es-HN" sz="1400" i="0" dirty="0"/>
              <a:t>Siete niños tenían una anormalidad genética, todas de las cuales se detectaron postnatalmente ya sea por CMA (tres casos) o secuencia de exomas (cuatro casos). </a:t>
            </a:r>
          </a:p>
          <a:p>
            <a:pPr marL="1085850" lvl="2" indent="-171450">
              <a:buFont typeface="Arial" panose="020B0604020202020204" pitchFamily="34" charset="0"/>
              <a:buChar char="•"/>
            </a:pPr>
            <a:r>
              <a:rPr lang="es-HN" sz="1400" i="0" dirty="0"/>
              <a:t>Cinco niños tenían ambos malformación del SNC y anormalidad genética</a:t>
            </a:r>
          </a:p>
          <a:p>
            <a:pPr marL="1085850" lvl="2" indent="-171450">
              <a:buFont typeface="Arial" panose="020B0604020202020204" pitchFamily="34" charset="0"/>
              <a:buChar char="•"/>
            </a:pPr>
            <a:r>
              <a:rPr lang="es-HN" sz="1400" i="0" dirty="0"/>
              <a:t>Resultados de neurodesarrollo adverso ocurrió en nuevo de los 15 niños con un hallazgo adicional. De estos, siete tenían una anormalidad genética y/o SNC.</a:t>
            </a:r>
          </a:p>
          <a:p>
            <a:pPr marL="1085850" lvl="2" indent="-171450">
              <a:buFont typeface="Arial" panose="020B0604020202020204" pitchFamily="34" charset="0"/>
              <a:buChar char="•"/>
            </a:pPr>
            <a:endParaRPr lang="en-AU" sz="1600" i="0" dirty="0"/>
          </a:p>
          <a:p>
            <a:pPr marL="285750" indent="-285750">
              <a:buFont typeface="Arial" panose="020B0604020202020204" pitchFamily="34" charset="0"/>
              <a:buChar char="•"/>
            </a:pPr>
            <a:r>
              <a:rPr lang="es-HN" sz="1600" i="0" dirty="0"/>
              <a:t>Un total de 107 niños se consideraron  tener IMV confirmado postnatalmente. De estos, 103 tenían un diámetro atrial de 10.0–12.9 mm al inicio de la presentación, mientras cuatro presentaron con un diámetro de 13.0–15.0 mm.</a:t>
            </a:r>
            <a:r>
              <a:rPr lang="en-AU" sz="1600" i="0" dirty="0"/>
              <a:t> </a:t>
            </a:r>
          </a:p>
          <a:p>
            <a:pPr marL="285750" indent="-285750">
              <a:buFont typeface="Arial" panose="020B0604020202020204" pitchFamily="34" charset="0"/>
              <a:buChar char="•"/>
            </a:pPr>
            <a:endParaRPr lang="en-AU" sz="1400" i="0" dirty="0"/>
          </a:p>
        </p:txBody>
      </p:sp>
    </p:spTree>
    <p:extLst>
      <p:ext uri="{BB962C8B-B14F-4D97-AF65-F5344CB8AC3E}">
        <p14:creationId xmlns:p14="http://schemas.microsoft.com/office/powerpoint/2010/main" val="343733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51520" y="1556792"/>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err="1"/>
              <a:t>Resultados</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dirty="0">
                <a:solidFill>
                  <a:schemeClr val="bg1"/>
                </a:solidFill>
              </a:rPr>
              <a:t>Desorden en el neurodesarrollo en niños que se creen tener prenatalmente ventriculomegalia leve aislada</a:t>
            </a:r>
            <a:endParaRPr lang="en-US" sz="1400" b="1" dirty="0">
              <a:solidFill>
                <a:schemeClr val="bg1"/>
              </a:solidFill>
            </a:endParaRPr>
          </a:p>
          <a:p>
            <a:pPr algn="ctr">
              <a:buNone/>
            </a:pPr>
            <a:r>
              <a:rPr lang="sv-SE" sz="1400" b="1" dirty="0">
                <a:solidFill>
                  <a:srgbClr val="FFFFFF"/>
                </a:solidFill>
              </a:rPr>
              <a:t>Thorup,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6" name="TextBox 5">
            <a:extLst>
              <a:ext uri="{FF2B5EF4-FFF2-40B4-BE49-F238E27FC236}">
                <a16:creationId xmlns:a16="http://schemas.microsoft.com/office/drawing/2014/main" id="{AE9E4E3D-0FBA-844C-9DE5-2721ACB7B35E}"/>
              </a:ext>
            </a:extLst>
          </p:cNvPr>
          <p:cNvSpPr txBox="1"/>
          <p:nvPr/>
        </p:nvSpPr>
        <p:spPr>
          <a:xfrm>
            <a:off x="251520" y="2132856"/>
            <a:ext cx="8729799" cy="2492990"/>
          </a:xfrm>
          <a:prstGeom prst="rect">
            <a:avLst/>
          </a:prstGeom>
          <a:noFill/>
        </p:spPr>
        <p:txBody>
          <a:bodyPr wrap="square" rtlCol="0">
            <a:spAutoFit/>
          </a:bodyPr>
          <a:lstStyle/>
          <a:p>
            <a:pPr marL="285750" indent="-285750">
              <a:buFont typeface="Arial" panose="020B0604020202020204" pitchFamily="34" charset="0"/>
              <a:buChar char="•"/>
            </a:pPr>
            <a:r>
              <a:rPr lang="es-HN" sz="1600" i="0" dirty="0"/>
              <a:t>El diagnóstico de IMV fue apoyado por IRM prenatal normal (i.e. sin hallazgos otros que ventriculomegalia o sin ningún hallazgo debido a regresión de la ventriculomegalia) en 19 (17.8%) casos y resultados de TORCH negativos y anticuerpos trombociticos en 25 (23.4%) y 10 (9.3%) casos, respectivamente. </a:t>
            </a:r>
          </a:p>
          <a:p>
            <a:pPr marL="285750" indent="-285750">
              <a:buFont typeface="Arial" panose="020B0604020202020204" pitchFamily="34" charset="0"/>
              <a:buChar char="•"/>
            </a:pPr>
            <a:r>
              <a:rPr lang="es-HN" sz="1600" i="0" dirty="0"/>
              <a:t>Cariotipo fetal normal y CMA normal fueron reportados en los 25 (23.4%) casos en cada uno en donde la información fue disponible. </a:t>
            </a:r>
          </a:p>
          <a:p>
            <a:pPr marL="285750" indent="-285750">
              <a:buFont typeface="Arial" panose="020B0604020202020204" pitchFamily="34" charset="0"/>
              <a:buChar char="•"/>
            </a:pPr>
            <a:r>
              <a:rPr lang="es-HN" sz="1600" i="0" dirty="0"/>
              <a:t>Un desorden en el neurodesarrollo fue encontrado en 5.6% (6/107) de los niños con ventriculomegalia confirmada postnatalmente, correspondiendo a un OR de 2.64 (95% IC, 1.16–6.02) cuando se comparo con la población en referencia.</a:t>
            </a:r>
            <a:r>
              <a:rPr lang="en-AU" sz="1600" i="0" dirty="0"/>
              <a:t> </a:t>
            </a:r>
          </a:p>
          <a:p>
            <a:pPr marL="285750" indent="-285750">
              <a:buFont typeface="Arial" panose="020B0604020202020204" pitchFamily="34" charset="0"/>
              <a:buChar char="•"/>
            </a:pPr>
            <a:endParaRPr lang="en-AU" sz="1200" i="0" dirty="0"/>
          </a:p>
        </p:txBody>
      </p:sp>
      <p:pic>
        <p:nvPicPr>
          <p:cNvPr id="8" name="Picture 7">
            <a:extLst>
              <a:ext uri="{FF2B5EF4-FFF2-40B4-BE49-F238E27FC236}">
                <a16:creationId xmlns:a16="http://schemas.microsoft.com/office/drawing/2014/main" id="{FA42649A-0589-FD4C-9460-24AD9536F7B1}"/>
              </a:ext>
            </a:extLst>
          </p:cNvPr>
          <p:cNvPicPr>
            <a:picLocks noChangeAspect="1"/>
          </p:cNvPicPr>
          <p:nvPr/>
        </p:nvPicPr>
        <p:blipFill rotWithShape="1">
          <a:blip r:embed="rId5">
            <a:extLst>
              <a:ext uri="{BEBA8EAE-BF5A-486C-A8C5-ECC9F3942E4B}">
                <a14:imgProps xmlns:a14="http://schemas.microsoft.com/office/drawing/2010/main">
                  <a14:imgLayer r:embed="rId6">
                    <a14:imgEffect>
                      <a14:sharpenSoften amount="25000"/>
                    </a14:imgEffect>
                  </a14:imgLayer>
                </a14:imgProps>
              </a:ext>
            </a:extLst>
          </a:blip>
          <a:srcRect t="15152"/>
          <a:stretch/>
        </p:blipFill>
        <p:spPr>
          <a:xfrm>
            <a:off x="467544" y="4499007"/>
            <a:ext cx="8364679" cy="2170353"/>
          </a:xfrm>
          <a:prstGeom prst="rect">
            <a:avLst/>
          </a:prstGeom>
        </p:spPr>
      </p:pic>
    </p:spTree>
    <p:extLst>
      <p:ext uri="{BB962C8B-B14F-4D97-AF65-F5344CB8AC3E}">
        <p14:creationId xmlns:p14="http://schemas.microsoft.com/office/powerpoint/2010/main" val="18982235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58585</TotalTime>
  <Words>1827</Words>
  <Application>Microsoft Office PowerPoint</Application>
  <PresentationFormat>On-screen Show (4:3)</PresentationFormat>
  <Paragraphs>130</Paragraphs>
  <Slides>15</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Wingdings</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906</cp:revision>
  <cp:lastPrinted>2011-09-13T15:07:48Z</cp:lastPrinted>
  <dcterms:created xsi:type="dcterms:W3CDTF">2016-05-13T18:06:14Z</dcterms:created>
  <dcterms:modified xsi:type="dcterms:W3CDTF">2019-08-19T16:52:39Z</dcterms:modified>
</cp:coreProperties>
</file>