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25"/>
  </p:notesMasterIdLst>
  <p:sldIdLst>
    <p:sldId id="329" r:id="rId3"/>
    <p:sldId id="350" r:id="rId4"/>
    <p:sldId id="349" r:id="rId5"/>
    <p:sldId id="384" r:id="rId6"/>
    <p:sldId id="391" r:id="rId7"/>
    <p:sldId id="361" r:id="rId8"/>
    <p:sldId id="390" r:id="rId9"/>
    <p:sldId id="352" r:id="rId10"/>
    <p:sldId id="377" r:id="rId11"/>
    <p:sldId id="379" r:id="rId12"/>
    <p:sldId id="370" r:id="rId13"/>
    <p:sldId id="386" r:id="rId14"/>
    <p:sldId id="392" r:id="rId15"/>
    <p:sldId id="387" r:id="rId16"/>
    <p:sldId id="380" r:id="rId17"/>
    <p:sldId id="388" r:id="rId18"/>
    <p:sldId id="353" r:id="rId19"/>
    <p:sldId id="381" r:id="rId20"/>
    <p:sldId id="382" r:id="rId21"/>
    <p:sldId id="383" r:id="rId22"/>
    <p:sldId id="389" r:id="rId23"/>
    <p:sldId id="371" r:id="rId24"/>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38" autoAdjust="0"/>
    <p:restoredTop sz="98566" autoAdjust="0"/>
  </p:normalViewPr>
  <p:slideViewPr>
    <p:cSldViewPr>
      <p:cViewPr>
        <p:scale>
          <a:sx n="100" d="100"/>
          <a:sy n="100" d="100"/>
        </p:scale>
        <p:origin x="-1944"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10/07/2017</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8</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4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4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17</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22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a:t>
            </a:r>
            <a:r>
              <a:rPr lang="en-GB" altLang="it-IT" b="1" i="0" dirty="0" err="1">
                <a:solidFill>
                  <a:srgbClr val="000000"/>
                </a:solidFill>
                <a:cs typeface="Arial" panose="020B0604020202020204" pitchFamily="34" charset="0"/>
              </a:rPr>
              <a:t>Marzo</a:t>
            </a:r>
            <a:r>
              <a:rPr lang="en-GB" altLang="it-IT" b="1" i="0" dirty="0">
                <a:solidFill>
                  <a:srgbClr val="000000"/>
                </a:solidFill>
                <a:cs typeface="Arial" panose="020B0604020202020204" pitchFamily="34" charset="0"/>
              </a:rPr>
              <a:t> 2017</a:t>
            </a:r>
          </a:p>
        </p:txBody>
      </p:sp>
      <p:sp>
        <p:nvSpPr>
          <p:cNvPr id="17412" name="TextBox 1"/>
          <p:cNvSpPr txBox="1">
            <a:spLocks noChangeArrowheads="1"/>
          </p:cNvSpPr>
          <p:nvPr/>
        </p:nvSpPr>
        <p:spPr bwMode="auto">
          <a:xfrm>
            <a:off x="457200" y="2133600"/>
            <a:ext cx="8305800"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2000" b="1" i="0" dirty="0"/>
              <a:t>Tamizaje de longitud cervical para prevención de parto pretérmino en embarazos únicos con amenaza de parto pretérmino: revisión sistemática y meta-análisis de ensayos controlados aleatorizados utilizando datos individuales a nivel de pacientes</a:t>
            </a:r>
            <a:endParaRPr lang="en-US" sz="2000" b="1" i="0" dirty="0"/>
          </a:p>
          <a:p>
            <a:pPr>
              <a:buNone/>
            </a:pPr>
            <a:endParaRPr lang="en-US" sz="1800" b="1" i="0" dirty="0"/>
          </a:p>
          <a:p>
            <a:pPr>
              <a:buNone/>
            </a:pPr>
            <a:r>
              <a:rPr lang="en-US" sz="1800" i="0" dirty="0"/>
              <a:t>V. Berghella, M. Palacio, A. Ness, Z. Alfirevic, K. H. Nicolaides and G. Saccone</a:t>
            </a:r>
          </a:p>
          <a:p>
            <a:pPr>
              <a:buNone/>
            </a:pPr>
            <a:endParaRPr lang="en-US" sz="1800" i="0" dirty="0"/>
          </a:p>
          <a:p>
            <a:pPr>
              <a:buNone/>
            </a:pPr>
            <a:endParaRPr lang="sv-SE" sz="1800" i="0" dirty="0"/>
          </a:p>
          <a:p>
            <a:pPr algn="ctr" eaLnBrk="1" hangingPunct="1">
              <a:spcBef>
                <a:spcPct val="0"/>
              </a:spcBef>
              <a:spcAft>
                <a:spcPts val="600"/>
              </a:spcAft>
              <a:buNone/>
              <a:defRPr/>
            </a:pPr>
            <a:r>
              <a:rPr lang="it-IT" sz="1800" i="0" dirty="0"/>
              <a:t>Volumen 49, Numero 3, Fecha: Marzo (paginas 322–329)</a:t>
            </a:r>
          </a:p>
          <a:p>
            <a:pPr algn="ctr" eaLnBrk="1" hangingPunct="1">
              <a:spcBef>
                <a:spcPct val="0"/>
              </a:spcBef>
              <a:spcAft>
                <a:spcPts val="600"/>
              </a:spcAft>
              <a:buFontTx/>
              <a:buNone/>
              <a:defRPr/>
            </a:pPr>
            <a:endParaRPr lang="en-GB" sz="1800" b="1" i="0" dirty="0"/>
          </a:p>
        </p:txBody>
      </p:sp>
      <p:sp>
        <p:nvSpPr>
          <p:cNvPr id="17413" name="TextBox 2"/>
          <p:cNvSpPr txBox="1">
            <a:spLocks noChangeArrowheads="1"/>
          </p:cNvSpPr>
          <p:nvPr/>
        </p:nvSpPr>
        <p:spPr bwMode="auto">
          <a:xfrm>
            <a:off x="1981200" y="5715000"/>
            <a:ext cx="56896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Slides de Journal Club </a:t>
            </a:r>
            <a:r>
              <a:rPr lang="en-GB" altLang="it-IT" sz="1900" i="0" dirty="0" err="1">
                <a:solidFill>
                  <a:srgbClr val="000000"/>
                </a:solidFill>
                <a:cs typeface="Arial" panose="020B0604020202020204" pitchFamily="34" charset="0"/>
              </a:rPr>
              <a:t>preparadas</a:t>
            </a:r>
            <a:r>
              <a:rPr lang="en-GB" altLang="it-IT" sz="1900" i="0" dirty="0">
                <a:solidFill>
                  <a:srgbClr val="000000"/>
                </a:solidFill>
                <a:cs typeface="Arial" panose="020B0604020202020204" pitchFamily="34" charset="0"/>
              </a:rPr>
              <a:t> </a:t>
            </a:r>
            <a:r>
              <a:rPr lang="en-GB" altLang="it-IT" sz="1900" i="0" dirty="0" err="1">
                <a:solidFill>
                  <a:srgbClr val="000000"/>
                </a:solidFill>
                <a:cs typeface="Arial" panose="020B0604020202020204" pitchFamily="34" charset="0"/>
              </a:rPr>
              <a:t>por</a:t>
            </a:r>
            <a:r>
              <a:rPr lang="en-GB" altLang="it-IT" sz="1900" i="0" dirty="0">
                <a:solidFill>
                  <a:srgbClr val="000000"/>
                </a:solidFill>
                <a:cs typeface="Arial" panose="020B0604020202020204" pitchFamily="34" charset="0"/>
              </a:rPr>
              <a:t> Dr Shireen Meher</a:t>
            </a:r>
          </a:p>
          <a:p>
            <a:pPr algn="ctr" eaLnBrk="1" hangingPunct="1">
              <a:spcBef>
                <a:spcPct val="0"/>
              </a:spcBef>
              <a:buFontTx/>
              <a:buNone/>
            </a:pPr>
            <a:r>
              <a:rPr lang="en-GB" altLang="it-IT" sz="1900" i="0" dirty="0">
                <a:solidFill>
                  <a:srgbClr val="000000"/>
                </a:solidFill>
                <a:cs typeface="Arial" panose="020B0604020202020204" pitchFamily="34" charset="0"/>
              </a:rPr>
              <a:t>(UOG Editor para </a:t>
            </a:r>
            <a:r>
              <a:rPr lang="en-GB" altLang="it-IT" sz="1900" i="0" dirty="0" err="1">
                <a:solidFill>
                  <a:srgbClr val="000000"/>
                </a:solidFill>
                <a:cs typeface="Arial" panose="020B0604020202020204" pitchFamily="34" charset="0"/>
              </a:rPr>
              <a:t>Practicantes</a:t>
            </a:r>
            <a:r>
              <a:rPr lang="en-GB" altLang="it-IT" sz="1900" i="0" dirty="0">
                <a:solidFill>
                  <a:srgbClr val="000000"/>
                </a:solidFill>
                <a:cs typeface="Arial" panose="020B0604020202020204" pitchFamily="34" charset="0"/>
              </a:rPr>
              <a:t>)</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080443"/>
            <a:ext cx="1575693" cy="13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características del estudio</a:t>
            </a:r>
          </a:p>
        </p:txBody>
      </p:sp>
      <p:sp>
        <p:nvSpPr>
          <p:cNvPr id="6"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307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341" b="858"/>
          <a:stretch/>
        </p:blipFill>
        <p:spPr bwMode="auto">
          <a:xfrm rot="5400000">
            <a:off x="3140467" y="-328030"/>
            <a:ext cx="2880322" cy="895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92392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31"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protocolos de estudio</a:t>
            </a:r>
          </a:p>
        </p:txBody>
      </p:sp>
      <p:sp>
        <p:nvSpPr>
          <p:cNvPr id="9"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a:t>
            </a:r>
            <a:r>
              <a:rPr lang="es-HN" altLang="it-IT" sz="1600" b="1" i="0" dirty="0" err="1">
                <a:solidFill>
                  <a:schemeClr val="bg1"/>
                </a:solidFill>
              </a:rPr>
              <a:t>pretermino</a:t>
            </a:r>
            <a:endParaRPr lang="es-HN" altLang="it-IT" sz="1600" b="1" i="0" dirty="0">
              <a:solidFill>
                <a:schemeClr val="bg1"/>
              </a:solidFill>
            </a:endParaRP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pic>
        <p:nvPicPr>
          <p:cNvPr id="4099"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4962" y="2348880"/>
            <a:ext cx="842962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91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7778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152400" y="15240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000" b="1" i="0" dirty="0"/>
              <a:t>Resultados: características de las mujeres en los ensayos</a:t>
            </a:r>
          </a:p>
        </p:txBody>
      </p:sp>
      <p:sp>
        <p:nvSpPr>
          <p:cNvPr id="7" name="Text Box 5"/>
          <p:cNvSpPr txBox="1">
            <a:spLocks noChangeArrowheads="1"/>
          </p:cNvSpPr>
          <p:nvPr/>
        </p:nvSpPr>
        <p:spPr bwMode="auto">
          <a:xfrm>
            <a:off x="0" y="8382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pic>
        <p:nvPicPr>
          <p:cNvPr id="512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81286" y="1901574"/>
            <a:ext cx="5283001" cy="468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Resultados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2" name="Content Placeholder 11"/>
          <p:cNvSpPr>
            <a:spLocks noGrp="1"/>
          </p:cNvSpPr>
          <p:nvPr>
            <p:ph idx="1"/>
          </p:nvPr>
        </p:nvSpPr>
        <p:spPr>
          <a:xfrm>
            <a:off x="323528" y="2173600"/>
            <a:ext cx="8686800" cy="4191000"/>
          </a:xfrm>
        </p:spPr>
        <p:txBody>
          <a:bodyPr/>
          <a:lstStyle/>
          <a:p>
            <a:r>
              <a:rPr lang="es-HN" sz="2000" dirty="0"/>
              <a:t>Los autores de los tres ensayos aportaron la base de datos completa de sus estudios.</a:t>
            </a:r>
          </a:p>
          <a:p>
            <a:r>
              <a:rPr lang="es-HN" sz="2000" dirty="0"/>
              <a:t>No hubo sesgo de publicación significativo.</a:t>
            </a:r>
          </a:p>
          <a:p>
            <a:r>
              <a:rPr lang="es-HN" sz="2000" dirty="0"/>
              <a:t>Protocolos de estudio para los grupos de intervención/control fueron diferentes entre los estudios.</a:t>
            </a:r>
          </a:p>
          <a:p>
            <a:r>
              <a:rPr lang="es-HN" sz="2000" dirty="0"/>
              <a:t>Resultados importantes sobre morbilidad neonatal no fueron reportados.</a:t>
            </a:r>
          </a:p>
          <a:p>
            <a:r>
              <a:rPr lang="es-HN" sz="2000" dirty="0"/>
              <a:t>El método para obtener la medición de LC fue claramente descrito.</a:t>
            </a:r>
          </a:p>
          <a:p>
            <a:r>
              <a:rPr lang="es-HN" sz="2000" dirty="0"/>
              <a:t>Heterogeneidad estadística fue baja para los resultados primarias y secundarios.</a:t>
            </a:r>
          </a:p>
          <a:p>
            <a:r>
              <a:rPr lang="es-HN" sz="2000" dirty="0"/>
              <a:t>Para los resultados primarios y principales secundarios, la calidad de la evidencia utilizando el abordaje GRADE fue calificada como baja (confianza en estimación de efecto es limitada) debido a mucha imprecisión (números bajos y tasas de eventos bajos con IC amplia) e indirecta (intervenciones diferentes). </a:t>
            </a:r>
          </a:p>
          <a:p>
            <a:pPr>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15240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3" name="Picture 12"/>
          <p:cNvPicPr>
            <a:picLocks noChangeAspect="1"/>
          </p:cNvPicPr>
          <p:nvPr/>
        </p:nvPicPr>
        <p:blipFill>
          <a:blip r:embed="rId4"/>
          <a:stretch>
            <a:fillRect/>
          </a:stretch>
        </p:blipFill>
        <p:spPr>
          <a:xfrm>
            <a:off x="30460" y="1905000"/>
            <a:ext cx="7696200" cy="4953000"/>
          </a:xfrm>
          <a:prstGeom prst="rect">
            <a:avLst/>
          </a:prstGeom>
        </p:spPr>
      </p:pic>
      <p:sp>
        <p:nvSpPr>
          <p:cNvPr id="14" name="Rectangle 13"/>
          <p:cNvSpPr/>
          <p:nvPr/>
        </p:nvSpPr>
        <p:spPr>
          <a:xfrm>
            <a:off x="228600" y="2743200"/>
            <a:ext cx="7467600"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28600" y="3810000"/>
            <a:ext cx="7467600" cy="152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666806" y="2780883"/>
            <a:ext cx="1477194" cy="2462213"/>
          </a:xfrm>
          <a:prstGeom prst="rect">
            <a:avLst/>
          </a:prstGeom>
          <a:noFill/>
          <a:ln>
            <a:noFill/>
          </a:ln>
        </p:spPr>
        <p:txBody>
          <a:bodyPr wrap="square" rtlCol="0">
            <a:spAutoFit/>
          </a:bodyPr>
          <a:lstStyle/>
          <a:p>
            <a:pPr algn="ctr"/>
            <a:r>
              <a:rPr lang="es-HN" sz="1100" i="0" dirty="0">
                <a:solidFill>
                  <a:srgbClr val="FF0000"/>
                </a:solidFill>
              </a:rPr>
              <a:t>Reducción significativa en el grupo LC para PTB &lt;37semanas</a:t>
            </a:r>
            <a:r>
              <a:rPr lang="en-US" sz="1100" i="0" dirty="0">
                <a:solidFill>
                  <a:srgbClr val="FF0000"/>
                </a:solidFill>
              </a:rPr>
              <a:t>;    </a:t>
            </a:r>
          </a:p>
          <a:p>
            <a:pPr algn="ctr"/>
            <a:r>
              <a:rPr lang="en-US" sz="1100" i="0" dirty="0">
                <a:solidFill>
                  <a:srgbClr val="FF0000"/>
                </a:solidFill>
              </a:rPr>
              <a:t>RR, 0.64    </a:t>
            </a:r>
          </a:p>
          <a:p>
            <a:pPr algn="ctr"/>
            <a:r>
              <a:rPr lang="en-US" sz="1100" i="0" dirty="0">
                <a:solidFill>
                  <a:srgbClr val="FF0000"/>
                </a:solidFill>
              </a:rPr>
              <a:t>(95% CI, 0.44-0.94)</a:t>
            </a:r>
          </a:p>
          <a:p>
            <a:pPr algn="ctr"/>
            <a:endParaRPr lang="en-US" sz="1100" i="0" dirty="0"/>
          </a:p>
          <a:p>
            <a:pPr algn="ctr"/>
            <a:r>
              <a:rPr lang="en-US" sz="1100" i="0" dirty="0" err="1">
                <a:solidFill>
                  <a:srgbClr val="FF0000"/>
                </a:solidFill>
              </a:rPr>
              <a:t>Aumento</a:t>
            </a:r>
            <a:r>
              <a:rPr lang="en-US" sz="1100" i="0" dirty="0">
                <a:solidFill>
                  <a:srgbClr val="FF0000"/>
                </a:solidFill>
              </a:rPr>
              <a:t> </a:t>
            </a:r>
            <a:r>
              <a:rPr lang="en-US" sz="1100" i="0" dirty="0" err="1">
                <a:solidFill>
                  <a:srgbClr val="FF0000"/>
                </a:solidFill>
              </a:rPr>
              <a:t>significativo</a:t>
            </a:r>
            <a:r>
              <a:rPr lang="en-US" sz="1100" i="0" dirty="0">
                <a:solidFill>
                  <a:srgbClr val="FF0000"/>
                </a:solidFill>
              </a:rPr>
              <a:t> </a:t>
            </a:r>
            <a:r>
              <a:rPr lang="en-US" sz="1100" i="0" dirty="0" err="1">
                <a:solidFill>
                  <a:srgbClr val="FF0000"/>
                </a:solidFill>
              </a:rPr>
              <a:t>en</a:t>
            </a:r>
            <a:r>
              <a:rPr lang="en-US" sz="1100" i="0" dirty="0">
                <a:solidFill>
                  <a:srgbClr val="FF0000"/>
                </a:solidFill>
              </a:rPr>
              <a:t> </a:t>
            </a:r>
            <a:r>
              <a:rPr lang="en-US" sz="1100" i="0" dirty="0" err="1">
                <a:solidFill>
                  <a:srgbClr val="FF0000"/>
                </a:solidFill>
              </a:rPr>
              <a:t>grupo</a:t>
            </a:r>
            <a:r>
              <a:rPr lang="en-US" sz="1100" i="0" dirty="0">
                <a:solidFill>
                  <a:srgbClr val="FF0000"/>
                </a:solidFill>
              </a:rPr>
              <a:t> LC para </a:t>
            </a:r>
            <a:r>
              <a:rPr lang="en-US" sz="1100" i="0" dirty="0" err="1">
                <a:solidFill>
                  <a:srgbClr val="FF0000"/>
                </a:solidFill>
              </a:rPr>
              <a:t>edad</a:t>
            </a:r>
            <a:r>
              <a:rPr lang="en-US" sz="1100" i="0" dirty="0">
                <a:solidFill>
                  <a:srgbClr val="FF0000"/>
                </a:solidFill>
              </a:rPr>
              <a:t> </a:t>
            </a:r>
            <a:r>
              <a:rPr lang="en-US" sz="1100" i="0" dirty="0" err="1">
                <a:solidFill>
                  <a:srgbClr val="FF0000"/>
                </a:solidFill>
              </a:rPr>
              <a:t>gestacional</a:t>
            </a:r>
            <a:r>
              <a:rPr lang="en-US" sz="1100" i="0" dirty="0">
                <a:solidFill>
                  <a:srgbClr val="FF0000"/>
                </a:solidFill>
              </a:rPr>
              <a:t> al </a:t>
            </a:r>
            <a:r>
              <a:rPr lang="en-US" sz="1100" i="0" dirty="0" err="1">
                <a:solidFill>
                  <a:srgbClr val="FF0000"/>
                </a:solidFill>
              </a:rPr>
              <a:t>parto</a:t>
            </a:r>
            <a:r>
              <a:rPr lang="en-US" sz="1100" i="0" dirty="0">
                <a:solidFill>
                  <a:srgbClr val="FF0000"/>
                </a:solidFill>
              </a:rPr>
              <a:t>;</a:t>
            </a:r>
          </a:p>
          <a:p>
            <a:pPr algn="ctr"/>
            <a:r>
              <a:rPr lang="en-US" sz="1100" i="0" dirty="0">
                <a:solidFill>
                  <a:srgbClr val="FF0000"/>
                </a:solidFill>
              </a:rPr>
              <a:t>MD, 4.48</a:t>
            </a:r>
          </a:p>
          <a:p>
            <a:pPr algn="ctr"/>
            <a:r>
              <a:rPr lang="en-US" sz="1100" i="0" dirty="0">
                <a:solidFill>
                  <a:srgbClr val="FF0000"/>
                </a:solidFill>
              </a:rPr>
              <a:t>(95% CI,1.18–8.98) days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1676400"/>
            <a:ext cx="8642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200" b="1" i="0" dirty="0"/>
              <a:t>Resultados: resultado primario parto pretérmino&lt;37 semanas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TextBox 9"/>
          <p:cNvSpPr txBox="1"/>
          <p:nvPr/>
        </p:nvSpPr>
        <p:spPr>
          <a:xfrm>
            <a:off x="381000" y="5805264"/>
            <a:ext cx="8229600" cy="646331"/>
          </a:xfrm>
          <a:prstGeom prst="rect">
            <a:avLst/>
          </a:prstGeom>
          <a:noFill/>
          <a:ln>
            <a:solidFill>
              <a:schemeClr val="tx1"/>
            </a:solidFill>
          </a:ln>
        </p:spPr>
        <p:txBody>
          <a:bodyPr wrap="square" rtlCol="0">
            <a:spAutoFit/>
          </a:bodyPr>
          <a:lstStyle/>
          <a:p>
            <a:r>
              <a:rPr lang="es-HN" i="0" dirty="0"/>
              <a:t>36% reducción en el riesgo de PTB &lt;37 semanas con manejo basado en el conocimiento de LC (tasa de evento 22.1% </a:t>
            </a:r>
            <a:r>
              <a:rPr lang="es-HN" dirty="0"/>
              <a:t>vs</a:t>
            </a:r>
            <a:r>
              <a:rPr lang="es-HN" i="0" dirty="0"/>
              <a:t> 34.5%)</a:t>
            </a:r>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496" y="2317352"/>
            <a:ext cx="8986166" cy="321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TextBox 9"/>
          <p:cNvSpPr txBox="1"/>
          <p:nvPr/>
        </p:nvSpPr>
        <p:spPr>
          <a:xfrm>
            <a:off x="228600" y="5638800"/>
            <a:ext cx="8915400" cy="1077218"/>
          </a:xfrm>
          <a:prstGeom prst="rect">
            <a:avLst/>
          </a:prstGeom>
          <a:noFill/>
          <a:ln>
            <a:solidFill>
              <a:schemeClr val="tx1"/>
            </a:solidFill>
          </a:ln>
        </p:spPr>
        <p:txBody>
          <a:bodyPr wrap="square" rtlCol="0">
            <a:spAutoFit/>
          </a:bodyPr>
          <a:lstStyle/>
          <a:p>
            <a:r>
              <a:rPr lang="es-HN" sz="1600" i="0" dirty="0"/>
              <a:t>No hay diferencia significativa en el subgrupo de mujeres con PTB espontaneo previo pero hay tasas significativamente menores de PTB &lt;37 semanas en el grupo de LC en aquellas que se aleatorizo a &lt;30 semanas (RR, 0.59 (95%CI, 0.21–0.98) y a ≥ 30 semanas (RR, 0.61 (95% CI, 0.32–0.97); 221 mujeres).</a:t>
            </a:r>
          </a:p>
        </p:txBody>
      </p:sp>
      <p:sp>
        <p:nvSpPr>
          <p:cNvPr id="5" name="TextBox 1"/>
          <p:cNvSpPr txBox="1">
            <a:spLocks noChangeArrowheads="1"/>
          </p:cNvSpPr>
          <p:nvPr/>
        </p:nvSpPr>
        <p:spPr bwMode="auto">
          <a:xfrm>
            <a:off x="-228600" y="1752600"/>
            <a:ext cx="9372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900" b="1" i="0" dirty="0"/>
              <a:t>Análisis subgrupo: PTB &lt;37 semanas en mujeres con PTB espontaneo previo</a:t>
            </a:r>
          </a:p>
        </p:txBody>
      </p:sp>
      <p:pic>
        <p:nvPicPr>
          <p:cNvPr id="717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3565" y="2213265"/>
            <a:ext cx="8780923" cy="315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304800" y="2590800"/>
            <a:ext cx="8610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2000" i="0" dirty="0"/>
              <a:t>Este meta- análisis IPD de tres RCT que incluyen 287 mujeres mostro que el conocimiento de LC en gestaciones únicas con amenaza de PTL entre 24 y 35 semanas: </a:t>
            </a:r>
          </a:p>
          <a:p>
            <a:pPr marL="1028700" lvl="1" eaLnBrk="1" hangingPunct="1">
              <a:spcBef>
                <a:spcPct val="0"/>
              </a:spcBef>
              <a:spcAft>
                <a:spcPts val="1200"/>
              </a:spcAft>
              <a:defRPr/>
            </a:pPr>
            <a:r>
              <a:rPr lang="es-HN" sz="2000" i="0" dirty="0"/>
              <a:t>Significativamente redujo la tasa de PTB &lt;37 semanas por un 36%  </a:t>
            </a:r>
          </a:p>
          <a:p>
            <a:pPr marL="1028700" lvl="1" eaLnBrk="1" hangingPunct="1">
              <a:spcBef>
                <a:spcPct val="0"/>
              </a:spcBef>
              <a:spcAft>
                <a:spcPts val="1200"/>
              </a:spcAft>
              <a:defRPr/>
            </a:pPr>
            <a:r>
              <a:rPr lang="es-HN" sz="2000" i="0" dirty="0"/>
              <a:t>Resulto en partos a edad gestacional mas tardía</a:t>
            </a:r>
          </a:p>
          <a:p>
            <a:pPr marL="1028700" lvl="1" eaLnBrk="1" hangingPunct="1">
              <a:spcBef>
                <a:spcPct val="0"/>
              </a:spcBef>
              <a:spcAft>
                <a:spcPts val="1200"/>
              </a:spcAft>
              <a:defRPr/>
            </a:pPr>
            <a:r>
              <a:rPr lang="es-HN" sz="2000" i="0" dirty="0"/>
              <a:t>No hubo diferencias significativas en otros resultados</a:t>
            </a:r>
          </a:p>
          <a:p>
            <a:pPr marL="1028700" lvl="1" eaLnBrk="1" hangingPunct="1">
              <a:spcBef>
                <a:spcPct val="0"/>
              </a:spcBef>
              <a:spcAft>
                <a:spcPts val="1200"/>
              </a:spcAft>
              <a:defRPr/>
            </a:pPr>
            <a:endParaRPr lang="en-US" sz="2000" i="0" dirty="0"/>
          </a:p>
          <a:p>
            <a:pPr marL="285750" indent="-285750" eaLnBrk="1" hangingPunct="1">
              <a:spcBef>
                <a:spcPct val="0"/>
              </a:spcBef>
              <a:spcAft>
                <a:spcPts val="1200"/>
              </a:spcAft>
              <a:defRPr/>
            </a:pPr>
            <a:r>
              <a:rPr lang="es-HN" sz="2000" i="0" dirty="0"/>
              <a:t>El  nivel de calidad de los estimados resumidos, que fue valorado por GRADE, fue bajo, indicando que el verdadero efecto puede ser sustancialmente diferente del estimado.</a:t>
            </a:r>
            <a:endParaRPr lang="en-US" sz="2000" i="0" dirty="0"/>
          </a:p>
        </p:txBody>
      </p:sp>
      <p:sp>
        <p:nvSpPr>
          <p:cNvPr id="33796" name="Rectangle 1"/>
          <p:cNvSpPr>
            <a:spLocks noChangeArrowheads="1"/>
          </p:cNvSpPr>
          <p:nvPr/>
        </p:nvSpPr>
        <p:spPr bwMode="auto">
          <a:xfrm>
            <a:off x="3505200" y="1828800"/>
            <a:ext cx="1903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a:t>
            </a:r>
            <a:endParaRPr lang="es-HN" altLang="it-IT" sz="2400" dirty="0"/>
          </a:p>
        </p:txBody>
      </p:sp>
      <p:sp>
        <p:nvSpPr>
          <p:cNvPr id="8"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err="1">
                <a:solidFill>
                  <a:schemeClr val="bg1"/>
                </a:solidFill>
              </a:rPr>
              <a:t>Longitud</a:t>
            </a:r>
            <a:r>
              <a:rPr lang="en-US" altLang="it-IT" sz="1600" b="1" i="0" dirty="0">
                <a:solidFill>
                  <a:schemeClr val="bg1"/>
                </a:solidFill>
              </a:rPr>
              <a:t> cervical y labor </a:t>
            </a:r>
            <a:r>
              <a:rPr lang="en-US" altLang="it-IT" sz="1600" b="1" i="0" dirty="0" err="1">
                <a:solidFill>
                  <a:schemeClr val="bg1"/>
                </a:solidFill>
              </a:rPr>
              <a:t>pretermino</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2514600"/>
            <a:ext cx="84582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es-HN" sz="2000" i="0" dirty="0"/>
              <a:t>Hallazgos de esta revisión sistemática difiere de los hallazgos en otras revisiones:</a:t>
            </a:r>
          </a:p>
          <a:p>
            <a:pPr marL="285750" indent="-285750" eaLnBrk="1" hangingPunct="1">
              <a:spcBef>
                <a:spcPct val="0"/>
              </a:spcBef>
              <a:spcAft>
                <a:spcPts val="600"/>
              </a:spcAft>
              <a:defRPr/>
            </a:pPr>
            <a:endParaRPr lang="es-HN" sz="2000" i="0" dirty="0"/>
          </a:p>
          <a:p>
            <a:pPr marL="1028700" lvl="1" eaLnBrk="1" hangingPunct="1">
              <a:spcBef>
                <a:spcPct val="0"/>
              </a:spcBef>
              <a:spcAft>
                <a:spcPts val="600"/>
              </a:spcAft>
              <a:defRPr/>
            </a:pPr>
            <a:r>
              <a:rPr lang="es-HN" sz="2000" i="0" dirty="0"/>
              <a:t>Una revisión de Cochrane (5 </a:t>
            </a:r>
            <a:r>
              <a:rPr lang="es-HN" sz="2000" i="0" dirty="0" err="1"/>
              <a:t>RCTs</a:t>
            </a:r>
            <a:r>
              <a:rPr lang="es-HN" sz="2000" i="0" dirty="0"/>
              <a:t>) encontró que hubo evidencia insuficiente para recomendar tamizaje de rutina con LC TVS en mujeres embarazadas asintomáticas o sintomáticas. La revisión también incluyo mujeres con RPM y embarazo múltiple (</a:t>
            </a:r>
            <a:r>
              <a:rPr lang="es-HN" sz="2000" dirty="0" err="1"/>
              <a:t>Berghella</a:t>
            </a:r>
            <a:r>
              <a:rPr lang="es-HN" sz="2000" dirty="0"/>
              <a:t> et al., CDSR 2013).</a:t>
            </a:r>
            <a:endParaRPr lang="es-HN" sz="1800" dirty="0"/>
          </a:p>
          <a:p>
            <a:pPr marL="1028700" lvl="1" eaLnBrk="1" hangingPunct="1">
              <a:spcBef>
                <a:spcPct val="0"/>
              </a:spcBef>
              <a:spcAft>
                <a:spcPts val="600"/>
              </a:spcAft>
              <a:defRPr/>
            </a:pPr>
            <a:r>
              <a:rPr lang="es-HN" sz="2000" i="0" dirty="0"/>
              <a:t>Otro meta-análisis (6 </a:t>
            </a:r>
            <a:r>
              <a:rPr lang="es-HN" sz="2000" i="0" dirty="0" err="1"/>
              <a:t>RCTs</a:t>
            </a:r>
            <a:r>
              <a:rPr lang="es-HN" sz="2000" i="0" dirty="0"/>
              <a:t>, 546 mujeres) en embarazos únicos con amenaza de PTL mostro que FFN por si sola no se asocio con prevención de PTB espontaneo o mejoramiento del resultado perinatal pero fue asociado con costo mayor </a:t>
            </a:r>
            <a:r>
              <a:rPr lang="en-US" sz="2000" i="0" dirty="0"/>
              <a:t>(</a:t>
            </a:r>
            <a:r>
              <a:rPr lang="en-US" sz="2000" dirty="0"/>
              <a:t>Berghella et al., AJOG 2013</a:t>
            </a:r>
            <a:r>
              <a:rPr lang="en-US" sz="2000" i="0" dirty="0"/>
              <a:t>).</a:t>
            </a:r>
          </a:p>
        </p:txBody>
      </p:sp>
      <p:sp>
        <p:nvSpPr>
          <p:cNvPr id="6" name="Rectangle 1"/>
          <p:cNvSpPr>
            <a:spLocks noChangeArrowheads="1"/>
          </p:cNvSpPr>
          <p:nvPr/>
        </p:nvSpPr>
        <p:spPr bwMode="auto">
          <a:xfrm>
            <a:off x="762000" y="1752600"/>
            <a:ext cx="7877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 comparación con otros estudios</a:t>
            </a:r>
            <a:endParaRPr lang="es-HN" altLang="it-IT" sz="2400" dirty="0"/>
          </a:p>
        </p:txBody>
      </p:sp>
      <p:sp>
        <p:nvSpPr>
          <p:cNvPr id="7"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Discusión: fortalezas y limitaciones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parto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152400" y="2133600"/>
            <a:ext cx="899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1700" b="1" i="0" kern="0" dirty="0">
                <a:latin typeface="+mn-lt"/>
              </a:rPr>
              <a:t>Fortalezas</a:t>
            </a:r>
            <a:endParaRPr kumimoji="0" lang="es-HN" sz="1700" b="1" i="0" u="none" strike="noStrike" kern="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s-HN" sz="1700" i="0" kern="0" dirty="0">
                <a:latin typeface="+mn-lt"/>
              </a:rPr>
              <a:t>El nivel de datos individuales de cada ensayo permite verificación de resultados publicados, y mayor flexibilidad acerca de inclusión y exclusión de individuos, decisión de puntos finales y subgrupos</a:t>
            </a:r>
            <a:r>
              <a:rPr lang="en-US" sz="1700" i="0" kern="0" dirty="0">
                <a:latin typeface="+mn-lt"/>
              </a:rPr>
              <a: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s-HN" sz="1700" b="0" i="0" u="none" strike="noStrike" kern="0" cap="none" spc="0" normalizeH="0" baseline="0" noProof="0" dirty="0">
                <a:ln>
                  <a:noFill/>
                </a:ln>
                <a:solidFill>
                  <a:schemeClr val="tx1"/>
                </a:solidFill>
                <a:effectLst/>
                <a:uLnTx/>
                <a:uFillTx/>
                <a:latin typeface="+mn-lt"/>
              </a:rPr>
              <a:t>Es el meta-análisis mas grande hasta el momento en este tema incluyendo todos los ensayos publicados</a:t>
            </a:r>
            <a:r>
              <a:rPr lang="es-HN" sz="1700" i="0" kern="0" dirty="0">
                <a:latin typeface="+mn-lt"/>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s-HN" sz="1700" b="0" i="0" u="none" strike="noStrike" kern="0" cap="none" spc="0" normalizeH="0" baseline="0" noProof="0" dirty="0">
                <a:ln>
                  <a:noFill/>
                </a:ln>
                <a:solidFill>
                  <a:schemeClr val="tx1"/>
                </a:solidFill>
                <a:effectLst/>
                <a:uLnTx/>
                <a:uFillTx/>
                <a:latin typeface="+mn-lt"/>
              </a:rPr>
              <a:t>Baja influencia de sesgo de publicación</a:t>
            </a:r>
            <a:r>
              <a:rPr kumimoji="0" lang="en-US" sz="1700" b="0" i="0" u="none" strike="noStrike" kern="0" cap="none" spc="0" normalizeH="0" baseline="0" noProof="0" dirty="0">
                <a:ln>
                  <a:noFill/>
                </a:ln>
                <a:solidFill>
                  <a:schemeClr val="tx1"/>
                </a:solidFill>
                <a:effectLst/>
                <a:uLnTx/>
                <a:uFillTx/>
                <a:latin typeface="+mn-lt"/>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HN" sz="1700" b="1" i="0" u="none" strike="noStrike" kern="0" cap="none" spc="0" normalizeH="0" baseline="0" noProof="0" dirty="0">
                <a:ln>
                  <a:noFill/>
                </a:ln>
                <a:solidFill>
                  <a:schemeClr val="tx1"/>
                </a:solidFill>
                <a:effectLst/>
                <a:uLnTx/>
                <a:uFillTx/>
                <a:latin typeface="+mn-lt"/>
                <a:ea typeface="+mn-ea"/>
                <a:cs typeface="+mn-cs"/>
              </a:rPr>
              <a:t>Limitaciones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s-HN" sz="1700" b="0" i="0" u="none" strike="noStrike" kern="0" cap="none" spc="0" normalizeH="0" baseline="0" noProof="0" dirty="0">
                <a:ln>
                  <a:noFill/>
                </a:ln>
                <a:solidFill>
                  <a:schemeClr val="tx1"/>
                </a:solidFill>
                <a:effectLst/>
                <a:uLnTx/>
                <a:uFillTx/>
                <a:latin typeface="+mn-lt"/>
              </a:rPr>
              <a:t>Poco numero de ensayos, un ensayo publicado solo es </a:t>
            </a:r>
            <a:r>
              <a:rPr kumimoji="0" lang="es-HN" sz="1700" b="0" i="0" u="none" strike="noStrike" kern="0" cap="none" spc="0" normalizeH="0" baseline="0" noProof="0" dirty="0" err="1">
                <a:ln>
                  <a:noFill/>
                </a:ln>
                <a:solidFill>
                  <a:schemeClr val="tx1"/>
                </a:solidFill>
                <a:effectLst/>
                <a:uLnTx/>
                <a:uFillTx/>
                <a:latin typeface="+mn-lt"/>
              </a:rPr>
              <a:t>abstract</a:t>
            </a:r>
            <a:r>
              <a:rPr kumimoji="0" lang="es-HN" sz="1700" b="0" i="0" u="none" strike="noStrike" kern="0" cap="none" spc="0" normalizeH="0" baseline="0" noProof="0" dirty="0">
                <a:ln>
                  <a:noFill/>
                </a:ln>
                <a:solidFill>
                  <a:schemeClr val="tx1"/>
                </a:solidFill>
                <a:effectLst/>
                <a:uLnTx/>
                <a:uFillTx/>
                <a:latin typeface="+mn-lt"/>
              </a:rPr>
              <a:t>.</a:t>
            </a:r>
          </a:p>
          <a:p>
            <a:pPr marL="742950" lvl="1" indent="-285750">
              <a:spcBef>
                <a:spcPct val="20000"/>
              </a:spcBef>
              <a:buFontTx/>
              <a:buChar char="–"/>
              <a:defRPr/>
            </a:pPr>
            <a:r>
              <a:rPr kumimoji="0" lang="es-HN" sz="1700" b="0" i="0" u="none" strike="noStrike" kern="0" cap="none" spc="0" normalizeH="0" baseline="0" noProof="0" dirty="0">
                <a:ln>
                  <a:noFill/>
                </a:ln>
                <a:solidFill>
                  <a:schemeClr val="tx1"/>
                </a:solidFill>
                <a:effectLst/>
                <a:uLnTx/>
                <a:uFillTx/>
                <a:latin typeface="+mn-lt"/>
              </a:rPr>
              <a:t>No fue posible desarrollar un meta- análisis estratificado significativo en los subgrupos debido al numero</a:t>
            </a:r>
            <a:r>
              <a:rPr lang="es-HN" sz="1700" i="0" kern="0" dirty="0"/>
              <a:t> pequeño de mujeres incluidas </a:t>
            </a:r>
            <a:endParaRPr lang="es-HN" sz="1700" i="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s-HN" sz="1700" i="0" kern="0" dirty="0">
                <a:latin typeface="+mn-lt"/>
              </a:rPr>
              <a:t>Diferencia en los protocolos en los ensayos, ej. Cortes para LC para toma de decisión</a:t>
            </a:r>
            <a:r>
              <a:rPr lang="en-US" sz="1700" i="0" kern="0" dirty="0">
                <a:latin typeface="+mn-lt"/>
              </a:rPr>
              <a:t>.</a:t>
            </a:r>
            <a:endParaRPr lang="es-HN" sz="1700" i="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s-HN" sz="1700" i="0" kern="0" dirty="0">
                <a:latin typeface="+mn-lt"/>
              </a:rPr>
              <a:t>Datos de resultado neonatal limitado.</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s-HN" sz="1700" b="0" i="0" u="none" strike="noStrike" kern="0" cap="none" spc="0" normalizeH="0" baseline="0" noProof="0" dirty="0">
                <a:ln>
                  <a:noFill/>
                </a:ln>
                <a:solidFill>
                  <a:schemeClr val="tx1"/>
                </a:solidFill>
                <a:effectLst/>
                <a:uLnTx/>
                <a:uFillTx/>
                <a:latin typeface="+mn-lt"/>
              </a:rPr>
              <a:t>Diferencias en resultados primarios entre los estudios.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s-HN" sz="1700" i="0" kern="0" baseline="0" dirty="0">
                <a:latin typeface="+mn-lt"/>
              </a:rPr>
              <a:t>Diferencias en</a:t>
            </a:r>
            <a:r>
              <a:rPr lang="es-HN" sz="1700" i="0" kern="0" dirty="0">
                <a:latin typeface="+mn-lt"/>
              </a:rPr>
              <a:t> o falta de </a:t>
            </a:r>
            <a:r>
              <a:rPr lang="es-HN" sz="1700" i="0" kern="0" dirty="0" err="1">
                <a:latin typeface="+mn-lt"/>
              </a:rPr>
              <a:t>definicion</a:t>
            </a:r>
            <a:r>
              <a:rPr lang="es-HN" sz="1700" i="0" kern="0" dirty="0">
                <a:latin typeface="+mn-lt"/>
              </a:rPr>
              <a:t> de amenaza de PTL.</a:t>
            </a:r>
            <a:endParaRPr kumimoji="0" lang="es-HN" sz="1700" b="0" i="0" u="none" strike="noStrike" kern="0" cap="none" spc="0" normalizeH="0" baseline="0" noProof="0" dirty="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287337" y="1752600"/>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524000"/>
            <a:ext cx="8642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500" b="1" i="0" dirty="0"/>
              <a:t>Introducción</a:t>
            </a:r>
          </a:p>
        </p:txBody>
      </p:sp>
      <p:sp>
        <p:nvSpPr>
          <p:cNvPr id="12" name="Segnaposto contenuto 2"/>
          <p:cNvSpPr txBox="1">
            <a:spLocks/>
          </p:cNvSpPr>
          <p:nvPr/>
        </p:nvSpPr>
        <p:spPr bwMode="auto">
          <a:xfrm>
            <a:off x="152400" y="2057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i="0" dirty="0"/>
              <a:t>Uno de los desafíos en el manejo de las mujeres que presentan labor pretérmino (PTL) es la distinción entre verdadero y falso PTL.</a:t>
            </a:r>
          </a:p>
          <a:p>
            <a:pPr>
              <a:buNone/>
            </a:pPr>
            <a:endParaRPr lang="en-US" sz="1400" i="0" dirty="0"/>
          </a:p>
          <a:p>
            <a:r>
              <a:rPr lang="es-HN" sz="1800" i="0" dirty="0"/>
              <a:t>La mayoría de mujeres con amenaza de PTL tienen dilatación cervical mínima (≤2 cm) al tacto digital y alrededor de 75% no tienen parto pretérmino.</a:t>
            </a:r>
            <a:r>
              <a:rPr lang="en-US" sz="1800" i="0" dirty="0"/>
              <a:t> </a:t>
            </a:r>
          </a:p>
          <a:p>
            <a:endParaRPr lang="en-US" sz="1400" i="0" dirty="0"/>
          </a:p>
          <a:p>
            <a:r>
              <a:rPr lang="es-HN" sz="1800" i="0" dirty="0"/>
              <a:t>Longitud cervical (LC) medida por ultrasonido transvaginal (TVS) ha mostrado ser un predictor efectivo para parto pretérmino espontaneo (PTB).</a:t>
            </a:r>
          </a:p>
          <a:p>
            <a:endParaRPr lang="en-US" sz="1400" i="0" dirty="0"/>
          </a:p>
          <a:p>
            <a:r>
              <a:rPr lang="es-HN" sz="1800" i="0" dirty="0"/>
              <a:t>Se ha sugerido que LC por TVS es una mejor herramienta de tamizaje para determinar la necesidad de intervención ya que conduce al tratamiento de las mujeres realmente en riesgo de PTB, y evita intervención en mujeres que no están en riesgo</a:t>
            </a:r>
            <a:r>
              <a:rPr lang="en-US" sz="1800" i="0" dirty="0"/>
              <a:t>.</a:t>
            </a:r>
          </a:p>
          <a:p>
            <a:endParaRPr lang="en-US" sz="1400" i="0" dirty="0"/>
          </a:p>
          <a:p>
            <a:r>
              <a:rPr lang="es-HN" sz="1800" i="0" dirty="0"/>
              <a:t>Permanece controversial si el manejo de las mujeres basadas en los resultados de LC por TVS reducen la incidencia de PTB.</a:t>
            </a:r>
          </a:p>
          <a:p>
            <a:pPr eaLnBrk="1" hangingPunct="1">
              <a:spcBef>
                <a:spcPct val="0"/>
              </a:spcBef>
              <a:defRPr/>
            </a:pPr>
            <a:endParaRPr lang="en-US" sz="1800" i="0" dirty="0"/>
          </a:p>
          <a:p>
            <a:pPr eaLnBrk="1" hangingPunct="1">
              <a:spcBef>
                <a:spcPct val="0"/>
              </a:spcBef>
              <a:defRPr/>
            </a:pPr>
            <a:endParaRPr lang="en-US" sz="1800" i="0" dirty="0"/>
          </a:p>
        </p:txBody>
      </p:sp>
      <p:sp>
        <p:nvSpPr>
          <p:cNvPr id="21511" name="Text Box 5"/>
          <p:cNvSpPr txBox="1">
            <a:spLocks noChangeArrowheads="1"/>
          </p:cNvSpPr>
          <p:nvPr/>
        </p:nvSpPr>
        <p:spPr bwMode="auto">
          <a:xfrm>
            <a:off x="0" y="9906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Conclusiones</a:t>
            </a:r>
          </a:p>
        </p:txBody>
      </p:sp>
      <p:sp>
        <p:nvSpPr>
          <p:cNvPr id="6"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476831" y="2535261"/>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i="0" dirty="0"/>
              <a:t>Existe una asociación significativa entre el conocimiento de LC y la baja incidencia de PTB &lt;37 semanas y edad gestacional tardía al parto en gestaciones únicas sintomáticas con amenaza de PTL.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sz="2000" i="0" dirty="0"/>
          </a:p>
          <a:p>
            <a:pPr marL="342900" lvl="0" indent="-342900">
              <a:spcBef>
                <a:spcPct val="20000"/>
              </a:spcBef>
              <a:buFontTx/>
              <a:buChar char="•"/>
              <a:defRPr/>
            </a:pPr>
            <a:r>
              <a:rPr lang="es-HN" sz="2000" i="0" dirty="0"/>
              <a:t>El único ensayo que por si solo se asocio con reducción significativa de PTB &lt;37 semanas uso el protocolo de manejo que recomendaba intervención (admisión, tocólisis, esteroides) para mujeres con LC por TVS &lt;20 mm y para aquellas con LC de 20–29 mm y test de FFN positiva</a:t>
            </a:r>
            <a:r>
              <a:rPr lang="en-US" sz="2000" i="0" dirty="0"/>
              <a:t>, </a:t>
            </a:r>
            <a:r>
              <a:rPr lang="es-HN" sz="2000" i="0" dirty="0"/>
              <a:t>y recomendaba dar alta para aquellas con LC ≥ 30 mm. Los autores sugieren el uso de este protocolo de manejo para mujeres con amenaza de PTL entre 23+7 y 33+6 semanas.</a:t>
            </a:r>
          </a:p>
          <a:p>
            <a:pPr marL="342900" marR="0" lvl="0" indent="-342900" algn="l" defTabSz="914400" rtl="0" eaLnBrk="0" fontAlgn="base" latinLnBrk="0" hangingPunct="0">
              <a:lnSpc>
                <a:spcPct val="100000"/>
              </a:lnSpc>
              <a:spcBef>
                <a:spcPct val="20000"/>
              </a:spcBef>
              <a:spcAft>
                <a:spcPct val="0"/>
              </a:spcAft>
              <a:buClrTx/>
              <a:buSzTx/>
              <a:tabLst/>
              <a:defRPr/>
            </a:pPr>
            <a:endParaRPr lang="en-US" sz="2000" i="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Conclusiones</a:t>
            </a:r>
          </a:p>
        </p:txBody>
      </p:sp>
      <p:sp>
        <p:nvSpPr>
          <p:cNvPr id="6"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0" y="23622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i="0" dirty="0"/>
              <a:t>La plausibilidad biológica de reducción en PTB &lt;37 semanas en el grupo de LC no es completamente clara, y puede ser debido</a:t>
            </a:r>
          </a:p>
          <a:p>
            <a:pPr marL="800100" lvl="1" indent="-342900">
              <a:spcBef>
                <a:spcPct val="20000"/>
              </a:spcBef>
              <a:buFontTx/>
              <a:buChar char="-"/>
              <a:defRPr/>
            </a:pPr>
            <a:r>
              <a:rPr lang="es-HN" sz="2000" i="0" dirty="0"/>
              <a:t>Mejor uso de intervenciones (admisión, tocólisis, esteroides) dirigidos a mujeres con verdadera PTL</a:t>
            </a:r>
            <a:r>
              <a:rPr lang="en-US" sz="2000" i="0" dirty="0"/>
              <a:t>. </a:t>
            </a:r>
          </a:p>
          <a:p>
            <a:pPr marL="800100" lvl="1" indent="-342900">
              <a:spcBef>
                <a:spcPct val="20000"/>
              </a:spcBef>
              <a:buFontTx/>
              <a:buChar char="-"/>
              <a:defRPr/>
            </a:pPr>
            <a:r>
              <a:rPr lang="es-HN" sz="2000" i="0" dirty="0"/>
              <a:t>Evitando intervención innecesaria en aquellas pacientes con LC ≥30 mm.</a:t>
            </a:r>
          </a:p>
          <a:p>
            <a:pPr marL="800100" lvl="1" indent="-342900">
              <a:spcBef>
                <a:spcPct val="20000"/>
              </a:spcBef>
              <a:buFontTx/>
              <a:buChar char="-"/>
              <a:defRPr/>
            </a:pPr>
            <a:r>
              <a:rPr lang="es-HN" sz="2000" i="0" dirty="0"/>
              <a:t>Tocoliticos son mas efectivos en aquellas con contracciones y LC corta.</a:t>
            </a:r>
          </a:p>
          <a:p>
            <a:pPr marL="800100" lvl="1" indent="-342900">
              <a:spcBef>
                <a:spcPct val="20000"/>
              </a:spcBef>
              <a:buFontTx/>
              <a:buChar char="-"/>
              <a:defRPr/>
            </a:pPr>
            <a:r>
              <a:rPr lang="es-HN" sz="2000" i="0" kern="0" dirty="0">
                <a:latin typeface="+mn-lt"/>
              </a:rPr>
              <a:t>Evitando varias revisiones con tacto vaginal.</a:t>
            </a:r>
            <a:endParaRPr kumimoji="0" lang="es-HN" sz="2000" b="0" i="0" u="none" strike="noStrike" kern="0" cap="none" spc="0" normalizeH="0" baseline="0" noProof="0" dirty="0">
              <a:ln>
                <a:noFill/>
              </a:ln>
              <a:solidFill>
                <a:schemeClr val="tx1"/>
              </a:solidFill>
              <a:effectLst/>
              <a:uLnTx/>
              <a:uFillTx/>
              <a:latin typeface="+mn-lt"/>
            </a:endParaRPr>
          </a:p>
          <a:p>
            <a:pPr marL="800100" lvl="1" indent="-342900">
              <a:spcBef>
                <a:spcPct val="20000"/>
              </a:spcBef>
              <a:buFontTx/>
              <a:buChar char="-"/>
              <a:defRPr/>
            </a:pPr>
            <a:endParaRPr kumimoji="0" lang="en-US" sz="2000" b="0" i="0" u="none" strike="noStrike" kern="0" cap="none" spc="0" normalizeH="0" baseline="0" noProof="0" dirty="0">
              <a:ln>
                <a:noFill/>
              </a:ln>
              <a:solidFill>
                <a:schemeClr val="tx1"/>
              </a:solidFill>
              <a:effectLst/>
              <a:uLnTx/>
              <a:uFillTx/>
              <a:latin typeface="+mn-lt"/>
            </a:endParaRPr>
          </a:p>
          <a:p>
            <a:pPr marL="342900" indent="-342900">
              <a:spcBef>
                <a:spcPct val="20000"/>
              </a:spcBef>
              <a:buFontTx/>
              <a:buChar char="•"/>
              <a:defRPr/>
            </a:pPr>
            <a:r>
              <a:rPr lang="es-HN" sz="2000" i="0" dirty="0"/>
              <a:t>Mas estudios son necesarios para entender mejor como y bajo que circunstancias las características predictivas del tamizaje de LC por TVS puede ser trasladadas a un mejor manejo </a:t>
            </a:r>
            <a:r>
              <a:rPr lang="es-HN" sz="2000" i="0" dirty="0" err="1"/>
              <a:t>clinico</a:t>
            </a:r>
            <a:r>
              <a:rPr lang="es-HN" sz="2000" i="0" dirty="0"/>
              <a:t> y mejores resultados.</a:t>
            </a:r>
            <a:r>
              <a:rPr lang="en-US" sz="2000" i="0" dirty="0"/>
              <a:t> </a:t>
            </a:r>
          </a:p>
          <a:p>
            <a:pPr marL="342900" indent="-342900">
              <a:spcBef>
                <a:spcPct val="20000"/>
              </a:spcBef>
              <a:buFontTx/>
              <a:buChar char="•"/>
              <a:defRPr/>
            </a:pPr>
            <a:endParaRPr kumimoji="0" lang="en-US" sz="48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295400" y="41148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Puntos de discusión</a:t>
            </a:r>
          </a:p>
        </p:txBody>
      </p:sp>
      <p:sp>
        <p:nvSpPr>
          <p:cNvPr id="9" name="Segnaposto contenuto 2"/>
          <p:cNvSpPr txBox="1">
            <a:spLocks/>
          </p:cNvSpPr>
          <p:nvPr/>
        </p:nvSpPr>
        <p:spPr bwMode="auto">
          <a:xfrm>
            <a:off x="304800" y="4724400"/>
            <a:ext cx="8639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HN" altLang="it-IT" sz="1800" i="0" dirty="0"/>
              <a:t>¿Como puede un buen examen para predicción de PTB reducir el riesgo en la ausencia de intervenciones efectivas para prevenir PTB?</a:t>
            </a:r>
          </a:p>
          <a:p>
            <a:pPr eaLnBrk="1" hangingPunct="1">
              <a:spcBef>
                <a:spcPct val="0"/>
              </a:spcBef>
            </a:pPr>
            <a:endParaRPr lang="en-GB" altLang="it-IT" sz="1800" i="0" dirty="0"/>
          </a:p>
          <a:p>
            <a:pPr eaLnBrk="1" hangingPunct="1">
              <a:spcBef>
                <a:spcPct val="0"/>
              </a:spcBef>
            </a:pPr>
            <a:r>
              <a:rPr lang="es-HN" altLang="it-IT" sz="1800" i="0" dirty="0"/>
              <a:t>Basado en estos hallazgos, el tamizaje de LC debería ser parte rutinaria de la atención clínica de las mujeres que presentan con amenaza de PTL?</a:t>
            </a:r>
          </a:p>
          <a:p>
            <a:pPr eaLnBrk="1" hangingPunct="1">
              <a:spcBef>
                <a:spcPct val="0"/>
              </a:spcBef>
            </a:pPr>
            <a:endParaRPr lang="en-US" altLang="it-IT" sz="1800" i="0" dirty="0"/>
          </a:p>
          <a:p>
            <a:pPr eaLnBrk="1" hangingPunct="1">
              <a:spcBef>
                <a:spcPct val="0"/>
              </a:spcBef>
            </a:pPr>
            <a:endParaRPr lang="en-GB" altLang="it-IT" sz="1800" i="0" dirty="0"/>
          </a:p>
          <a:p>
            <a:pPr eaLnBrk="1" hangingPunct="1">
              <a:spcBef>
                <a:spcPct val="0"/>
              </a:spcBef>
            </a:pPr>
            <a:endParaRPr lang="en-GB" altLang="it-IT" sz="1800" i="0" dirty="0"/>
          </a:p>
          <a:p>
            <a:pPr eaLnBrk="1" hangingPunct="1">
              <a:spcBef>
                <a:spcPct val="0"/>
              </a:spcBef>
            </a:pPr>
            <a:endParaRPr lang="en-GB" altLang="it-IT" sz="1800" i="0" dirty="0"/>
          </a:p>
        </p:txBody>
      </p:sp>
      <p:sp>
        <p:nvSpPr>
          <p:cNvPr id="10" name="Rectangle 9"/>
          <p:cNvSpPr>
            <a:spLocks noChangeArrowheads="1"/>
          </p:cNvSpPr>
          <p:nvPr/>
        </p:nvSpPr>
        <p:spPr bwMode="auto">
          <a:xfrm>
            <a:off x="457200" y="2209800"/>
            <a:ext cx="8458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1800" i="0" dirty="0"/>
              <a:t>Ensayos a futuro necesitan reportar resultados maternos y perinatales importantes y costo-efectividad.</a:t>
            </a:r>
          </a:p>
          <a:p>
            <a:pPr marL="285750" indent="-285750" eaLnBrk="1" hangingPunct="1">
              <a:spcBef>
                <a:spcPct val="0"/>
              </a:spcBef>
              <a:spcAft>
                <a:spcPts val="1200"/>
              </a:spcAft>
              <a:defRPr/>
            </a:pPr>
            <a:r>
              <a:rPr lang="es-HN" sz="1800" i="0" dirty="0"/>
              <a:t>Ensayos a futuro deben también reportar claramente protocolos de manejo basados en resultados de LC para que puedan ser evaluados y replicados.</a:t>
            </a:r>
          </a:p>
        </p:txBody>
      </p:sp>
      <p:sp>
        <p:nvSpPr>
          <p:cNvPr id="11" name="TextBox 1"/>
          <p:cNvSpPr txBox="1">
            <a:spLocks noChangeArrowheads="1"/>
          </p:cNvSpPr>
          <p:nvPr/>
        </p:nvSpPr>
        <p:spPr bwMode="auto">
          <a:xfrm>
            <a:off x="1447800" y="16002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Perspectivas futuras</a:t>
            </a:r>
          </a:p>
        </p:txBody>
      </p:sp>
      <p:sp>
        <p:nvSpPr>
          <p:cNvPr id="13" name="Text Box 5"/>
          <p:cNvSpPr txBox="1">
            <a:spLocks noChangeArrowheads="1"/>
          </p:cNvSpPr>
          <p:nvPr/>
        </p:nvSpPr>
        <p:spPr bwMode="auto">
          <a:xfrm>
            <a:off x="0" y="9906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500"/>
                                        <p:tgtEl>
                                          <p:spTgt spid="276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3687597" y="2057400"/>
            <a:ext cx="1721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HN" altLang="it-IT" sz="2800" b="1" i="0" dirty="0">
                <a:solidFill>
                  <a:srgbClr val="000000"/>
                </a:solidFill>
              </a:rPr>
              <a:t>Objetivo</a:t>
            </a:r>
            <a:r>
              <a:rPr lang="en-GB" altLang="it-IT" sz="2800" b="1" i="0" dirty="0">
                <a:solidFill>
                  <a:srgbClr val="000000"/>
                </a:solidFill>
              </a:rPr>
              <a:t> </a:t>
            </a:r>
          </a:p>
        </p:txBody>
      </p:sp>
      <p:sp>
        <p:nvSpPr>
          <p:cNvPr id="8" name="Text Box 5"/>
          <p:cNvSpPr txBox="1">
            <a:spLocks noChangeArrowheads="1"/>
          </p:cNvSpPr>
          <p:nvPr/>
        </p:nvSpPr>
        <p:spPr bwMode="auto">
          <a:xfrm>
            <a:off x="0" y="1052513"/>
            <a:ext cx="9143999" cy="49244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400" b="1" i="0" dirty="0">
                <a:solidFill>
                  <a:schemeClr val="bg1"/>
                </a:solidFill>
              </a:rPr>
              <a:t>Longitud cervical y labor pretérmino</a:t>
            </a:r>
          </a:p>
          <a:p>
            <a:pPr algn="ctr" eaLnBrk="1" hangingPunct="1">
              <a:spcBef>
                <a:spcPct val="0"/>
              </a:spcBef>
              <a:buFontTx/>
              <a:buNone/>
            </a:pPr>
            <a:r>
              <a:rPr lang="de-DE" altLang="it-IT" sz="1200" dirty="0">
                <a:solidFill>
                  <a:schemeClr val="bg1"/>
                </a:solidFill>
              </a:rPr>
              <a:t>V Berghella et al.</a:t>
            </a:r>
            <a:r>
              <a:rPr lang="en-GB" altLang="it-IT" sz="1200" dirty="0">
                <a:solidFill>
                  <a:schemeClr val="bg1"/>
                </a:solidFill>
              </a:rPr>
              <a:t>, UOG 2017</a:t>
            </a:r>
          </a:p>
        </p:txBody>
      </p:sp>
      <p:sp>
        <p:nvSpPr>
          <p:cNvPr id="9" name="Segnaposto contenuto 2"/>
          <p:cNvSpPr txBox="1">
            <a:spLocks/>
          </p:cNvSpPr>
          <p:nvPr/>
        </p:nvSpPr>
        <p:spPr bwMode="auto">
          <a:xfrm>
            <a:off x="533400" y="3276600"/>
            <a:ext cx="838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2400" i="0" dirty="0"/>
              <a:t>    El objetivo de esta revisión sistemática y meta-análisis de datos de los participantes individuales (IPD) es evaluar la efectividad del manejo de embarazos únicos con amenaza de PTL basados en el conocimiento de la medición de LC comparado con ningún conocimiento de LC.</a:t>
            </a:r>
            <a:endParaRPr lang="es-HN" sz="220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381000" y="2008360"/>
            <a:ext cx="8458200" cy="4856714"/>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400" b="1" i="0" dirty="0"/>
              <a:t>Diseño de estudio</a:t>
            </a:r>
          </a:p>
          <a:p>
            <a:pPr lvl="1"/>
            <a:r>
              <a:rPr lang="es-HN" sz="2000" i="0" dirty="0"/>
              <a:t>Revision sistemática y meta- análisis de datos de los participantes individuales</a:t>
            </a:r>
          </a:p>
          <a:p>
            <a:pPr lvl="1"/>
            <a:r>
              <a:rPr lang="es-HN" sz="2000" i="0" dirty="0"/>
              <a:t>El protocolo para el estudio fue diseñado</a:t>
            </a:r>
            <a:r>
              <a:rPr lang="en-US" sz="2000" i="0" dirty="0"/>
              <a:t> </a:t>
            </a:r>
            <a:r>
              <a:rPr lang="en-US" sz="2000" dirty="0"/>
              <a:t>a priori</a:t>
            </a:r>
            <a:endParaRPr lang="en-US" i="0" dirty="0"/>
          </a:p>
          <a:p>
            <a:r>
              <a:rPr lang="es-HN" sz="2400" b="1" i="0" dirty="0"/>
              <a:t>Búsqueda de estudios</a:t>
            </a:r>
            <a:endParaRPr lang="es-HN" sz="2000" i="0" dirty="0"/>
          </a:p>
          <a:p>
            <a:pPr lvl="1"/>
            <a:r>
              <a:rPr lang="es-HN" sz="2000" i="0" dirty="0"/>
              <a:t>Registro de Ensayos Cochrane de Grupos de Embarazo y Parto (desde comienzo hasta Mayo 2016), mantenido por</a:t>
            </a:r>
            <a:r>
              <a:rPr lang="en-US" sz="2000" i="0" dirty="0"/>
              <a:t> </a:t>
            </a:r>
          </a:p>
          <a:p>
            <a:pPr lvl="2"/>
            <a:r>
              <a:rPr lang="es-HN" sz="1600" i="0" dirty="0"/>
              <a:t>búsquedas semanales de MEDLINE y EMBASE</a:t>
            </a:r>
          </a:p>
          <a:p>
            <a:pPr lvl="2"/>
            <a:r>
              <a:rPr lang="es-HN" sz="1600" i="0" dirty="0"/>
              <a:t>búsquedas mensuales de CENTRAL y CINAHL</a:t>
            </a:r>
            <a:r>
              <a:rPr lang="en-US" sz="1600" i="0" dirty="0"/>
              <a:t>  </a:t>
            </a:r>
          </a:p>
          <a:p>
            <a:pPr lvl="2"/>
            <a:r>
              <a:rPr lang="es-HN" sz="1600" i="0" dirty="0"/>
              <a:t>búsqueda manual de 30 revistas y actas de congresos</a:t>
            </a:r>
            <a:r>
              <a:rPr lang="en-US" sz="1600" i="0" dirty="0"/>
              <a:t> </a:t>
            </a:r>
          </a:p>
          <a:p>
            <a:pPr lvl="2"/>
            <a:r>
              <a:rPr lang="es-HN" sz="1600" i="0" dirty="0"/>
              <a:t>alertas actualizadas de otras 44 revistas y </a:t>
            </a:r>
            <a:r>
              <a:rPr lang="es-HN" sz="1600" i="0" dirty="0" err="1"/>
              <a:t>BioMed</a:t>
            </a:r>
            <a:r>
              <a:rPr lang="es-HN" sz="1600" i="0" dirty="0"/>
              <a:t> Central</a:t>
            </a:r>
          </a:p>
          <a:p>
            <a:pPr lvl="1"/>
            <a:r>
              <a:rPr lang="es-HN" sz="2000" i="0" dirty="0"/>
              <a:t>Registro de Ensayos Cochrane de Campos de Medicina Complementaria</a:t>
            </a:r>
          </a:p>
          <a:p>
            <a:pPr lvl="1"/>
            <a:r>
              <a:rPr lang="es-HN" sz="2000" i="0" dirty="0"/>
              <a:t>Lista de referencia de estudios recuperados</a:t>
            </a:r>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r>
              <a:rPr lang="en-US" altLang="it-IT" sz="1600" b="1" i="0" dirty="0">
                <a:solidFill>
                  <a:schemeClr val="bg1"/>
                </a:solidFill>
              </a:rPr>
              <a:t> </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57200" y="2533810"/>
            <a:ext cx="8382000" cy="393954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b="1" i="0" dirty="0"/>
              <a:t>Tipo de estudios: </a:t>
            </a:r>
            <a:r>
              <a:rPr lang="es-HN" sz="2000" i="0" dirty="0"/>
              <a:t>ensayos controlados aleatorizados (</a:t>
            </a:r>
            <a:r>
              <a:rPr lang="es-HN" sz="2000" i="0" dirty="0" err="1"/>
              <a:t>RCTs</a:t>
            </a:r>
            <a:r>
              <a:rPr lang="es-HN" sz="2000" i="0" dirty="0"/>
              <a:t>)</a:t>
            </a:r>
            <a:r>
              <a:rPr lang="en-US" sz="2000" i="0" dirty="0"/>
              <a:t>.</a:t>
            </a:r>
          </a:p>
          <a:p>
            <a:endParaRPr lang="en-US" sz="2000" i="0" dirty="0"/>
          </a:p>
          <a:p>
            <a:r>
              <a:rPr lang="es-HN" sz="2000" b="1" i="0" dirty="0"/>
              <a:t>Tipo de participantes</a:t>
            </a:r>
            <a:r>
              <a:rPr lang="es-HN" sz="2000" i="0" dirty="0"/>
              <a:t>: mujeres con gestación única a las 23+0 hasta 36+6 semanas con amenaza de PTL.</a:t>
            </a:r>
            <a:r>
              <a:rPr lang="en-US" sz="2000" i="0" dirty="0"/>
              <a:t> </a:t>
            </a:r>
          </a:p>
          <a:p>
            <a:endParaRPr lang="en-US" sz="2000" i="0" dirty="0"/>
          </a:p>
          <a:p>
            <a:pPr>
              <a:spcAft>
                <a:spcPts val="1200"/>
              </a:spcAft>
            </a:pPr>
            <a:r>
              <a:rPr lang="es-HN" sz="2000" b="1" i="0" dirty="0"/>
              <a:t>Tipo de intervención</a:t>
            </a:r>
            <a:r>
              <a:rPr lang="es-HN" sz="2000" i="0" dirty="0"/>
              <a:t>: manejo basado en el conocimiento de resultados de tamizaje de LC por TVS comparado con ningún conocimiento de los resultados del tamizaje de LC o la no realización de LC.</a:t>
            </a:r>
          </a:p>
          <a:p>
            <a:pPr>
              <a:spcAft>
                <a:spcPts val="1200"/>
              </a:spcAft>
            </a:pPr>
            <a:r>
              <a:rPr lang="es-HN" sz="2000" b="1" i="0" dirty="0"/>
              <a:t>Exclusiones: </a:t>
            </a:r>
            <a:r>
              <a:rPr lang="es-HN" sz="2000" i="0" dirty="0" err="1"/>
              <a:t>quasi-RCTs</a:t>
            </a:r>
            <a:r>
              <a:rPr lang="es-HN" sz="2000" i="0" dirty="0"/>
              <a:t>, embarazo múltiple, RPM, manejo basado solamente en la prueba de fibronectina fetal (FFN).</a:t>
            </a:r>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9" name="TextBox 1"/>
          <p:cNvSpPr txBox="1">
            <a:spLocks noChangeArrowheads="1"/>
          </p:cNvSpPr>
          <p:nvPr/>
        </p:nvSpPr>
        <p:spPr bwMode="auto">
          <a:xfrm>
            <a:off x="1331640" y="1679725"/>
            <a:ext cx="632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 criterios de selección de estudios</a:t>
            </a:r>
            <a:endParaRPr lang="es-HN" altLang="it-IT" sz="2400" b="1"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9"/>
          <p:cNvSpPr>
            <a:spLocks noChangeArrowheads="1"/>
          </p:cNvSpPr>
          <p:nvPr/>
        </p:nvSpPr>
        <p:spPr bwMode="auto">
          <a:xfrm>
            <a:off x="304800" y="2161330"/>
            <a:ext cx="8534400" cy="4782848"/>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400" b="1" i="0" dirty="0"/>
              <a:t>Resultado primario: </a:t>
            </a:r>
            <a:r>
              <a:rPr lang="es-HN" sz="2000" i="0" dirty="0"/>
              <a:t>PTB &lt;37 semanas</a:t>
            </a:r>
            <a:r>
              <a:rPr lang="es-HN" sz="2800" i="0" dirty="0"/>
              <a:t> </a:t>
            </a:r>
            <a:endParaRPr lang="es-HN" i="0" dirty="0"/>
          </a:p>
          <a:p>
            <a:r>
              <a:rPr lang="es-HN" sz="2400" b="1" i="0" dirty="0"/>
              <a:t>Resultados secundarios:</a:t>
            </a:r>
            <a:r>
              <a:rPr lang="en-US" sz="2400" b="1" i="0" dirty="0"/>
              <a:t> </a:t>
            </a:r>
          </a:p>
          <a:p>
            <a:pPr lvl="1"/>
            <a:r>
              <a:rPr lang="es-HN" sz="2000" i="0" u="sng" dirty="0"/>
              <a:t>Resultados principales secundarios</a:t>
            </a:r>
            <a:r>
              <a:rPr lang="es-HN" sz="2000" i="0" dirty="0"/>
              <a:t>: PTB &lt;34, &lt;32 y &lt;28 semanas, bajo peso al nacer (&lt;2500 g), muerte perinatal, hospitalización materna &gt;24 hrs.</a:t>
            </a:r>
          </a:p>
          <a:p>
            <a:pPr lvl="1"/>
            <a:r>
              <a:rPr lang="es-HN" sz="2000" i="0" u="sng" dirty="0"/>
              <a:t>Otros resultados secundarios</a:t>
            </a:r>
            <a:r>
              <a:rPr lang="es-HN" sz="2000" i="0" dirty="0"/>
              <a:t>: PTB &lt;36 y &lt;30 semanas, latencia (tiempo desde la aleatorización hasta el parto), tiempo desde la evaluación hasta el alta, resultado compuesto perinatal (por lo menos uno de: muerte perinatal, síndrome de distres respiratorio (RDS), hemorragia intraventricular (IVH) o sepsis), enterocolitis necrotizante (NEC), RDS, IVH, sepsis, muerte fetal después de las 20 semanas, muerte neonatal, admisión a UCIN, días en UCIN, bienestar materno (stress), análisis económico, tocólisis, cerclaje cervical, esteroides, corioamnionitis y endometritis.</a:t>
            </a:r>
          </a:p>
        </p:txBody>
      </p:sp>
      <p:sp>
        <p:nvSpPr>
          <p:cNvPr id="14"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15" name="TextBox 1"/>
          <p:cNvSpPr txBox="1">
            <a:spLocks noChangeArrowheads="1"/>
          </p:cNvSpPr>
          <p:nvPr/>
        </p:nvSpPr>
        <p:spPr bwMode="auto">
          <a:xfrm>
            <a:off x="1763688" y="1638110"/>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 resultados</a:t>
            </a:r>
            <a:endParaRPr lang="es-HN" altLang="it-IT" sz="2400" b="1" i="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457200" y="2142835"/>
            <a:ext cx="8359775" cy="4524315"/>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1" indent="-342900">
              <a:buFontTx/>
              <a:buChar char="•"/>
            </a:pPr>
            <a:r>
              <a:rPr lang="es-HN" sz="2000" i="0" dirty="0"/>
              <a:t>Datos IPD fueron analizados en </a:t>
            </a:r>
            <a:r>
              <a:rPr lang="es-HN" sz="2000" i="0" dirty="0" err="1"/>
              <a:t>RevMan</a:t>
            </a:r>
            <a:r>
              <a:rPr lang="es-HN" sz="2000" i="0" dirty="0"/>
              <a:t> utilizando un abordaje de dos fases</a:t>
            </a:r>
          </a:p>
          <a:p>
            <a:r>
              <a:rPr lang="es-HN" sz="2000" i="0" dirty="0"/>
              <a:t>El meta-análisis se desarrollo utilizando el modelo de efectos-aleatorizados</a:t>
            </a:r>
          </a:p>
          <a:p>
            <a:r>
              <a:rPr lang="es-HN" sz="2000" i="0" dirty="0"/>
              <a:t>Se uso el análisis de intención-a-tratar</a:t>
            </a:r>
          </a:p>
          <a:p>
            <a:pPr marL="342900" lvl="1" indent="-342900">
              <a:buFontTx/>
              <a:buChar char="•"/>
            </a:pPr>
            <a:r>
              <a:rPr lang="es-HN" sz="2000" i="0" dirty="0"/>
              <a:t>El resumen se reporto como riesgo relativo (RR) o como diferencia de la media (MD)</a:t>
            </a:r>
            <a:endParaRPr lang="es-HN" sz="2000" b="1" i="0" dirty="0"/>
          </a:p>
          <a:p>
            <a:pPr marL="342900" lvl="1" indent="-342900">
              <a:buFontTx/>
              <a:buChar char="•"/>
            </a:pPr>
            <a:r>
              <a:rPr lang="es-HN" sz="2000" i="0" dirty="0"/>
              <a:t>Se desarrollo un análisis planeado de subgrupo para el resultado primario en mujeres con PTB espontaneo basado en la edad gestacional en la aleatorización.</a:t>
            </a:r>
          </a:p>
          <a:p>
            <a:r>
              <a:rPr lang="es-HN" sz="2000" i="0" dirty="0"/>
              <a:t>Se valoro heterogeneidad utilizando estadística</a:t>
            </a:r>
            <a:r>
              <a:rPr lang="en-US" sz="2000" i="0" dirty="0"/>
              <a:t> </a:t>
            </a:r>
            <a:r>
              <a:rPr lang="en-US" sz="2000" dirty="0"/>
              <a:t>I</a:t>
            </a:r>
            <a:r>
              <a:rPr lang="en-US" sz="2000" i="0" baseline="30000" dirty="0"/>
              <a:t>2 </a:t>
            </a:r>
            <a:endParaRPr lang="en-US" sz="2000" i="0" dirty="0"/>
          </a:p>
          <a:p>
            <a:r>
              <a:rPr lang="es-HN" sz="2000" i="0" dirty="0"/>
              <a:t>Sesgo de publicación se valoró utilizando test de </a:t>
            </a:r>
            <a:r>
              <a:rPr lang="es-HN" sz="2000" i="0" dirty="0" err="1"/>
              <a:t>Begg’s</a:t>
            </a:r>
            <a:r>
              <a:rPr lang="es-HN" sz="2000" i="0" dirty="0"/>
              <a:t> y </a:t>
            </a:r>
            <a:r>
              <a:rPr lang="es-HN" sz="2000" i="0" dirty="0" err="1"/>
              <a:t>Egger’s</a:t>
            </a:r>
            <a:endParaRPr lang="es-HN" sz="2000" i="0" dirty="0"/>
          </a:p>
          <a:p>
            <a:r>
              <a:rPr lang="es-HN" sz="2000" i="0" dirty="0"/>
              <a:t>Guías PRISMA se usaron para reportar</a:t>
            </a:r>
          </a:p>
        </p:txBody>
      </p:sp>
      <p:sp>
        <p:nvSpPr>
          <p:cNvPr id="8"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9" name="TextBox 1"/>
          <p:cNvSpPr txBox="1">
            <a:spLocks noChangeArrowheads="1"/>
          </p:cNvSpPr>
          <p:nvPr/>
        </p:nvSpPr>
        <p:spPr bwMode="auto">
          <a:xfrm>
            <a:off x="2209800" y="1524000"/>
            <a:ext cx="4954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 análisis de datos</a:t>
            </a:r>
            <a:endParaRPr lang="es-HN" altLang="it-IT" sz="2400" b="1" i="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2836" y="1425476"/>
            <a:ext cx="4283981" cy="54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698" name="Group 2"/>
          <p:cNvGrpSpPr>
            <a:grpSpLocks/>
          </p:cNvGrpSpPr>
          <p:nvPr/>
        </p:nvGrpSpPr>
        <p:grpSpPr bwMode="auto">
          <a:xfrm>
            <a:off x="0" y="-15875"/>
            <a:ext cx="9144000" cy="777875"/>
            <a:chOff x="0" y="3755"/>
            <a:chExt cx="5760" cy="582"/>
          </a:xfrm>
        </p:grpSpPr>
        <p:pic>
          <p:nvPicPr>
            <p:cNvPr id="29734" name="Picture 3" descr="ISUOG-red-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8382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sp>
        <p:nvSpPr>
          <p:cNvPr id="16" name="TextBox 15"/>
          <p:cNvSpPr txBox="1"/>
          <p:nvPr/>
        </p:nvSpPr>
        <p:spPr>
          <a:xfrm>
            <a:off x="2123728" y="4869160"/>
            <a:ext cx="7200800" cy="923330"/>
          </a:xfrm>
          <a:prstGeom prst="rect">
            <a:avLst/>
          </a:prstGeom>
          <a:noFill/>
          <a:ln>
            <a:solidFill>
              <a:schemeClr val="tx1"/>
            </a:solidFill>
          </a:ln>
        </p:spPr>
        <p:txBody>
          <a:bodyPr wrap="square" rtlCol="0">
            <a:spAutoFit/>
          </a:bodyPr>
          <a:lstStyle/>
          <a:p>
            <a:r>
              <a:rPr lang="es-HN" i="0" dirty="0"/>
              <a:t>Total 3 ensayos incluyendo 287 mujeres </a:t>
            </a:r>
          </a:p>
          <a:p>
            <a:r>
              <a:rPr lang="es-HN" i="0" dirty="0"/>
              <a:t>145 aleatorizadas para tamiz de LC con conocimiento de resultados</a:t>
            </a:r>
          </a:p>
          <a:p>
            <a:r>
              <a:rPr lang="es-HN" i="0" dirty="0"/>
              <a:t>142 aleatorizadas para no conocimiento de LC</a:t>
            </a:r>
          </a:p>
        </p:txBody>
      </p:sp>
      <p:sp>
        <p:nvSpPr>
          <p:cNvPr id="29731"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diagrama de flujo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83968" y="2740124"/>
            <a:ext cx="4741684" cy="29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6765" r="2458"/>
          <a:stretch/>
        </p:blipFill>
        <p:spPr bwMode="auto">
          <a:xfrm>
            <a:off x="35496" y="2314087"/>
            <a:ext cx="4563471" cy="288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000" b="1" i="0" dirty="0"/>
              <a:t>Resultados: calidad de estudios</a:t>
            </a:r>
          </a:p>
        </p:txBody>
      </p:sp>
      <p:sp>
        <p:nvSpPr>
          <p:cNvPr id="7"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Longitud cervical y labor pretérmino</a:t>
            </a:r>
          </a:p>
          <a:p>
            <a:pPr algn="ctr" eaLnBrk="1" hangingPunct="1">
              <a:spcBef>
                <a:spcPct val="0"/>
              </a:spcBef>
              <a:buFontTx/>
              <a:buNone/>
            </a:pPr>
            <a:r>
              <a:rPr lang="de-DE" altLang="it-IT" sz="1400" dirty="0">
                <a:solidFill>
                  <a:schemeClr val="bg1"/>
                </a:solidFill>
              </a:rPr>
              <a:t>V Berghella et al.</a:t>
            </a:r>
            <a:r>
              <a:rPr lang="en-GB" altLang="it-IT" sz="1400" dirty="0">
                <a:solidFill>
                  <a:schemeClr val="bg1"/>
                </a:solidFill>
              </a:rPr>
              <a:t>, UOG 2017</a:t>
            </a:r>
          </a:p>
        </p:txBody>
      </p:sp>
      <p:pic>
        <p:nvPicPr>
          <p:cNvPr id="13" name="Picture 12"/>
          <p:cNvPicPr>
            <a:picLocks noChangeAspect="1"/>
          </p:cNvPicPr>
          <p:nvPr/>
        </p:nvPicPr>
        <p:blipFill>
          <a:blip r:embed="rId8"/>
          <a:stretch>
            <a:fillRect/>
          </a:stretch>
        </p:blipFill>
        <p:spPr>
          <a:xfrm>
            <a:off x="228600" y="5445224"/>
            <a:ext cx="6019800" cy="1109451"/>
          </a:xfrm>
          <a:prstGeom prst="rect">
            <a:avLst/>
          </a:prstGeom>
        </p:spPr>
      </p:pic>
      <p:sp>
        <p:nvSpPr>
          <p:cNvPr id="14" name="TextBox 13"/>
          <p:cNvSpPr txBox="1"/>
          <p:nvPr/>
        </p:nvSpPr>
        <p:spPr>
          <a:xfrm>
            <a:off x="3429000" y="2286000"/>
            <a:ext cx="2339102" cy="369332"/>
          </a:xfrm>
          <a:prstGeom prst="rect">
            <a:avLst/>
          </a:prstGeom>
          <a:noFill/>
          <a:ln>
            <a:solidFill>
              <a:schemeClr val="tx1"/>
            </a:solidFill>
          </a:ln>
        </p:spPr>
        <p:txBody>
          <a:bodyPr wrap="none" rtlCol="0">
            <a:spAutoFit/>
          </a:bodyPr>
          <a:lstStyle/>
          <a:p>
            <a:r>
              <a:rPr lang="es-HN" i="0" dirty="0"/>
              <a:t>Bajo riesgo de sesgo</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43385</TotalTime>
  <Words>1998</Words>
  <Application>Microsoft Office PowerPoint</Application>
  <PresentationFormat>On-screen Show (4:3)</PresentationFormat>
  <Paragraphs>178</Paragraphs>
  <Slides>22</Slides>
  <Notes>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Gesù Antonio Báez</cp:lastModifiedBy>
  <cp:revision>765</cp:revision>
  <cp:lastPrinted>2011-09-13T15:07:48Z</cp:lastPrinted>
  <dcterms:created xsi:type="dcterms:W3CDTF">2017-02-09T19:58:46Z</dcterms:created>
  <dcterms:modified xsi:type="dcterms:W3CDTF">2017-07-10T13:38:31Z</dcterms:modified>
</cp:coreProperties>
</file>