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58" r:id="rId2"/>
    <p:sldId id="259" r:id="rId3"/>
    <p:sldId id="260" r:id="rId4"/>
    <p:sldId id="262" r:id="rId5"/>
    <p:sldId id="256" r:id="rId6"/>
    <p:sldId id="264" r:id="rId7"/>
    <p:sldId id="265" r:id="rId8"/>
    <p:sldId id="266" r:id="rId9"/>
    <p:sldId id="275" r:id="rId10"/>
    <p:sldId id="267" r:id="rId11"/>
    <p:sldId id="274"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99"/>
    <p:restoredTop sz="89855" autoAdjust="0"/>
  </p:normalViewPr>
  <p:slideViewPr>
    <p:cSldViewPr snapToGrid="0" snapToObjects="1">
      <p:cViewPr>
        <p:scale>
          <a:sx n="100" d="100"/>
          <a:sy n="100" d="100"/>
        </p:scale>
        <p:origin x="-90" y="-19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12EE9A-9182-8E4D-A249-974FABE59AC9}" type="datetimeFigureOut">
              <a:rPr lang="en-US" smtClean="0"/>
              <a:t>5/16/2018</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A282C0-B187-C147-AA0E-6EEE63739975}" type="slidenum">
              <a:rPr lang="en-US" smtClean="0"/>
              <a:t>‹#›</a:t>
            </a:fld>
            <a:endParaRPr lang="en-US" dirty="0"/>
          </a:p>
        </p:txBody>
      </p:sp>
    </p:spTree>
    <p:extLst>
      <p:ext uri="{BB962C8B-B14F-4D97-AF65-F5344CB8AC3E}">
        <p14:creationId xmlns:p14="http://schemas.microsoft.com/office/powerpoint/2010/main" val="123001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A282C0-B187-C147-AA0E-6EEE63739975}" type="slidenum">
              <a:rPr lang="en-US" smtClean="0"/>
              <a:t>4</a:t>
            </a:fld>
            <a:endParaRPr lang="en-US" dirty="0"/>
          </a:p>
        </p:txBody>
      </p:sp>
    </p:spTree>
    <p:extLst>
      <p:ext uri="{BB962C8B-B14F-4D97-AF65-F5344CB8AC3E}">
        <p14:creationId xmlns:p14="http://schemas.microsoft.com/office/powerpoint/2010/main" val="1405479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35608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30232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346227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20984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16B9AC-B1BF-134D-941C-C41134F8FB10}" type="datetimeFigureOut">
              <a:rPr lang="en-US" smtClean="0"/>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902956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516B9AC-B1BF-134D-941C-C41134F8FB10}" type="datetimeFigureOut">
              <a:rPr lang="en-US" smtClean="0"/>
              <a:t>5/16/2018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877487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16B9AC-B1BF-134D-941C-C41134F8FB10}" type="datetimeFigureOut">
              <a:rPr lang="en-US" smtClean="0"/>
              <a:t>5/16/2018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962430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16B9AC-B1BF-134D-941C-C41134F8FB10}" type="datetimeFigureOut">
              <a:rPr lang="en-US" smtClean="0"/>
              <a:t>5/16/2018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1523058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6B9AC-B1BF-134D-941C-C41134F8FB10}" type="datetimeFigureOut">
              <a:rPr lang="en-US" smtClean="0"/>
              <a:t>5/16/2018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44112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16B9AC-B1BF-134D-941C-C41134F8FB10}" type="datetimeFigureOut">
              <a:rPr lang="en-US" smtClean="0"/>
              <a:t>5/16/2018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10744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16B9AC-B1BF-134D-941C-C41134F8FB10}" type="datetimeFigureOut">
              <a:rPr lang="en-US" smtClean="0"/>
              <a:t>5/16/2018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extLst>
      <p:ext uri="{BB962C8B-B14F-4D97-AF65-F5344CB8AC3E}">
        <p14:creationId xmlns:p14="http://schemas.microsoft.com/office/powerpoint/2010/main" val="58746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6B9AC-B1BF-134D-941C-C41134F8FB10}" type="datetimeFigureOut">
              <a:rPr lang="en-US" smtClean="0"/>
              <a:t>5/16/2018</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09E509-1C91-DB4A-B99D-32040C87BC6D}" type="slidenum">
              <a:rPr lang="en-US" smtClean="0"/>
              <a:t>‹#›</a:t>
            </a:fld>
            <a:endParaRPr lang="en-US" dirty="0"/>
          </a:p>
        </p:txBody>
      </p:sp>
    </p:spTree>
    <p:extLst>
      <p:ext uri="{BB962C8B-B14F-4D97-AF65-F5344CB8AC3E}">
        <p14:creationId xmlns:p14="http://schemas.microsoft.com/office/powerpoint/2010/main" val="1917966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emf"/><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15875"/>
            <a:ext cx="9144000" cy="923925"/>
            <a:chOff x="0" y="3755"/>
            <a:chExt cx="5760" cy="582"/>
          </a:xfrm>
        </p:grpSpPr>
        <p:pic>
          <p:nvPicPr>
            <p:cNvPr id="13322"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3"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5" name="Group 2"/>
          <p:cNvGrpSpPr>
            <a:grpSpLocks/>
          </p:cNvGrpSpPr>
          <p:nvPr/>
        </p:nvGrpSpPr>
        <p:grpSpPr bwMode="auto">
          <a:xfrm>
            <a:off x="0" y="0"/>
            <a:ext cx="9144000" cy="923925"/>
            <a:chOff x="0" y="3755"/>
            <a:chExt cx="5760" cy="582"/>
          </a:xfrm>
        </p:grpSpPr>
        <p:pic>
          <p:nvPicPr>
            <p:cNvPr id="1332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1"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316" name="Text Box 5"/>
          <p:cNvSpPr txBox="1">
            <a:spLocks noChangeArrowheads="1"/>
          </p:cNvSpPr>
          <p:nvPr/>
        </p:nvSpPr>
        <p:spPr bwMode="auto">
          <a:xfrm>
            <a:off x="228600" y="1295400"/>
            <a:ext cx="8748713"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it-IT" b="1" dirty="0">
                <a:solidFill>
                  <a:srgbClr val="000000"/>
                </a:solidFill>
                <a:ea typeface="Arial" charset="0"/>
                <a:cs typeface="Arial" charset="0"/>
              </a:rPr>
              <a:t>UOG Journal Club: </a:t>
            </a:r>
            <a:r>
              <a:rPr lang="en-GB" altLang="it-IT" b="1" smtClean="0">
                <a:solidFill>
                  <a:srgbClr val="000000"/>
                </a:solidFill>
                <a:ea typeface="Arial" charset="0"/>
                <a:cs typeface="Arial" charset="0"/>
              </a:rPr>
              <a:t>June 2018</a:t>
            </a:r>
            <a:endParaRPr lang="en-GB" altLang="it-IT" b="1" dirty="0">
              <a:solidFill>
                <a:srgbClr val="000000"/>
              </a:solidFill>
              <a:ea typeface="Arial" charset="0"/>
              <a:cs typeface="Arial" charset="0"/>
            </a:endParaRPr>
          </a:p>
        </p:txBody>
      </p:sp>
      <p:sp>
        <p:nvSpPr>
          <p:cNvPr id="13317" name="TextBox 1"/>
          <p:cNvSpPr txBox="1">
            <a:spLocks noChangeArrowheads="1"/>
          </p:cNvSpPr>
          <p:nvPr/>
        </p:nvSpPr>
        <p:spPr bwMode="auto">
          <a:xfrm>
            <a:off x="855406" y="2054944"/>
            <a:ext cx="7748843" cy="3105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buNone/>
            </a:pPr>
            <a:r>
              <a:rPr lang="en-US" sz="1800" b="1" dirty="0"/>
              <a:t>ASPRE trial: incidence of preterm pre-eclampsia in patients fulfilling ACOG and NICE criteria according to risk by FMF algorithm </a:t>
            </a:r>
            <a:endParaRPr lang="en-US" sz="1800" dirty="0"/>
          </a:p>
          <a:p>
            <a:pPr eaLnBrk="1" hangingPunct="1">
              <a:buFontTx/>
              <a:buNone/>
            </a:pPr>
            <a:endParaRPr lang="sv-SE" altLang="en-US" sz="1800" dirty="0"/>
          </a:p>
          <a:p>
            <a:pPr algn="ctr">
              <a:buNone/>
            </a:pPr>
            <a:r>
              <a:rPr lang="sv-SE" sz="1800" dirty="0" smtClean="0"/>
              <a:t>L. C</a:t>
            </a:r>
            <a:r>
              <a:rPr lang="sv-SE" sz="1800" dirty="0"/>
              <a:t>. </a:t>
            </a:r>
            <a:r>
              <a:rPr lang="sv-SE" sz="1800" dirty="0" smtClean="0"/>
              <a:t>POON, D. L</a:t>
            </a:r>
            <a:r>
              <a:rPr lang="sv-SE" sz="1800" dirty="0"/>
              <a:t>. </a:t>
            </a:r>
            <a:r>
              <a:rPr lang="sv-SE" sz="1800" dirty="0" smtClean="0"/>
              <a:t>ROLNIK, M. Y</a:t>
            </a:r>
            <a:r>
              <a:rPr lang="sv-SE" sz="1800" dirty="0"/>
              <a:t>. </a:t>
            </a:r>
            <a:r>
              <a:rPr lang="sv-SE" sz="1800" dirty="0" smtClean="0"/>
              <a:t>TAN, J. L</a:t>
            </a:r>
            <a:r>
              <a:rPr lang="sv-SE" sz="1800" dirty="0"/>
              <a:t>. </a:t>
            </a:r>
            <a:r>
              <a:rPr lang="sv-SE" sz="1800" dirty="0" smtClean="0"/>
              <a:t>DELGADO, </a:t>
            </a:r>
            <a:r>
              <a:rPr lang="sv-SE" sz="1800" dirty="0"/>
              <a:t>T. </a:t>
            </a:r>
            <a:r>
              <a:rPr lang="sv-SE" sz="1800" dirty="0" smtClean="0"/>
              <a:t>TSOKAKI,</a:t>
            </a:r>
            <a:r>
              <a:rPr lang="sv-SE" sz="1800" dirty="0"/>
              <a:t/>
            </a:r>
            <a:br>
              <a:rPr lang="sv-SE" sz="1800" dirty="0"/>
            </a:br>
            <a:r>
              <a:rPr lang="sv-SE" sz="1800" dirty="0"/>
              <a:t>R. </a:t>
            </a:r>
            <a:r>
              <a:rPr lang="sv-SE" sz="1800" dirty="0" smtClean="0"/>
              <a:t>AKOLEKAR </a:t>
            </a:r>
            <a:r>
              <a:rPr lang="sv-SE" sz="1800" dirty="0"/>
              <a:t>, M. </a:t>
            </a:r>
            <a:r>
              <a:rPr lang="sv-SE" sz="1800" dirty="0" smtClean="0"/>
              <a:t>SINGH, </a:t>
            </a:r>
            <a:r>
              <a:rPr lang="sv-SE" sz="1800" dirty="0"/>
              <a:t>W. </a:t>
            </a:r>
            <a:r>
              <a:rPr lang="sv-SE" sz="1800" dirty="0" smtClean="0"/>
              <a:t>ANDRADE, </a:t>
            </a:r>
            <a:r>
              <a:rPr lang="sv-SE" sz="1800" dirty="0"/>
              <a:t>T. </a:t>
            </a:r>
            <a:r>
              <a:rPr lang="sv-SE" sz="1800" dirty="0" smtClean="0"/>
              <a:t>EFETURK, J. C</a:t>
            </a:r>
            <a:r>
              <a:rPr lang="sv-SE" sz="1800" dirty="0"/>
              <a:t>. </a:t>
            </a:r>
            <a:r>
              <a:rPr lang="sv-SE" sz="1800" dirty="0" smtClean="0"/>
              <a:t>JANI,       W</a:t>
            </a:r>
            <a:r>
              <a:rPr lang="sv-SE" sz="1800" dirty="0"/>
              <a:t>. </a:t>
            </a:r>
            <a:r>
              <a:rPr lang="sv-SE" sz="1800" dirty="0" smtClean="0"/>
              <a:t>PLASENCIA, </a:t>
            </a:r>
            <a:r>
              <a:rPr lang="sv-SE" sz="1800" dirty="0"/>
              <a:t>G. </a:t>
            </a:r>
            <a:r>
              <a:rPr lang="sv-SE" sz="1800" dirty="0" smtClean="0"/>
              <a:t>PAPAIOANNOU, A. R</a:t>
            </a:r>
            <a:r>
              <a:rPr lang="sv-SE" sz="1800" dirty="0"/>
              <a:t>. </a:t>
            </a:r>
            <a:r>
              <a:rPr lang="sv-SE" sz="1800" dirty="0" smtClean="0"/>
              <a:t>BLAZQUEZ, I. F</a:t>
            </a:r>
            <a:r>
              <a:rPr lang="sv-SE" sz="1800" dirty="0"/>
              <a:t>. </a:t>
            </a:r>
            <a:r>
              <a:rPr lang="sv-SE" sz="1800" dirty="0" smtClean="0"/>
              <a:t>CARBONE, </a:t>
            </a:r>
            <a:r>
              <a:rPr lang="sv-SE" sz="1800" dirty="0"/>
              <a:t>D. </a:t>
            </a:r>
            <a:r>
              <a:rPr lang="sv-SE" sz="1800" dirty="0" smtClean="0"/>
              <a:t>WRIGHT</a:t>
            </a:r>
            <a:r>
              <a:rPr lang="sv-SE" sz="1800" dirty="0"/>
              <a:t> </a:t>
            </a:r>
            <a:r>
              <a:rPr lang="sv-SE" sz="1800" dirty="0" smtClean="0"/>
              <a:t>and K. H</a:t>
            </a:r>
            <a:r>
              <a:rPr lang="sv-SE" sz="1800" dirty="0"/>
              <a:t>. </a:t>
            </a:r>
            <a:r>
              <a:rPr lang="sv-SE" sz="1800" dirty="0" smtClean="0"/>
              <a:t>NICOLAIDES </a:t>
            </a:r>
            <a:endParaRPr lang="sv-SE" sz="1800" dirty="0"/>
          </a:p>
          <a:p>
            <a:pPr eaLnBrk="1" hangingPunct="1">
              <a:buFontTx/>
              <a:buNone/>
            </a:pPr>
            <a:endParaRPr lang="sv-SE" altLang="en-US" sz="1800" dirty="0"/>
          </a:p>
          <a:p>
            <a:pPr algn="ctr">
              <a:spcBef>
                <a:spcPct val="0"/>
              </a:spcBef>
              <a:spcAft>
                <a:spcPts val="600"/>
              </a:spcAft>
              <a:buNone/>
            </a:pPr>
            <a:r>
              <a:rPr lang="it-IT" altLang="en-US" sz="1800" i="1" dirty="0"/>
              <a:t>Volume </a:t>
            </a:r>
            <a:r>
              <a:rPr lang="it-IT" altLang="en-US" sz="1800" i="1" dirty="0" smtClean="0"/>
              <a:t>51, </a:t>
            </a:r>
            <a:r>
              <a:rPr lang="it-IT" altLang="en-US" sz="1800" i="1" dirty="0"/>
              <a:t>Issue </a:t>
            </a:r>
            <a:r>
              <a:rPr lang="it-IT" altLang="en-US" sz="1800" i="1" dirty="0" smtClean="0"/>
              <a:t>6, </a:t>
            </a:r>
            <a:r>
              <a:rPr lang="it-IT" altLang="en-US" sz="1800" i="1" dirty="0"/>
              <a:t>Pages 738–742 </a:t>
            </a:r>
          </a:p>
          <a:p>
            <a:pPr algn="ctr" eaLnBrk="1" hangingPunct="1">
              <a:spcBef>
                <a:spcPct val="0"/>
              </a:spcBef>
              <a:spcAft>
                <a:spcPts val="600"/>
              </a:spcAft>
              <a:buFontTx/>
              <a:buNone/>
            </a:pPr>
            <a:endParaRPr lang="en-GB" altLang="en-US" sz="1800" b="1" dirty="0"/>
          </a:p>
        </p:txBody>
      </p:sp>
      <p:sp>
        <p:nvSpPr>
          <p:cNvPr id="13318" name="TextBox 2"/>
          <p:cNvSpPr txBox="1">
            <a:spLocks noChangeArrowheads="1"/>
          </p:cNvSpPr>
          <p:nvPr/>
        </p:nvSpPr>
        <p:spPr bwMode="auto">
          <a:xfrm>
            <a:off x="2413816" y="5406779"/>
            <a:ext cx="5038725"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GB" altLang="it-IT" sz="1900" dirty="0">
                <a:solidFill>
                  <a:srgbClr val="000000"/>
                </a:solidFill>
                <a:ea typeface="Arial" charset="0"/>
                <a:cs typeface="Arial" charset="0"/>
              </a:rPr>
              <a:t>Journal Club slides prepared by Dr Yael Raz</a:t>
            </a:r>
          </a:p>
          <a:p>
            <a:pPr algn="ctr" eaLnBrk="1" hangingPunct="1">
              <a:spcBef>
                <a:spcPct val="0"/>
              </a:spcBef>
              <a:buFontTx/>
              <a:buNone/>
            </a:pPr>
            <a:r>
              <a:rPr lang="en-GB" altLang="it-IT" sz="1900" dirty="0">
                <a:solidFill>
                  <a:srgbClr val="000000"/>
                </a:solidFill>
                <a:ea typeface="Arial" charset="0"/>
                <a:cs typeface="Arial" charset="0"/>
              </a:rPr>
              <a:t>(UOG Editor for Trainees)</a:t>
            </a:r>
          </a:p>
        </p:txBody>
      </p:sp>
      <p:pic>
        <p:nvPicPr>
          <p:cNvPr id="13319" name="Picture 51" descr="\\ISUOG-DC01\users\ostirrup\Desktop\Journal Club logo.tif"/>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0825" y="5080000"/>
            <a:ext cx="1576388"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00793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rotWithShape="1">
          <a:blip r:embed="rId2"/>
          <a:srcRect/>
          <a:stretch/>
        </p:blipFill>
        <p:spPr>
          <a:xfrm>
            <a:off x="278704" y="1067411"/>
            <a:ext cx="8611696" cy="5667381"/>
          </a:xfrm>
          <a:prstGeom prst="rect">
            <a:avLst/>
          </a:prstGeom>
        </p:spPr>
      </p:pic>
      <p:grpSp>
        <p:nvGrpSpPr>
          <p:cNvPr id="3" name="Group 2"/>
          <p:cNvGrpSpPr>
            <a:grpSpLocks/>
          </p:cNvGrpSpPr>
          <p:nvPr/>
        </p:nvGrpSpPr>
        <p:grpSpPr bwMode="auto">
          <a:xfrm>
            <a:off x="0" y="-4586"/>
            <a:ext cx="9144000" cy="923925"/>
            <a:chOff x="0" y="3755"/>
            <a:chExt cx="5760" cy="582"/>
          </a:xfrm>
        </p:grpSpPr>
        <p:pic>
          <p:nvPicPr>
            <p:cNvPr id="4"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
          <p:cNvGrpSpPr>
            <a:grpSpLocks/>
          </p:cNvGrpSpPr>
          <p:nvPr/>
        </p:nvGrpSpPr>
        <p:grpSpPr bwMode="auto">
          <a:xfrm>
            <a:off x="0" y="11289"/>
            <a:ext cx="9144000" cy="923925"/>
            <a:chOff x="0" y="3755"/>
            <a:chExt cx="5760" cy="582"/>
          </a:xfrm>
        </p:grpSpPr>
        <p:pic>
          <p:nvPicPr>
            <p:cNvPr id="7"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
          <p:cNvGrpSpPr>
            <a:grpSpLocks/>
          </p:cNvGrpSpPr>
          <p:nvPr/>
        </p:nvGrpSpPr>
        <p:grpSpPr bwMode="auto">
          <a:xfrm>
            <a:off x="0" y="-4586"/>
            <a:ext cx="9144000" cy="923925"/>
            <a:chOff x="0" y="3755"/>
            <a:chExt cx="5760" cy="582"/>
          </a:xfrm>
        </p:grpSpPr>
        <p:pic>
          <p:nvPicPr>
            <p:cNvPr id="10"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7" name="Rectangle 16"/>
          <p:cNvSpPr/>
          <p:nvPr/>
        </p:nvSpPr>
        <p:spPr>
          <a:xfrm>
            <a:off x="295198" y="2424837"/>
            <a:ext cx="8611696" cy="392882"/>
          </a:xfrm>
          <a:prstGeom prst="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3" name="Rectangle 32"/>
          <p:cNvSpPr/>
          <p:nvPr/>
        </p:nvSpPr>
        <p:spPr>
          <a:xfrm>
            <a:off x="299152" y="4325707"/>
            <a:ext cx="8611696" cy="392882"/>
          </a:xfrm>
          <a:prstGeom prst="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4" name="Rectangle 33"/>
          <p:cNvSpPr/>
          <p:nvPr/>
        </p:nvSpPr>
        <p:spPr>
          <a:xfrm>
            <a:off x="299152" y="4723085"/>
            <a:ext cx="8611696" cy="538975"/>
          </a:xfrm>
          <a:prstGeom prst="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905831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0" y="-4586"/>
            <a:ext cx="9144000" cy="923925"/>
            <a:chOff x="0" y="3755"/>
            <a:chExt cx="5760" cy="582"/>
          </a:xfrm>
        </p:grpSpPr>
        <p:pic>
          <p:nvPicPr>
            <p:cNvPr id="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
          <p:cNvGrpSpPr>
            <a:grpSpLocks/>
          </p:cNvGrpSpPr>
          <p:nvPr/>
        </p:nvGrpSpPr>
        <p:grpSpPr bwMode="auto">
          <a:xfrm>
            <a:off x="0" y="11289"/>
            <a:ext cx="9144000" cy="923925"/>
            <a:chOff x="0" y="3755"/>
            <a:chExt cx="5760" cy="582"/>
          </a:xfrm>
        </p:grpSpPr>
        <p:pic>
          <p:nvPicPr>
            <p:cNvPr id="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
          <p:cNvGrpSpPr>
            <a:grpSpLocks/>
          </p:cNvGrpSpPr>
          <p:nvPr/>
        </p:nvGrpSpPr>
        <p:grpSpPr bwMode="auto">
          <a:xfrm>
            <a:off x="0" y="-4586"/>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3" name="Text Box 5"/>
          <p:cNvSpPr txBox="1">
            <a:spLocks noChangeArrowheads="1"/>
          </p:cNvSpPr>
          <p:nvPr/>
        </p:nvSpPr>
        <p:spPr bwMode="auto">
          <a:xfrm>
            <a:off x="0" y="1006090"/>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14" name="Rectangle 8"/>
          <p:cNvSpPr>
            <a:spLocks noChangeArrowheads="1"/>
          </p:cNvSpPr>
          <p:nvPr/>
        </p:nvSpPr>
        <p:spPr bwMode="auto">
          <a:xfrm>
            <a:off x="3520272" y="1787824"/>
            <a:ext cx="210346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smtClean="0">
                <a:solidFill>
                  <a:srgbClr val="000000"/>
                </a:solidFill>
              </a:rPr>
              <a:t>Discussion</a:t>
            </a:r>
            <a:endParaRPr lang="en-GB" altLang="en-US" sz="2800" dirty="0">
              <a:solidFill>
                <a:srgbClr val="000000"/>
              </a:solidFill>
            </a:endParaRPr>
          </a:p>
        </p:txBody>
      </p:sp>
      <p:sp>
        <p:nvSpPr>
          <p:cNvPr id="18" name="Segnaposto contenuto 2"/>
          <p:cNvSpPr txBox="1">
            <a:spLocks/>
          </p:cNvSpPr>
          <p:nvPr/>
        </p:nvSpPr>
        <p:spPr bwMode="auto">
          <a:xfrm>
            <a:off x="142875" y="2400407"/>
            <a:ext cx="8921750" cy="41879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r>
              <a:rPr lang="en-US" sz="2000" dirty="0" smtClean="0"/>
              <a:t>In the ASPRE population, </a:t>
            </a:r>
            <a:r>
              <a:rPr lang="en-US" sz="2000" dirty="0"/>
              <a:t>the incidence of preterm PE was 0.7% and this </a:t>
            </a:r>
            <a:r>
              <a:rPr lang="en-US" sz="2000" dirty="0" smtClean="0"/>
              <a:t>increased </a:t>
            </a:r>
            <a:r>
              <a:rPr lang="en-US" sz="2000" dirty="0"/>
              <a:t>in </a:t>
            </a:r>
            <a:r>
              <a:rPr lang="en-US" sz="2000" dirty="0" smtClean="0"/>
              <a:t>women </a:t>
            </a:r>
            <a:r>
              <a:rPr lang="en-US" sz="2000" dirty="0"/>
              <a:t>with risk factors described by ACOG and NICE. </a:t>
            </a:r>
            <a:endParaRPr lang="en-US" sz="2000" dirty="0" smtClean="0"/>
          </a:p>
          <a:p>
            <a:pPr marL="0" indent="0">
              <a:buNone/>
              <a:defRPr/>
            </a:pPr>
            <a:endParaRPr lang="en-US" sz="1600" dirty="0" smtClean="0"/>
          </a:p>
          <a:p>
            <a:pPr>
              <a:defRPr/>
            </a:pPr>
            <a:r>
              <a:rPr lang="en-US" sz="2000" dirty="0" smtClean="0"/>
              <a:t>The </a:t>
            </a:r>
            <a:r>
              <a:rPr lang="en-US" sz="2000" dirty="0"/>
              <a:t>highest risk factors were chronic </a:t>
            </a:r>
            <a:r>
              <a:rPr lang="en-US" sz="2000" dirty="0" smtClean="0"/>
              <a:t>hypertension (15-fold), </a:t>
            </a:r>
            <a:r>
              <a:rPr lang="en-US" sz="2000" dirty="0"/>
              <a:t>history of </a:t>
            </a:r>
            <a:r>
              <a:rPr lang="en-US" sz="2000" dirty="0" smtClean="0"/>
              <a:t>PE in </a:t>
            </a:r>
            <a:r>
              <a:rPr lang="en-US" sz="2000" dirty="0"/>
              <a:t>a previous </a:t>
            </a:r>
            <a:r>
              <a:rPr lang="en-US" sz="2000" dirty="0" smtClean="0"/>
              <a:t>pregnancy </a:t>
            </a:r>
            <a:r>
              <a:rPr lang="en-US" sz="2000" dirty="0"/>
              <a:t>(7-fold)</a:t>
            </a:r>
            <a:r>
              <a:rPr lang="en-US" sz="2000" dirty="0" smtClean="0"/>
              <a:t> </a:t>
            </a:r>
            <a:r>
              <a:rPr lang="en-US" sz="2000" dirty="0"/>
              <a:t>and diabetes </a:t>
            </a:r>
            <a:r>
              <a:rPr lang="en-US" sz="2000" dirty="0" smtClean="0"/>
              <a:t>mellitus </a:t>
            </a:r>
            <a:r>
              <a:rPr lang="en-US" sz="2000" dirty="0"/>
              <a:t>(7-fold</a:t>
            </a:r>
            <a:r>
              <a:rPr lang="en-US" sz="2000" dirty="0" smtClean="0"/>
              <a:t>).</a:t>
            </a:r>
          </a:p>
          <a:p>
            <a:pPr marL="0" indent="0">
              <a:buNone/>
              <a:defRPr/>
            </a:pPr>
            <a:endParaRPr lang="en-US" sz="1600" dirty="0" smtClean="0"/>
          </a:p>
          <a:p>
            <a:pPr>
              <a:defRPr/>
            </a:pPr>
            <a:r>
              <a:rPr lang="en-US" sz="2000" dirty="0"/>
              <a:t>There was also a 2-fold increase in incidence of preterm PE associated with obesity, family history of PE and conception by </a:t>
            </a:r>
            <a:r>
              <a:rPr lang="en-US" sz="2000" i="1" dirty="0"/>
              <a:t>in-vitro </a:t>
            </a:r>
            <a:r>
              <a:rPr lang="en-US" sz="2000" dirty="0"/>
              <a:t>fertilization. </a:t>
            </a:r>
          </a:p>
          <a:p>
            <a:pPr marL="0" indent="0">
              <a:buNone/>
              <a:defRPr/>
            </a:pPr>
            <a:endParaRPr lang="en-US" sz="1600" dirty="0" smtClean="0"/>
          </a:p>
          <a:p>
            <a:pPr>
              <a:defRPr/>
            </a:pPr>
            <a:r>
              <a:rPr lang="en-US" sz="2000" dirty="0"/>
              <a:t>N</a:t>
            </a:r>
            <a:r>
              <a:rPr lang="en-US" sz="2000" dirty="0" smtClean="0"/>
              <a:t>ulliparity </a:t>
            </a:r>
            <a:r>
              <a:rPr lang="en-US" sz="2000" dirty="0"/>
              <a:t>and increased maternal </a:t>
            </a:r>
            <a:r>
              <a:rPr lang="en-US" sz="2000" dirty="0" smtClean="0"/>
              <a:t>age did not significantly increase the incidence of preterm PE.</a:t>
            </a:r>
          </a:p>
        </p:txBody>
      </p:sp>
    </p:spTree>
    <p:extLst>
      <p:ext uri="{BB962C8B-B14F-4D97-AF65-F5344CB8AC3E}">
        <p14:creationId xmlns:p14="http://schemas.microsoft.com/office/powerpoint/2010/main" val="2741470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0" y="-4586"/>
            <a:ext cx="9144000" cy="923925"/>
            <a:chOff x="0" y="3755"/>
            <a:chExt cx="5760" cy="582"/>
          </a:xfrm>
        </p:grpSpPr>
        <p:pic>
          <p:nvPicPr>
            <p:cNvPr id="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
          <p:cNvGrpSpPr>
            <a:grpSpLocks/>
          </p:cNvGrpSpPr>
          <p:nvPr/>
        </p:nvGrpSpPr>
        <p:grpSpPr bwMode="auto">
          <a:xfrm>
            <a:off x="0" y="11289"/>
            <a:ext cx="9144000" cy="923925"/>
            <a:chOff x="0" y="3755"/>
            <a:chExt cx="5760" cy="582"/>
          </a:xfrm>
        </p:grpSpPr>
        <p:pic>
          <p:nvPicPr>
            <p:cNvPr id="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
          <p:cNvGrpSpPr>
            <a:grpSpLocks/>
          </p:cNvGrpSpPr>
          <p:nvPr/>
        </p:nvGrpSpPr>
        <p:grpSpPr bwMode="auto">
          <a:xfrm>
            <a:off x="0" y="-4586"/>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3" name="Text Box 5"/>
          <p:cNvSpPr txBox="1">
            <a:spLocks noChangeArrowheads="1"/>
          </p:cNvSpPr>
          <p:nvPr/>
        </p:nvSpPr>
        <p:spPr bwMode="auto">
          <a:xfrm>
            <a:off x="0" y="1006090"/>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14" name="Rectangle 8"/>
          <p:cNvSpPr>
            <a:spLocks noChangeArrowheads="1"/>
          </p:cNvSpPr>
          <p:nvPr/>
        </p:nvSpPr>
        <p:spPr bwMode="auto">
          <a:xfrm>
            <a:off x="3520272" y="1787824"/>
            <a:ext cx="210346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smtClean="0">
                <a:solidFill>
                  <a:srgbClr val="000000"/>
                </a:solidFill>
              </a:rPr>
              <a:t>Discussion</a:t>
            </a:r>
            <a:endParaRPr lang="en-GB" altLang="en-US" sz="2800" dirty="0">
              <a:solidFill>
                <a:srgbClr val="000000"/>
              </a:solidFill>
            </a:endParaRPr>
          </a:p>
        </p:txBody>
      </p:sp>
      <p:sp>
        <p:nvSpPr>
          <p:cNvPr id="15" name="Segnaposto contenuto 2"/>
          <p:cNvSpPr txBox="1">
            <a:spLocks/>
          </p:cNvSpPr>
          <p:nvPr/>
        </p:nvSpPr>
        <p:spPr bwMode="auto">
          <a:xfrm>
            <a:off x="79375" y="2321032"/>
            <a:ext cx="8937625" cy="4286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r>
              <a:rPr lang="en-US" sz="2000" dirty="0" smtClean="0"/>
              <a:t>In women </a:t>
            </a:r>
            <a:r>
              <a:rPr lang="en-US" sz="2000" dirty="0"/>
              <a:t>who were screen positive by </a:t>
            </a:r>
            <a:r>
              <a:rPr lang="en-US" sz="2000" dirty="0" smtClean="0"/>
              <a:t>ACOG </a:t>
            </a:r>
            <a:r>
              <a:rPr lang="en-US" sz="2000" dirty="0"/>
              <a:t>or NICE criteria, the incidence of preterm PE increased substantially in those who were also screen positive by the FMF </a:t>
            </a:r>
            <a:r>
              <a:rPr lang="en-US" sz="2000" dirty="0" smtClean="0"/>
              <a:t>algorithm, whereas </a:t>
            </a:r>
            <a:r>
              <a:rPr lang="en-US" sz="2000" dirty="0"/>
              <a:t>in the FMF </a:t>
            </a:r>
            <a:r>
              <a:rPr lang="en-US" sz="2000" dirty="0" smtClean="0"/>
              <a:t>negative group, </a:t>
            </a:r>
            <a:r>
              <a:rPr lang="en-US" sz="2000" dirty="0"/>
              <a:t>the incidence was reduced to within or below background levels. </a:t>
            </a:r>
            <a:endParaRPr lang="en-US" sz="2000" dirty="0" smtClean="0"/>
          </a:p>
          <a:p>
            <a:pPr>
              <a:defRPr/>
            </a:pPr>
            <a:endParaRPr lang="en-US" sz="1600" dirty="0"/>
          </a:p>
          <a:p>
            <a:pPr>
              <a:defRPr/>
            </a:pPr>
            <a:r>
              <a:rPr lang="en-US" sz="2000" dirty="0" smtClean="0"/>
              <a:t>In women </a:t>
            </a:r>
            <a:r>
              <a:rPr lang="en-US" sz="2000" dirty="0"/>
              <a:t>fulfilling any one of the ACOG criteria, the incidence of preterm PE in the subgroup of FMF screen-negative pregnancies was </a:t>
            </a:r>
            <a:r>
              <a:rPr lang="en-US" sz="2000" b="1" dirty="0"/>
              <a:t>95% lower </a:t>
            </a:r>
            <a:r>
              <a:rPr lang="en-US" sz="2000" dirty="0"/>
              <a:t>than in the screen-positive group. </a:t>
            </a:r>
            <a:endParaRPr lang="en-US" sz="2000" dirty="0" smtClean="0"/>
          </a:p>
          <a:p>
            <a:pPr>
              <a:defRPr/>
            </a:pPr>
            <a:endParaRPr lang="en-US" sz="1600" dirty="0"/>
          </a:p>
          <a:p>
            <a:pPr>
              <a:defRPr/>
            </a:pPr>
            <a:r>
              <a:rPr lang="en-US" sz="2000" dirty="0" smtClean="0"/>
              <a:t>Similarly</a:t>
            </a:r>
            <a:r>
              <a:rPr lang="en-US" sz="2000" dirty="0"/>
              <a:t>, in women fulfilling any one of the NICE high-risk criteria, the incidence of preterm PE in the subgroup of FMF screen-negative pregnancies was </a:t>
            </a:r>
            <a:r>
              <a:rPr lang="en-US" sz="2000" b="1" dirty="0"/>
              <a:t>92% lower </a:t>
            </a:r>
            <a:r>
              <a:rPr lang="en-US" sz="2000" dirty="0"/>
              <a:t>than in the screen-positive group, and for those with any two or more moderate-risk factors the reduction was </a:t>
            </a:r>
            <a:r>
              <a:rPr lang="en-US" sz="2000" b="1" dirty="0"/>
              <a:t>91%. </a:t>
            </a:r>
          </a:p>
          <a:p>
            <a:pPr>
              <a:defRPr/>
            </a:pPr>
            <a:endParaRPr lang="en-US" sz="2000" dirty="0" smtClean="0"/>
          </a:p>
        </p:txBody>
      </p:sp>
    </p:spTree>
    <p:extLst>
      <p:ext uri="{BB962C8B-B14F-4D97-AF65-F5344CB8AC3E}">
        <p14:creationId xmlns:p14="http://schemas.microsoft.com/office/powerpoint/2010/main" val="2221920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0" y="-4586"/>
            <a:ext cx="9144000" cy="923925"/>
            <a:chOff x="0" y="3755"/>
            <a:chExt cx="5760" cy="582"/>
          </a:xfrm>
        </p:grpSpPr>
        <p:pic>
          <p:nvPicPr>
            <p:cNvPr id="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
          <p:cNvGrpSpPr>
            <a:grpSpLocks/>
          </p:cNvGrpSpPr>
          <p:nvPr/>
        </p:nvGrpSpPr>
        <p:grpSpPr bwMode="auto">
          <a:xfrm>
            <a:off x="0" y="11289"/>
            <a:ext cx="9144000" cy="923925"/>
            <a:chOff x="0" y="3755"/>
            <a:chExt cx="5760" cy="582"/>
          </a:xfrm>
        </p:grpSpPr>
        <p:pic>
          <p:nvPicPr>
            <p:cNvPr id="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
          <p:cNvGrpSpPr>
            <a:grpSpLocks/>
          </p:cNvGrpSpPr>
          <p:nvPr/>
        </p:nvGrpSpPr>
        <p:grpSpPr bwMode="auto">
          <a:xfrm>
            <a:off x="0" y="-4586"/>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3" name="Text Box 5"/>
          <p:cNvSpPr txBox="1">
            <a:spLocks noChangeArrowheads="1"/>
          </p:cNvSpPr>
          <p:nvPr/>
        </p:nvSpPr>
        <p:spPr bwMode="auto">
          <a:xfrm>
            <a:off x="0" y="1006090"/>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14" name="Rectangle 8"/>
          <p:cNvSpPr>
            <a:spLocks noChangeArrowheads="1"/>
          </p:cNvSpPr>
          <p:nvPr/>
        </p:nvSpPr>
        <p:spPr bwMode="auto">
          <a:xfrm>
            <a:off x="3640501" y="1787824"/>
            <a:ext cx="186301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smtClean="0">
                <a:solidFill>
                  <a:srgbClr val="000000"/>
                </a:solidFill>
              </a:rPr>
              <a:t>Strengths</a:t>
            </a:r>
            <a:endParaRPr lang="en-GB" altLang="en-US" sz="2800" dirty="0">
              <a:solidFill>
                <a:srgbClr val="000000"/>
              </a:solidFill>
            </a:endParaRPr>
          </a:p>
        </p:txBody>
      </p:sp>
      <p:sp>
        <p:nvSpPr>
          <p:cNvPr id="15" name="Segnaposto contenuto 2"/>
          <p:cNvSpPr txBox="1">
            <a:spLocks/>
          </p:cNvSpPr>
          <p:nvPr/>
        </p:nvSpPr>
        <p:spPr bwMode="auto">
          <a:xfrm>
            <a:off x="0" y="2321032"/>
            <a:ext cx="9144000" cy="246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r>
              <a:rPr lang="en-US" sz="2000" dirty="0" smtClean="0"/>
              <a:t>Large prospective study.</a:t>
            </a:r>
          </a:p>
          <a:p>
            <a:pPr>
              <a:defRPr/>
            </a:pPr>
            <a:r>
              <a:rPr lang="en-US" sz="2000" dirty="0" smtClean="0"/>
              <a:t>Participants are women attending </a:t>
            </a:r>
            <a:r>
              <a:rPr lang="en-US" sz="2000" dirty="0"/>
              <a:t>for routine </a:t>
            </a:r>
            <a:r>
              <a:rPr lang="en-US" sz="2000" dirty="0" smtClean="0"/>
              <a:t>care.</a:t>
            </a:r>
          </a:p>
          <a:p>
            <a:pPr>
              <a:defRPr/>
            </a:pPr>
            <a:r>
              <a:rPr lang="en-US" sz="2000" dirty="0" smtClean="0"/>
              <a:t>Gestational </a:t>
            </a:r>
            <a:r>
              <a:rPr lang="en-US" sz="2000" dirty="0"/>
              <a:t>age range </a:t>
            </a:r>
            <a:r>
              <a:rPr lang="en-US" sz="2000" dirty="0" smtClean="0"/>
              <a:t>at enrollment is </a:t>
            </a:r>
            <a:r>
              <a:rPr lang="en-US" sz="2000" dirty="0"/>
              <a:t>widely used for diagnosis of major fetal defects and screening for fetal trisomies. </a:t>
            </a:r>
            <a:endParaRPr lang="en-US" sz="2000" dirty="0" smtClean="0"/>
          </a:p>
          <a:p>
            <a:pPr>
              <a:defRPr/>
            </a:pPr>
            <a:r>
              <a:rPr lang="en-US" sz="2000" dirty="0"/>
              <a:t>Measurement of all biomarkers was recorded in all </a:t>
            </a:r>
            <a:r>
              <a:rPr lang="en-US" sz="2000" dirty="0" smtClean="0"/>
              <a:t>cases.</a:t>
            </a:r>
          </a:p>
          <a:p>
            <a:pPr>
              <a:defRPr/>
            </a:pPr>
            <a:r>
              <a:rPr lang="en-US" sz="2000" dirty="0"/>
              <a:t>C</a:t>
            </a:r>
            <a:r>
              <a:rPr lang="en-US" sz="2000" dirty="0" smtClean="0"/>
              <a:t>onsistency </a:t>
            </a:r>
            <a:r>
              <a:rPr lang="en-US" sz="2000" dirty="0"/>
              <a:t>in data collection was maintained throughout the study </a:t>
            </a:r>
            <a:r>
              <a:rPr lang="en-US" sz="2000" dirty="0" smtClean="0"/>
              <a:t>period (</a:t>
            </a:r>
            <a:r>
              <a:rPr lang="en-US" sz="2000" dirty="0"/>
              <a:t>standardized protocols, </a:t>
            </a:r>
            <a:r>
              <a:rPr lang="en-US" sz="2000" dirty="0" smtClean="0"/>
              <a:t>regular </a:t>
            </a:r>
            <a:r>
              <a:rPr lang="en-US" sz="2000" dirty="0"/>
              <a:t>UCL-CCTU </a:t>
            </a:r>
            <a:r>
              <a:rPr lang="en-US" sz="2000" dirty="0" smtClean="0"/>
              <a:t>monitoring).</a:t>
            </a:r>
          </a:p>
          <a:p>
            <a:pPr marL="0" indent="0">
              <a:buNone/>
              <a:defRPr/>
            </a:pPr>
            <a:endParaRPr lang="en-US" sz="2000" dirty="0"/>
          </a:p>
          <a:p>
            <a:pPr marL="0" indent="0">
              <a:buNone/>
              <a:defRPr/>
            </a:pPr>
            <a:r>
              <a:rPr lang="en-US" sz="2000" dirty="0" smtClean="0"/>
              <a:t> </a:t>
            </a:r>
            <a:endParaRPr lang="en-US" sz="2000" dirty="0"/>
          </a:p>
          <a:p>
            <a:pPr>
              <a:defRPr/>
            </a:pPr>
            <a:endParaRPr lang="en-US" sz="2000" dirty="0" smtClean="0"/>
          </a:p>
          <a:p>
            <a:pPr>
              <a:defRPr/>
            </a:pPr>
            <a:endParaRPr lang="en-US" sz="2000" dirty="0"/>
          </a:p>
          <a:p>
            <a:pPr>
              <a:defRPr/>
            </a:pPr>
            <a:endParaRPr lang="en-US" sz="2000" dirty="0" smtClean="0"/>
          </a:p>
        </p:txBody>
      </p:sp>
      <p:sp>
        <p:nvSpPr>
          <p:cNvPr id="16" name="Rectangle 8"/>
          <p:cNvSpPr>
            <a:spLocks noChangeArrowheads="1"/>
          </p:cNvSpPr>
          <p:nvPr/>
        </p:nvSpPr>
        <p:spPr bwMode="auto">
          <a:xfrm>
            <a:off x="3540960" y="4955730"/>
            <a:ext cx="210185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smtClean="0">
                <a:solidFill>
                  <a:srgbClr val="000000"/>
                </a:solidFill>
              </a:rPr>
              <a:t>Limitations</a:t>
            </a:r>
            <a:endParaRPr lang="en-GB" altLang="en-US" sz="2800" b="1" dirty="0">
              <a:solidFill>
                <a:srgbClr val="000000"/>
              </a:solidFill>
            </a:endParaRPr>
          </a:p>
        </p:txBody>
      </p:sp>
      <p:sp>
        <p:nvSpPr>
          <p:cNvPr id="17" name="Segnaposto contenuto 2"/>
          <p:cNvSpPr txBox="1">
            <a:spLocks/>
          </p:cNvSpPr>
          <p:nvPr/>
        </p:nvSpPr>
        <p:spPr bwMode="auto">
          <a:xfrm>
            <a:off x="19880" y="5469275"/>
            <a:ext cx="9144000" cy="1310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r>
              <a:rPr lang="en-US" sz="2000" dirty="0"/>
              <a:t>L</a:t>
            </a:r>
            <a:r>
              <a:rPr lang="en-US" sz="2000" dirty="0" smtClean="0"/>
              <a:t>ow </a:t>
            </a:r>
            <a:r>
              <a:rPr lang="en-US" sz="2000" dirty="0"/>
              <a:t>number of cases of women with certain risk </a:t>
            </a:r>
            <a:r>
              <a:rPr lang="en-US" sz="2000" dirty="0" smtClean="0"/>
              <a:t>factors ( APLA, SLE ).</a:t>
            </a:r>
          </a:p>
          <a:p>
            <a:pPr>
              <a:defRPr/>
            </a:pPr>
            <a:r>
              <a:rPr lang="en-US" sz="2000" dirty="0"/>
              <a:t>S</a:t>
            </a:r>
            <a:r>
              <a:rPr lang="en-US" sz="2000" dirty="0" smtClean="0"/>
              <a:t>mall </a:t>
            </a:r>
            <a:r>
              <a:rPr lang="en-US" sz="2000" dirty="0"/>
              <a:t>number of cases of preterm PE leading to </a:t>
            </a:r>
            <a:r>
              <a:rPr lang="en-US" sz="2000" dirty="0" smtClean="0"/>
              <a:t>wide </a:t>
            </a:r>
            <a:r>
              <a:rPr lang="en-US" sz="2000" dirty="0"/>
              <a:t>CIs obtained for relative risks. </a:t>
            </a:r>
          </a:p>
          <a:p>
            <a:pPr>
              <a:defRPr/>
            </a:pPr>
            <a:endParaRPr lang="en-US" sz="2000" dirty="0"/>
          </a:p>
          <a:p>
            <a:pPr marL="0" indent="0">
              <a:buNone/>
              <a:defRPr/>
            </a:pPr>
            <a:r>
              <a:rPr lang="en-US" sz="2000" dirty="0" smtClean="0"/>
              <a:t> </a:t>
            </a:r>
            <a:endParaRPr lang="en-US" sz="2000" dirty="0"/>
          </a:p>
          <a:p>
            <a:pPr>
              <a:defRPr/>
            </a:pPr>
            <a:endParaRPr lang="en-US" sz="2000" dirty="0" smtClean="0"/>
          </a:p>
          <a:p>
            <a:pPr>
              <a:defRPr/>
            </a:pPr>
            <a:endParaRPr lang="en-US" sz="2000" dirty="0"/>
          </a:p>
          <a:p>
            <a:pPr>
              <a:defRPr/>
            </a:pPr>
            <a:endParaRPr lang="en-US" sz="2000" dirty="0" smtClean="0"/>
          </a:p>
        </p:txBody>
      </p:sp>
    </p:spTree>
    <p:extLst>
      <p:ext uri="{BB962C8B-B14F-4D97-AF65-F5344CB8AC3E}">
        <p14:creationId xmlns:p14="http://schemas.microsoft.com/office/powerpoint/2010/main" val="1547820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0" y="-4586"/>
            <a:ext cx="9144000" cy="923925"/>
            <a:chOff x="0" y="3755"/>
            <a:chExt cx="5760" cy="582"/>
          </a:xfrm>
        </p:grpSpPr>
        <p:pic>
          <p:nvPicPr>
            <p:cNvPr id="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
          <p:cNvGrpSpPr>
            <a:grpSpLocks/>
          </p:cNvGrpSpPr>
          <p:nvPr/>
        </p:nvGrpSpPr>
        <p:grpSpPr bwMode="auto">
          <a:xfrm>
            <a:off x="0" y="11289"/>
            <a:ext cx="9144000" cy="923925"/>
            <a:chOff x="0" y="3755"/>
            <a:chExt cx="5760" cy="582"/>
          </a:xfrm>
        </p:grpSpPr>
        <p:pic>
          <p:nvPicPr>
            <p:cNvPr id="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
          <p:cNvGrpSpPr>
            <a:grpSpLocks/>
          </p:cNvGrpSpPr>
          <p:nvPr/>
        </p:nvGrpSpPr>
        <p:grpSpPr bwMode="auto">
          <a:xfrm>
            <a:off x="0" y="-4586"/>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3" name="Text Box 5"/>
          <p:cNvSpPr txBox="1">
            <a:spLocks noChangeArrowheads="1"/>
          </p:cNvSpPr>
          <p:nvPr/>
        </p:nvSpPr>
        <p:spPr bwMode="auto">
          <a:xfrm>
            <a:off x="0" y="1006090"/>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14" name="Rectangle 8"/>
          <p:cNvSpPr>
            <a:spLocks noChangeArrowheads="1"/>
          </p:cNvSpPr>
          <p:nvPr/>
        </p:nvSpPr>
        <p:spPr bwMode="auto">
          <a:xfrm>
            <a:off x="2402181" y="1748496"/>
            <a:ext cx="43396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smtClean="0">
                <a:solidFill>
                  <a:srgbClr val="000000"/>
                </a:solidFill>
              </a:rPr>
              <a:t>Implications for practice</a:t>
            </a:r>
            <a:endParaRPr lang="en-GB" altLang="en-US" sz="2800" dirty="0">
              <a:solidFill>
                <a:srgbClr val="000000"/>
              </a:solidFill>
            </a:endParaRPr>
          </a:p>
        </p:txBody>
      </p:sp>
      <p:sp>
        <p:nvSpPr>
          <p:cNvPr id="15" name="Segnaposto contenuto 2"/>
          <p:cNvSpPr txBox="1">
            <a:spLocks/>
          </p:cNvSpPr>
          <p:nvPr/>
        </p:nvSpPr>
        <p:spPr bwMode="auto">
          <a:xfrm>
            <a:off x="0" y="2241521"/>
            <a:ext cx="9144000" cy="4616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r>
              <a:rPr lang="en-US" sz="1900" dirty="0"/>
              <a:t>The performance of screening for </a:t>
            </a:r>
            <a:r>
              <a:rPr lang="en-US" sz="1900" b="1" dirty="0"/>
              <a:t>preterm PE</a:t>
            </a:r>
            <a:r>
              <a:rPr lang="en-US" sz="1900" dirty="0"/>
              <a:t>, and therefore </a:t>
            </a:r>
            <a:r>
              <a:rPr lang="en-US" sz="1900" dirty="0" smtClean="0"/>
              <a:t>appropriate selection of the patients that would benefit from prophylactic use of aspirin, is by far superior if the FMF algorithm is used than the method advocated by ACOG and NICE.</a:t>
            </a:r>
          </a:p>
          <a:p>
            <a:pPr marL="0" indent="0">
              <a:buNone/>
              <a:defRPr/>
            </a:pPr>
            <a:endParaRPr lang="en-US" sz="1400" dirty="0" smtClean="0"/>
          </a:p>
          <a:p>
            <a:pPr>
              <a:defRPr/>
            </a:pPr>
            <a:r>
              <a:rPr lang="en-US" sz="1900" dirty="0" smtClean="0"/>
              <a:t>In women </a:t>
            </a:r>
            <a:r>
              <a:rPr lang="en-US" sz="1900" dirty="0"/>
              <a:t>that fulfill the ACOG or NICE screening criteria but are screen negative by the FMF </a:t>
            </a:r>
            <a:r>
              <a:rPr lang="en-US" sz="1900" dirty="0" smtClean="0"/>
              <a:t>method, the </a:t>
            </a:r>
            <a:r>
              <a:rPr lang="en-US" sz="1900" dirty="0"/>
              <a:t>incidence of preterm PE is reduced to within or below background </a:t>
            </a:r>
            <a:r>
              <a:rPr lang="en-US" sz="1900" dirty="0" smtClean="0"/>
              <a:t>levels. Therefore, they should not be advised to take aspirin.</a:t>
            </a:r>
          </a:p>
          <a:p>
            <a:pPr marL="0" indent="0">
              <a:buNone/>
              <a:defRPr/>
            </a:pPr>
            <a:endParaRPr lang="en-US" sz="1400" dirty="0"/>
          </a:p>
          <a:p>
            <a:pPr>
              <a:defRPr/>
            </a:pPr>
            <a:r>
              <a:rPr lang="en-US" sz="1900" dirty="0"/>
              <a:t>ACOG and NICE guidelines should be updated to reflect recent scientific evidence that the screening target should be preterm PE, the best way to identify the high-risk group is by a combination of maternal factors and biomarkers, aspirin should be started before 16 weeks’ gestation and the daily dose should be higher than 100 mg. </a:t>
            </a:r>
          </a:p>
          <a:p>
            <a:pPr>
              <a:defRPr/>
            </a:pPr>
            <a:endParaRPr lang="en-US" sz="2000" dirty="0"/>
          </a:p>
          <a:p>
            <a:pPr>
              <a:defRPr/>
            </a:pPr>
            <a:endParaRPr lang="en-US" sz="2000" dirty="0"/>
          </a:p>
          <a:p>
            <a:pPr>
              <a:defRPr/>
            </a:pPr>
            <a:endParaRPr lang="en-US" sz="2000" dirty="0" smtClean="0"/>
          </a:p>
        </p:txBody>
      </p:sp>
    </p:spTree>
    <p:extLst>
      <p:ext uri="{BB962C8B-B14F-4D97-AF65-F5344CB8AC3E}">
        <p14:creationId xmlns:p14="http://schemas.microsoft.com/office/powerpoint/2010/main" val="548451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0" y="-4586"/>
            <a:ext cx="9144000" cy="923925"/>
            <a:chOff x="0" y="3755"/>
            <a:chExt cx="5760" cy="582"/>
          </a:xfrm>
        </p:grpSpPr>
        <p:pic>
          <p:nvPicPr>
            <p:cNvPr id="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
          <p:cNvGrpSpPr>
            <a:grpSpLocks/>
          </p:cNvGrpSpPr>
          <p:nvPr/>
        </p:nvGrpSpPr>
        <p:grpSpPr bwMode="auto">
          <a:xfrm>
            <a:off x="0" y="11289"/>
            <a:ext cx="9144000" cy="923925"/>
            <a:chOff x="0" y="3755"/>
            <a:chExt cx="5760" cy="582"/>
          </a:xfrm>
        </p:grpSpPr>
        <p:pic>
          <p:nvPicPr>
            <p:cNvPr id="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
          <p:cNvGrpSpPr>
            <a:grpSpLocks/>
          </p:cNvGrpSpPr>
          <p:nvPr/>
        </p:nvGrpSpPr>
        <p:grpSpPr bwMode="auto">
          <a:xfrm>
            <a:off x="0" y="-4586"/>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3" name="Text Box 5"/>
          <p:cNvSpPr txBox="1">
            <a:spLocks noChangeArrowheads="1"/>
          </p:cNvSpPr>
          <p:nvPr/>
        </p:nvSpPr>
        <p:spPr bwMode="auto">
          <a:xfrm>
            <a:off x="0" y="1006090"/>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14" name="TextBox 13"/>
          <p:cNvSpPr txBox="1">
            <a:spLocks noChangeArrowheads="1"/>
          </p:cNvSpPr>
          <p:nvPr/>
        </p:nvSpPr>
        <p:spPr bwMode="auto">
          <a:xfrm>
            <a:off x="250825" y="1784404"/>
            <a:ext cx="86423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t>Points for discussion</a:t>
            </a:r>
          </a:p>
        </p:txBody>
      </p:sp>
      <p:sp>
        <p:nvSpPr>
          <p:cNvPr id="15" name="Segnaposto contenuto 2"/>
          <p:cNvSpPr txBox="1">
            <a:spLocks/>
          </p:cNvSpPr>
          <p:nvPr/>
        </p:nvSpPr>
        <p:spPr bwMode="auto">
          <a:xfrm>
            <a:off x="179388" y="2584101"/>
            <a:ext cx="8807296" cy="411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r>
              <a:rPr lang="en-US" sz="2000" dirty="0" smtClean="0"/>
              <a:t>What is the incidence of term and preterm </a:t>
            </a:r>
            <a:r>
              <a:rPr lang="en-US" sz="2000" dirty="0"/>
              <a:t>s</a:t>
            </a:r>
            <a:r>
              <a:rPr lang="en-US" sz="2000" dirty="0" smtClean="0"/>
              <a:t>evere PE/HELLP </a:t>
            </a:r>
            <a:r>
              <a:rPr lang="en-US" sz="2000" dirty="0" smtClean="0">
                <a:latin typeface="Arial" charset="0"/>
                <a:ea typeface="ＭＳ Ｐゴシック" pitchFamily="34" charset="-128"/>
              </a:rPr>
              <a:t>in </a:t>
            </a:r>
            <a:r>
              <a:rPr lang="en-US" sz="2000" dirty="0">
                <a:latin typeface="Arial" charset="0"/>
                <a:ea typeface="ＭＳ Ｐゴシック" pitchFamily="34" charset="-128"/>
              </a:rPr>
              <a:t>women who are screen positive according to the criteria of NICE and ACOG </a:t>
            </a:r>
            <a:r>
              <a:rPr lang="en-US" sz="2000" dirty="0" smtClean="0">
                <a:latin typeface="Arial" charset="0"/>
                <a:ea typeface="ＭＳ Ｐゴシック" pitchFamily="34" charset="-128"/>
              </a:rPr>
              <a:t>and screen </a:t>
            </a:r>
            <a:r>
              <a:rPr lang="en-US" sz="2000" dirty="0">
                <a:latin typeface="Arial" charset="0"/>
                <a:ea typeface="ＭＳ Ｐゴシック" pitchFamily="34" charset="-128"/>
              </a:rPr>
              <a:t>positive or screen negative by the FMF </a:t>
            </a:r>
            <a:r>
              <a:rPr lang="en-US" sz="2000" dirty="0" smtClean="0">
                <a:latin typeface="Arial" charset="0"/>
                <a:ea typeface="ＭＳ Ｐゴシック" pitchFamily="34" charset="-128"/>
              </a:rPr>
              <a:t>algorithm in </a:t>
            </a:r>
            <a:r>
              <a:rPr lang="en-US" sz="2000" dirty="0">
                <a:latin typeface="Arial" charset="0"/>
                <a:ea typeface="ＭＳ Ｐゴシック" pitchFamily="34" charset="-128"/>
              </a:rPr>
              <a:t>the </a:t>
            </a:r>
            <a:r>
              <a:rPr lang="en-US" sz="2000" dirty="0" smtClean="0">
                <a:latin typeface="Arial" charset="0"/>
                <a:ea typeface="ＭＳ Ｐゴシック" pitchFamily="34" charset="-128"/>
              </a:rPr>
              <a:t>study </a:t>
            </a:r>
            <a:r>
              <a:rPr lang="en-US" sz="2000" dirty="0" smtClean="0">
                <a:latin typeface="Arial" charset="0"/>
                <a:ea typeface="ＭＳ Ｐゴシック" pitchFamily="34" charset="-128"/>
              </a:rPr>
              <a:t>population?</a:t>
            </a:r>
            <a:endParaRPr lang="en-US" sz="2000" dirty="0" smtClean="0">
              <a:latin typeface="Arial" charset="0"/>
              <a:ea typeface="ＭＳ Ｐゴシック" pitchFamily="34" charset="-128"/>
            </a:endParaRPr>
          </a:p>
          <a:p>
            <a:pPr>
              <a:defRPr/>
            </a:pPr>
            <a:endParaRPr lang="en-US" sz="2000" dirty="0">
              <a:latin typeface="Arial" charset="0"/>
              <a:ea typeface="ＭＳ Ｐゴシック" pitchFamily="34" charset="-128"/>
            </a:endParaRPr>
          </a:p>
          <a:p>
            <a:pPr>
              <a:defRPr/>
            </a:pPr>
            <a:r>
              <a:rPr lang="en-US" sz="2000" dirty="0" smtClean="0"/>
              <a:t>In populations in which serum biomarkers are not available for any reason – which criteria should </a:t>
            </a:r>
            <a:r>
              <a:rPr lang="en-US" sz="2000" smtClean="0"/>
              <a:t>be </a:t>
            </a:r>
            <a:r>
              <a:rPr lang="en-US" sz="2000" smtClean="0"/>
              <a:t>applied?</a:t>
            </a:r>
            <a:endParaRPr lang="en-US" sz="2000" dirty="0" smtClean="0"/>
          </a:p>
          <a:p>
            <a:pPr>
              <a:defRPr/>
            </a:pPr>
            <a:endParaRPr lang="en-US" sz="2000" dirty="0"/>
          </a:p>
          <a:p>
            <a:pPr>
              <a:defRPr/>
            </a:pPr>
            <a:r>
              <a:rPr lang="en-US" sz="2000" dirty="0" smtClean="0"/>
              <a:t>Given the fact that PE background levels depend on the country of origin, will the stratification of the analysis according to countries change the results of the analysis?</a:t>
            </a:r>
          </a:p>
          <a:p>
            <a:pPr>
              <a:defRPr/>
            </a:pPr>
            <a:endParaRPr lang="en-US" sz="2000" dirty="0"/>
          </a:p>
          <a:p>
            <a:pPr>
              <a:defRPr/>
            </a:pPr>
            <a:endParaRPr lang="en-US" sz="2000" dirty="0" smtClean="0"/>
          </a:p>
        </p:txBody>
      </p:sp>
    </p:spTree>
    <p:extLst>
      <p:ext uri="{BB962C8B-B14F-4D97-AF65-F5344CB8AC3E}">
        <p14:creationId xmlns:p14="http://schemas.microsoft.com/office/powerpoint/2010/main" val="19938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2"/>
          <p:cNvGrpSpPr>
            <a:grpSpLocks/>
          </p:cNvGrpSpPr>
          <p:nvPr/>
        </p:nvGrpSpPr>
        <p:grpSpPr bwMode="auto">
          <a:xfrm>
            <a:off x="0" y="-4586"/>
            <a:ext cx="9144000" cy="923925"/>
            <a:chOff x="0" y="3755"/>
            <a:chExt cx="5760" cy="582"/>
          </a:xfrm>
        </p:grpSpPr>
        <p:pic>
          <p:nvPicPr>
            <p:cNvPr id="14349"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0"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39" name="Group 2"/>
          <p:cNvGrpSpPr>
            <a:grpSpLocks/>
          </p:cNvGrpSpPr>
          <p:nvPr/>
        </p:nvGrpSpPr>
        <p:grpSpPr bwMode="auto">
          <a:xfrm>
            <a:off x="0" y="11289"/>
            <a:ext cx="9144000" cy="923925"/>
            <a:chOff x="0" y="3755"/>
            <a:chExt cx="5760" cy="582"/>
          </a:xfrm>
        </p:grpSpPr>
        <p:pic>
          <p:nvPicPr>
            <p:cNvPr id="1434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0" name="Group 2"/>
          <p:cNvGrpSpPr>
            <a:grpSpLocks/>
          </p:cNvGrpSpPr>
          <p:nvPr/>
        </p:nvGrpSpPr>
        <p:grpSpPr bwMode="auto">
          <a:xfrm>
            <a:off x="0" y="-4586"/>
            <a:ext cx="9144000" cy="923925"/>
            <a:chOff x="0" y="3755"/>
            <a:chExt cx="5760" cy="582"/>
          </a:xfrm>
        </p:grpSpPr>
        <p:pic>
          <p:nvPicPr>
            <p:cNvPr id="1434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6"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341"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4342" name="Text Box 5"/>
          <p:cNvSpPr txBox="1">
            <a:spLocks noChangeArrowheads="1"/>
          </p:cNvSpPr>
          <p:nvPr/>
        </p:nvSpPr>
        <p:spPr bwMode="auto">
          <a:xfrm>
            <a:off x="0" y="1006090"/>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eaLnBrk="1" hangingPunct="1">
              <a:spcBef>
                <a:spcPct val="0"/>
              </a:spcBef>
              <a:buFontTx/>
              <a:buNone/>
            </a:pPr>
            <a:r>
              <a:rPr lang="it-IT" altLang="en-US" sz="1200" i="1" dirty="0" smtClean="0">
                <a:solidFill>
                  <a:schemeClr val="bg1"/>
                </a:solidFill>
              </a:rPr>
              <a:t>Poon </a:t>
            </a:r>
            <a:r>
              <a:rPr lang="it-IT" altLang="en-US" sz="1200" i="1" dirty="0">
                <a:solidFill>
                  <a:schemeClr val="bg1"/>
                </a:solidFill>
              </a:rPr>
              <a:t>et al</a:t>
            </a:r>
            <a:r>
              <a:rPr lang="it-IT" altLang="en-US" sz="1200" i="1" dirty="0" smtClean="0">
                <a:solidFill>
                  <a:schemeClr val="bg1"/>
                </a:solidFill>
              </a:rPr>
              <a:t>., </a:t>
            </a:r>
            <a:r>
              <a:rPr lang="it-IT" altLang="en-US" sz="1200" i="1" dirty="0">
                <a:solidFill>
                  <a:schemeClr val="bg1"/>
                </a:solidFill>
              </a:rPr>
              <a:t>UOG </a:t>
            </a:r>
            <a:r>
              <a:rPr lang="it-IT" altLang="en-US" sz="1200" i="1" dirty="0" smtClean="0">
                <a:solidFill>
                  <a:schemeClr val="bg1"/>
                </a:solidFill>
              </a:rPr>
              <a:t>2018</a:t>
            </a:r>
            <a:endParaRPr lang="en-GB" altLang="it-IT" sz="1200" i="1" dirty="0">
              <a:solidFill>
                <a:schemeClr val="bg1"/>
              </a:solidFill>
            </a:endParaRPr>
          </a:p>
        </p:txBody>
      </p:sp>
      <p:sp>
        <p:nvSpPr>
          <p:cNvPr id="14343" name="TextBox 1"/>
          <p:cNvSpPr txBox="1">
            <a:spLocks noChangeArrowheads="1"/>
          </p:cNvSpPr>
          <p:nvPr/>
        </p:nvSpPr>
        <p:spPr bwMode="auto">
          <a:xfrm>
            <a:off x="0" y="1775905"/>
            <a:ext cx="9144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it-IT" sz="2800" b="1" dirty="0"/>
              <a:t>Introduction</a:t>
            </a:r>
          </a:p>
        </p:txBody>
      </p:sp>
      <p:sp>
        <p:nvSpPr>
          <p:cNvPr id="23" name="Segnaposto contenuto 2"/>
          <p:cNvSpPr txBox="1">
            <a:spLocks/>
          </p:cNvSpPr>
          <p:nvPr/>
        </p:nvSpPr>
        <p:spPr bwMode="auto">
          <a:xfrm>
            <a:off x="179388" y="2402923"/>
            <a:ext cx="8836793" cy="3935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r>
              <a:rPr lang="en-US" sz="1800" dirty="0"/>
              <a:t>The current approach to screening for pre-eclampsia (PE) is to identify </a:t>
            </a:r>
            <a:r>
              <a:rPr lang="en-US" sz="1800" dirty="0" smtClean="0"/>
              <a:t>risk factors from maternal demographic characteristics and medical history (</a:t>
            </a:r>
            <a:r>
              <a:rPr lang="en-US" sz="1800" b="1" dirty="0" smtClean="0"/>
              <a:t>NICE, ACOG </a:t>
            </a:r>
            <a:r>
              <a:rPr lang="en-US" sz="1800" dirty="0"/>
              <a:t>criteria</a:t>
            </a:r>
            <a:r>
              <a:rPr lang="en-US" sz="1800" dirty="0" smtClean="0"/>
              <a:t>).</a:t>
            </a:r>
          </a:p>
          <a:p>
            <a:pPr>
              <a:defRPr/>
            </a:pPr>
            <a:endParaRPr lang="en-US" sz="1800" dirty="0"/>
          </a:p>
          <a:p>
            <a:pPr>
              <a:defRPr/>
            </a:pPr>
            <a:r>
              <a:rPr lang="en-US" sz="1800" dirty="0" smtClean="0"/>
              <a:t>This approach treats </a:t>
            </a:r>
            <a:r>
              <a:rPr lang="en-US" sz="1800" dirty="0"/>
              <a:t>each </a:t>
            </a:r>
            <a:r>
              <a:rPr lang="en-US" sz="1800" dirty="0" smtClean="0"/>
              <a:t>maternal risk </a:t>
            </a:r>
            <a:r>
              <a:rPr lang="en-US" sz="1800" dirty="0"/>
              <a:t>factor as a separate screening test with </a:t>
            </a:r>
            <a:r>
              <a:rPr lang="en-US" sz="1800" dirty="0" smtClean="0"/>
              <a:t>a cumulative </a:t>
            </a:r>
            <a:r>
              <a:rPr lang="en-US" sz="1800" dirty="0"/>
              <a:t>detection rate (DR) and screen-positive </a:t>
            </a:r>
            <a:r>
              <a:rPr lang="en-US" sz="1800" dirty="0" smtClean="0"/>
              <a:t>rate.</a:t>
            </a:r>
          </a:p>
          <a:p>
            <a:pPr marL="0" indent="0">
              <a:buNone/>
              <a:defRPr/>
            </a:pPr>
            <a:endParaRPr lang="en-US" sz="1800" dirty="0" smtClean="0"/>
          </a:p>
          <a:p>
            <a:pPr>
              <a:defRPr/>
            </a:pPr>
            <a:r>
              <a:rPr lang="en-US" sz="1800" dirty="0" smtClean="0"/>
              <a:t>The </a:t>
            </a:r>
            <a:r>
              <a:rPr lang="en-US" sz="1800" dirty="0"/>
              <a:t>Fetal Medicine Foundation (</a:t>
            </a:r>
            <a:r>
              <a:rPr lang="en-US" sz="1800" b="1" dirty="0"/>
              <a:t>FMF</a:t>
            </a:r>
            <a:r>
              <a:rPr lang="en-US" sz="1800" dirty="0" smtClean="0"/>
              <a:t>) approach, </a:t>
            </a:r>
            <a:r>
              <a:rPr lang="en-US" sz="1800" dirty="0"/>
              <a:t>allows estimation of individual patient-specific risks of PE requiring delivery before a specified gestational age. </a:t>
            </a:r>
            <a:endParaRPr lang="en-US" sz="1800" dirty="0" smtClean="0"/>
          </a:p>
          <a:p>
            <a:pPr marL="0" indent="0">
              <a:buNone/>
              <a:defRPr/>
            </a:pPr>
            <a:endParaRPr lang="en-US" sz="1800" dirty="0" smtClean="0"/>
          </a:p>
          <a:p>
            <a:pPr>
              <a:defRPr/>
            </a:pPr>
            <a:r>
              <a:rPr lang="en-US" sz="1800" dirty="0" smtClean="0"/>
              <a:t>This approach combines </a:t>
            </a:r>
            <a:r>
              <a:rPr lang="en-US" sz="1800" dirty="0"/>
              <a:t>the </a:t>
            </a:r>
            <a:r>
              <a:rPr lang="en-US" sz="1800" i="1" dirty="0"/>
              <a:t>a-priori </a:t>
            </a:r>
            <a:r>
              <a:rPr lang="en-US" sz="1800" dirty="0"/>
              <a:t>risk from maternal </a:t>
            </a:r>
            <a:r>
              <a:rPr lang="en-US" sz="1800" dirty="0" smtClean="0"/>
              <a:t>factors with </a:t>
            </a:r>
            <a:r>
              <a:rPr lang="en-US" sz="1800" dirty="0"/>
              <a:t>the results of various combinations of biophysical and biochemical </a:t>
            </a:r>
            <a:r>
              <a:rPr lang="en-US" sz="1800" dirty="0" smtClean="0"/>
              <a:t>measurements.</a:t>
            </a:r>
            <a:endParaRPr lang="en-US" sz="1800" dirty="0"/>
          </a:p>
          <a:p>
            <a:pPr>
              <a:defRPr/>
            </a:pPr>
            <a:endParaRPr lang="en-US" sz="2000" dirty="0"/>
          </a:p>
          <a:p>
            <a:pPr marL="0" indent="0">
              <a:buNone/>
              <a:defRPr/>
            </a:pPr>
            <a:r>
              <a:rPr lang="en-US" sz="2000" dirty="0" smtClean="0"/>
              <a:t> </a:t>
            </a:r>
            <a:endParaRPr lang="en-US" sz="2000" dirty="0"/>
          </a:p>
        </p:txBody>
      </p:sp>
    </p:spTree>
    <p:extLst>
      <p:ext uri="{BB962C8B-B14F-4D97-AF65-F5344CB8AC3E}">
        <p14:creationId xmlns:p14="http://schemas.microsoft.com/office/powerpoint/2010/main" val="19198245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 name="Group 2"/>
          <p:cNvGrpSpPr>
            <a:grpSpLocks/>
          </p:cNvGrpSpPr>
          <p:nvPr/>
        </p:nvGrpSpPr>
        <p:grpSpPr bwMode="auto">
          <a:xfrm>
            <a:off x="0" y="0"/>
            <a:ext cx="9144000" cy="923925"/>
            <a:chOff x="0" y="3755"/>
            <a:chExt cx="5760" cy="582"/>
          </a:xfrm>
        </p:grpSpPr>
        <p:pic>
          <p:nvPicPr>
            <p:cNvPr id="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 name="Group 2"/>
          <p:cNvGrpSpPr>
            <a:grpSpLocks/>
          </p:cNvGrpSpPr>
          <p:nvPr/>
        </p:nvGrpSpPr>
        <p:grpSpPr bwMode="auto">
          <a:xfrm>
            <a:off x="0" y="-15875"/>
            <a:ext cx="9144000" cy="923925"/>
            <a:chOff x="0" y="3755"/>
            <a:chExt cx="5760" cy="582"/>
          </a:xfrm>
        </p:grpSpPr>
        <p:pic>
          <p:nvPicPr>
            <p:cNvPr id="11"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4" name="Text Box 5"/>
          <p:cNvSpPr txBox="1">
            <a:spLocks noChangeArrowheads="1"/>
          </p:cNvSpPr>
          <p:nvPr/>
        </p:nvSpPr>
        <p:spPr bwMode="auto">
          <a:xfrm>
            <a:off x="0" y="994801"/>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26" name="TextBox 25"/>
          <p:cNvSpPr txBox="1">
            <a:spLocks noChangeArrowheads="1"/>
          </p:cNvSpPr>
          <p:nvPr/>
        </p:nvSpPr>
        <p:spPr bwMode="auto">
          <a:xfrm>
            <a:off x="228600" y="1789157"/>
            <a:ext cx="86423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it-IT" sz="2800" b="1" dirty="0" smtClean="0"/>
              <a:t>Introduction – High risk for PE</a:t>
            </a:r>
            <a:endParaRPr lang="en-GB" altLang="it-IT" sz="2800" b="1" dirty="0"/>
          </a:p>
        </p:txBody>
      </p:sp>
      <p:sp>
        <p:nvSpPr>
          <p:cNvPr id="27" name="Segnaposto contenuto 2"/>
          <p:cNvSpPr txBox="1">
            <a:spLocks/>
          </p:cNvSpPr>
          <p:nvPr/>
        </p:nvSpPr>
        <p:spPr bwMode="auto">
          <a:xfrm>
            <a:off x="228600" y="2513925"/>
            <a:ext cx="8642350" cy="3611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defRPr/>
            </a:pPr>
            <a:r>
              <a:rPr lang="en-US" sz="2000" u="sng" dirty="0" smtClean="0"/>
              <a:t>National </a:t>
            </a:r>
            <a:r>
              <a:rPr lang="en-US" sz="2000" u="sng" dirty="0"/>
              <a:t>Institute for Health and Care Excellence (</a:t>
            </a:r>
            <a:r>
              <a:rPr lang="en-US" sz="2000" b="1" u="sng" dirty="0" smtClean="0"/>
              <a:t>NICE</a:t>
            </a:r>
            <a:r>
              <a:rPr lang="en-US" sz="2000" u="sng" dirty="0" smtClean="0"/>
              <a:t>), UK:</a:t>
            </a:r>
          </a:p>
          <a:p>
            <a:pPr marL="0" indent="0">
              <a:buNone/>
              <a:defRPr/>
            </a:pPr>
            <a:endParaRPr lang="en-US" sz="2000" dirty="0" smtClean="0"/>
          </a:p>
          <a:p>
            <a:pPr>
              <a:defRPr/>
            </a:pPr>
            <a:r>
              <a:rPr lang="en-US" sz="2000" dirty="0"/>
              <a:t>O</a:t>
            </a:r>
            <a:r>
              <a:rPr lang="en-US" sz="2000" dirty="0" smtClean="0"/>
              <a:t>ne </a:t>
            </a:r>
            <a:r>
              <a:rPr lang="en-US" sz="2000" dirty="0"/>
              <a:t>high-risk </a:t>
            </a:r>
            <a:r>
              <a:rPr lang="en-US" sz="2000" dirty="0" smtClean="0"/>
              <a:t>factor:</a:t>
            </a:r>
          </a:p>
          <a:p>
            <a:pPr marL="358775" indent="0">
              <a:buNone/>
              <a:defRPr/>
            </a:pPr>
            <a:r>
              <a:rPr lang="en-US" sz="2000" dirty="0" smtClean="0"/>
              <a:t>Hypertensive </a:t>
            </a:r>
            <a:r>
              <a:rPr lang="en-US" sz="2000" dirty="0"/>
              <a:t>disease in previous pregnancy, chronic hypertension, chronic renal disease, diabetes mellitus or autoimmune </a:t>
            </a:r>
            <a:r>
              <a:rPr lang="en-US" sz="2000" dirty="0" smtClean="0"/>
              <a:t>disease.</a:t>
            </a:r>
          </a:p>
          <a:p>
            <a:pPr marL="0" indent="0">
              <a:buNone/>
              <a:defRPr/>
            </a:pPr>
            <a:r>
              <a:rPr lang="en-US" sz="2000" dirty="0"/>
              <a:t>o</a:t>
            </a:r>
            <a:r>
              <a:rPr lang="en-US" sz="2000" dirty="0" smtClean="0"/>
              <a:t>r </a:t>
            </a:r>
            <a:endParaRPr lang="en-US" sz="2000" dirty="0" smtClean="0"/>
          </a:p>
          <a:p>
            <a:pPr>
              <a:defRPr/>
            </a:pPr>
            <a:r>
              <a:rPr lang="en-US" sz="2000" dirty="0"/>
              <a:t>T</a:t>
            </a:r>
            <a:r>
              <a:rPr lang="en-US" sz="2000" dirty="0" smtClean="0"/>
              <a:t>wo </a:t>
            </a:r>
            <a:r>
              <a:rPr lang="en-US" sz="2000" dirty="0"/>
              <a:t>moderate-risk </a:t>
            </a:r>
            <a:r>
              <a:rPr lang="en-US" sz="2000" dirty="0" smtClean="0"/>
              <a:t>factors:</a:t>
            </a:r>
          </a:p>
          <a:p>
            <a:pPr marL="358775" indent="0">
              <a:buNone/>
              <a:defRPr/>
            </a:pPr>
            <a:r>
              <a:rPr lang="en-US" sz="2000" dirty="0"/>
              <a:t>N</a:t>
            </a:r>
            <a:r>
              <a:rPr lang="en-US" sz="2000" dirty="0" smtClean="0"/>
              <a:t>ulliparity</a:t>
            </a:r>
            <a:r>
              <a:rPr lang="en-US" sz="2000" dirty="0"/>
              <a:t>, age ≥ 40 years, body mass index (BMI) ≥ 35 kg/m</a:t>
            </a:r>
            <a:r>
              <a:rPr lang="en-US" sz="2000" baseline="30000" dirty="0"/>
              <a:t>2</a:t>
            </a:r>
            <a:r>
              <a:rPr lang="en-US" sz="2000" dirty="0"/>
              <a:t>, family history of PE or interpregnancy interval &gt; 10 </a:t>
            </a:r>
            <a:r>
              <a:rPr lang="en-US" sz="2000" dirty="0" smtClean="0"/>
              <a:t>years. </a:t>
            </a:r>
            <a:endParaRPr lang="en-US" sz="2000" dirty="0"/>
          </a:p>
          <a:p>
            <a:pPr marL="0" indent="0">
              <a:buNone/>
              <a:defRPr/>
            </a:pPr>
            <a:endParaRPr lang="en-US" sz="2000" dirty="0" smtClean="0"/>
          </a:p>
          <a:p>
            <a:pPr>
              <a:defRPr/>
            </a:pPr>
            <a:endParaRPr lang="en-US" sz="2000" dirty="0"/>
          </a:p>
          <a:p>
            <a:pPr>
              <a:defRPr/>
            </a:pPr>
            <a:endParaRPr lang="en-US" sz="2000" dirty="0"/>
          </a:p>
          <a:p>
            <a:pPr>
              <a:defRPr/>
            </a:pPr>
            <a:endParaRPr lang="en-US" sz="2000" dirty="0" smtClean="0"/>
          </a:p>
        </p:txBody>
      </p:sp>
    </p:spTree>
    <p:extLst>
      <p:ext uri="{BB962C8B-B14F-4D97-AF65-F5344CB8AC3E}">
        <p14:creationId xmlns:p14="http://schemas.microsoft.com/office/powerpoint/2010/main" val="949666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 name="Group 2"/>
          <p:cNvGrpSpPr>
            <a:grpSpLocks/>
          </p:cNvGrpSpPr>
          <p:nvPr/>
        </p:nvGrpSpPr>
        <p:grpSpPr bwMode="auto">
          <a:xfrm>
            <a:off x="0" y="0"/>
            <a:ext cx="9144000" cy="923925"/>
            <a:chOff x="0" y="3755"/>
            <a:chExt cx="5760" cy="582"/>
          </a:xfrm>
        </p:grpSpPr>
        <p:pic>
          <p:nvPicPr>
            <p:cNvPr id="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 name="Group 2"/>
          <p:cNvGrpSpPr>
            <a:grpSpLocks/>
          </p:cNvGrpSpPr>
          <p:nvPr/>
        </p:nvGrpSpPr>
        <p:grpSpPr bwMode="auto">
          <a:xfrm>
            <a:off x="0" y="-15875"/>
            <a:ext cx="9144000" cy="923925"/>
            <a:chOff x="0" y="3755"/>
            <a:chExt cx="5760" cy="582"/>
          </a:xfrm>
        </p:grpSpPr>
        <p:pic>
          <p:nvPicPr>
            <p:cNvPr id="1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UOG revers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4" name="Text Box 5"/>
          <p:cNvSpPr txBox="1">
            <a:spLocks noChangeArrowheads="1"/>
          </p:cNvSpPr>
          <p:nvPr/>
        </p:nvSpPr>
        <p:spPr bwMode="auto">
          <a:xfrm>
            <a:off x="0" y="994801"/>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26" name="TextBox 25"/>
          <p:cNvSpPr txBox="1">
            <a:spLocks noChangeArrowheads="1"/>
          </p:cNvSpPr>
          <p:nvPr/>
        </p:nvSpPr>
        <p:spPr bwMode="auto">
          <a:xfrm>
            <a:off x="228600" y="1789157"/>
            <a:ext cx="86423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it-IT" sz="2800" b="1" dirty="0" smtClean="0"/>
              <a:t>Introduction – High risk for PE</a:t>
            </a:r>
            <a:endParaRPr lang="en-GB" altLang="it-IT" sz="2800" b="1" dirty="0"/>
          </a:p>
        </p:txBody>
      </p:sp>
      <p:sp>
        <p:nvSpPr>
          <p:cNvPr id="27" name="Segnaposto contenuto 2"/>
          <p:cNvSpPr txBox="1">
            <a:spLocks/>
          </p:cNvSpPr>
          <p:nvPr/>
        </p:nvSpPr>
        <p:spPr bwMode="auto">
          <a:xfrm>
            <a:off x="228600" y="2397115"/>
            <a:ext cx="8807245" cy="4003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defRPr/>
            </a:pPr>
            <a:r>
              <a:rPr lang="en-US" sz="1800" u="sng" dirty="0" smtClean="0"/>
              <a:t>American </a:t>
            </a:r>
            <a:r>
              <a:rPr lang="en-US" sz="1800" u="sng" dirty="0"/>
              <a:t>College of Obstetricians and Gynecologists (</a:t>
            </a:r>
            <a:r>
              <a:rPr lang="en-US" sz="1800" b="1" u="sng" dirty="0"/>
              <a:t>ACOG</a:t>
            </a:r>
            <a:r>
              <a:rPr lang="en-US" sz="1800" u="sng" dirty="0" smtClean="0"/>
              <a:t>), USA:</a:t>
            </a:r>
          </a:p>
          <a:p>
            <a:pPr>
              <a:defRPr/>
            </a:pPr>
            <a:r>
              <a:rPr lang="en-US" sz="1800" dirty="0" smtClean="0"/>
              <a:t>Any </a:t>
            </a:r>
            <a:r>
              <a:rPr lang="en-US" sz="1800" dirty="0"/>
              <a:t>of the following </a:t>
            </a:r>
            <a:r>
              <a:rPr lang="en-US" sz="1800" dirty="0" smtClean="0"/>
              <a:t>factors: PE </a:t>
            </a:r>
            <a:r>
              <a:rPr lang="en-US" sz="1800" dirty="0"/>
              <a:t>in previous pregnancy, chronic hypertension, chronic renal disease, diabetes mellitus, systemic lupus </a:t>
            </a:r>
            <a:r>
              <a:rPr lang="en-US" sz="1800" dirty="0" err="1" smtClean="0"/>
              <a:t>erythematosus</a:t>
            </a:r>
            <a:r>
              <a:rPr lang="en-US" sz="1800" dirty="0"/>
              <a:t>,</a:t>
            </a:r>
            <a:r>
              <a:rPr lang="en-US" sz="1800" dirty="0" smtClean="0"/>
              <a:t> </a:t>
            </a:r>
            <a:r>
              <a:rPr lang="en-US" sz="1800" dirty="0"/>
              <a:t>thrombophilia, nulliparity, age </a:t>
            </a:r>
            <a:r>
              <a:rPr lang="en-US" sz="1800" dirty="0" smtClean="0"/>
              <a:t>&gt;40 </a:t>
            </a:r>
            <a:r>
              <a:rPr lang="en-US" sz="1800" dirty="0"/>
              <a:t>years, BMI </a:t>
            </a:r>
            <a:r>
              <a:rPr lang="en-US" sz="1800" dirty="0" smtClean="0"/>
              <a:t>≥30 </a:t>
            </a:r>
            <a:r>
              <a:rPr lang="en-US" sz="1800" dirty="0"/>
              <a:t>kg/m</a:t>
            </a:r>
            <a:r>
              <a:rPr lang="en-US" sz="1800" baseline="30000" dirty="0"/>
              <a:t>2</a:t>
            </a:r>
            <a:r>
              <a:rPr lang="en-US" sz="1800" dirty="0"/>
              <a:t>, family history of PE or conception by </a:t>
            </a:r>
            <a:r>
              <a:rPr lang="en-US" sz="1800" i="1" dirty="0" smtClean="0"/>
              <a:t>IVF</a:t>
            </a:r>
            <a:r>
              <a:rPr lang="en-US" sz="1800" dirty="0" smtClean="0"/>
              <a:t> </a:t>
            </a:r>
          </a:p>
          <a:p>
            <a:pPr>
              <a:defRPr/>
            </a:pPr>
            <a:endParaRPr lang="en-US" sz="1800" dirty="0"/>
          </a:p>
          <a:p>
            <a:pPr marL="365125" indent="-352425">
              <a:buNone/>
              <a:defRPr/>
            </a:pPr>
            <a:r>
              <a:rPr lang="en-US" sz="1800" u="sng" dirty="0"/>
              <a:t>The Fetal Medicine Foundation (</a:t>
            </a:r>
            <a:r>
              <a:rPr lang="en-US" sz="1800" b="1" u="sng" dirty="0"/>
              <a:t>FMF</a:t>
            </a:r>
            <a:r>
              <a:rPr lang="en-US" sz="1800" u="sng" dirty="0" smtClean="0"/>
              <a:t>)</a:t>
            </a:r>
            <a:r>
              <a:rPr lang="en-US" sz="1800" u="sng" dirty="0"/>
              <a:t> </a:t>
            </a:r>
            <a:r>
              <a:rPr lang="en-US" sz="1800" u="sng" dirty="0" smtClean="0"/>
              <a:t>assessment </a:t>
            </a:r>
            <a:r>
              <a:rPr lang="en-US" sz="1800" u="sng" dirty="0"/>
              <a:t>of risk for PE </a:t>
            </a:r>
            <a:r>
              <a:rPr lang="en-US" sz="1800" u="sng" dirty="0" smtClean="0"/>
              <a:t>by: </a:t>
            </a:r>
          </a:p>
          <a:p>
            <a:pPr marL="355600">
              <a:defRPr/>
            </a:pPr>
            <a:r>
              <a:rPr lang="en-US" sz="1800" dirty="0" smtClean="0"/>
              <a:t>Maternal demographic factors</a:t>
            </a:r>
          </a:p>
          <a:p>
            <a:pPr marL="355600">
              <a:defRPr/>
            </a:pPr>
            <a:r>
              <a:rPr lang="en-US" sz="1800" dirty="0" smtClean="0"/>
              <a:t>MAP (mean arterial pressure).</a:t>
            </a:r>
          </a:p>
          <a:p>
            <a:pPr marL="355600">
              <a:defRPr/>
            </a:pPr>
            <a:r>
              <a:rPr lang="en-US" sz="1800" dirty="0" smtClean="0"/>
              <a:t>UtA-PI (uterine artery pulsatility index).</a:t>
            </a:r>
          </a:p>
          <a:p>
            <a:pPr marL="355600">
              <a:defRPr/>
            </a:pPr>
            <a:r>
              <a:rPr lang="en-US" sz="1800" dirty="0" smtClean="0"/>
              <a:t>PAPP-A (serum pregnancy-associated plasma protein-A).</a:t>
            </a:r>
          </a:p>
          <a:p>
            <a:pPr marL="355600">
              <a:defRPr/>
            </a:pPr>
            <a:r>
              <a:rPr lang="en-US" sz="1800" dirty="0" smtClean="0"/>
              <a:t>PlGF (serum placental growth factor). </a:t>
            </a:r>
            <a:endParaRPr lang="en-US" sz="1800" dirty="0"/>
          </a:p>
          <a:p>
            <a:pPr>
              <a:defRPr/>
            </a:pPr>
            <a:endParaRPr lang="en-US" sz="1800" dirty="0" smtClean="0"/>
          </a:p>
          <a:p>
            <a:pPr>
              <a:defRPr/>
            </a:pPr>
            <a:endParaRPr lang="en-US" sz="1800" dirty="0"/>
          </a:p>
          <a:p>
            <a:pPr>
              <a:defRPr/>
            </a:pPr>
            <a:endParaRPr lang="en-US" sz="1800" dirty="0" smtClean="0"/>
          </a:p>
          <a:p>
            <a:pPr>
              <a:defRPr/>
            </a:pPr>
            <a:endParaRPr lang="en-US" sz="1800" dirty="0"/>
          </a:p>
          <a:p>
            <a:pPr>
              <a:defRPr/>
            </a:pPr>
            <a:endParaRPr lang="en-US" sz="1800" dirty="0"/>
          </a:p>
          <a:p>
            <a:pPr marL="0" indent="0">
              <a:buNone/>
              <a:defRPr/>
            </a:pPr>
            <a:endParaRPr lang="en-US" sz="1800" dirty="0" smtClean="0"/>
          </a:p>
          <a:p>
            <a:pPr>
              <a:defRPr/>
            </a:pPr>
            <a:endParaRPr lang="en-US" sz="1800" dirty="0"/>
          </a:p>
          <a:p>
            <a:pPr>
              <a:defRPr/>
            </a:pPr>
            <a:endParaRPr lang="en-US" sz="1800" dirty="0"/>
          </a:p>
          <a:p>
            <a:pPr>
              <a:defRPr/>
            </a:pPr>
            <a:endParaRPr lang="en-US" sz="1800" dirty="0" smtClean="0"/>
          </a:p>
        </p:txBody>
      </p:sp>
    </p:spTree>
    <p:extLst>
      <p:ext uri="{BB962C8B-B14F-4D97-AF65-F5344CB8AC3E}">
        <p14:creationId xmlns:p14="http://schemas.microsoft.com/office/powerpoint/2010/main" val="141944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0" y="-4586"/>
            <a:ext cx="9144000" cy="923925"/>
            <a:chOff x="0" y="3755"/>
            <a:chExt cx="5760" cy="582"/>
          </a:xfrm>
        </p:grpSpPr>
        <p:pic>
          <p:nvPicPr>
            <p:cNvPr id="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
          <p:cNvGrpSpPr>
            <a:grpSpLocks/>
          </p:cNvGrpSpPr>
          <p:nvPr/>
        </p:nvGrpSpPr>
        <p:grpSpPr bwMode="auto">
          <a:xfrm>
            <a:off x="0" y="11289"/>
            <a:ext cx="9144000" cy="923925"/>
            <a:chOff x="0" y="3755"/>
            <a:chExt cx="5760" cy="582"/>
          </a:xfrm>
        </p:grpSpPr>
        <p:pic>
          <p:nvPicPr>
            <p:cNvPr id="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
          <p:cNvGrpSpPr>
            <a:grpSpLocks/>
          </p:cNvGrpSpPr>
          <p:nvPr/>
        </p:nvGrpSpPr>
        <p:grpSpPr bwMode="auto">
          <a:xfrm>
            <a:off x="0" y="-4586"/>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3" name="Text Box 5"/>
          <p:cNvSpPr txBox="1">
            <a:spLocks noChangeArrowheads="1"/>
          </p:cNvSpPr>
          <p:nvPr/>
        </p:nvSpPr>
        <p:spPr bwMode="auto">
          <a:xfrm>
            <a:off x="0" y="1006090"/>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25" name="Rectangle 8"/>
          <p:cNvSpPr>
            <a:spLocks noChangeArrowheads="1"/>
          </p:cNvSpPr>
          <p:nvPr/>
        </p:nvSpPr>
        <p:spPr bwMode="auto">
          <a:xfrm>
            <a:off x="3047617" y="2057400"/>
            <a:ext cx="30011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solidFill>
                  <a:srgbClr val="000000"/>
                </a:solidFill>
              </a:rPr>
              <a:t>Aim of the study</a:t>
            </a:r>
          </a:p>
        </p:txBody>
      </p:sp>
      <p:sp>
        <p:nvSpPr>
          <p:cNvPr id="26" name="Content Placeholder 2"/>
          <p:cNvSpPr txBox="1">
            <a:spLocks/>
          </p:cNvSpPr>
          <p:nvPr/>
        </p:nvSpPr>
        <p:spPr>
          <a:xfrm>
            <a:off x="495300" y="3031194"/>
            <a:ext cx="8210550" cy="248171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smtClean="0">
                <a:latin typeface="Arial" charset="0"/>
                <a:ea typeface="ＭＳ Ｐゴシック" pitchFamily="34" charset="-128"/>
              </a:rPr>
              <a:t>To </a:t>
            </a:r>
            <a:r>
              <a:rPr lang="en-US" dirty="0">
                <a:latin typeface="Arial" charset="0"/>
                <a:ea typeface="ＭＳ Ｐゴシック" pitchFamily="34" charset="-128"/>
              </a:rPr>
              <a:t>report the incidence of preterm PE in women who are screen positive according to the criteria of NICE and ACOG and compare the incidence with that in those who are screen positive or screen negative by the FMF algorithm, in the total screened population of the ASPRE study. </a:t>
            </a:r>
          </a:p>
          <a:p>
            <a:endParaRPr lang="en-US" dirty="0"/>
          </a:p>
        </p:txBody>
      </p:sp>
    </p:spTree>
    <p:extLst>
      <p:ext uri="{BB962C8B-B14F-4D97-AF65-F5344CB8AC3E}">
        <p14:creationId xmlns:p14="http://schemas.microsoft.com/office/powerpoint/2010/main" val="1963020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0" y="-4586"/>
            <a:ext cx="9144000" cy="923925"/>
            <a:chOff x="0" y="3755"/>
            <a:chExt cx="5760" cy="582"/>
          </a:xfrm>
        </p:grpSpPr>
        <p:pic>
          <p:nvPicPr>
            <p:cNvPr id="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
          <p:cNvGrpSpPr>
            <a:grpSpLocks/>
          </p:cNvGrpSpPr>
          <p:nvPr/>
        </p:nvGrpSpPr>
        <p:grpSpPr bwMode="auto">
          <a:xfrm>
            <a:off x="0" y="11289"/>
            <a:ext cx="9144000" cy="923925"/>
            <a:chOff x="0" y="3755"/>
            <a:chExt cx="5760" cy="582"/>
          </a:xfrm>
        </p:grpSpPr>
        <p:pic>
          <p:nvPicPr>
            <p:cNvPr id="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
          <p:cNvGrpSpPr>
            <a:grpSpLocks/>
          </p:cNvGrpSpPr>
          <p:nvPr/>
        </p:nvGrpSpPr>
        <p:grpSpPr bwMode="auto">
          <a:xfrm>
            <a:off x="0" y="-4586"/>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3" name="Text Box 5"/>
          <p:cNvSpPr txBox="1">
            <a:spLocks noChangeArrowheads="1"/>
          </p:cNvSpPr>
          <p:nvPr/>
        </p:nvSpPr>
        <p:spPr bwMode="auto">
          <a:xfrm>
            <a:off x="0" y="1006090"/>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14" name="Rectangle 8"/>
          <p:cNvSpPr>
            <a:spLocks noChangeArrowheads="1"/>
          </p:cNvSpPr>
          <p:nvPr/>
        </p:nvSpPr>
        <p:spPr bwMode="auto">
          <a:xfrm>
            <a:off x="3700195" y="1787824"/>
            <a:ext cx="16642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solidFill>
                  <a:srgbClr val="000000"/>
                </a:solidFill>
              </a:rPr>
              <a:t>M</a:t>
            </a:r>
            <a:r>
              <a:rPr lang="en-US" altLang="en-US" sz="2800" b="1" dirty="0">
                <a:solidFill>
                  <a:srgbClr val="000000"/>
                </a:solidFill>
              </a:rPr>
              <a:t>ethods</a:t>
            </a:r>
            <a:endParaRPr lang="en-GB" altLang="en-US" sz="2800" dirty="0">
              <a:solidFill>
                <a:srgbClr val="000000"/>
              </a:solidFill>
            </a:endParaRPr>
          </a:p>
        </p:txBody>
      </p:sp>
      <p:sp>
        <p:nvSpPr>
          <p:cNvPr id="15" name="Segnaposto contenuto 2"/>
          <p:cNvSpPr txBox="1">
            <a:spLocks/>
          </p:cNvSpPr>
          <p:nvPr/>
        </p:nvSpPr>
        <p:spPr bwMode="auto">
          <a:xfrm>
            <a:off x="158520" y="2311044"/>
            <a:ext cx="8826960" cy="4424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defRPr/>
            </a:pPr>
            <a:r>
              <a:rPr lang="en-US" sz="1800" dirty="0" smtClean="0"/>
              <a:t>Secondary analysis </a:t>
            </a:r>
            <a:r>
              <a:rPr lang="en-US" sz="1800" dirty="0"/>
              <a:t>of women recruited during the two phases of the </a:t>
            </a:r>
            <a:r>
              <a:rPr lang="en-US" sz="1800" b="1" dirty="0"/>
              <a:t>ASPRE </a:t>
            </a:r>
            <a:r>
              <a:rPr lang="en-US" sz="1800" dirty="0" smtClean="0"/>
              <a:t>study, a prospective, multicenter study in singleton pregnancies at 11</a:t>
            </a:r>
            <a:r>
              <a:rPr lang="en-US" sz="1800" dirty="0"/>
              <a:t> + 0 </a:t>
            </a:r>
            <a:r>
              <a:rPr lang="en-US" sz="1800" dirty="0" smtClean="0"/>
              <a:t>to </a:t>
            </a:r>
            <a:r>
              <a:rPr lang="en-US" sz="1800" dirty="0"/>
              <a:t>13 </a:t>
            </a:r>
            <a:r>
              <a:rPr lang="en-US" sz="1800" dirty="0" smtClean="0"/>
              <a:t>+</a:t>
            </a:r>
            <a:r>
              <a:rPr lang="en-US" sz="1800" dirty="0"/>
              <a:t> 6 </a:t>
            </a:r>
            <a:r>
              <a:rPr lang="en-US" sz="1800" dirty="0" smtClean="0"/>
              <a:t>weeks’ in 13 maternity hospitals in the UK, Spain, Italy, Belgium, Greece and Israel.</a:t>
            </a:r>
          </a:p>
          <a:p>
            <a:pPr>
              <a:defRPr/>
            </a:pPr>
            <a:endParaRPr lang="en-US" sz="1800" dirty="0"/>
          </a:p>
          <a:p>
            <a:pPr marL="0" indent="0">
              <a:buNone/>
              <a:defRPr/>
            </a:pPr>
            <a:r>
              <a:rPr lang="en-US" sz="1800" dirty="0"/>
              <a:t>T</a:t>
            </a:r>
            <a:r>
              <a:rPr lang="en-US" sz="1800" dirty="0" smtClean="0"/>
              <a:t>wo </a:t>
            </a:r>
            <a:r>
              <a:rPr lang="en-US" sz="1800" dirty="0"/>
              <a:t>phases of the </a:t>
            </a:r>
            <a:r>
              <a:rPr lang="en-US" sz="1800" b="1" dirty="0"/>
              <a:t>ASPRE </a:t>
            </a:r>
            <a:r>
              <a:rPr lang="en-US" sz="1800" dirty="0"/>
              <a:t>study: </a:t>
            </a:r>
            <a:endParaRPr lang="en-US" sz="1800" dirty="0" smtClean="0"/>
          </a:p>
          <a:p>
            <a:pPr>
              <a:buNone/>
              <a:defRPr/>
            </a:pPr>
            <a:r>
              <a:rPr lang="en-US" sz="1800" dirty="0" smtClean="0"/>
              <a:t>     First phase: screening by the FMF algorithm but no intervention (8775 women, 59 developed preterm PE).</a:t>
            </a:r>
          </a:p>
          <a:p>
            <a:pPr>
              <a:buNone/>
              <a:defRPr/>
            </a:pPr>
            <a:r>
              <a:rPr lang="en-US" sz="1800" dirty="0" smtClean="0"/>
              <a:t>     Second phase: </a:t>
            </a:r>
            <a:r>
              <a:rPr lang="en-US" sz="1800" dirty="0"/>
              <a:t>randomized control trial </a:t>
            </a:r>
            <a:r>
              <a:rPr lang="en-US" sz="1800" dirty="0" smtClean="0"/>
              <a:t>of </a:t>
            </a:r>
            <a:r>
              <a:rPr lang="en-US" sz="1800" dirty="0"/>
              <a:t>use of aspirin </a:t>
            </a:r>
            <a:r>
              <a:rPr lang="en-US" sz="1800" i="1" dirty="0"/>
              <a:t>vs </a:t>
            </a:r>
            <a:r>
              <a:rPr lang="en-US" sz="1800" dirty="0"/>
              <a:t>placebo for prevention of </a:t>
            </a:r>
            <a:r>
              <a:rPr lang="en-US" sz="1800" dirty="0" smtClean="0"/>
              <a:t>preterm PE in </a:t>
            </a:r>
            <a:r>
              <a:rPr lang="en-US" sz="1800" dirty="0"/>
              <a:t>the high-risk </a:t>
            </a:r>
            <a:r>
              <a:rPr lang="en-US" sz="1800" dirty="0" smtClean="0"/>
              <a:t>group (</a:t>
            </a:r>
            <a:r>
              <a:rPr lang="en-US" sz="1800" dirty="0"/>
              <a:t>25 798 women were </a:t>
            </a:r>
            <a:r>
              <a:rPr lang="en-US" sz="1800" dirty="0" smtClean="0"/>
              <a:t>screened,159 </a:t>
            </a:r>
            <a:r>
              <a:rPr lang="en-US" sz="1800" dirty="0"/>
              <a:t>developed preterm </a:t>
            </a:r>
            <a:r>
              <a:rPr lang="en-US" sz="1800" dirty="0" smtClean="0"/>
              <a:t>PE).</a:t>
            </a:r>
          </a:p>
          <a:p>
            <a:pPr>
              <a:buNone/>
              <a:defRPr/>
            </a:pPr>
            <a:r>
              <a:rPr lang="en-US" sz="1800" dirty="0"/>
              <a:t>	</a:t>
            </a:r>
            <a:r>
              <a:rPr lang="en-US" sz="1800" dirty="0" smtClean="0"/>
              <a:t>In </a:t>
            </a:r>
            <a:r>
              <a:rPr lang="en-US" sz="1800" dirty="0"/>
              <a:t>the subgroup of patients allocated to aspirin, an adjustment was made for the incidence of preterm PE. </a:t>
            </a:r>
          </a:p>
          <a:p>
            <a:pPr>
              <a:defRPr/>
            </a:pPr>
            <a:endParaRPr lang="en-US" sz="1800" dirty="0" smtClean="0"/>
          </a:p>
        </p:txBody>
      </p:sp>
    </p:spTree>
    <p:extLst>
      <p:ext uri="{BB962C8B-B14F-4D97-AF65-F5344CB8AC3E}">
        <p14:creationId xmlns:p14="http://schemas.microsoft.com/office/powerpoint/2010/main" val="2077625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0" y="-4586"/>
            <a:ext cx="9144000" cy="923925"/>
            <a:chOff x="0" y="3755"/>
            <a:chExt cx="5760" cy="582"/>
          </a:xfrm>
        </p:grpSpPr>
        <p:pic>
          <p:nvPicPr>
            <p:cNvPr id="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
          <p:cNvGrpSpPr>
            <a:grpSpLocks/>
          </p:cNvGrpSpPr>
          <p:nvPr/>
        </p:nvGrpSpPr>
        <p:grpSpPr bwMode="auto">
          <a:xfrm>
            <a:off x="0" y="11289"/>
            <a:ext cx="9144000" cy="923925"/>
            <a:chOff x="0" y="3755"/>
            <a:chExt cx="5760" cy="582"/>
          </a:xfrm>
        </p:grpSpPr>
        <p:pic>
          <p:nvPicPr>
            <p:cNvPr id="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
          <p:cNvGrpSpPr>
            <a:grpSpLocks/>
          </p:cNvGrpSpPr>
          <p:nvPr/>
        </p:nvGrpSpPr>
        <p:grpSpPr bwMode="auto">
          <a:xfrm>
            <a:off x="0" y="-4586"/>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3" name="Text Box 5"/>
          <p:cNvSpPr txBox="1">
            <a:spLocks noChangeArrowheads="1"/>
          </p:cNvSpPr>
          <p:nvPr/>
        </p:nvSpPr>
        <p:spPr bwMode="auto">
          <a:xfrm>
            <a:off x="0" y="1006090"/>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14" name="Rectangle 8"/>
          <p:cNvSpPr>
            <a:spLocks noChangeArrowheads="1"/>
          </p:cNvSpPr>
          <p:nvPr/>
        </p:nvSpPr>
        <p:spPr bwMode="auto">
          <a:xfrm>
            <a:off x="3700195" y="1758328"/>
            <a:ext cx="16642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solidFill>
                  <a:srgbClr val="000000"/>
                </a:solidFill>
              </a:rPr>
              <a:t>M</a:t>
            </a:r>
            <a:r>
              <a:rPr lang="en-US" altLang="en-US" sz="2800" b="1" dirty="0">
                <a:solidFill>
                  <a:srgbClr val="000000"/>
                </a:solidFill>
              </a:rPr>
              <a:t>ethods</a:t>
            </a:r>
            <a:endParaRPr lang="en-GB" altLang="en-US" sz="2800" dirty="0">
              <a:solidFill>
                <a:srgbClr val="000000"/>
              </a:solidFill>
            </a:endParaRPr>
          </a:p>
        </p:txBody>
      </p:sp>
      <p:sp>
        <p:nvSpPr>
          <p:cNvPr id="15" name="Segnaposto contenuto 2"/>
          <p:cNvSpPr txBox="1">
            <a:spLocks/>
          </p:cNvSpPr>
          <p:nvPr/>
        </p:nvSpPr>
        <p:spPr bwMode="auto">
          <a:xfrm>
            <a:off x="179388" y="2294528"/>
            <a:ext cx="8758135" cy="4007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r>
              <a:rPr lang="en-US" sz="2000" dirty="0" smtClean="0"/>
              <a:t>Outcome measure was preterm PE.</a:t>
            </a:r>
          </a:p>
          <a:p>
            <a:pPr>
              <a:defRPr/>
            </a:pPr>
            <a:r>
              <a:rPr lang="en-US" sz="2000" dirty="0" smtClean="0"/>
              <a:t>PE was diagnosed based on the criteria of the International </a:t>
            </a:r>
            <a:r>
              <a:rPr lang="en-US" sz="2000" dirty="0"/>
              <a:t>Society for the Study of Hypertension in </a:t>
            </a:r>
            <a:r>
              <a:rPr lang="en-US" sz="2000" dirty="0" smtClean="0"/>
              <a:t>Pregnancy:</a:t>
            </a:r>
          </a:p>
          <a:p>
            <a:pPr marL="708025">
              <a:buFontTx/>
              <a:buChar char="-"/>
              <a:defRPr/>
            </a:pPr>
            <a:r>
              <a:rPr lang="en-US" sz="1800" dirty="0" smtClean="0"/>
              <a:t>Systolic </a:t>
            </a:r>
            <a:r>
              <a:rPr lang="en-US" sz="1800" dirty="0"/>
              <a:t>blood pressure </a:t>
            </a:r>
            <a:r>
              <a:rPr lang="en-US" sz="1800" dirty="0" smtClean="0"/>
              <a:t>≥ </a:t>
            </a:r>
            <a:r>
              <a:rPr lang="en-US" sz="1800" dirty="0"/>
              <a:t>140 mmHg and/or </a:t>
            </a:r>
            <a:r>
              <a:rPr lang="en-US" sz="1800" dirty="0" smtClean="0"/>
              <a:t>diastolic </a:t>
            </a:r>
            <a:r>
              <a:rPr lang="en-US" sz="1800" dirty="0"/>
              <a:t>blood </a:t>
            </a:r>
            <a:r>
              <a:rPr lang="en-US" sz="1800" dirty="0" smtClean="0"/>
              <a:t>pressure ≥ </a:t>
            </a:r>
            <a:r>
              <a:rPr lang="en-US" sz="1800" dirty="0"/>
              <a:t>90 mmHg on at least two occasions 4 h apart developing after 20 weeks of gestation in previously normotensive </a:t>
            </a:r>
            <a:r>
              <a:rPr lang="en-US" sz="1800" dirty="0" smtClean="0"/>
              <a:t>women.</a:t>
            </a:r>
          </a:p>
          <a:p>
            <a:pPr marL="708025">
              <a:buFontTx/>
              <a:buChar char="-"/>
              <a:defRPr/>
            </a:pPr>
            <a:r>
              <a:rPr lang="en-US" sz="1800" dirty="0"/>
              <a:t>P</a:t>
            </a:r>
            <a:r>
              <a:rPr lang="en-US" sz="1800" dirty="0" smtClean="0"/>
              <a:t>roteinuria </a:t>
            </a:r>
            <a:r>
              <a:rPr lang="en-US" sz="1800" dirty="0"/>
              <a:t>of ≥ 300mg in 24 h or two readings of at least ++ on dipstick analysis of midstream or catheter urine specimens if no 24-h collection is available. </a:t>
            </a:r>
          </a:p>
          <a:p>
            <a:pPr marL="708025">
              <a:buFontTx/>
              <a:buChar char="-"/>
              <a:defRPr/>
            </a:pPr>
            <a:r>
              <a:rPr lang="en-US" sz="1800" dirty="0"/>
              <a:t>S</a:t>
            </a:r>
            <a:r>
              <a:rPr lang="en-US" sz="1800" dirty="0" smtClean="0"/>
              <a:t>uperimposed PE - significant </a:t>
            </a:r>
            <a:r>
              <a:rPr lang="en-US" sz="1800" dirty="0"/>
              <a:t>proteinuria (as defined above) should develop after </a:t>
            </a:r>
            <a:r>
              <a:rPr lang="en-US" sz="1800" dirty="0" smtClean="0"/>
              <a:t>20 weeks </a:t>
            </a:r>
            <a:r>
              <a:rPr lang="en-US" sz="1800" dirty="0"/>
              <a:t>of gestation in women with known chronic hypertension (history of hypertension before conception or presence of hypertension at the booking visit before 20 weeks’ gestation in the absence of trophoblastic disease). </a:t>
            </a:r>
          </a:p>
          <a:p>
            <a:pPr>
              <a:defRPr/>
            </a:pPr>
            <a:endParaRPr lang="en-US" sz="2000" dirty="0"/>
          </a:p>
        </p:txBody>
      </p:sp>
    </p:spTree>
    <p:extLst>
      <p:ext uri="{BB962C8B-B14F-4D97-AF65-F5344CB8AC3E}">
        <p14:creationId xmlns:p14="http://schemas.microsoft.com/office/powerpoint/2010/main" val="1369609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0" y="-4586"/>
            <a:ext cx="9144000" cy="923925"/>
            <a:chOff x="0" y="3755"/>
            <a:chExt cx="5760" cy="582"/>
          </a:xfrm>
        </p:grpSpPr>
        <p:pic>
          <p:nvPicPr>
            <p:cNvPr id="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
          <p:cNvGrpSpPr>
            <a:grpSpLocks/>
          </p:cNvGrpSpPr>
          <p:nvPr/>
        </p:nvGrpSpPr>
        <p:grpSpPr bwMode="auto">
          <a:xfrm>
            <a:off x="0" y="11289"/>
            <a:ext cx="9144000" cy="923925"/>
            <a:chOff x="0" y="3755"/>
            <a:chExt cx="5760" cy="582"/>
          </a:xfrm>
        </p:grpSpPr>
        <p:pic>
          <p:nvPicPr>
            <p:cNvPr id="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
          <p:cNvGrpSpPr>
            <a:grpSpLocks/>
          </p:cNvGrpSpPr>
          <p:nvPr/>
        </p:nvGrpSpPr>
        <p:grpSpPr bwMode="auto">
          <a:xfrm>
            <a:off x="0" y="-4586"/>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3" name="Text Box 5"/>
          <p:cNvSpPr txBox="1">
            <a:spLocks noChangeArrowheads="1"/>
          </p:cNvSpPr>
          <p:nvPr/>
        </p:nvSpPr>
        <p:spPr bwMode="auto">
          <a:xfrm>
            <a:off x="0" y="1006090"/>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14" name="Rectangle 8"/>
          <p:cNvSpPr>
            <a:spLocks noChangeArrowheads="1"/>
          </p:cNvSpPr>
          <p:nvPr/>
        </p:nvSpPr>
        <p:spPr bwMode="auto">
          <a:xfrm>
            <a:off x="3700195" y="1787824"/>
            <a:ext cx="16642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a:solidFill>
                  <a:srgbClr val="000000"/>
                </a:solidFill>
              </a:rPr>
              <a:t>M</a:t>
            </a:r>
            <a:r>
              <a:rPr lang="en-US" altLang="en-US" sz="2800" b="1" dirty="0">
                <a:solidFill>
                  <a:srgbClr val="000000"/>
                </a:solidFill>
              </a:rPr>
              <a:t>ethods</a:t>
            </a:r>
            <a:endParaRPr lang="en-GB" altLang="en-US" sz="2800" dirty="0">
              <a:solidFill>
                <a:srgbClr val="000000"/>
              </a:solidFill>
            </a:endParaRPr>
          </a:p>
        </p:txBody>
      </p:sp>
      <p:sp>
        <p:nvSpPr>
          <p:cNvPr id="15" name="Segnaposto contenuto 2"/>
          <p:cNvSpPr txBox="1">
            <a:spLocks/>
          </p:cNvSpPr>
          <p:nvPr/>
        </p:nvSpPr>
        <p:spPr bwMode="auto">
          <a:xfrm>
            <a:off x="179388" y="2643960"/>
            <a:ext cx="8797464" cy="2909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r>
              <a:rPr lang="en-US" sz="2000" dirty="0"/>
              <a:t>In the </a:t>
            </a:r>
            <a:r>
              <a:rPr lang="en-US" sz="2000" b="1" dirty="0"/>
              <a:t>ACOG</a:t>
            </a:r>
            <a:r>
              <a:rPr lang="en-US" sz="2000" dirty="0"/>
              <a:t> and </a:t>
            </a:r>
            <a:r>
              <a:rPr lang="en-US" sz="2000" b="1" dirty="0"/>
              <a:t>NICE</a:t>
            </a:r>
            <a:r>
              <a:rPr lang="en-US" sz="2000" dirty="0"/>
              <a:t> screen-positive patients, the incidence of preterm PE was estimated separately for those who were screen positive and those who were screen negative by the FMF algorithm, using a risk cut-off of 1 in 100 for preterm PE, and the relative incidence of preterm PE in the screen-negative to the screen-positive group was calculated. </a:t>
            </a:r>
            <a:endParaRPr lang="en-US" sz="2000" dirty="0" smtClean="0"/>
          </a:p>
        </p:txBody>
      </p:sp>
    </p:spTree>
    <p:extLst>
      <p:ext uri="{BB962C8B-B14F-4D97-AF65-F5344CB8AC3E}">
        <p14:creationId xmlns:p14="http://schemas.microsoft.com/office/powerpoint/2010/main" val="15300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0" y="-4586"/>
            <a:ext cx="9144000" cy="923925"/>
            <a:chOff x="0" y="3755"/>
            <a:chExt cx="5760" cy="582"/>
          </a:xfrm>
        </p:grpSpPr>
        <p:pic>
          <p:nvPicPr>
            <p:cNvPr id="4"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2"/>
          <p:cNvGrpSpPr>
            <a:grpSpLocks/>
          </p:cNvGrpSpPr>
          <p:nvPr/>
        </p:nvGrpSpPr>
        <p:grpSpPr bwMode="auto">
          <a:xfrm>
            <a:off x="0" y="11289"/>
            <a:ext cx="9144000" cy="923925"/>
            <a:chOff x="0" y="3755"/>
            <a:chExt cx="5760" cy="582"/>
          </a:xfrm>
        </p:grpSpPr>
        <p:pic>
          <p:nvPicPr>
            <p:cNvPr id="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
          <p:cNvGrpSpPr>
            <a:grpSpLocks/>
          </p:cNvGrpSpPr>
          <p:nvPr/>
        </p:nvGrpSpPr>
        <p:grpSpPr bwMode="auto">
          <a:xfrm>
            <a:off x="0" y="-4586"/>
            <a:ext cx="9144000" cy="923925"/>
            <a:chOff x="0" y="3755"/>
            <a:chExt cx="5760" cy="582"/>
          </a:xfrm>
        </p:grpSpPr>
        <p:pic>
          <p:nvPicPr>
            <p:cNvPr id="1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UOG revers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it-IT" altLang="it-IT" sz="1800" dirty="0">
              <a:solidFill>
                <a:srgbClr val="000000"/>
              </a:solidFill>
            </a:endParaRPr>
          </a:p>
        </p:txBody>
      </p:sp>
      <p:sp>
        <p:nvSpPr>
          <p:cNvPr id="13" name="Text Box 5"/>
          <p:cNvSpPr txBox="1">
            <a:spLocks noChangeArrowheads="1"/>
          </p:cNvSpPr>
          <p:nvPr/>
        </p:nvSpPr>
        <p:spPr bwMode="auto">
          <a:xfrm>
            <a:off x="0" y="1006090"/>
            <a:ext cx="9144000" cy="707886"/>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en-US" sz="1400" b="1" dirty="0">
                <a:solidFill>
                  <a:schemeClr val="bg1"/>
                </a:solidFill>
              </a:rPr>
              <a:t>ASPRE trial: incidence of preterm pre-eclampsia in patients fulfilling ACOG and NICE criteria according to risk by FMF algorithm </a:t>
            </a:r>
            <a:endParaRPr lang="en-US" sz="1400" dirty="0">
              <a:solidFill>
                <a:schemeClr val="bg1"/>
              </a:solidFill>
            </a:endParaRPr>
          </a:p>
          <a:p>
            <a:pPr algn="ctr">
              <a:spcBef>
                <a:spcPct val="0"/>
              </a:spcBef>
              <a:buNone/>
            </a:pPr>
            <a:r>
              <a:rPr lang="it-IT" altLang="en-US" sz="1200" i="1" dirty="0">
                <a:solidFill>
                  <a:schemeClr val="bg1"/>
                </a:solidFill>
              </a:rPr>
              <a:t>Poon et al., UOG 2018</a:t>
            </a:r>
            <a:endParaRPr lang="en-GB" altLang="it-IT" sz="1200" i="1" dirty="0">
              <a:solidFill>
                <a:schemeClr val="bg1"/>
              </a:solidFill>
            </a:endParaRPr>
          </a:p>
        </p:txBody>
      </p:sp>
      <p:sp>
        <p:nvSpPr>
          <p:cNvPr id="14" name="Rectangle 8"/>
          <p:cNvSpPr>
            <a:spLocks noChangeArrowheads="1"/>
          </p:cNvSpPr>
          <p:nvPr/>
        </p:nvSpPr>
        <p:spPr bwMode="auto">
          <a:xfrm>
            <a:off x="3829649" y="1787824"/>
            <a:ext cx="148470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en-GB" altLang="en-US" sz="2800" b="1" dirty="0" smtClean="0">
                <a:solidFill>
                  <a:srgbClr val="000000"/>
                </a:solidFill>
              </a:rPr>
              <a:t>Results</a:t>
            </a:r>
            <a:endParaRPr lang="en-GB" altLang="en-US" sz="2800" dirty="0">
              <a:solidFill>
                <a:srgbClr val="000000"/>
              </a:solidFill>
            </a:endParaRPr>
          </a:p>
        </p:txBody>
      </p:sp>
      <p:sp>
        <p:nvSpPr>
          <p:cNvPr id="20" name="TextBox 19"/>
          <p:cNvSpPr txBox="1"/>
          <p:nvPr/>
        </p:nvSpPr>
        <p:spPr>
          <a:xfrm>
            <a:off x="523876" y="2461920"/>
            <a:ext cx="7921624" cy="4154983"/>
          </a:xfrm>
          <a:prstGeom prst="rect">
            <a:avLst/>
          </a:prstGeom>
          <a:noFill/>
          <a:ln w="19050">
            <a:solidFill>
              <a:srgbClr val="FFFFFF"/>
            </a:solidFill>
          </a:ln>
        </p:spPr>
        <p:txBody>
          <a:bodyPr wrap="square" rtlCol="0">
            <a:spAutoFit/>
          </a:bodyPr>
          <a:lstStyle/>
          <a:p>
            <a:r>
              <a:rPr lang="en-US" sz="2400" b="1" dirty="0" smtClean="0"/>
              <a:t>At </a:t>
            </a:r>
            <a:r>
              <a:rPr lang="en-US" sz="2400" b="1" dirty="0"/>
              <a:t>least one </a:t>
            </a:r>
            <a:r>
              <a:rPr lang="en-US" sz="2400" b="1" dirty="0" smtClean="0"/>
              <a:t>ACOG risk </a:t>
            </a:r>
            <a:r>
              <a:rPr lang="en-US" sz="2400" b="1" dirty="0" smtClean="0"/>
              <a:t>criterion </a:t>
            </a:r>
            <a:r>
              <a:rPr lang="en-US" sz="2400" dirty="0" smtClean="0"/>
              <a:t>was present in </a:t>
            </a:r>
            <a:r>
              <a:rPr lang="en-US" sz="2400" dirty="0"/>
              <a:t>22,287 (64.5%) </a:t>
            </a:r>
            <a:r>
              <a:rPr lang="en-US" sz="2400" dirty="0" smtClean="0"/>
              <a:t>women. The incidence </a:t>
            </a:r>
            <a:r>
              <a:rPr lang="en-US" sz="2400" dirty="0"/>
              <a:t>of preterm PE in FMF negative </a:t>
            </a:r>
            <a:r>
              <a:rPr lang="en-US" sz="2400" dirty="0" smtClean="0"/>
              <a:t>pregnancies </a:t>
            </a:r>
            <a:r>
              <a:rPr lang="en-US" sz="2400" dirty="0"/>
              <a:t>was </a:t>
            </a:r>
            <a:r>
              <a:rPr lang="en-US" sz="2400" dirty="0" smtClean="0"/>
              <a:t>0.25% (1:400) .</a:t>
            </a:r>
          </a:p>
          <a:p>
            <a:endParaRPr lang="en-US" sz="2400" dirty="0"/>
          </a:p>
          <a:p>
            <a:r>
              <a:rPr lang="en-US" sz="2400" b="1" dirty="0"/>
              <a:t>A</a:t>
            </a:r>
            <a:r>
              <a:rPr lang="en-US" sz="2400" b="1" dirty="0" smtClean="0"/>
              <a:t>t </a:t>
            </a:r>
            <a:r>
              <a:rPr lang="en-US" sz="2400" b="1" dirty="0"/>
              <a:t>least one </a:t>
            </a:r>
            <a:r>
              <a:rPr lang="en-US" sz="2400" b="1" dirty="0" smtClean="0"/>
              <a:t>NICE </a:t>
            </a:r>
            <a:r>
              <a:rPr lang="en-US" sz="2400" b="1" dirty="0"/>
              <a:t>high </a:t>
            </a:r>
            <a:r>
              <a:rPr lang="en-US" sz="2400" b="1" dirty="0" smtClean="0"/>
              <a:t>risk </a:t>
            </a:r>
            <a:r>
              <a:rPr lang="en-US" sz="2400" b="1" dirty="0" smtClean="0"/>
              <a:t>criterion </a:t>
            </a:r>
            <a:r>
              <a:rPr lang="en-US" sz="2400" dirty="0" smtClean="0"/>
              <a:t>was present in </a:t>
            </a:r>
            <a:r>
              <a:rPr lang="en-US" sz="2400" dirty="0"/>
              <a:t>1392 (4%) </a:t>
            </a:r>
            <a:r>
              <a:rPr lang="en-US" sz="2400" dirty="0" smtClean="0"/>
              <a:t>women. The incidence </a:t>
            </a:r>
            <a:r>
              <a:rPr lang="en-US" sz="2400" dirty="0"/>
              <a:t>of preterm PE in FMF negative </a:t>
            </a:r>
            <a:r>
              <a:rPr lang="en-US" sz="2400" dirty="0" smtClean="0"/>
              <a:t>pregnancies </a:t>
            </a:r>
            <a:r>
              <a:rPr lang="en-US" sz="2400" dirty="0"/>
              <a:t>was </a:t>
            </a:r>
            <a:r>
              <a:rPr lang="en-US" sz="2400" dirty="0" smtClean="0"/>
              <a:t>0.65% (1:150).</a:t>
            </a:r>
          </a:p>
          <a:p>
            <a:endParaRPr lang="en-US" sz="2400" dirty="0"/>
          </a:p>
          <a:p>
            <a:r>
              <a:rPr lang="en-US" sz="2400" b="1" dirty="0" smtClean="0"/>
              <a:t>At </a:t>
            </a:r>
            <a:r>
              <a:rPr lang="en-US" sz="2400" b="1" dirty="0"/>
              <a:t>least two </a:t>
            </a:r>
            <a:r>
              <a:rPr lang="en-US" sz="2400" b="1" dirty="0" smtClean="0"/>
              <a:t>NICE </a:t>
            </a:r>
            <a:r>
              <a:rPr lang="en-US" sz="2400" b="1" dirty="0"/>
              <a:t>moderate risk criteria</a:t>
            </a:r>
            <a:r>
              <a:rPr lang="en-US" sz="2400" dirty="0"/>
              <a:t> </a:t>
            </a:r>
            <a:r>
              <a:rPr lang="en-US" sz="2400" dirty="0" smtClean="0"/>
              <a:t>was present in </a:t>
            </a:r>
            <a:r>
              <a:rPr lang="en-US" sz="2400" dirty="0"/>
              <a:t>2360 (6.8%) </a:t>
            </a:r>
            <a:r>
              <a:rPr lang="en-US" sz="2400" dirty="0" smtClean="0"/>
              <a:t>women. </a:t>
            </a:r>
            <a:r>
              <a:rPr lang="en-US" sz="2400" dirty="0"/>
              <a:t>The </a:t>
            </a:r>
            <a:r>
              <a:rPr lang="en-US" sz="2400" dirty="0" smtClean="0"/>
              <a:t>incidence </a:t>
            </a:r>
            <a:r>
              <a:rPr lang="en-US" sz="2400" dirty="0"/>
              <a:t>of preterm PE in FMF negative </a:t>
            </a:r>
            <a:r>
              <a:rPr lang="en-US" sz="2400" dirty="0" smtClean="0"/>
              <a:t>pregnancies </a:t>
            </a:r>
            <a:r>
              <a:rPr lang="en-US" sz="2400" dirty="0"/>
              <a:t>was </a:t>
            </a:r>
            <a:r>
              <a:rPr lang="en-US" sz="2400" dirty="0" smtClean="0"/>
              <a:t>0.42% (1:240).</a:t>
            </a:r>
            <a:endParaRPr lang="en-US" sz="2400" dirty="0"/>
          </a:p>
        </p:txBody>
      </p:sp>
    </p:spTree>
    <p:extLst>
      <p:ext uri="{BB962C8B-B14F-4D97-AF65-F5344CB8AC3E}">
        <p14:creationId xmlns:p14="http://schemas.microsoft.com/office/powerpoint/2010/main" val="34161510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1199</TotalTime>
  <Words>1535</Words>
  <Application>Microsoft Office PowerPoint</Application>
  <PresentationFormat>On-screen Show (4:3)</PresentationFormat>
  <Paragraphs>137</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Renata Kotsia</cp:lastModifiedBy>
  <cp:revision>60</cp:revision>
  <dcterms:created xsi:type="dcterms:W3CDTF">2018-05-11T23:46:17Z</dcterms:created>
  <dcterms:modified xsi:type="dcterms:W3CDTF">2018-05-16T08:52:02Z</dcterms:modified>
</cp:coreProperties>
</file>