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</p:sldIdLst>
  <p:sldSz cx="18288000" cy="10287000"/>
  <p:notesSz cx="6858000" cy="9144000"/>
  <p:embeddedFontLst>
    <p:embeddedFont>
      <p:font typeface="Roboto 1" panose="020B0604020202020204" charset="0"/>
      <p:regular r:id="rId3"/>
    </p:embeddedFont>
    <p:embeddedFont>
      <p:font typeface="Roboto 1 Bold" panose="020B0604020202020204" charset="0"/>
      <p:regular r:id="rId4"/>
    </p:embeddedFont>
    <p:embeddedFont>
      <p:font typeface="Roboto 2" panose="020B0604020202020204" charset="0"/>
      <p:regular r:id="rId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>
        <p:scale>
          <a:sx n="39" d="100"/>
          <a:sy n="39" d="100"/>
        </p:scale>
        <p:origin x="1618" y="49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font" Target="fonts/font1.fntdata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font" Target="fonts/font3.fntdata"/><Relationship Id="rId4" Type="http://schemas.openxmlformats.org/officeDocument/2006/relationships/font" Target="fonts/font2.fntdata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2879925"/>
            <a:ext cx="9790492" cy="7407076"/>
          </a:xfrm>
          <a:custGeom>
            <a:avLst/>
            <a:gdLst/>
            <a:ahLst/>
            <a:cxnLst/>
            <a:rect l="l" t="t" r="r" b="b"/>
            <a:pathLst>
              <a:path w="12744331" h="10263191">
                <a:moveTo>
                  <a:pt x="0" y="0"/>
                </a:moveTo>
                <a:lnTo>
                  <a:pt x="12744331" y="0"/>
                </a:lnTo>
                <a:lnTo>
                  <a:pt x="12744331" y="10263192"/>
                </a:lnTo>
                <a:lnTo>
                  <a:pt x="0" y="1026319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0172" r="-27070" b="-38559"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3" name="Group 3"/>
          <p:cNvGrpSpPr/>
          <p:nvPr/>
        </p:nvGrpSpPr>
        <p:grpSpPr>
          <a:xfrm>
            <a:off x="0" y="0"/>
            <a:ext cx="9790492" cy="3086100"/>
            <a:chOff x="0" y="0"/>
            <a:chExt cx="2578566" cy="8128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578566" cy="812800"/>
            </a:xfrm>
            <a:custGeom>
              <a:avLst/>
              <a:gdLst/>
              <a:ahLst/>
              <a:cxnLst/>
              <a:rect l="l" t="t" r="r" b="b"/>
              <a:pathLst>
                <a:path w="2578566" h="812800">
                  <a:moveTo>
                    <a:pt x="0" y="0"/>
                  </a:moveTo>
                  <a:lnTo>
                    <a:pt x="2578566" y="0"/>
                  </a:lnTo>
                  <a:lnTo>
                    <a:pt x="2578566" y="812800"/>
                  </a:lnTo>
                  <a:lnTo>
                    <a:pt x="0" y="812800"/>
                  </a:lnTo>
                  <a:close/>
                </a:path>
              </a:pathLst>
            </a:custGeom>
            <a:gradFill rotWithShape="1">
              <a:gsLst>
                <a:gs pos="0">
                  <a:srgbClr val="303383">
                    <a:alpha val="100000"/>
                  </a:srgbClr>
                </a:gs>
                <a:gs pos="100000">
                  <a:srgbClr val="E30513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GB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2578566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405221" y="0"/>
            <a:ext cx="2838436" cy="3106429"/>
          </a:xfrm>
          <a:custGeom>
            <a:avLst/>
            <a:gdLst/>
            <a:ahLst/>
            <a:cxnLst/>
            <a:rect l="l" t="t" r="r" b="b"/>
            <a:pathLst>
              <a:path w="2838436" h="3106429">
                <a:moveTo>
                  <a:pt x="0" y="0"/>
                </a:moveTo>
                <a:lnTo>
                  <a:pt x="2838436" y="0"/>
                </a:lnTo>
                <a:lnTo>
                  <a:pt x="2838436" y="3106429"/>
                </a:lnTo>
                <a:lnTo>
                  <a:pt x="0" y="310642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r="-274159"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7" name="Group 7"/>
          <p:cNvGrpSpPr/>
          <p:nvPr/>
        </p:nvGrpSpPr>
        <p:grpSpPr>
          <a:xfrm>
            <a:off x="10971273" y="7598433"/>
            <a:ext cx="6159688" cy="1217793"/>
            <a:chOff x="0" y="0"/>
            <a:chExt cx="4308368" cy="85178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4308368" cy="851780"/>
            </a:xfrm>
            <a:custGeom>
              <a:avLst/>
              <a:gdLst/>
              <a:ahLst/>
              <a:cxnLst/>
              <a:rect l="l" t="t" r="r" b="b"/>
              <a:pathLst>
                <a:path w="4308368" h="851780">
                  <a:moveTo>
                    <a:pt x="30440" y="0"/>
                  </a:moveTo>
                  <a:lnTo>
                    <a:pt x="4277928" y="0"/>
                  </a:lnTo>
                  <a:cubicBezTo>
                    <a:pt x="4286002" y="0"/>
                    <a:pt x="4293744" y="3207"/>
                    <a:pt x="4299452" y="8916"/>
                  </a:cubicBezTo>
                  <a:cubicBezTo>
                    <a:pt x="4305161" y="14624"/>
                    <a:pt x="4308368" y="22367"/>
                    <a:pt x="4308368" y="30440"/>
                  </a:cubicBezTo>
                  <a:lnTo>
                    <a:pt x="4308368" y="821341"/>
                  </a:lnTo>
                  <a:cubicBezTo>
                    <a:pt x="4308368" y="829414"/>
                    <a:pt x="4305161" y="837156"/>
                    <a:pt x="4299452" y="842865"/>
                  </a:cubicBezTo>
                  <a:cubicBezTo>
                    <a:pt x="4293744" y="848573"/>
                    <a:pt x="4286002" y="851780"/>
                    <a:pt x="4277928" y="851780"/>
                  </a:cubicBezTo>
                  <a:lnTo>
                    <a:pt x="30440" y="851780"/>
                  </a:lnTo>
                  <a:cubicBezTo>
                    <a:pt x="13628" y="851780"/>
                    <a:pt x="0" y="838152"/>
                    <a:pt x="0" y="821341"/>
                  </a:cubicBezTo>
                  <a:lnTo>
                    <a:pt x="0" y="30440"/>
                  </a:lnTo>
                  <a:cubicBezTo>
                    <a:pt x="0" y="22367"/>
                    <a:pt x="3207" y="14624"/>
                    <a:pt x="8916" y="8916"/>
                  </a:cubicBezTo>
                  <a:cubicBezTo>
                    <a:pt x="14624" y="3207"/>
                    <a:pt x="22367" y="0"/>
                    <a:pt x="3044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303383">
                    <a:alpha val="100000"/>
                  </a:srgbClr>
                </a:gs>
                <a:gs pos="100000">
                  <a:srgbClr val="E30513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GB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9525"/>
              <a:ext cx="4308368" cy="861305"/>
            </a:xfrm>
            <a:prstGeom prst="rect">
              <a:avLst/>
            </a:prstGeom>
          </p:spPr>
          <p:txBody>
            <a:bodyPr lIns="14883" tIns="14883" rIns="14883" bIns="14883" rtlCol="0" anchor="ctr"/>
            <a:lstStyle/>
            <a:p>
              <a:pPr algn="ctr">
                <a:lnSpc>
                  <a:spcPts val="205"/>
                </a:lnSpc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8208865" y="9258300"/>
            <a:ext cx="4291454" cy="928840"/>
            <a:chOff x="0" y="0"/>
            <a:chExt cx="3001640" cy="649673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3001640" cy="649673"/>
            </a:xfrm>
            <a:custGeom>
              <a:avLst/>
              <a:gdLst/>
              <a:ahLst/>
              <a:cxnLst/>
              <a:rect l="l" t="t" r="r" b="b"/>
              <a:pathLst>
                <a:path w="3001640" h="649673">
                  <a:moveTo>
                    <a:pt x="43691" y="0"/>
                  </a:moveTo>
                  <a:lnTo>
                    <a:pt x="2957948" y="0"/>
                  </a:lnTo>
                  <a:cubicBezTo>
                    <a:pt x="2969536" y="0"/>
                    <a:pt x="2980649" y="4603"/>
                    <a:pt x="2988843" y="12797"/>
                  </a:cubicBezTo>
                  <a:cubicBezTo>
                    <a:pt x="2997036" y="20991"/>
                    <a:pt x="3001640" y="32104"/>
                    <a:pt x="3001640" y="43691"/>
                  </a:cubicBezTo>
                  <a:lnTo>
                    <a:pt x="3001640" y="605982"/>
                  </a:lnTo>
                  <a:cubicBezTo>
                    <a:pt x="3001640" y="617570"/>
                    <a:pt x="2997036" y="628683"/>
                    <a:pt x="2988843" y="636877"/>
                  </a:cubicBezTo>
                  <a:cubicBezTo>
                    <a:pt x="2980649" y="645070"/>
                    <a:pt x="2969536" y="649673"/>
                    <a:pt x="2957948" y="649673"/>
                  </a:cubicBezTo>
                  <a:lnTo>
                    <a:pt x="43691" y="649673"/>
                  </a:lnTo>
                  <a:cubicBezTo>
                    <a:pt x="32104" y="649673"/>
                    <a:pt x="20991" y="645070"/>
                    <a:pt x="12797" y="636877"/>
                  </a:cubicBezTo>
                  <a:cubicBezTo>
                    <a:pt x="4603" y="628683"/>
                    <a:pt x="0" y="617570"/>
                    <a:pt x="0" y="605982"/>
                  </a:cubicBezTo>
                  <a:lnTo>
                    <a:pt x="0" y="43691"/>
                  </a:lnTo>
                  <a:cubicBezTo>
                    <a:pt x="0" y="32104"/>
                    <a:pt x="4603" y="20991"/>
                    <a:pt x="12797" y="12797"/>
                  </a:cubicBezTo>
                  <a:cubicBezTo>
                    <a:pt x="20991" y="4603"/>
                    <a:pt x="32104" y="0"/>
                    <a:pt x="43691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303383">
                    <a:alpha val="100000"/>
                  </a:srgbClr>
                </a:gs>
                <a:gs pos="100000">
                  <a:srgbClr val="E30513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GB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-9525"/>
              <a:ext cx="3001640" cy="659198"/>
            </a:xfrm>
            <a:prstGeom prst="rect">
              <a:avLst/>
            </a:prstGeom>
          </p:spPr>
          <p:txBody>
            <a:bodyPr lIns="14883" tIns="14883" rIns="14883" bIns="14883" rtlCol="0" anchor="ctr"/>
            <a:lstStyle/>
            <a:p>
              <a:pPr algn="ctr">
                <a:lnSpc>
                  <a:spcPts val="205"/>
                </a:lnSpc>
              </a:pPr>
              <a:endParaRPr/>
            </a:p>
          </p:txBody>
        </p:sp>
      </p:grpSp>
      <p:pic>
        <p:nvPicPr>
          <p:cNvPr id="13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97309" y="7793958"/>
            <a:ext cx="2610745" cy="2610745"/>
          </a:xfrm>
          <a:prstGeom prst="rect">
            <a:avLst/>
          </a:prstGeom>
        </p:spPr>
      </p:pic>
      <p:grpSp>
        <p:nvGrpSpPr>
          <p:cNvPr id="14" name="Group 14"/>
          <p:cNvGrpSpPr/>
          <p:nvPr/>
        </p:nvGrpSpPr>
        <p:grpSpPr>
          <a:xfrm>
            <a:off x="7614871" y="7976047"/>
            <a:ext cx="2175621" cy="2211093"/>
            <a:chOff x="0" y="0"/>
            <a:chExt cx="573003" cy="600346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573003" cy="600346"/>
            </a:xfrm>
            <a:custGeom>
              <a:avLst/>
              <a:gdLst/>
              <a:ahLst/>
              <a:cxnLst/>
              <a:rect l="l" t="t" r="r" b="b"/>
              <a:pathLst>
                <a:path w="573003" h="600346">
                  <a:moveTo>
                    <a:pt x="0" y="0"/>
                  </a:moveTo>
                  <a:lnTo>
                    <a:pt x="573003" y="0"/>
                  </a:lnTo>
                  <a:lnTo>
                    <a:pt x="573003" y="600346"/>
                  </a:lnTo>
                  <a:lnTo>
                    <a:pt x="0" y="600346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76200" cap="sq">
              <a:gradFill>
                <a:gsLst>
                  <a:gs pos="0">
                    <a:srgbClr val="303383">
                      <a:alpha val="100000"/>
                    </a:srgbClr>
                  </a:gs>
                  <a:gs pos="100000">
                    <a:srgbClr val="E30513">
                      <a:alpha val="100000"/>
                    </a:srgbClr>
                  </a:gs>
                </a:gsLst>
                <a:lin ang="0"/>
              </a:gradFill>
              <a:prstDash val="solid"/>
              <a:miter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9525"/>
              <a:ext cx="573003" cy="60987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79"/>
                </a:lnSpc>
              </a:pPr>
              <a:endParaRPr/>
            </a:p>
          </p:txBody>
        </p:sp>
      </p:grpSp>
      <p:sp>
        <p:nvSpPr>
          <p:cNvPr id="17" name="TextBox 17"/>
          <p:cNvSpPr txBox="1"/>
          <p:nvPr/>
        </p:nvSpPr>
        <p:spPr>
          <a:xfrm>
            <a:off x="3393425" y="699475"/>
            <a:ext cx="5991846" cy="17074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490"/>
              </a:lnSpc>
            </a:pPr>
            <a:r>
              <a:rPr lang="en-US" sz="3741">
                <a:solidFill>
                  <a:srgbClr val="FFFFFF"/>
                </a:solidFill>
                <a:latin typeface="Roboto 2"/>
                <a:ea typeface="Roboto 2"/>
                <a:cs typeface="Roboto 2"/>
                <a:sym typeface="Roboto 2"/>
              </a:rPr>
              <a:t>ISUOG WORLD CONGRESS</a:t>
            </a:r>
          </a:p>
          <a:p>
            <a:pPr algn="l">
              <a:lnSpc>
                <a:spcPts val="4490"/>
              </a:lnSpc>
            </a:pPr>
            <a:r>
              <a:rPr lang="en-US" sz="3741">
                <a:solidFill>
                  <a:srgbClr val="FFFFFF"/>
                </a:solidFill>
                <a:latin typeface="Roboto 2"/>
                <a:ea typeface="Roboto 2"/>
                <a:cs typeface="Roboto 2"/>
                <a:sym typeface="Roboto 2"/>
              </a:rPr>
              <a:t>6–9 SEPTEMBER 2026</a:t>
            </a:r>
          </a:p>
          <a:p>
            <a:pPr algn="l">
              <a:lnSpc>
                <a:spcPts val="4490"/>
              </a:lnSpc>
            </a:pPr>
            <a:r>
              <a:rPr lang="en-US" sz="3741" b="1">
                <a:solidFill>
                  <a:srgbClr val="FFFFFF"/>
                </a:solidFill>
                <a:latin typeface="Roboto 1 Bold"/>
                <a:ea typeface="Roboto 1 Bold"/>
                <a:cs typeface="Roboto 1 Bold"/>
                <a:sym typeface="Roboto 1 Bold"/>
              </a:rPr>
              <a:t>DUBAI, UAE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1096902" y="7722910"/>
            <a:ext cx="5908429" cy="101905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001"/>
              </a:lnSpc>
            </a:pPr>
            <a:r>
              <a:rPr lang="en-US" sz="2858" dirty="0">
                <a:solidFill>
                  <a:srgbClr val="FFFFFF"/>
                </a:solidFill>
                <a:latin typeface="Roboto 1"/>
                <a:ea typeface="Roboto 1"/>
                <a:cs typeface="Roboto 1"/>
                <a:sym typeface="Roboto 1"/>
              </a:rPr>
              <a:t>ABSTRACT SUBMISSION DEADLINE</a:t>
            </a:r>
          </a:p>
          <a:p>
            <a:pPr algn="ctr">
              <a:lnSpc>
                <a:spcPts val="4001"/>
              </a:lnSpc>
              <a:spcBef>
                <a:spcPct val="0"/>
              </a:spcBef>
            </a:pPr>
            <a:r>
              <a:rPr lang="en-US" sz="2858" b="1" dirty="0">
                <a:solidFill>
                  <a:srgbClr val="FFFFFF"/>
                </a:solidFill>
                <a:latin typeface="Roboto 1 Bold"/>
                <a:ea typeface="Roboto 1 Bold"/>
                <a:cs typeface="Roboto 1 Bold"/>
                <a:sym typeface="Roboto 1 Bold"/>
              </a:rPr>
              <a:t>17 MARCH 2026 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0404709" y="766762"/>
            <a:ext cx="7292816" cy="5048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40"/>
              </a:lnSpc>
              <a:spcBef>
                <a:spcPct val="0"/>
              </a:spcBef>
            </a:pPr>
            <a:r>
              <a:rPr lang="en-US" sz="3200">
                <a:solidFill>
                  <a:srgbClr val="E30513"/>
                </a:solidFill>
                <a:latin typeface="Roboto 2"/>
                <a:ea typeface="Roboto 2"/>
                <a:cs typeface="Roboto 2"/>
                <a:sym typeface="Roboto 2"/>
              </a:rPr>
              <a:t>Why submit an abstract to ISUOG 2026?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0378036" y="1955710"/>
            <a:ext cx="7346163" cy="5391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79"/>
              </a:lnSpc>
            </a:pPr>
            <a:r>
              <a:rPr lang="en-US" sz="2400" b="1" dirty="0">
                <a:gradFill>
                  <a:gsLst>
                    <a:gs pos="0">
                      <a:srgbClr val="303383">
                        <a:alpha val="100000"/>
                      </a:srgbClr>
                    </a:gs>
                    <a:gs pos="100000">
                      <a:srgbClr val="E30513">
                        <a:alpha val="100000"/>
                      </a:srgbClr>
                    </a:gs>
                  </a:gsLst>
                  <a:lin ang="0"/>
                </a:gradFill>
                <a:latin typeface="Roboto 1 Bold"/>
                <a:ea typeface="Roboto 1 Bold"/>
                <a:cs typeface="Roboto 1 Bold"/>
                <a:sym typeface="Roboto 1 Bold"/>
              </a:rPr>
              <a:t>Raise your professional profile:</a:t>
            </a:r>
            <a:r>
              <a:rPr lang="en-US" sz="2400" b="1" dirty="0">
                <a:solidFill>
                  <a:srgbClr val="000000"/>
                </a:solidFill>
                <a:latin typeface="Roboto 1 Bold"/>
                <a:ea typeface="Roboto 1 Bold"/>
                <a:cs typeface="Roboto 1 Bold"/>
                <a:sym typeface="Roboto 1 Bold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Roboto 1"/>
                <a:ea typeface="Roboto 1"/>
                <a:cs typeface="Roboto 1"/>
                <a:sym typeface="Roboto 1"/>
              </a:rPr>
              <a:t>Access a global audience, disseminate your research ideas and gain exposure.</a:t>
            </a:r>
          </a:p>
          <a:p>
            <a:pPr algn="l">
              <a:lnSpc>
                <a:spcPts val="2879"/>
              </a:lnSpc>
            </a:pPr>
            <a:endParaRPr lang="en-US" sz="2400" dirty="0">
              <a:solidFill>
                <a:srgbClr val="000000"/>
              </a:solidFill>
              <a:latin typeface="Roboto 1"/>
              <a:ea typeface="Roboto 1"/>
              <a:cs typeface="Roboto 1"/>
              <a:sym typeface="Roboto 1"/>
            </a:endParaRPr>
          </a:p>
          <a:p>
            <a:pPr algn="l">
              <a:lnSpc>
                <a:spcPts val="2879"/>
              </a:lnSpc>
            </a:pPr>
            <a:r>
              <a:rPr lang="en-US" sz="2400" b="1" dirty="0">
                <a:gradFill>
                  <a:gsLst>
                    <a:gs pos="0">
                      <a:srgbClr val="303383">
                        <a:alpha val="100000"/>
                      </a:srgbClr>
                    </a:gs>
                    <a:gs pos="100000">
                      <a:srgbClr val="E30513">
                        <a:alpha val="100000"/>
                      </a:srgbClr>
                    </a:gs>
                  </a:gsLst>
                  <a:lin ang="0"/>
                </a:gradFill>
                <a:latin typeface="Roboto 1 Bold"/>
                <a:ea typeface="Roboto 1 Bold"/>
                <a:cs typeface="Roboto 1 Bold"/>
                <a:sym typeface="Roboto 1 Bold"/>
              </a:rPr>
              <a:t>Get published in UOG:</a:t>
            </a:r>
            <a:r>
              <a:rPr lang="en-US" sz="2400" b="1" dirty="0">
                <a:solidFill>
                  <a:srgbClr val="000000"/>
                </a:solidFill>
                <a:latin typeface="Roboto 1 Bold"/>
                <a:ea typeface="Roboto 1 Bold"/>
                <a:cs typeface="Roboto 1 Bold"/>
                <a:sym typeface="Roboto 1 Bold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Roboto 1"/>
                <a:ea typeface="Roboto 1"/>
                <a:cs typeface="Roboto 1"/>
                <a:sym typeface="Roboto 1"/>
              </a:rPr>
              <a:t>The influential research journal has a global impact factor of 6.3 and has reached 6.28 million downloads in 2024.</a:t>
            </a:r>
          </a:p>
          <a:p>
            <a:pPr algn="l">
              <a:lnSpc>
                <a:spcPts val="2879"/>
              </a:lnSpc>
            </a:pPr>
            <a:endParaRPr lang="en-US" sz="2400" dirty="0">
              <a:solidFill>
                <a:srgbClr val="000000"/>
              </a:solidFill>
              <a:latin typeface="Roboto 1"/>
              <a:ea typeface="Roboto 1"/>
              <a:cs typeface="Roboto 1"/>
              <a:sym typeface="Roboto 1"/>
            </a:endParaRPr>
          </a:p>
          <a:p>
            <a:pPr algn="l">
              <a:lnSpc>
                <a:spcPts val="2879"/>
              </a:lnSpc>
            </a:pPr>
            <a:r>
              <a:rPr lang="en-US" sz="2400" b="1" dirty="0">
                <a:gradFill>
                  <a:gsLst>
                    <a:gs pos="0">
                      <a:srgbClr val="303383">
                        <a:alpha val="100000"/>
                      </a:srgbClr>
                    </a:gs>
                    <a:gs pos="100000">
                      <a:srgbClr val="E30513">
                        <a:alpha val="100000"/>
                      </a:srgbClr>
                    </a:gs>
                  </a:gsLst>
                  <a:lin ang="0"/>
                </a:gradFill>
                <a:latin typeface="Roboto 1 Bold"/>
                <a:ea typeface="Roboto 1 Bold"/>
                <a:cs typeface="Roboto 1 Bold"/>
                <a:sym typeface="Roboto 1 Bold"/>
              </a:rPr>
              <a:t>Attend World Congress: </a:t>
            </a:r>
            <a:r>
              <a:rPr lang="en-US" sz="2400" dirty="0">
                <a:solidFill>
                  <a:srgbClr val="000000"/>
                </a:solidFill>
                <a:latin typeface="Roboto 1"/>
                <a:ea typeface="Roboto 1"/>
                <a:cs typeface="Roboto 1"/>
                <a:sym typeface="Roboto 1"/>
              </a:rPr>
              <a:t>Benefit from discounted registration fees. </a:t>
            </a:r>
          </a:p>
          <a:p>
            <a:pPr algn="l">
              <a:lnSpc>
                <a:spcPts val="2879"/>
              </a:lnSpc>
            </a:pPr>
            <a:endParaRPr lang="en-US" sz="2400" dirty="0">
              <a:solidFill>
                <a:srgbClr val="000000"/>
              </a:solidFill>
              <a:latin typeface="Roboto 1"/>
              <a:ea typeface="Roboto 1"/>
              <a:cs typeface="Roboto 1"/>
              <a:sym typeface="Roboto 1"/>
            </a:endParaRPr>
          </a:p>
          <a:p>
            <a:pPr algn="l">
              <a:lnSpc>
                <a:spcPts val="2879"/>
              </a:lnSpc>
            </a:pPr>
            <a:r>
              <a:rPr lang="en-US" sz="2400" b="1" dirty="0">
                <a:gradFill>
                  <a:gsLst>
                    <a:gs pos="0">
                      <a:srgbClr val="303383">
                        <a:alpha val="100000"/>
                      </a:srgbClr>
                    </a:gs>
                    <a:gs pos="100000">
                      <a:srgbClr val="E30513">
                        <a:alpha val="100000"/>
                      </a:srgbClr>
                    </a:gs>
                  </a:gsLst>
                  <a:lin ang="0"/>
                </a:gradFill>
                <a:latin typeface="Roboto 1 Bold"/>
                <a:ea typeface="Roboto 1 Bold"/>
                <a:cs typeface="Roboto 1 Bold"/>
                <a:sym typeface="Roboto 1 Bold"/>
              </a:rPr>
              <a:t>Make a difference:</a:t>
            </a:r>
            <a:r>
              <a:rPr lang="en-US" sz="2400" b="1" dirty="0">
                <a:solidFill>
                  <a:srgbClr val="000000"/>
                </a:solidFill>
                <a:latin typeface="Roboto 1 Bold"/>
                <a:ea typeface="Roboto 1 Bold"/>
                <a:cs typeface="Roboto 1 Bold"/>
                <a:sym typeface="Roboto 1 Bold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Roboto 1"/>
                <a:ea typeface="Roboto 1"/>
                <a:cs typeface="Roboto 1"/>
                <a:sym typeface="Roboto 1"/>
              </a:rPr>
              <a:t>Increase the knowledge of professionals in the field and make a difference in the lives of patients across the world. </a:t>
            </a:r>
          </a:p>
          <a:p>
            <a:pPr algn="l">
              <a:lnSpc>
                <a:spcPts val="2520"/>
              </a:lnSpc>
              <a:spcBef>
                <a:spcPct val="0"/>
              </a:spcBef>
            </a:pPr>
            <a:endParaRPr lang="en-US" sz="2400" dirty="0">
              <a:solidFill>
                <a:srgbClr val="000000"/>
              </a:solidFill>
              <a:latin typeface="Roboto 1"/>
              <a:ea typeface="Roboto 1"/>
              <a:cs typeface="Roboto 1"/>
              <a:sym typeface="Roboto 1"/>
            </a:endParaRPr>
          </a:p>
        </p:txBody>
      </p:sp>
      <p:sp>
        <p:nvSpPr>
          <p:cNvPr id="21" name="TextBox 21"/>
          <p:cNvSpPr txBox="1"/>
          <p:nvPr/>
        </p:nvSpPr>
        <p:spPr>
          <a:xfrm>
            <a:off x="10158720" y="9532220"/>
            <a:ext cx="2033280" cy="35586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879"/>
              </a:lnSpc>
              <a:spcBef>
                <a:spcPct val="0"/>
              </a:spcBef>
            </a:pPr>
            <a:r>
              <a:rPr lang="en-US" sz="2400" dirty="0">
                <a:solidFill>
                  <a:srgbClr val="FFFFFF"/>
                </a:solidFill>
                <a:latin typeface="Roboto 2"/>
                <a:ea typeface="Roboto 2"/>
                <a:cs typeface="Roboto 2"/>
                <a:sym typeface="Roboto 2"/>
              </a:rPr>
              <a:t>SUBMIT NOW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103</Words>
  <Application>Microsoft Office PowerPoint</Application>
  <PresentationFormat>Custom</PresentationFormat>
  <Paragraphs>14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Calibri</vt:lpstr>
      <vt:lpstr>Roboto 1</vt:lpstr>
      <vt:lpstr>Arial</vt:lpstr>
      <vt:lpstr>Roboto 2</vt:lpstr>
      <vt:lpstr>Roboto 1 Bold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Congress 2026 presentation slides</dc:title>
  <cp:lastModifiedBy>Melanie Atobrah-Kyeremeh</cp:lastModifiedBy>
  <cp:revision>2</cp:revision>
  <dcterms:created xsi:type="dcterms:W3CDTF">2006-08-16T00:00:00Z</dcterms:created>
  <dcterms:modified xsi:type="dcterms:W3CDTF">2025-12-09T11:25:58Z</dcterms:modified>
  <dc:identifier>DAG4fY2yDEU</dc:identifier>
</cp:coreProperties>
</file>