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8" r:id="rId2"/>
    <p:sldId id="259" r:id="rId3"/>
    <p:sldId id="285" r:id="rId4"/>
    <p:sldId id="260" r:id="rId5"/>
    <p:sldId id="262" r:id="rId6"/>
    <p:sldId id="276" r:id="rId7"/>
    <p:sldId id="278" r:id="rId8"/>
    <p:sldId id="279" r:id="rId9"/>
    <p:sldId id="280" r:id="rId10"/>
    <p:sldId id="281" r:id="rId11"/>
    <p:sldId id="264" r:id="rId12"/>
    <p:sldId id="265" r:id="rId13"/>
    <p:sldId id="287" r:id="rId14"/>
    <p:sldId id="268" r:id="rId15"/>
    <p:sldId id="274" r:id="rId16"/>
    <p:sldId id="270" r:id="rId17"/>
    <p:sldId id="288"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89"/>
    <p:restoredTop sz="96341" autoAdjust="0"/>
  </p:normalViewPr>
  <p:slideViewPr>
    <p:cSldViewPr snapToGrid="0" snapToObjects="1">
      <p:cViewPr varScale="1">
        <p:scale>
          <a:sx n="95" d="100"/>
          <a:sy n="95" d="100"/>
        </p:scale>
        <p:origin x="102" y="23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1/21/2019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6</a:t>
            </a:fld>
            <a:endParaRPr lang="en-US" dirty="0"/>
          </a:p>
        </p:txBody>
      </p:sp>
    </p:spTree>
    <p:extLst>
      <p:ext uri="{BB962C8B-B14F-4D97-AF65-F5344CB8AC3E}">
        <p14:creationId xmlns:p14="http://schemas.microsoft.com/office/powerpoint/2010/main" val="30099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7</a:t>
            </a:fld>
            <a:endParaRPr lang="en-US" dirty="0"/>
          </a:p>
        </p:txBody>
      </p:sp>
    </p:spTree>
    <p:extLst>
      <p:ext uri="{BB962C8B-B14F-4D97-AF65-F5344CB8AC3E}">
        <p14:creationId xmlns:p14="http://schemas.microsoft.com/office/powerpoint/2010/main" val="113722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1/21/2019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February 2019</a:t>
            </a:r>
          </a:p>
        </p:txBody>
      </p:sp>
      <p:sp>
        <p:nvSpPr>
          <p:cNvPr id="13317" name="TextBox 1"/>
          <p:cNvSpPr txBox="1">
            <a:spLocks noChangeArrowheads="1"/>
          </p:cNvSpPr>
          <p:nvPr/>
        </p:nvSpPr>
        <p:spPr bwMode="auto">
          <a:xfrm>
            <a:off x="1270000" y="2054944"/>
            <a:ext cx="7334249" cy="32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800" b="1" dirty="0"/>
              <a:t>Perinatal mortality, timing of delivery and prenatal management of monoamniotic twin pregnancy: </a:t>
            </a:r>
          </a:p>
          <a:p>
            <a:pPr algn="ctr">
              <a:buNone/>
            </a:pPr>
            <a:r>
              <a:rPr lang="en-US" sz="1800" b="1" dirty="0"/>
              <a:t>systematic review and meta-analysis </a:t>
            </a:r>
          </a:p>
          <a:p>
            <a:pPr algn="ctr">
              <a:buNone/>
            </a:pPr>
            <a:endParaRPr lang="en-US" sz="1800" b="1" dirty="0"/>
          </a:p>
          <a:p>
            <a:pPr algn="ctr">
              <a:buNone/>
            </a:pPr>
            <a:r>
              <a:rPr lang="en-US" sz="1800" dirty="0"/>
              <a:t>F. D’ANTONIO , A. ODIBO, V. BERGHELLA, A. </a:t>
            </a:r>
            <a:r>
              <a:rPr lang="en-US" sz="1800" dirty="0" smtClean="0"/>
              <a:t>KHALIL, </a:t>
            </a:r>
            <a:r>
              <a:rPr lang="en-US" sz="1800" dirty="0"/>
              <a:t>K. </a:t>
            </a:r>
            <a:r>
              <a:rPr lang="en-US" sz="1800" dirty="0" smtClean="0"/>
              <a:t>HACK, </a:t>
            </a:r>
          </a:p>
          <a:p>
            <a:pPr algn="ctr">
              <a:buNone/>
            </a:pPr>
            <a:r>
              <a:rPr lang="en-US" sz="1800" dirty="0" smtClean="0"/>
              <a:t>G</a:t>
            </a:r>
            <a:r>
              <a:rPr lang="en-US" sz="1800" dirty="0"/>
              <a:t>. </a:t>
            </a:r>
            <a:r>
              <a:rPr lang="en-US" sz="1800" dirty="0" smtClean="0"/>
              <a:t>SACCONE, </a:t>
            </a:r>
            <a:r>
              <a:rPr lang="en-US" sz="1800" dirty="0"/>
              <a:t>F. </a:t>
            </a:r>
            <a:r>
              <a:rPr lang="en-US" sz="1800" dirty="0" smtClean="0"/>
              <a:t>PREFUMO, </a:t>
            </a:r>
            <a:r>
              <a:rPr lang="en-US" sz="1800" dirty="0"/>
              <a:t>D. </a:t>
            </a:r>
            <a:r>
              <a:rPr lang="en-US" sz="1800" dirty="0" smtClean="0"/>
              <a:t>BUCA, </a:t>
            </a:r>
            <a:r>
              <a:rPr lang="en-US" sz="1800" dirty="0"/>
              <a:t>M. LIBERATI, G. </a:t>
            </a:r>
            <a:r>
              <a:rPr lang="en-US" sz="1800" dirty="0" smtClean="0"/>
              <a:t>PAGANI</a:t>
            </a:r>
          </a:p>
          <a:p>
            <a:pPr algn="ctr">
              <a:buNone/>
            </a:pPr>
            <a:r>
              <a:rPr lang="en-US" sz="1800" dirty="0" smtClean="0"/>
              <a:t> </a:t>
            </a:r>
            <a:r>
              <a:rPr lang="en-US" sz="1800" dirty="0"/>
              <a:t>and G. ACHARYA </a:t>
            </a:r>
            <a:endParaRPr lang="en-US" sz="1800" dirty="0" smtClean="0"/>
          </a:p>
          <a:p>
            <a:pPr algn="ctr">
              <a:buNone/>
            </a:pPr>
            <a:endParaRPr lang="sv-SE" altLang="en-US" sz="1800" dirty="0"/>
          </a:p>
          <a:p>
            <a:pPr algn="ctr">
              <a:spcBef>
                <a:spcPct val="0"/>
              </a:spcBef>
              <a:spcAft>
                <a:spcPts val="600"/>
              </a:spcAft>
              <a:buNone/>
            </a:pPr>
            <a:r>
              <a:rPr lang="it-IT" altLang="en-US" sz="1800" i="1" dirty="0"/>
              <a:t>Volume </a:t>
            </a:r>
            <a:r>
              <a:rPr lang="it-IT" altLang="en-US" sz="1800" i="1" dirty="0" smtClean="0"/>
              <a:t>53, </a:t>
            </a:r>
            <a:r>
              <a:rPr lang="it-IT" altLang="en-US" sz="1800" i="1" dirty="0"/>
              <a:t>Issue </a:t>
            </a:r>
            <a:r>
              <a:rPr lang="it-IT" altLang="en-US" sz="1800" i="1" dirty="0" smtClean="0"/>
              <a:t>2, Pages 166–174  </a:t>
            </a:r>
            <a:endParaRPr lang="it-IT" altLang="en-US" sz="1800" i="1" dirty="0"/>
          </a:p>
          <a:p>
            <a:pPr algn="ctr" eaLnBrk="1" hangingPunct="1">
              <a:spcBef>
                <a:spcPct val="0"/>
              </a:spcBef>
              <a:spcAft>
                <a:spcPts val="600"/>
              </a:spcAft>
              <a:buFontTx/>
              <a:buNone/>
            </a:pPr>
            <a:endParaRPr lang="en-GB" altLang="en-US" sz="1800" b="1" dirty="0"/>
          </a:p>
        </p:txBody>
      </p:sp>
      <p:sp>
        <p:nvSpPr>
          <p:cNvPr id="13318" name="TextBox 2"/>
          <p:cNvSpPr txBox="1">
            <a:spLocks noChangeArrowheads="1"/>
          </p:cNvSpPr>
          <p:nvPr/>
        </p:nvSpPr>
        <p:spPr bwMode="auto">
          <a:xfrm>
            <a:off x="2352282" y="5436392"/>
            <a:ext cx="5038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Journal Club slides prepared by Dr Yael Raz</a:t>
            </a:r>
          </a:p>
          <a:p>
            <a:pPr algn="ctr" eaLnBrk="1" hangingPunct="1">
              <a:spcBef>
                <a:spcPct val="0"/>
              </a:spcBef>
              <a:buFontTx/>
              <a:buNone/>
            </a:pPr>
            <a:r>
              <a:rPr lang="en-GB" altLang="it-IT" sz="1900" dirty="0">
                <a:solidFill>
                  <a:srgbClr val="000000"/>
                </a:solidFill>
                <a:ea typeface="Arial" charset="0"/>
                <a:cs typeface="Arial" charset="0"/>
              </a:rPr>
              <a:t>(UOG Editor for Trainees)</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0" y="175292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altLang="en-US" sz="2800" b="1" dirty="0">
                <a:solidFill>
                  <a:srgbClr val="000000"/>
                </a:solidFill>
                <a:effectLst>
                  <a:outerShdw blurRad="50800" dist="38100" dir="2700000" algn="tl" rotWithShape="0">
                    <a:prstClr val="black">
                      <a:alpha val="40000"/>
                    </a:prstClr>
                  </a:outerShdw>
                </a:effectLst>
              </a:rPr>
              <a:t>M</a:t>
            </a:r>
            <a:r>
              <a:rPr lang="en-US" sz="2800" b="1" dirty="0">
                <a:solidFill>
                  <a:srgbClr val="000000"/>
                </a:solidFill>
                <a:effectLst>
                  <a:outerShdw blurRad="50800" dist="38100" dir="2700000" algn="tl" rotWithShape="0">
                    <a:prstClr val="black">
                      <a:alpha val="40000"/>
                    </a:prstClr>
                  </a:outerShdw>
                </a:effectLst>
              </a:rPr>
              <a:t>ortality according to gestational age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84181520-0E37-F442-8C11-C02DCD601412}"/>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CDE22CAE-460F-304B-B2ED-6AC8092EED9E}"/>
              </a:ext>
            </a:extLst>
          </p:cNvPr>
          <p:cNvPicPr>
            <a:picLocks noChangeAspect="1"/>
          </p:cNvPicPr>
          <p:nvPr/>
        </p:nvPicPr>
        <p:blipFill rotWithShape="1">
          <a:blip r:embed="rId4"/>
          <a:srcRect t="1983" b="-1"/>
          <a:stretch/>
        </p:blipFill>
        <p:spPr>
          <a:xfrm>
            <a:off x="450009" y="2615371"/>
            <a:ext cx="2934528" cy="4261678"/>
          </a:xfrm>
          <a:prstGeom prst="rect">
            <a:avLst/>
          </a:prstGeom>
        </p:spPr>
      </p:pic>
      <p:sp>
        <p:nvSpPr>
          <p:cNvPr id="5" name="TextBox 4">
            <a:extLst>
              <a:ext uri="{FF2B5EF4-FFF2-40B4-BE49-F238E27FC236}">
                <a16:creationId xmlns:a16="http://schemas.microsoft.com/office/drawing/2014/main" id="{B1531911-EF39-FF4A-A15F-B1B00D58B029}"/>
              </a:ext>
            </a:extLst>
          </p:cNvPr>
          <p:cNvSpPr txBox="1"/>
          <p:nvPr/>
        </p:nvSpPr>
        <p:spPr>
          <a:xfrm>
            <a:off x="3508478" y="3160695"/>
            <a:ext cx="3000375" cy="3108543"/>
          </a:xfrm>
          <a:prstGeom prst="rect">
            <a:avLst/>
          </a:prstGeom>
          <a:noFill/>
        </p:spPr>
        <p:txBody>
          <a:bodyPr wrap="square" rtlCol="1">
            <a:spAutoFit/>
          </a:bodyPr>
          <a:lstStyle/>
          <a:p>
            <a:pPr marL="285750" indent="-285750">
              <a:buFont typeface="Arial" panose="020B0604020202020204" pitchFamily="34" charset="0"/>
              <a:buChar char="•"/>
            </a:pPr>
            <a:r>
              <a:rPr lang="en-US" sz="1600" dirty="0"/>
              <a:t>The incidence of mortality varied according to gestational age window.</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t>There was no IUD, either single or double, from 35 weeks of gestation, although the sample size was small. </a:t>
            </a:r>
          </a:p>
          <a:p>
            <a:r>
              <a:rPr lang="en-US" dirty="0"/>
              <a:t> </a:t>
            </a:r>
          </a:p>
          <a:p>
            <a:endParaRPr lang="he-IL" dirty="0"/>
          </a:p>
        </p:txBody>
      </p:sp>
      <p:pic>
        <p:nvPicPr>
          <p:cNvPr id="6" name="תמונה 5">
            <a:extLst>
              <a:ext uri="{FF2B5EF4-FFF2-40B4-BE49-F238E27FC236}">
                <a16:creationId xmlns:a16="http://schemas.microsoft.com/office/drawing/2014/main" id="{E6FD749B-B630-304C-AFDE-27042E8FF7C8}"/>
              </a:ext>
            </a:extLst>
          </p:cNvPr>
          <p:cNvPicPr>
            <a:picLocks noChangeAspect="1"/>
          </p:cNvPicPr>
          <p:nvPr/>
        </p:nvPicPr>
        <p:blipFill>
          <a:blip r:embed="rId5"/>
          <a:stretch>
            <a:fillRect/>
          </a:stretch>
        </p:blipFill>
        <p:spPr>
          <a:xfrm>
            <a:off x="6459650" y="3407810"/>
            <a:ext cx="2684350" cy="2071388"/>
          </a:xfrm>
          <a:prstGeom prst="rect">
            <a:avLst/>
          </a:prstGeom>
        </p:spPr>
      </p:pic>
      <p:cxnSp>
        <p:nvCxnSpPr>
          <p:cNvPr id="8" name="מחבר חץ ישר 7">
            <a:extLst>
              <a:ext uri="{FF2B5EF4-FFF2-40B4-BE49-F238E27FC236}">
                <a16:creationId xmlns:a16="http://schemas.microsoft.com/office/drawing/2014/main" id="{EAB7CBAC-D59D-6B48-8F69-0A604D8FB8FB}"/>
              </a:ext>
            </a:extLst>
          </p:cNvPr>
          <p:cNvCxnSpPr/>
          <p:nvPr/>
        </p:nvCxnSpPr>
        <p:spPr>
          <a:xfrm flipH="1">
            <a:off x="3671888" y="4272049"/>
            <a:ext cx="1157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id="{70CCF0D5-ABDB-E347-BE52-538FE6B770BA}"/>
              </a:ext>
            </a:extLst>
          </p:cNvPr>
          <p:cNvCxnSpPr>
            <a:cxnSpLocks/>
          </p:cNvCxnSpPr>
          <p:nvPr/>
        </p:nvCxnSpPr>
        <p:spPr>
          <a:xfrm>
            <a:off x="5008665" y="4277647"/>
            <a:ext cx="11620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8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77685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The </a:t>
            </a:r>
            <a:r>
              <a:rPr lang="en-US" sz="2800" b="1" dirty="0">
                <a:solidFill>
                  <a:srgbClr val="000000"/>
                </a:solidFill>
                <a:effectLst>
                  <a:outerShdw blurRad="50800" dist="38100" dir="2700000" algn="tl" rotWithShape="0">
                    <a:prstClr val="black">
                      <a:alpha val="40000"/>
                    </a:prstClr>
                  </a:outerShdw>
                </a:effectLst>
              </a:rPr>
              <a:t>etiology of IUD </a:t>
            </a: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5">
            <a:extLst>
              <a:ext uri="{FF2B5EF4-FFF2-40B4-BE49-F238E27FC236}">
                <a16:creationId xmlns:a16="http://schemas.microsoft.com/office/drawing/2014/main" id="{42305FD5-9F57-B14B-8F79-62ACB47665B5}"/>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21" name="Segnaposto contenuto 2">
            <a:extLst>
              <a:ext uri="{FF2B5EF4-FFF2-40B4-BE49-F238E27FC236}">
                <a16:creationId xmlns:a16="http://schemas.microsoft.com/office/drawing/2014/main" id="{1C81FDC8-4847-464B-AF4D-5B96BF64FD03}"/>
              </a:ext>
            </a:extLst>
          </p:cNvPr>
          <p:cNvSpPr txBox="1">
            <a:spLocks/>
          </p:cNvSpPr>
          <p:nvPr/>
        </p:nvSpPr>
        <p:spPr bwMode="auto">
          <a:xfrm>
            <a:off x="158520" y="2927823"/>
            <a:ext cx="8915142" cy="23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dirty="0"/>
              <a:t>29.5% </a:t>
            </a:r>
            <a:r>
              <a:rPr lang="en-US" sz="2000" dirty="0"/>
              <a:t>(95% CI, 13.5–48.8%; </a:t>
            </a:r>
            <a:r>
              <a:rPr lang="en-US" sz="2000" i="1" dirty="0"/>
              <a:t>I</a:t>
            </a:r>
            <a:r>
              <a:rPr lang="en-US" sz="2000" baseline="30000" dirty="0"/>
              <a:t>2</a:t>
            </a:r>
            <a:r>
              <a:rPr lang="en-US" sz="2000" dirty="0"/>
              <a:t> =55.2%) of the overall losses were due to TTTS or growth restriction, while </a:t>
            </a:r>
            <a:r>
              <a:rPr lang="en-US" sz="2000" b="1" dirty="0"/>
              <a:t>54.0%</a:t>
            </a:r>
            <a:r>
              <a:rPr lang="en-US" sz="2000" dirty="0"/>
              <a:t> (95% CI, </a:t>
            </a:r>
            <a:r>
              <a:rPr lang="en-US" sz="2000" dirty="0" smtClean="0"/>
              <a:t>37.1–71.3</a:t>
            </a:r>
            <a:r>
              <a:rPr lang="en-US" sz="2000" dirty="0"/>
              <a:t>%; </a:t>
            </a:r>
            <a:r>
              <a:rPr lang="en-US" sz="2000" i="1" dirty="0"/>
              <a:t>I</a:t>
            </a:r>
            <a:r>
              <a:rPr lang="en-US" sz="2000" baseline="30000" dirty="0"/>
              <a:t>2</a:t>
            </a:r>
            <a:r>
              <a:rPr lang="en-US" sz="2000" dirty="0"/>
              <a:t> </a:t>
            </a:r>
            <a:r>
              <a:rPr lang="en-US" sz="2000" dirty="0" smtClean="0"/>
              <a:t>= 42.8</a:t>
            </a:r>
            <a:r>
              <a:rPr lang="en-US" sz="2000" dirty="0"/>
              <a:t>%) were unexpected IUD. </a:t>
            </a:r>
          </a:p>
          <a:p>
            <a:pPr marL="0" indent="0">
              <a:buNone/>
            </a:pPr>
            <a:endParaRPr lang="en-US" sz="2000" dirty="0"/>
          </a:p>
          <a:p>
            <a:r>
              <a:rPr lang="en-US" sz="2000" dirty="0"/>
              <a:t>From 31 weeks of gestation, all IUDs included in the </a:t>
            </a:r>
            <a:r>
              <a:rPr lang="en-US" sz="2000" dirty="0" smtClean="0"/>
              <a:t>systematic </a:t>
            </a:r>
            <a:r>
              <a:rPr lang="en-US" sz="2000" dirty="0"/>
              <a:t>review were reported to be unexpected. </a:t>
            </a:r>
          </a:p>
          <a:p>
            <a:pPr marL="0" indent="0">
              <a:buNone/>
            </a:pPr>
            <a:endParaRPr lang="en-US" sz="2000" dirty="0"/>
          </a:p>
          <a:p>
            <a:endParaRPr lang="en-US" sz="2000" dirty="0"/>
          </a:p>
          <a:p>
            <a:endParaRPr lang="en-US" sz="2000" b="1" dirty="0"/>
          </a:p>
          <a:p>
            <a:endParaRPr lang="en-US" sz="2000" dirty="0">
              <a:latin typeface="Arial" charset="0"/>
              <a:ea typeface="Arial" charset="0"/>
              <a:cs typeface="Arial" charset="0"/>
            </a:endParaRPr>
          </a:p>
        </p:txBody>
      </p:sp>
    </p:spTree>
    <p:extLst>
      <p:ext uri="{BB962C8B-B14F-4D97-AF65-F5344CB8AC3E}">
        <p14:creationId xmlns:p14="http://schemas.microsoft.com/office/powerpoint/2010/main" val="207762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8485"/>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a:t>
            </a:r>
            <a:r>
              <a:rPr lang="en-US" altLang="en-US" sz="2800" b="1" dirty="0">
                <a:solidFill>
                  <a:srgbClr val="000000"/>
                </a:solidFill>
                <a:effectLst>
                  <a:outerShdw blurRad="50800" dist="38100" dir="2700000" algn="tl" rotWithShape="0">
                    <a:prstClr val="black">
                      <a:alpha val="40000"/>
                    </a:prstClr>
                  </a:outerShdw>
                </a:effectLst>
              </a:rPr>
              <a:t>s – Patient Management   </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600" dirty="0"/>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33DD0115-9FBB-EE4B-ACE6-530C0E54AC76}"/>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5" name="מציין מיקום תוכן 4">
            <a:extLst>
              <a:ext uri="{FF2B5EF4-FFF2-40B4-BE49-F238E27FC236}">
                <a16:creationId xmlns:a16="http://schemas.microsoft.com/office/drawing/2014/main" id="{2B2E42A7-BC30-1B44-8780-7E122F215B92}"/>
              </a:ext>
            </a:extLst>
          </p:cNvPr>
          <p:cNvPicPr>
            <a:picLocks noGrp="1" noChangeAspect="1"/>
          </p:cNvPicPr>
          <p:nvPr>
            <p:ph sz="half" idx="1"/>
          </p:nvPr>
        </p:nvPicPr>
        <p:blipFill rotWithShape="1">
          <a:blip r:embed="rId4"/>
          <a:srcRect t="24082"/>
          <a:stretch/>
        </p:blipFill>
        <p:spPr>
          <a:xfrm>
            <a:off x="1775620" y="2714617"/>
            <a:ext cx="5592761" cy="3814405"/>
          </a:xfrm>
          <a:prstGeom prst="rect">
            <a:avLst/>
          </a:prstGeom>
        </p:spPr>
      </p:pic>
      <p:sp>
        <p:nvSpPr>
          <p:cNvPr id="8" name="מלבן 7">
            <a:extLst>
              <a:ext uri="{FF2B5EF4-FFF2-40B4-BE49-F238E27FC236}">
                <a16:creationId xmlns:a16="http://schemas.microsoft.com/office/drawing/2014/main" id="{A8A13B97-B97B-D640-B622-DB14BE160EEC}"/>
              </a:ext>
            </a:extLst>
          </p:cNvPr>
          <p:cNvSpPr/>
          <p:nvPr/>
        </p:nvSpPr>
        <p:spPr>
          <a:xfrm>
            <a:off x="1901831" y="3708497"/>
            <a:ext cx="5401692" cy="20231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מלבן 22">
            <a:extLst>
              <a:ext uri="{FF2B5EF4-FFF2-40B4-BE49-F238E27FC236}">
                <a16:creationId xmlns:a16="http://schemas.microsoft.com/office/drawing/2014/main" id="{90598C5D-ED7A-BD4B-B150-FCC1DBB88EBE}"/>
              </a:ext>
            </a:extLst>
          </p:cNvPr>
          <p:cNvSpPr/>
          <p:nvPr/>
        </p:nvSpPr>
        <p:spPr>
          <a:xfrm>
            <a:off x="1901831" y="4986347"/>
            <a:ext cx="5401692" cy="20231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36960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6222" y="1746737"/>
            <a:ext cx="9117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a:t>
            </a:r>
            <a:r>
              <a:rPr lang="en-US" altLang="en-US" sz="2800" b="1" dirty="0">
                <a:solidFill>
                  <a:srgbClr val="000000"/>
                </a:solidFill>
                <a:effectLst>
                  <a:outerShdw blurRad="50800" dist="38100" dir="2700000" algn="tl" rotWithShape="0">
                    <a:prstClr val="black">
                      <a:alpha val="40000"/>
                    </a:prstClr>
                  </a:outerShdw>
                </a:effectLst>
              </a:rPr>
              <a:t>s – D</a:t>
            </a:r>
            <a:r>
              <a:rPr lang="en-US" sz="2800" b="1" dirty="0">
                <a:solidFill>
                  <a:srgbClr val="000000"/>
                </a:solidFill>
                <a:effectLst>
                  <a:outerShdw blurRad="50800" dist="38100" dir="2700000" algn="tl" rotWithShape="0">
                    <a:prstClr val="black">
                      <a:alpha val="40000"/>
                    </a:prstClr>
                  </a:outerShdw>
                </a:effectLst>
              </a:rPr>
              <a:t>elivery ahead of schedule </a:t>
            </a:r>
            <a:endParaRPr lang="en-GB" altLang="en-US" sz="2800" b="1"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600" dirty="0"/>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33DD0115-9FBB-EE4B-ACE6-530C0E54AC76}"/>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4" name="תמונה 3">
            <a:extLst>
              <a:ext uri="{FF2B5EF4-FFF2-40B4-BE49-F238E27FC236}">
                <a16:creationId xmlns:a16="http://schemas.microsoft.com/office/drawing/2014/main" id="{1D49474F-322D-2A4A-A34C-CBFCD926B27B}"/>
              </a:ext>
            </a:extLst>
          </p:cNvPr>
          <p:cNvPicPr>
            <a:picLocks noChangeAspect="1"/>
          </p:cNvPicPr>
          <p:nvPr/>
        </p:nvPicPr>
        <p:blipFill>
          <a:blip r:embed="rId4"/>
          <a:stretch>
            <a:fillRect/>
          </a:stretch>
        </p:blipFill>
        <p:spPr>
          <a:xfrm>
            <a:off x="895759" y="2278554"/>
            <a:ext cx="7352481" cy="3072027"/>
          </a:xfrm>
          <a:prstGeom prst="rect">
            <a:avLst/>
          </a:prstGeom>
        </p:spPr>
      </p:pic>
      <p:sp>
        <p:nvSpPr>
          <p:cNvPr id="7" name="מלבן 6">
            <a:extLst>
              <a:ext uri="{FF2B5EF4-FFF2-40B4-BE49-F238E27FC236}">
                <a16:creationId xmlns:a16="http://schemas.microsoft.com/office/drawing/2014/main" id="{597EB6F4-7A7A-8241-AF6C-0A5D8BB093F3}"/>
              </a:ext>
            </a:extLst>
          </p:cNvPr>
          <p:cNvSpPr/>
          <p:nvPr/>
        </p:nvSpPr>
        <p:spPr>
          <a:xfrm>
            <a:off x="68264" y="5388201"/>
            <a:ext cx="4389436" cy="1477328"/>
          </a:xfrm>
          <a:prstGeom prst="rect">
            <a:avLst/>
          </a:prstGeom>
        </p:spPr>
        <p:txBody>
          <a:bodyPr wrap="square">
            <a:spAutoFit/>
          </a:bodyPr>
          <a:lstStyle/>
          <a:p>
            <a:r>
              <a:rPr lang="en-US" dirty="0"/>
              <a:t>Risk of unexpected delivery:</a:t>
            </a:r>
          </a:p>
          <a:p>
            <a:pPr marL="285750" indent="-285750">
              <a:buFont typeface="Arial" panose="020B0604020202020204" pitchFamily="34" charset="0"/>
              <a:buChar char="•"/>
            </a:pPr>
            <a:r>
              <a:rPr lang="en-US" dirty="0" smtClean="0"/>
              <a:t>Inpatients: </a:t>
            </a:r>
            <a:r>
              <a:rPr lang="en-US" b="1" dirty="0"/>
              <a:t>44.9% </a:t>
            </a:r>
            <a:r>
              <a:rPr lang="en-US" dirty="0"/>
              <a:t>(95% CI, </a:t>
            </a:r>
            <a:r>
              <a:rPr lang="en-US" dirty="0" smtClean="0"/>
              <a:t>28.7–61.6%); </a:t>
            </a:r>
            <a:endParaRPr lang="en-US" dirty="0"/>
          </a:p>
          <a:p>
            <a:pPr marL="225425" indent="-225425">
              <a:buNone/>
            </a:pPr>
            <a:r>
              <a:rPr lang="en-US" dirty="0"/>
              <a:t>      </a:t>
            </a:r>
            <a:r>
              <a:rPr lang="en-US" b="1" dirty="0"/>
              <a:t>22.7% </a:t>
            </a:r>
            <a:r>
              <a:rPr lang="en-US" dirty="0"/>
              <a:t>(95% CI, </a:t>
            </a:r>
            <a:r>
              <a:rPr lang="en-US" dirty="0" smtClean="0"/>
              <a:t>10.3–38.2</a:t>
            </a:r>
            <a:r>
              <a:rPr lang="en-US" dirty="0"/>
              <a:t>%) due to PTB </a:t>
            </a:r>
            <a:r>
              <a:rPr lang="en-US" dirty="0" smtClean="0"/>
              <a:t>and </a:t>
            </a:r>
            <a:r>
              <a:rPr lang="en-US" b="1" dirty="0" smtClean="0"/>
              <a:t>44.9</a:t>
            </a:r>
            <a:r>
              <a:rPr lang="en-US" b="1" dirty="0"/>
              <a:t>% </a:t>
            </a:r>
            <a:r>
              <a:rPr lang="en-US" dirty="0"/>
              <a:t>(95% CI, </a:t>
            </a:r>
            <a:r>
              <a:rPr lang="en-US" dirty="0" smtClean="0"/>
              <a:t>28.7–61.6</a:t>
            </a:r>
            <a:r>
              <a:rPr lang="en-US" dirty="0"/>
              <a:t>%) due to </a:t>
            </a:r>
            <a:r>
              <a:rPr lang="en-US" dirty="0" smtClean="0"/>
              <a:t>CTG abnormality.</a:t>
            </a:r>
            <a:endParaRPr lang="en-US" dirty="0"/>
          </a:p>
        </p:txBody>
      </p:sp>
      <p:sp>
        <p:nvSpPr>
          <p:cNvPr id="9" name="מלבן 8">
            <a:extLst>
              <a:ext uri="{FF2B5EF4-FFF2-40B4-BE49-F238E27FC236}">
                <a16:creationId xmlns:a16="http://schemas.microsoft.com/office/drawing/2014/main" id="{756EC9D1-D3C3-DF41-A680-E4575C957828}"/>
              </a:ext>
            </a:extLst>
          </p:cNvPr>
          <p:cNvSpPr/>
          <p:nvPr/>
        </p:nvSpPr>
        <p:spPr>
          <a:xfrm>
            <a:off x="4457700" y="5645104"/>
            <a:ext cx="4404946" cy="1200329"/>
          </a:xfrm>
          <a:prstGeom prst="rect">
            <a:avLst/>
          </a:prstGeom>
        </p:spPr>
        <p:txBody>
          <a:bodyPr wrap="square">
            <a:spAutoFit/>
          </a:bodyPr>
          <a:lstStyle/>
          <a:p>
            <a:pPr marL="285750" indent="-285750">
              <a:buFont typeface="Arial" panose="020B0604020202020204" pitchFamily="34" charset="0"/>
              <a:buChar char="•"/>
            </a:pPr>
            <a:r>
              <a:rPr lang="en-US" dirty="0" smtClean="0"/>
              <a:t>Outpatients: </a:t>
            </a:r>
            <a:r>
              <a:rPr lang="en-US" b="1" dirty="0"/>
              <a:t>42.3% </a:t>
            </a:r>
            <a:r>
              <a:rPr lang="en-US" dirty="0"/>
              <a:t>(95% CI, </a:t>
            </a:r>
            <a:r>
              <a:rPr lang="en-US" dirty="0" smtClean="0"/>
              <a:t>26.4–59.4%); </a:t>
            </a:r>
            <a:r>
              <a:rPr lang="en-US" b="1" dirty="0" smtClean="0"/>
              <a:t>16.4</a:t>
            </a:r>
            <a:r>
              <a:rPr lang="en-US" b="1" dirty="0"/>
              <a:t>% </a:t>
            </a:r>
            <a:r>
              <a:rPr lang="en-US" dirty="0"/>
              <a:t>(95% CI, </a:t>
            </a:r>
            <a:r>
              <a:rPr lang="en-US" dirty="0" smtClean="0"/>
              <a:t>10.4–23.4</a:t>
            </a:r>
            <a:r>
              <a:rPr lang="en-US" dirty="0"/>
              <a:t>%) due to </a:t>
            </a:r>
            <a:r>
              <a:rPr lang="en-US" dirty="0" smtClean="0"/>
              <a:t>PTB and </a:t>
            </a:r>
            <a:r>
              <a:rPr lang="en-US" b="1" dirty="0" smtClean="0"/>
              <a:t>16.7</a:t>
            </a:r>
            <a:r>
              <a:rPr lang="en-US" b="1" dirty="0"/>
              <a:t>% </a:t>
            </a:r>
            <a:r>
              <a:rPr lang="en-US" dirty="0"/>
              <a:t>(95% CI, 5.9–31.4%) due to </a:t>
            </a:r>
            <a:r>
              <a:rPr lang="en-US" dirty="0" smtClean="0"/>
              <a:t>CTG abnormality.</a:t>
            </a:r>
            <a:endParaRPr lang="en-US" dirty="0"/>
          </a:p>
        </p:txBody>
      </p:sp>
    </p:spTree>
    <p:extLst>
      <p:ext uri="{BB962C8B-B14F-4D97-AF65-F5344CB8AC3E}">
        <p14:creationId xmlns:p14="http://schemas.microsoft.com/office/powerpoint/2010/main" val="8998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6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Main findings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9375" y="2321032"/>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The overall incidence of fetal loss in MCMA pregnancies is approximately 6%. </a:t>
            </a:r>
            <a:endParaRPr lang="he-IL" sz="1800" dirty="0"/>
          </a:p>
          <a:p>
            <a:endParaRPr lang="he-IL" sz="1800" dirty="0"/>
          </a:p>
          <a:p>
            <a:r>
              <a:rPr lang="en-US" sz="1800" dirty="0"/>
              <a:t>Most IUDs were unexpected, thus questioning the optimal type of assessment in these pregnancies. </a:t>
            </a:r>
            <a:endParaRPr lang="he-IL" sz="1800" dirty="0"/>
          </a:p>
          <a:p>
            <a:endParaRPr lang="he-IL" sz="1800" dirty="0"/>
          </a:p>
          <a:p>
            <a:r>
              <a:rPr lang="en-US" sz="1800" dirty="0"/>
              <a:t>The incidence of fetal loss in twins of pregnancies managed mainly as </a:t>
            </a:r>
            <a:r>
              <a:rPr lang="en-US" sz="1800" b="1" dirty="0"/>
              <a:t>inpatients</a:t>
            </a:r>
            <a:r>
              <a:rPr lang="en-US" sz="1800" dirty="0"/>
              <a:t> was </a:t>
            </a:r>
            <a:r>
              <a:rPr lang="en-US" sz="1800" b="1" dirty="0"/>
              <a:t>3% </a:t>
            </a:r>
            <a:r>
              <a:rPr lang="en-US" sz="1800" dirty="0"/>
              <a:t>as compared with </a:t>
            </a:r>
            <a:r>
              <a:rPr lang="en-US" sz="1800" b="1" dirty="0"/>
              <a:t>7%</a:t>
            </a:r>
            <a:r>
              <a:rPr lang="en-US" sz="1800" dirty="0"/>
              <a:t> in those followed up as </a:t>
            </a:r>
            <a:r>
              <a:rPr lang="en-US" sz="1800" b="1" dirty="0"/>
              <a:t>outpatients</a:t>
            </a:r>
            <a:r>
              <a:rPr lang="en-US" sz="1800" dirty="0"/>
              <a:t>. </a:t>
            </a:r>
          </a:p>
          <a:p>
            <a:pPr marL="0" indent="0">
              <a:buNone/>
            </a:pPr>
            <a:endParaRPr lang="en-US" sz="1800" dirty="0"/>
          </a:p>
          <a:p>
            <a:r>
              <a:rPr lang="en-US" sz="1800" dirty="0"/>
              <a:t>The heterogeneity in the type of prenatal assessment among the included studies highlights the need for developing an adequate protocol for prenatal management of MCMA twin pregnancies, focusing on the type and frequency of follow-up rather than admission to the hospital. </a:t>
            </a:r>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8AD905CB-C34D-CB4C-9D71-1010D83C5279}"/>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6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4E0F4CF9-B795-4F4A-AB03-48F2B1302594}"/>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227696"/>
            <a:ext cx="3868340" cy="823912"/>
          </a:xfrm>
        </p:spPr>
        <p:txBody>
          <a:bodyPr/>
          <a:lstStyle/>
          <a:p>
            <a:r>
              <a:rPr lang="en-US" dirty="0">
                <a:solidFill>
                  <a:srgbClr val="000000"/>
                </a:solidFill>
                <a:latin typeface="Arial" charset="0"/>
                <a:ea typeface="ＭＳ Ｐゴシック" pitchFamily="34" charset="-128"/>
              </a:rPr>
              <a:t>Strengths </a:t>
            </a:r>
            <a:endParaRPr lang="he-IL" dirty="0">
              <a:solidFill>
                <a:srgbClr val="000000"/>
              </a:solidFill>
              <a:latin typeface="Arial" charset="0"/>
              <a:ea typeface="ＭＳ Ｐゴシック" pitchFamily="34" charset="-128"/>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629842" y="3051608"/>
            <a:ext cx="3868340" cy="3684588"/>
          </a:xfrm>
        </p:spPr>
        <p:txBody>
          <a:bodyPr>
            <a:normAutofit/>
          </a:bodyPr>
          <a:lstStyle/>
          <a:p>
            <a:r>
              <a:rPr lang="en-US" sz="1900" dirty="0">
                <a:solidFill>
                  <a:srgbClr val="000000"/>
                </a:solidFill>
                <a:latin typeface="Arial" charset="0"/>
                <a:ea typeface="ＭＳ Ｐゴシック" pitchFamily="34" charset="-128"/>
              </a:rPr>
              <a:t>The most comprehensive published estimate of the investigated outcomes in MCMA twin pregnancies. </a:t>
            </a:r>
          </a:p>
          <a:p>
            <a:pPr marL="0" indent="0">
              <a:buNone/>
            </a:pPr>
            <a:endParaRPr lang="he-IL" dirty="0"/>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629150" y="2227696"/>
            <a:ext cx="3887391" cy="823912"/>
          </a:xfrm>
        </p:spPr>
        <p:txBody>
          <a:bodyPr>
            <a:normAutofit/>
          </a:bodyPr>
          <a:lstStyle/>
          <a:p>
            <a:r>
              <a:rPr lang="en-US" dirty="0">
                <a:solidFill>
                  <a:srgbClr val="000000"/>
                </a:solidFill>
                <a:latin typeface="Arial" charset="0"/>
                <a:ea typeface="ＭＳ Ｐゴシック" pitchFamily="34" charset="-128"/>
              </a:rPr>
              <a:t>Limitations</a:t>
            </a:r>
            <a:endParaRPr lang="he-IL" dirty="0">
              <a:solidFill>
                <a:srgbClr val="000000"/>
              </a:solidFill>
              <a:latin typeface="Arial" charset="0"/>
              <a:ea typeface="ＭＳ Ｐゴシック" pitchFamily="34" charset="-128"/>
            </a:endParaRP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4629150" y="3051608"/>
            <a:ext cx="3887391" cy="3684588"/>
          </a:xfrm>
        </p:spPr>
        <p:txBody>
          <a:bodyPr>
            <a:noAutofit/>
          </a:bodyPr>
          <a:lstStyle/>
          <a:p>
            <a:r>
              <a:rPr lang="en-US" sz="1800" dirty="0">
                <a:solidFill>
                  <a:srgbClr val="000000"/>
                </a:solidFill>
                <a:latin typeface="Arial" charset="0"/>
                <a:ea typeface="ＭＳ Ｐゴシック" pitchFamily="34" charset="-128"/>
              </a:rPr>
              <a:t>Small number of cases in some of the included studies.</a:t>
            </a:r>
          </a:p>
          <a:p>
            <a:r>
              <a:rPr lang="en-US" sz="1800" dirty="0">
                <a:solidFill>
                  <a:srgbClr val="000000"/>
                </a:solidFill>
                <a:latin typeface="Arial" charset="0"/>
                <a:ea typeface="ＭＳ Ｐゴシック" pitchFamily="34" charset="-128"/>
              </a:rPr>
              <a:t>R</a:t>
            </a:r>
            <a:r>
              <a:rPr lang="en-US" sz="1800" dirty="0" smtClean="0">
                <a:solidFill>
                  <a:srgbClr val="000000"/>
                </a:solidFill>
                <a:latin typeface="Arial" charset="0"/>
                <a:ea typeface="ＭＳ Ｐゴシック" pitchFamily="34" charset="-128"/>
              </a:rPr>
              <a:t>etrospective </a:t>
            </a:r>
            <a:r>
              <a:rPr lang="en-US" sz="1800" dirty="0">
                <a:solidFill>
                  <a:srgbClr val="000000"/>
                </a:solidFill>
                <a:latin typeface="Arial" charset="0"/>
                <a:ea typeface="ＭＳ Ｐゴシック" pitchFamily="34" charset="-128"/>
              </a:rPr>
              <a:t>non-randomized</a:t>
            </a:r>
            <a:r>
              <a:rPr lang="en-US" sz="1800" dirty="0"/>
              <a:t> </a:t>
            </a:r>
            <a:r>
              <a:rPr lang="en-US" sz="1800" dirty="0">
                <a:solidFill>
                  <a:srgbClr val="000000"/>
                </a:solidFill>
                <a:latin typeface="Arial" charset="0"/>
                <a:ea typeface="ＭＳ Ｐゴシック" pitchFamily="34" charset="-128"/>
              </a:rPr>
              <a:t>design in some of the included studies.</a:t>
            </a:r>
          </a:p>
          <a:p>
            <a:r>
              <a:rPr lang="en-US" sz="1800" dirty="0">
                <a:solidFill>
                  <a:srgbClr val="000000"/>
                </a:solidFill>
                <a:latin typeface="Arial" charset="0"/>
                <a:ea typeface="ＭＳ Ｐゴシック" pitchFamily="34" charset="-128"/>
              </a:rPr>
              <a:t>Dissimilarity of the populations (due to varied inclusion criteria).</a:t>
            </a:r>
          </a:p>
          <a:p>
            <a:r>
              <a:rPr lang="en-US" sz="1800" dirty="0">
                <a:solidFill>
                  <a:srgbClr val="000000"/>
                </a:solidFill>
                <a:latin typeface="Arial" charset="0"/>
                <a:ea typeface="ＭＳ Ｐゴシック" pitchFamily="34" charset="-128"/>
              </a:rPr>
              <a:t>Lack of standardized criteria for the antenatal management of MCMA twin pregnancies. </a:t>
            </a:r>
          </a:p>
          <a:p>
            <a:r>
              <a:rPr lang="en-US" sz="1800" dirty="0">
                <a:solidFill>
                  <a:srgbClr val="000000"/>
                </a:solidFill>
                <a:latin typeface="Arial" charset="0"/>
                <a:ea typeface="ＭＳ Ｐゴシック" pitchFamily="34" charset="-128"/>
              </a:rPr>
              <a:t>Assessment of potential publication bias was problematic.  </a:t>
            </a:r>
          </a:p>
          <a:p>
            <a:pPr marL="0" indent="0">
              <a:buNone/>
            </a:pPr>
            <a:r>
              <a:rPr lang="en-US" sz="1800" dirty="0">
                <a:solidFill>
                  <a:srgbClr val="000000"/>
                </a:solidFill>
                <a:latin typeface="Arial" charset="0"/>
                <a:ea typeface="ＭＳ Ｐゴシック" pitchFamily="34" charset="-128"/>
              </a:rPr>
              <a:t> </a:t>
            </a:r>
          </a:p>
          <a:p>
            <a:pPr marL="0" indent="0">
              <a:buNone/>
            </a:pP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Tree>
    <p:extLst>
      <p:ext uri="{BB962C8B-B14F-4D97-AF65-F5344CB8AC3E}">
        <p14:creationId xmlns:p14="http://schemas.microsoft.com/office/powerpoint/2010/main" val="27414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Implications for practice</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79375" y="2294821"/>
            <a:ext cx="9064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900" dirty="0"/>
              <a:t>Prenatal identification of MCMA pregnancies is fundamental in their risk stratification and tailoring their antenatal care. </a:t>
            </a:r>
          </a:p>
          <a:p>
            <a:endParaRPr lang="en-US" sz="1900" dirty="0"/>
          </a:p>
          <a:p>
            <a:r>
              <a:rPr lang="en-US" sz="1900" dirty="0"/>
              <a:t>In </a:t>
            </a:r>
            <a:r>
              <a:rPr lang="en-US" sz="1900" dirty="0" smtClean="0"/>
              <a:t>this </a:t>
            </a:r>
            <a:r>
              <a:rPr lang="en-US" sz="1900" dirty="0"/>
              <a:t>systematic review, only 30% of IUDs were due to recognizable conditions such as TTTS. However, prenatal diagnosis of TTTS in MCMA twin pregnancy is challenging and it </a:t>
            </a:r>
            <a:r>
              <a:rPr lang="en-US" sz="1900" dirty="0" smtClean="0"/>
              <a:t>is </a:t>
            </a:r>
            <a:r>
              <a:rPr lang="en-US" sz="1900" dirty="0"/>
              <a:t>possible that some of the fetal losses labeled as unexpected were the result of undiagnosed </a:t>
            </a:r>
            <a:r>
              <a:rPr lang="en-US" sz="1900" dirty="0" smtClean="0"/>
              <a:t>TTTS. </a:t>
            </a:r>
            <a:r>
              <a:rPr lang="en-US" sz="1900" dirty="0"/>
              <a:t>Thorough regular examination of MCMA twins in order to look for signs of TTTS is needed (</a:t>
            </a:r>
            <a:r>
              <a:rPr lang="en-US" sz="1800" dirty="0"/>
              <a:t>serial assessment of </a:t>
            </a:r>
            <a:r>
              <a:rPr lang="en-US" sz="1800" dirty="0" smtClean="0"/>
              <a:t>amniotic </a:t>
            </a:r>
            <a:r>
              <a:rPr lang="en-US" sz="1800" dirty="0"/>
              <a:t>fluid, fetal urinary bladders and Doppler studies). </a:t>
            </a:r>
            <a:endParaRPr lang="en-US" sz="1900" dirty="0"/>
          </a:p>
          <a:p>
            <a:endParaRPr lang="en-US" sz="1900" dirty="0"/>
          </a:p>
          <a:p>
            <a:r>
              <a:rPr lang="en-US" sz="1900" dirty="0"/>
              <a:t>A policy of elective delivery at 32 weeks of gestation may look appropriate in view of the apparently higher risk of fetal demise occurring later on in gestation, but should be balanced against the potentially higher risk of neonatal morbidity. </a:t>
            </a:r>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54845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Implications for practice</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79375" y="2321032"/>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sz="2000" dirty="0"/>
          </a:p>
          <a:p>
            <a:r>
              <a:rPr lang="en-US" sz="2000" dirty="0"/>
              <a:t>It is unclear whether systematic evaluation of umbilical cords to diagnose entanglement may reduce the risk of fetal loss, as many of them are acute events that may not be easily predicted. </a:t>
            </a:r>
          </a:p>
          <a:p>
            <a:pPr marL="0" indent="0">
              <a:buNone/>
            </a:pPr>
            <a:endParaRPr lang="en-US" sz="2000" dirty="0"/>
          </a:p>
          <a:p>
            <a:r>
              <a:rPr lang="en-US" sz="2000" dirty="0"/>
              <a:t>A twice-weekly fetal monitoring starting from 24 – 26 weeks of gestation has been proposed in view of the high rate of perinatal loss occurring at 24 – 30 weeks of gestation. Despite this, parental counseling should stress the fact that a normal scan cannot completely rule out adverse events, as they may occur acutely.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86808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US" altLang="he-IL" sz="2800" b="1" dirty="0">
                <a:effectLst>
                  <a:outerShdw blurRad="50800" dist="38100" dir="2700000" algn="tl" rotWithShape="0">
                    <a:prstClr val="black">
                      <a:alpha val="40000"/>
                    </a:prstClr>
                  </a:outerShdw>
                </a:effectLst>
              </a:rPr>
              <a:t>Future perspectives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79375" y="2321032"/>
            <a:ext cx="8937625" cy="9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Large studies are needed in order to develop objective protocols for antenatal surveillance of MCMA twins, aiming at reducing the risk of perinatal mortality and morbidity in these pregnancies.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5260" y="345642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US" altLang="he-IL" sz="2800" b="1" dirty="0">
                <a:effectLst>
                  <a:outerShdw blurRad="50800" dist="38100" dir="2700000" algn="tl" rotWithShape="0">
                    <a:prstClr val="black">
                      <a:alpha val="40000"/>
                    </a:prstClr>
                  </a:outerShdw>
                </a:effectLst>
              </a:rPr>
              <a:t>Points for discussion</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53100" y="3955381"/>
            <a:ext cx="8937625"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In light of the improvement in the supportive treatment of </a:t>
            </a:r>
            <a:r>
              <a:rPr lang="en-US" sz="2000" dirty="0" smtClean="0"/>
              <a:t>premature </a:t>
            </a:r>
            <a:r>
              <a:rPr lang="en-US" sz="2000" dirty="0"/>
              <a:t>infants, should MCMA twins be delivered between 30-32 weeks in selected centers?</a:t>
            </a:r>
          </a:p>
          <a:p>
            <a:endParaRPr lang="en-US" sz="2000" dirty="0"/>
          </a:p>
          <a:p>
            <a:r>
              <a:rPr lang="en-US" sz="2000" dirty="0"/>
              <a:t>Can serial </a:t>
            </a:r>
            <a:r>
              <a:rPr lang="en-US" sz="2000" dirty="0" smtClean="0"/>
              <a:t>Doppler </a:t>
            </a:r>
            <a:r>
              <a:rPr lang="en-US" sz="2000" dirty="0"/>
              <a:t>examinations starting as early as the second trimester minimize unexpected IUD due to entanglement?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4343" name="TextBox 1"/>
          <p:cNvSpPr txBox="1">
            <a:spLocks noChangeArrowheads="1"/>
          </p:cNvSpPr>
          <p:nvPr/>
        </p:nvSpPr>
        <p:spPr bwMode="auto">
          <a:xfrm>
            <a:off x="6619" y="1782525"/>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2800" b="1" dirty="0">
                <a:effectLst>
                  <a:outerShdw blurRad="50800" dist="38100" dir="2700000" algn="tl" rotWithShape="0">
                    <a:prstClr val="black">
                      <a:alpha val="40000"/>
                    </a:prstClr>
                  </a:outerShdw>
                </a:effectLst>
              </a:rPr>
              <a:t>Introduction</a:t>
            </a:r>
          </a:p>
        </p:txBody>
      </p:sp>
      <p:sp>
        <p:nvSpPr>
          <p:cNvPr id="23" name="Segnaposto contenuto 2"/>
          <p:cNvSpPr txBox="1">
            <a:spLocks/>
          </p:cNvSpPr>
          <p:nvPr/>
        </p:nvSpPr>
        <p:spPr bwMode="auto">
          <a:xfrm>
            <a:off x="179388" y="2402922"/>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Monochorionic (MC) twin pregnancies are at higher risk of perinatal mortality and morbidity compared with dichorionic (DC) pregnancies. </a:t>
            </a:r>
          </a:p>
          <a:p>
            <a:pPr marL="0" indent="0">
              <a:buNone/>
              <a:defRPr/>
            </a:pPr>
            <a:endParaRPr lang="en-US" sz="1800" dirty="0"/>
          </a:p>
          <a:p>
            <a:pPr>
              <a:defRPr/>
            </a:pPr>
            <a:r>
              <a:rPr lang="en-US" sz="1800" dirty="0"/>
              <a:t>Certain complications are unique to MC placentas, such as twin – twin transfusion syndrome (TTTS), twin reversed arterial perfusion (TRAP) sequence and selective intrauterine growth restriction. </a:t>
            </a:r>
          </a:p>
          <a:p>
            <a:pPr marL="0" indent="0">
              <a:buNone/>
              <a:defRPr/>
            </a:pPr>
            <a:endParaRPr lang="en-US" sz="1800" dirty="0"/>
          </a:p>
          <a:p>
            <a:pPr>
              <a:defRPr/>
            </a:pPr>
            <a:r>
              <a:rPr lang="en-US" sz="1800" dirty="0"/>
              <a:t>Monoamnionicity carries a further increased risk of adverse pregnancy outcome compared with MC diamniotic pregnancies thus prenatal identification of monochorionic monoamniotic (MCMA) twins is fundamental. </a:t>
            </a:r>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4343" name="TextBox 1"/>
          <p:cNvSpPr txBox="1">
            <a:spLocks noChangeArrowheads="1"/>
          </p:cNvSpPr>
          <p:nvPr/>
        </p:nvSpPr>
        <p:spPr bwMode="auto">
          <a:xfrm>
            <a:off x="6619" y="1772251"/>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2800" b="1" dirty="0">
                <a:effectLst>
                  <a:outerShdw blurRad="50800" dist="38100" dir="2700000" algn="tl" rotWithShape="0">
                    <a:prstClr val="black">
                      <a:alpha val="40000"/>
                    </a:prstClr>
                  </a:outerShdw>
                </a:effectLst>
              </a:rPr>
              <a:t>Introduction</a:t>
            </a:r>
          </a:p>
        </p:txBody>
      </p:sp>
      <p:sp>
        <p:nvSpPr>
          <p:cNvPr id="23" name="Segnaposto contenuto 2"/>
          <p:cNvSpPr txBox="1">
            <a:spLocks/>
          </p:cNvSpPr>
          <p:nvPr/>
        </p:nvSpPr>
        <p:spPr bwMode="auto">
          <a:xfrm>
            <a:off x="179388" y="2347426"/>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There is no randomized controlled trial addressing the type and frequency of follow-up in MCMA pregnancy. </a:t>
            </a:r>
          </a:p>
          <a:p>
            <a:pPr>
              <a:defRPr/>
            </a:pPr>
            <a:endParaRPr lang="en-US" sz="1800" dirty="0"/>
          </a:p>
          <a:p>
            <a:pPr>
              <a:defRPr/>
            </a:pPr>
            <a:r>
              <a:rPr lang="en-US" sz="1800" dirty="0"/>
              <a:t>Some studies </a:t>
            </a:r>
            <a:r>
              <a:rPr lang="en-US" sz="1800" dirty="0" smtClean="0"/>
              <a:t>advocate </a:t>
            </a:r>
            <a:r>
              <a:rPr lang="en-US" sz="1800" b="1" dirty="0"/>
              <a:t>inpatient</a:t>
            </a:r>
            <a:r>
              <a:rPr lang="en-US" sz="1800" dirty="0"/>
              <a:t> follow-up of these pregnancies with serial ultrasound and cardiotocographic (CTG) assessment, while others report no difference in the perinatal outcome between cases managed as inpatients and those managed as </a:t>
            </a:r>
            <a:r>
              <a:rPr lang="en-US" sz="1800" b="1" dirty="0"/>
              <a:t>outpatients</a:t>
            </a:r>
            <a:r>
              <a:rPr lang="en-US" sz="1800" dirty="0"/>
              <a:t>. </a:t>
            </a:r>
            <a:endParaRPr lang="en-US" sz="1800" dirty="0" smtClean="0"/>
          </a:p>
          <a:p>
            <a:pPr>
              <a:defRPr/>
            </a:pPr>
            <a:endParaRPr lang="en-US" sz="1800" dirty="0" smtClean="0"/>
          </a:p>
          <a:p>
            <a:pPr>
              <a:defRPr/>
            </a:pPr>
            <a:r>
              <a:rPr lang="en-US" sz="1800" dirty="0" smtClean="0"/>
              <a:t>No </a:t>
            </a:r>
            <a:r>
              <a:rPr lang="en-US" sz="1800" dirty="0"/>
              <a:t>specific recommendation on how to manage MCMA twins is provided by the different national bodies. </a:t>
            </a:r>
          </a:p>
          <a:p>
            <a:pPr>
              <a:defRPr/>
            </a:pPr>
            <a:endParaRPr lang="en-US" sz="1800" dirty="0"/>
          </a:p>
          <a:p>
            <a:pPr>
              <a:defRPr/>
            </a:pPr>
            <a:r>
              <a:rPr lang="en-US" sz="1800" dirty="0"/>
              <a:t>MCMA pregnancies are usually delivered between 32 and 34 weeks of gestation in view of the reported high risk of unexpected fetal loss with advancing gestation. </a:t>
            </a:r>
            <a:endParaRPr lang="en-US" sz="1800" dirty="0"/>
          </a:p>
          <a:p>
            <a:pPr marL="0" indent="0">
              <a:buNone/>
              <a:defRPr/>
            </a:pPr>
            <a:endParaRPr lang="en-US" sz="2000" dirty="0"/>
          </a:p>
          <a:p>
            <a:pPr marL="0" indent="0">
              <a:buNone/>
              <a:defRPr/>
            </a:pPr>
            <a:r>
              <a:rPr lang="en-US" sz="2000" dirty="0" smtClean="0"/>
              <a:t> </a:t>
            </a:r>
            <a:endParaRPr lang="en-US" sz="2000" dirty="0"/>
          </a:p>
          <a:p>
            <a:pPr>
              <a:defRPr/>
            </a:pPr>
            <a:endParaRPr lang="en-US" sz="20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325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8" name="Content Placeholder 2"/>
          <p:cNvSpPr txBox="1">
            <a:spLocks/>
          </p:cNvSpPr>
          <p:nvPr/>
        </p:nvSpPr>
        <p:spPr>
          <a:xfrm>
            <a:off x="495300" y="2554115"/>
            <a:ext cx="8210550" cy="32329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600" b="1" i="1" dirty="0">
                <a:latin typeface="Arial" panose="020B0604020202020204" pitchFamily="34" charset="0"/>
                <a:ea typeface="Arial" charset="0"/>
                <a:cs typeface="Arial" panose="020B0604020202020204" pitchFamily="34" charset="0"/>
              </a:rPr>
              <a:t>Primary</a:t>
            </a:r>
            <a:r>
              <a:rPr lang="en-US" b="1" i="1" dirty="0">
                <a:latin typeface="Arial" panose="020B0604020202020204" pitchFamily="34" charset="0"/>
                <a:ea typeface="Arial" charset="0"/>
                <a:cs typeface="Arial" panose="020B0604020202020204" pitchFamily="34" charset="0"/>
              </a:rPr>
              <a:t> </a:t>
            </a:r>
          </a:p>
          <a:p>
            <a:pPr>
              <a:lnSpc>
                <a:spcPct val="110000"/>
              </a:lnSpc>
            </a:pPr>
            <a:r>
              <a:rPr lang="en-US" sz="2600" dirty="0">
                <a:latin typeface="Arial" panose="020B0604020202020204" pitchFamily="34" charset="0"/>
                <a:cs typeface="Arial" panose="020B0604020202020204" pitchFamily="34" charset="0"/>
              </a:rPr>
              <a:t>Quantify the incidence of perinatal mortality in MCMA twin pregnancies, according to gestational age. </a:t>
            </a:r>
            <a:endParaRPr lang="en-US" sz="2600" b="1" i="1" dirty="0">
              <a:latin typeface="Arial" panose="020B0604020202020204" pitchFamily="34" charset="0"/>
              <a:ea typeface="Arial" charset="0"/>
              <a:cs typeface="Arial" panose="020B0604020202020204" pitchFamily="34" charset="0"/>
            </a:endParaRPr>
          </a:p>
          <a:p>
            <a:pPr>
              <a:lnSpc>
                <a:spcPct val="110000"/>
              </a:lnSpc>
            </a:pPr>
            <a:endParaRPr lang="en-US" sz="2600" b="1" i="1" dirty="0" smtClean="0">
              <a:latin typeface="Arial" panose="020B0604020202020204" pitchFamily="34" charset="0"/>
              <a:ea typeface="Arial" charset="0"/>
              <a:cs typeface="Arial" panose="020B0604020202020204" pitchFamily="34" charset="0"/>
            </a:endParaRPr>
          </a:p>
          <a:p>
            <a:pPr>
              <a:lnSpc>
                <a:spcPct val="110000"/>
              </a:lnSpc>
            </a:pPr>
            <a:r>
              <a:rPr lang="en-US" sz="2600" b="1" i="1" dirty="0" smtClean="0">
                <a:latin typeface="Arial" panose="020B0604020202020204" pitchFamily="34" charset="0"/>
                <a:ea typeface="Arial" charset="0"/>
                <a:cs typeface="Arial" panose="020B0604020202020204" pitchFamily="34" charset="0"/>
              </a:rPr>
              <a:t>Secondary </a:t>
            </a:r>
            <a:endParaRPr lang="en-US" sz="2600" b="1" i="1" dirty="0">
              <a:latin typeface="Arial" panose="020B0604020202020204" pitchFamily="34" charset="0"/>
              <a:ea typeface="Arial" charset="0"/>
              <a:cs typeface="Arial" panose="020B0604020202020204" pitchFamily="34" charset="0"/>
            </a:endParaRPr>
          </a:p>
          <a:p>
            <a:pPr>
              <a:lnSpc>
                <a:spcPct val="110000"/>
              </a:lnSpc>
            </a:pPr>
            <a:r>
              <a:rPr lang="en-US" sz="2600" dirty="0">
                <a:latin typeface="Arial" panose="020B0604020202020204" pitchFamily="34" charset="0"/>
                <a:cs typeface="Arial" panose="020B0604020202020204" pitchFamily="34" charset="0"/>
              </a:rPr>
              <a:t>Ascertain the risk of mortality in pregnancies managed as inpatients compared with those managed as outpatients. </a:t>
            </a:r>
          </a:p>
          <a:p>
            <a:pPr>
              <a:lnSpc>
                <a:spcPct val="110000"/>
              </a:lnSpc>
            </a:pPr>
            <a:endParaRPr lang="en-US" sz="2600" b="1" i="1" dirty="0">
              <a:latin typeface="Arial" panose="020B0604020202020204" pitchFamily="34" charset="0"/>
              <a:ea typeface="Arial" charset="0"/>
              <a:cs typeface="Arial" panose="020B0604020202020204" pitchFamily="34" charset="0"/>
            </a:endParaRPr>
          </a:p>
          <a:p>
            <a:endParaRPr lang="en-US" dirty="0">
              <a:latin typeface="Arial" charset="0"/>
              <a:ea typeface="Arial" charset="0"/>
              <a:cs typeface="Arial" charset="0"/>
            </a:endParaRPr>
          </a:p>
        </p:txBody>
      </p:sp>
      <p:sp>
        <p:nvSpPr>
          <p:cNvPr id="19" name="Rectangle 8"/>
          <p:cNvSpPr>
            <a:spLocks noChangeArrowheads="1"/>
          </p:cNvSpPr>
          <p:nvPr/>
        </p:nvSpPr>
        <p:spPr bwMode="auto">
          <a:xfrm>
            <a:off x="0" y="18139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Aims of the study</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C708F42D-47A8-5C47-8EEB-1AF7955400A0}"/>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775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a:solidFill>
                  <a:srgbClr val="000000"/>
                </a:solidFill>
                <a:effectLst>
                  <a:outerShdw blurRad="50800" dist="38100" dir="2700000" algn="tl" rotWithShape="0">
                    <a:prstClr val="black">
                      <a:alpha val="40000"/>
                    </a:prstClr>
                  </a:outerShdw>
                </a:effectLst>
              </a:rPr>
              <a:t>ethods – Primary outcomes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20" y="2367528"/>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defRPr/>
            </a:pPr>
            <a:r>
              <a:rPr lang="en-US" sz="2000" dirty="0"/>
              <a:t>Incidence of intrauterine death (IUD), neonatal death (NND) and perinatal death (PND) in MCMA twins in the following gestational age windows: 24–30 weeks, 31–32 weeks, 33–34 weeks, 35–36 weeks and ≥ 37 weeks. </a:t>
            </a:r>
            <a:endParaRPr lang="he-IL" sz="2000" dirty="0"/>
          </a:p>
          <a:p>
            <a:pPr algn="l">
              <a:defRPr/>
            </a:pPr>
            <a:endParaRPr lang="he-IL" sz="2000" dirty="0"/>
          </a:p>
          <a:p>
            <a:pPr>
              <a:defRPr/>
            </a:pPr>
            <a:r>
              <a:rPr lang="en-US" sz="2000" b="1" dirty="0"/>
              <a:t>IUD</a:t>
            </a:r>
            <a:r>
              <a:rPr lang="he-IL" sz="2000" dirty="0"/>
              <a:t> </a:t>
            </a:r>
            <a:r>
              <a:rPr lang="en-US" sz="2000" dirty="0"/>
              <a:t>=</a:t>
            </a:r>
            <a:r>
              <a:rPr lang="en-US" sz="2000" dirty="0" smtClean="0"/>
              <a:t> </a:t>
            </a:r>
            <a:r>
              <a:rPr lang="en-US" sz="2000" dirty="0"/>
              <a:t>Fetal demise from 24 </a:t>
            </a:r>
            <a:r>
              <a:rPr lang="en-US" sz="2000" dirty="0" smtClean="0"/>
              <a:t>weeks’ gestation, divided into: single </a:t>
            </a:r>
            <a:r>
              <a:rPr lang="en-US" sz="2000" dirty="0"/>
              <a:t>(sIUD) and double (dIUD) according to the death of one or both    twins. </a:t>
            </a:r>
          </a:p>
          <a:p>
            <a:pPr marL="357188" indent="-357188">
              <a:buNone/>
              <a:defRPr/>
            </a:pPr>
            <a:r>
              <a:rPr lang="en-US" sz="2000" dirty="0"/>
              <a:t>     Sudden or unexpected - IUD occurring in a MCMA twin without a prior recognizable chronic condition such as transfusion events or growth abnormalities. </a:t>
            </a:r>
          </a:p>
          <a:p>
            <a:pPr>
              <a:defRPr/>
            </a:pPr>
            <a:r>
              <a:rPr lang="en-US" sz="2000" b="1" dirty="0"/>
              <a:t>NND</a:t>
            </a:r>
            <a:r>
              <a:rPr lang="en-US" sz="2000" dirty="0"/>
              <a:t> </a:t>
            </a:r>
            <a:r>
              <a:rPr lang="en-US" sz="2000" dirty="0" smtClean="0"/>
              <a:t>= </a:t>
            </a:r>
            <a:r>
              <a:rPr lang="en-US" sz="2000" dirty="0"/>
              <a:t>Death of at least one of the newborns up to 28 days postpartum.</a:t>
            </a:r>
          </a:p>
          <a:p>
            <a:pPr>
              <a:defRPr/>
            </a:pPr>
            <a:r>
              <a:rPr lang="en-US" sz="2000" b="1" dirty="0"/>
              <a:t>PND </a:t>
            </a:r>
            <a:r>
              <a:rPr lang="en-US" sz="2000" dirty="0"/>
              <a:t>=</a:t>
            </a:r>
            <a:r>
              <a:rPr lang="en-US" sz="2000" dirty="0" smtClean="0"/>
              <a:t> </a:t>
            </a:r>
            <a:r>
              <a:rPr lang="en-US" sz="2000" dirty="0"/>
              <a:t>IUD plus NND. </a:t>
            </a:r>
          </a:p>
          <a:p>
            <a:pPr algn="l">
              <a:defRPr/>
            </a:pPr>
            <a:endParaRPr lang="en-US" sz="2000" dirty="0"/>
          </a:p>
          <a:p>
            <a:pPr>
              <a:defRPr/>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DD5C031B-27CD-4940-89F6-D622A5A23775}"/>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9267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rPr>
              <a:t>M</a:t>
            </a:r>
            <a:r>
              <a:rPr lang="en-US" altLang="en-US" sz="2800" b="1" dirty="0">
                <a:solidFill>
                  <a:srgbClr val="000000"/>
                </a:solidFill>
                <a:effectLst>
                  <a:outerShdw blurRad="50800" dist="38100" dir="2700000" algn="tl" rotWithShape="0">
                    <a:prstClr val="black">
                      <a:alpha val="40000"/>
                    </a:prstClr>
                  </a:outerShdw>
                </a:effectLst>
              </a:rPr>
              <a:t>ethods</a:t>
            </a:r>
            <a:r>
              <a:rPr lang="en-US" altLang="en-US" sz="2800" b="1" dirty="0">
                <a:solidFill>
                  <a:srgbClr val="000000"/>
                </a:solidFill>
              </a:rPr>
              <a:t> – </a:t>
            </a:r>
            <a:r>
              <a:rPr lang="en-US" altLang="en-US" sz="2800" b="1" dirty="0">
                <a:solidFill>
                  <a:srgbClr val="000000"/>
                </a:solidFill>
                <a:effectLst>
                  <a:outerShdw blurRad="50800" dist="38100" dir="2700000" algn="tl" rotWithShape="0">
                    <a:prstClr val="black">
                      <a:alpha val="40000"/>
                    </a:prstClr>
                  </a:outerShdw>
                </a:effectLst>
              </a:rPr>
              <a:t>Secondary</a:t>
            </a:r>
            <a:r>
              <a:rPr lang="en-US" altLang="en-US" sz="2800" b="1" dirty="0">
                <a:solidFill>
                  <a:srgbClr val="000000"/>
                </a:solidFill>
              </a:rPr>
              <a:t> </a:t>
            </a:r>
            <a:r>
              <a:rPr lang="en-US" altLang="en-US" sz="2800" b="1" dirty="0">
                <a:solidFill>
                  <a:srgbClr val="000000"/>
                </a:solidFill>
                <a:effectLst>
                  <a:outerShdw blurRad="50800" dist="38100" dir="2700000" algn="tl" rotWithShape="0">
                    <a:prstClr val="black">
                      <a:alpha val="40000"/>
                    </a:prstClr>
                  </a:outerShdw>
                </a:effectLst>
              </a:rPr>
              <a:t>outcomes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20" y="2511893"/>
            <a:ext cx="8826960" cy="321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Incidence of IUD, NND and PND in twins according to the type of fetal monitoring. Twin pregnancies were divided into those admitted electively to the hospital for fetal monitoring (inpatients) and those followed up as outpatients. </a:t>
            </a:r>
          </a:p>
          <a:p>
            <a:pPr marL="357188" indent="-357188">
              <a:buNone/>
            </a:pPr>
            <a:endParaRPr lang="en-US" sz="2000" dirty="0"/>
          </a:p>
          <a:p>
            <a:r>
              <a:rPr lang="en-US" sz="2000" dirty="0"/>
              <a:t>Incidence of delivery ahead of schedule in MCMA twin pregnancies scheduled for elective delivery at 32 weeks and those scheduled for delivery between 32 and 34 weeks of gestation.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614AA150-24B1-124F-943F-F40D84FC8AC6}"/>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22029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6727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20" y="2486493"/>
            <a:ext cx="8826960" cy="33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2000" b="1" dirty="0">
                <a:latin typeface="Arial" charset="0"/>
                <a:ea typeface="Arial" charset="0"/>
                <a:cs typeface="Arial" charset="0"/>
              </a:rPr>
              <a:t>Inclusion</a:t>
            </a:r>
            <a:r>
              <a:rPr lang="en-US" sz="2000" dirty="0">
                <a:latin typeface="Arial" charset="0"/>
                <a:ea typeface="Arial" charset="0"/>
                <a:cs typeface="Arial" charset="0"/>
              </a:rPr>
              <a:t> </a:t>
            </a:r>
          </a:p>
          <a:p>
            <a:r>
              <a:rPr lang="en-US" sz="2000" dirty="0"/>
              <a:t>Studies reporting the number of MCMA twin pregnancies in each </a:t>
            </a:r>
            <a:r>
              <a:rPr lang="en-US" sz="2000" dirty="0" smtClean="0"/>
              <a:t>gestational-age </a:t>
            </a:r>
            <a:r>
              <a:rPr lang="en-US" sz="2000" dirty="0"/>
              <a:t>window and the relative number of deaths.</a:t>
            </a:r>
          </a:p>
          <a:p>
            <a:pPr marL="0" indent="0">
              <a:buNone/>
            </a:pPr>
            <a:endParaRPr lang="en-US" sz="2000" dirty="0"/>
          </a:p>
          <a:p>
            <a:pPr marL="0" indent="0">
              <a:buNone/>
            </a:pPr>
            <a:r>
              <a:rPr lang="en-US" sz="2000" b="1" dirty="0"/>
              <a:t>Exclusion</a:t>
            </a:r>
          </a:p>
          <a:p>
            <a:r>
              <a:rPr lang="en-US" sz="2000" dirty="0"/>
              <a:t>Studies including cases with fetal anomaly.</a:t>
            </a:r>
          </a:p>
          <a:p>
            <a:r>
              <a:rPr lang="en-US" sz="2000" dirty="0" smtClean="0"/>
              <a:t>Case reports, abstracts and case </a:t>
            </a:r>
            <a:r>
              <a:rPr lang="en-US" sz="2000" dirty="0"/>
              <a:t>series with fewer than three cases.</a:t>
            </a:r>
          </a:p>
          <a:p>
            <a:r>
              <a:rPr lang="en-US" sz="2000" dirty="0"/>
              <a:t>Studies published before 2000.</a:t>
            </a:r>
          </a:p>
          <a:p>
            <a:endParaRPr lang="en-US" sz="2000" b="1" dirty="0"/>
          </a:p>
          <a:p>
            <a:endParaRPr lang="en-US" sz="2000" dirty="0">
              <a:latin typeface="Arial" charset="0"/>
              <a:ea typeface="Arial" charset="0"/>
              <a:cs typeface="Arial" charset="0"/>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BEC5B8E7-22F1-4E49-90B9-223DBCC7D7CB}"/>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111271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0" y="175424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sz="2800" b="1" dirty="0">
                <a:solidFill>
                  <a:srgbClr val="000000"/>
                </a:solidFill>
                <a:effectLst>
                  <a:outerShdw blurRad="50800" dist="38100" dir="2700000" algn="tl" rotWithShape="0">
                    <a:prstClr val="black">
                      <a:alpha val="40000"/>
                    </a:prstClr>
                  </a:outerShdw>
                </a:effectLst>
              </a:rPr>
              <a:t>Included studies</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5">
            <a:extLst>
              <a:ext uri="{FF2B5EF4-FFF2-40B4-BE49-F238E27FC236}">
                <a16:creationId xmlns:a16="http://schemas.microsoft.com/office/drawing/2014/main" id="{7F9DE793-C27F-294E-A24A-3FA4ECE6E6EF}"/>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3614E320-8F0D-E54C-AB50-014972FDE9DF}"/>
              </a:ext>
            </a:extLst>
          </p:cNvPr>
          <p:cNvPicPr>
            <a:picLocks noChangeAspect="1"/>
          </p:cNvPicPr>
          <p:nvPr/>
        </p:nvPicPr>
        <p:blipFill>
          <a:blip r:embed="rId4"/>
          <a:stretch>
            <a:fillRect/>
          </a:stretch>
        </p:blipFill>
        <p:spPr>
          <a:xfrm>
            <a:off x="2978150" y="2287740"/>
            <a:ext cx="3187700" cy="4267200"/>
          </a:xfrm>
          <a:prstGeom prst="rect">
            <a:avLst/>
          </a:prstGeom>
        </p:spPr>
      </p:pic>
      <p:sp>
        <p:nvSpPr>
          <p:cNvPr id="21" name="Oval 5">
            <a:extLst>
              <a:ext uri="{FF2B5EF4-FFF2-40B4-BE49-F238E27FC236}">
                <a16:creationId xmlns:a16="http://schemas.microsoft.com/office/drawing/2014/main" id="{5E1F6A18-B7DF-1746-B3BE-E57731E57226}"/>
              </a:ext>
            </a:extLst>
          </p:cNvPr>
          <p:cNvSpPr/>
          <p:nvPr/>
        </p:nvSpPr>
        <p:spPr>
          <a:xfrm>
            <a:off x="3341163" y="5814785"/>
            <a:ext cx="2232025" cy="5762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92767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1" y="176680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sz="2800" b="1" dirty="0">
                <a:solidFill>
                  <a:srgbClr val="000000"/>
                </a:solidFill>
                <a:effectLst>
                  <a:outerShdw blurRad="50800" dist="38100" dir="2700000" algn="tl" rotWithShape="0">
                    <a:prstClr val="black">
                      <a:alpha val="40000"/>
                    </a:prstClr>
                  </a:outerShdw>
                </a:effectLst>
              </a:rPr>
              <a:t>General characteristics of included studies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5">
            <a:extLst>
              <a:ext uri="{FF2B5EF4-FFF2-40B4-BE49-F238E27FC236}">
                <a16:creationId xmlns:a16="http://schemas.microsoft.com/office/drawing/2014/main" id="{241A8DED-57A1-8040-A57C-FC164D82B1FD}"/>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9C7FDDC9-3C95-5849-B92E-6928D10B0110}"/>
              </a:ext>
            </a:extLst>
          </p:cNvPr>
          <p:cNvPicPr>
            <a:picLocks noChangeAspect="1"/>
          </p:cNvPicPr>
          <p:nvPr/>
        </p:nvPicPr>
        <p:blipFill rotWithShape="1">
          <a:blip r:embed="rId4"/>
          <a:srcRect t="5783"/>
          <a:stretch/>
        </p:blipFill>
        <p:spPr>
          <a:xfrm>
            <a:off x="355600" y="2281167"/>
            <a:ext cx="6362454" cy="4261431"/>
          </a:xfrm>
          <a:prstGeom prst="rect">
            <a:avLst/>
          </a:prstGeom>
        </p:spPr>
      </p:pic>
      <p:sp>
        <p:nvSpPr>
          <p:cNvPr id="4" name="מלבן 3">
            <a:extLst>
              <a:ext uri="{FF2B5EF4-FFF2-40B4-BE49-F238E27FC236}">
                <a16:creationId xmlns:a16="http://schemas.microsoft.com/office/drawing/2014/main" id="{6D9F6C4B-210B-5B46-8C90-CB0A5430320A}"/>
              </a:ext>
            </a:extLst>
          </p:cNvPr>
          <p:cNvSpPr/>
          <p:nvPr/>
        </p:nvSpPr>
        <p:spPr>
          <a:xfrm>
            <a:off x="6108700" y="2387600"/>
            <a:ext cx="609354" cy="4064000"/>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TextBox 4">
            <a:extLst>
              <a:ext uri="{FF2B5EF4-FFF2-40B4-BE49-F238E27FC236}">
                <a16:creationId xmlns:a16="http://schemas.microsoft.com/office/drawing/2014/main" id="{F2F8D653-E36C-2441-A73A-A7DCB41BDAA2}"/>
              </a:ext>
            </a:extLst>
          </p:cNvPr>
          <p:cNvSpPr txBox="1"/>
          <p:nvPr/>
        </p:nvSpPr>
        <p:spPr>
          <a:xfrm>
            <a:off x="6749344" y="2443162"/>
            <a:ext cx="2425947" cy="3970318"/>
          </a:xfrm>
          <a:prstGeom prst="rect">
            <a:avLst/>
          </a:prstGeom>
          <a:noFill/>
        </p:spPr>
        <p:txBody>
          <a:bodyPr wrap="square" rtlCol="1">
            <a:spAutoFit/>
          </a:bodyPr>
          <a:lstStyle/>
          <a:p>
            <a:pPr marL="285750" indent="-285750">
              <a:buFont typeface="Arial" panose="020B0604020202020204" pitchFamily="34" charset="0"/>
              <a:buChar char="•"/>
            </a:pPr>
            <a:r>
              <a:rPr lang="en-US" dirty="0" smtClean="0"/>
              <a:t>Included </a:t>
            </a:r>
            <a:r>
              <a:rPr lang="en-US" dirty="0"/>
              <a:t>in </a:t>
            </a:r>
            <a:r>
              <a:rPr lang="en-US" dirty="0" smtClean="0"/>
              <a:t>studies: </a:t>
            </a:r>
            <a:r>
              <a:rPr lang="en-US" b="1" dirty="0" smtClean="0"/>
              <a:t>1068</a:t>
            </a:r>
            <a:r>
              <a:rPr lang="en-US" dirty="0" smtClean="0"/>
              <a:t>  MCMA pregnancies </a:t>
            </a:r>
            <a:endParaRPr lang="en-US" dirty="0"/>
          </a:p>
          <a:p>
            <a:r>
              <a:rPr lang="en-US" dirty="0"/>
              <a:t>     (2136 </a:t>
            </a:r>
            <a:r>
              <a:rPr lang="en-US" dirty="0" smtClean="0"/>
              <a:t>twins).</a:t>
            </a:r>
            <a:endParaRPr lang="en-US" dirty="0"/>
          </a:p>
          <a:p>
            <a:endParaRPr lang="en-US" dirty="0"/>
          </a:p>
          <a:p>
            <a:pPr marL="285750" indent="-285750">
              <a:buFont typeface="Arial" panose="020B0604020202020204" pitchFamily="34" charset="0"/>
              <a:buChar char="•"/>
            </a:pPr>
            <a:r>
              <a:rPr lang="en-US" dirty="0" smtClean="0"/>
              <a:t>Included in systematic review: </a:t>
            </a:r>
            <a:r>
              <a:rPr lang="en-US" b="1" dirty="0"/>
              <a:t>814 </a:t>
            </a:r>
            <a:r>
              <a:rPr lang="en-US" dirty="0" smtClean="0"/>
              <a:t>pregnancies (1628 </a:t>
            </a:r>
            <a:r>
              <a:rPr lang="en-US" dirty="0"/>
              <a:t>twins</a:t>
            </a:r>
            <a:r>
              <a:rPr lang="en-US" dirty="0" smtClean="0"/>
              <a:t>) with              data </a:t>
            </a:r>
            <a:r>
              <a:rPr lang="en-US" dirty="0" smtClean="0"/>
              <a:t>available on perinatal </a:t>
            </a:r>
            <a:r>
              <a:rPr lang="en-US" dirty="0"/>
              <a:t>mortality according to </a:t>
            </a:r>
            <a:r>
              <a:rPr lang="en-US" dirty="0" smtClean="0"/>
              <a:t>gestational </a:t>
            </a:r>
            <a:r>
              <a:rPr lang="en-US" dirty="0"/>
              <a:t>age at </a:t>
            </a:r>
            <a:r>
              <a:rPr lang="en-US" dirty="0" smtClean="0"/>
              <a:t>loss.</a:t>
            </a:r>
            <a:endParaRPr lang="he-IL" dirty="0"/>
          </a:p>
        </p:txBody>
      </p:sp>
    </p:spTree>
    <p:extLst>
      <p:ext uri="{BB962C8B-B14F-4D97-AF65-F5344CB8AC3E}">
        <p14:creationId xmlns:p14="http://schemas.microsoft.com/office/powerpoint/2010/main" val="460647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2041</TotalTime>
  <Words>2044</Words>
  <Application>Microsoft Office PowerPoint</Application>
  <PresentationFormat>On-screen Show (4:3)</PresentationFormat>
  <Paragraphs>258</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145</cp:revision>
  <dcterms:created xsi:type="dcterms:W3CDTF">2018-05-11T23:46:17Z</dcterms:created>
  <dcterms:modified xsi:type="dcterms:W3CDTF">2019-01-21T10:51:55Z</dcterms:modified>
</cp:coreProperties>
</file>