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9"/>
  </p:notesMasterIdLst>
  <p:sldIdLst>
    <p:sldId id="309" r:id="rId3"/>
    <p:sldId id="363" r:id="rId4"/>
    <p:sldId id="340" r:id="rId5"/>
    <p:sldId id="344" r:id="rId6"/>
    <p:sldId id="385" r:id="rId7"/>
    <p:sldId id="364" r:id="rId8"/>
    <p:sldId id="351" r:id="rId9"/>
    <p:sldId id="376" r:id="rId10"/>
    <p:sldId id="383" r:id="rId11"/>
    <p:sldId id="384" r:id="rId12"/>
    <p:sldId id="360" r:id="rId13"/>
    <p:sldId id="355" r:id="rId14"/>
    <p:sldId id="353" r:id="rId15"/>
    <p:sldId id="366" r:id="rId16"/>
    <p:sldId id="367" r:id="rId17"/>
    <p:sldId id="368" r:id="rId18"/>
    <p:sldId id="361" r:id="rId19"/>
    <p:sldId id="380" r:id="rId20"/>
    <p:sldId id="377" r:id="rId21"/>
    <p:sldId id="371" r:id="rId22"/>
    <p:sldId id="386" r:id="rId23"/>
    <p:sldId id="387" r:id="rId24"/>
    <p:sldId id="388" r:id="rId25"/>
    <p:sldId id="373" r:id="rId26"/>
    <p:sldId id="374" r:id="rId27"/>
    <p:sldId id="382" r:id="rId28"/>
  </p:sldIdLst>
  <p:sldSz cx="9144000" cy="6858000" type="screen4x3"/>
  <p:notesSz cx="6858000" cy="9144000"/>
  <p:defaultTextStyle>
    <a:defPPr>
      <a:defRPr lang="en-GB"/>
    </a:defPPr>
    <a:lvl1pPr marL="0" lvl="0"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1pPr>
    <a:lvl2pPr marL="457200" lvl="1"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2pPr>
    <a:lvl3pPr marL="914400" lvl="2"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3pPr>
    <a:lvl4pPr marL="1371600" lvl="3"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4pPr>
    <a:lvl5pPr marL="1828800" lvl="4"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5pPr>
    <a:lvl6pPr marL="2286000" lvl="5"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6pPr>
    <a:lvl7pPr marL="2743200" lvl="6"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7pPr>
    <a:lvl8pPr marL="3200400" lvl="7"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8pPr>
    <a:lvl9pPr marL="3657600" lvl="8" indent="0" algn="l" defTabSz="91440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445895"/>
    <a:srgbClr val="F0F3FB"/>
    <a:srgbClr val="DEDDDA"/>
    <a:srgbClr val="E6B9B8"/>
    <a:srgbClr val="DAD8D4"/>
    <a:srgbClr val="EADEE7"/>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414" autoAdjust="0"/>
    <p:restoredTop sz="85515" autoAdjust="0"/>
  </p:normalViewPr>
  <p:slideViewPr>
    <p:cSldViewPr snapToObjects="1" showGuides="1">
      <p:cViewPr>
        <p:scale>
          <a:sx n="90" d="100"/>
          <a:sy n="90" d="100"/>
        </p:scale>
        <p:origin x="-2244" y="-312"/>
      </p:cViewPr>
      <p:guideLst>
        <p:guide orient="horz" pos="2160"/>
        <p:guide pos="2889"/>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p>
            <a:pPr lvl="0" eaLnBrk="1" hangingPunct="1"/>
            <a:endParaRPr sz="1200" dirty="0"/>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p>
            <a:pPr lvl="0" algn="r" eaLnBrk="1" hangingPunct="1"/>
            <a:endParaRPr sz="1200" dirty="0"/>
          </a:p>
        </p:txBody>
      </p:sp>
      <p:sp>
        <p:nvSpPr>
          <p:cNvPr id="29700" name="Rectangle 4"/>
          <p:cNvSpPr>
            <a:spLocks noGrp="1" noRot="1" noChangeAspec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p>
            <a:pPr lvl="0" eaLnBrk="1" hangingPunct="1"/>
            <a:endParaRPr sz="1200" dirty="0"/>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p>
            <a:pPr lvl="0" algn="r" eaLnBrk="1" hangingPunct="1"/>
            <a:fld id="{9A0DB2DC-4C9A-4742-B13C-FB6460FD3503}" type="slidenum">
              <a:rPr lang="en-GB" altLang="en-US" sz="1200" dirty="0"/>
              <a:pPr lvl="0" algn="r" eaLnBrk="1" hangingPunct="1"/>
              <a:t>‹#›</a:t>
            </a:fld>
            <a:endParaRPr lang="en-GB" altLang="en-US" sz="1200" dirty="0"/>
          </a:p>
        </p:txBody>
      </p:sp>
    </p:spTree>
    <p:extLst>
      <p:ext uri="{BB962C8B-B14F-4D97-AF65-F5344CB8AC3E}">
        <p14:creationId xmlns:p14="http://schemas.microsoft.com/office/powerpoint/2010/main" val="383309571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a:t>
            </a:fld>
            <a:endParaRPr lang="en-GB" altLang="en-US" sz="1200" dirty="0"/>
          </a:p>
        </p:txBody>
      </p:sp>
      <p:sp>
        <p:nvSpPr>
          <p:cNvPr id="30723" name="Rectangle 2"/>
          <p:cNvSpPr>
            <a:spLocks noGrp="1" noRot="1" noChangeAspect="1" noTextEdit="1"/>
          </p:cNvSpPr>
          <p:nvPr>
            <p:ph type="sldImg"/>
          </p:nvPr>
        </p:nvSpPr>
        <p:spPr/>
      </p:sp>
      <p:sp>
        <p:nvSpPr>
          <p:cNvPr id="3072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10</a:t>
            </a:fld>
            <a:endParaRPr lang="en-GB" altLang="en-US" sz="1200" dirty="0"/>
          </a:p>
        </p:txBody>
      </p:sp>
      <p:sp>
        <p:nvSpPr>
          <p:cNvPr id="39939" name="Rectangle 2"/>
          <p:cNvSpPr>
            <a:spLocks noGrp="1" noRot="1" noChangeAspect="1" noTextEdit="1"/>
          </p:cNvSpPr>
          <p:nvPr>
            <p:ph type="sldImg"/>
          </p:nvPr>
        </p:nvSpPr>
        <p:spPr/>
      </p:sp>
      <p:sp>
        <p:nvSpPr>
          <p:cNvPr id="39940"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11</a:t>
            </a:fld>
            <a:endParaRPr lang="en-GB" altLang="en-US" sz="1200" dirty="0"/>
          </a:p>
        </p:txBody>
      </p:sp>
      <p:sp>
        <p:nvSpPr>
          <p:cNvPr id="40963" name="Rectangle 2"/>
          <p:cNvSpPr>
            <a:spLocks noGrp="1" noRot="1" noChangeAspect="1" noTextEdit="1"/>
          </p:cNvSpPr>
          <p:nvPr>
            <p:ph type="sldImg"/>
          </p:nvPr>
        </p:nvSpPr>
        <p:spPr/>
      </p:sp>
      <p:sp>
        <p:nvSpPr>
          <p:cNvPr id="4096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12</a:t>
            </a:fld>
            <a:endParaRPr lang="en-GB" altLang="en-US" sz="1200" dirty="0">
              <a:solidFill>
                <a:srgbClr val="000000"/>
              </a:solidFill>
            </a:endParaRPr>
          </a:p>
        </p:txBody>
      </p:sp>
      <p:sp>
        <p:nvSpPr>
          <p:cNvPr id="41987" name="Rectangle 2"/>
          <p:cNvSpPr>
            <a:spLocks noGrp="1" noRot="1" noChangeAspect="1" noTextEdit="1"/>
          </p:cNvSpPr>
          <p:nvPr>
            <p:ph type="sldImg"/>
          </p:nvPr>
        </p:nvSpPr>
        <p:spPr/>
      </p:sp>
      <p:sp>
        <p:nvSpPr>
          <p:cNvPr id="41988"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13</a:t>
            </a:fld>
            <a:endParaRPr lang="en-GB" altLang="en-US" sz="1200" dirty="0">
              <a:solidFill>
                <a:srgbClr val="000000"/>
              </a:solidFill>
            </a:endParaRPr>
          </a:p>
        </p:txBody>
      </p:sp>
      <p:sp>
        <p:nvSpPr>
          <p:cNvPr id="43011" name="Rectangle 2"/>
          <p:cNvSpPr>
            <a:spLocks noGrp="1" noRot="1" noChangeAspect="1" noTextEdit="1"/>
          </p:cNvSpPr>
          <p:nvPr>
            <p:ph type="sldImg"/>
          </p:nvPr>
        </p:nvSpPr>
        <p:spPr/>
      </p:sp>
      <p:sp>
        <p:nvSpPr>
          <p:cNvPr id="43012"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14</a:t>
            </a:fld>
            <a:endParaRPr lang="en-GB" altLang="en-US" sz="1200" dirty="0"/>
          </a:p>
        </p:txBody>
      </p:sp>
      <p:sp>
        <p:nvSpPr>
          <p:cNvPr id="44035" name="Rectangle 2"/>
          <p:cNvSpPr>
            <a:spLocks noGrp="1" noRot="1" noChangeAspect="1" noTextEdit="1"/>
          </p:cNvSpPr>
          <p:nvPr>
            <p:ph type="sldImg"/>
          </p:nvPr>
        </p:nvSpPr>
        <p:spPr/>
      </p:sp>
      <p:sp>
        <p:nvSpPr>
          <p:cNvPr id="44036"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15</a:t>
            </a:fld>
            <a:endParaRPr lang="en-GB" altLang="en-US" sz="1200" dirty="0"/>
          </a:p>
        </p:txBody>
      </p:sp>
      <p:sp>
        <p:nvSpPr>
          <p:cNvPr id="45059" name="Rectangle 2"/>
          <p:cNvSpPr>
            <a:spLocks noGrp="1" noRot="1" noChangeAspect="1" noTextEdit="1"/>
          </p:cNvSpPr>
          <p:nvPr>
            <p:ph type="sldImg"/>
          </p:nvPr>
        </p:nvSpPr>
        <p:spPr/>
      </p:sp>
      <p:sp>
        <p:nvSpPr>
          <p:cNvPr id="45060"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16</a:t>
            </a:fld>
            <a:endParaRPr lang="en-GB" altLang="en-US" sz="1200" dirty="0"/>
          </a:p>
        </p:txBody>
      </p:sp>
      <p:sp>
        <p:nvSpPr>
          <p:cNvPr id="46083" name="Rectangle 2"/>
          <p:cNvSpPr>
            <a:spLocks noGrp="1" noRot="1" noChangeAspect="1" noTextEdit="1"/>
          </p:cNvSpPr>
          <p:nvPr>
            <p:ph type="sldImg"/>
          </p:nvPr>
        </p:nvSpPr>
        <p:spPr/>
      </p:sp>
      <p:sp>
        <p:nvSpPr>
          <p:cNvPr id="4608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17</a:t>
            </a:fld>
            <a:endParaRPr lang="en-GB" altLang="en-US" sz="1200" dirty="0">
              <a:solidFill>
                <a:srgbClr val="000000"/>
              </a:solidFill>
            </a:endParaRPr>
          </a:p>
        </p:txBody>
      </p:sp>
      <p:sp>
        <p:nvSpPr>
          <p:cNvPr id="47107" name="Rectangle 2"/>
          <p:cNvSpPr>
            <a:spLocks noGrp="1" noRot="1" noChangeAspect="1" noTextEdit="1"/>
          </p:cNvSpPr>
          <p:nvPr>
            <p:ph type="sldImg"/>
          </p:nvPr>
        </p:nvSpPr>
        <p:spPr/>
      </p:sp>
      <p:sp>
        <p:nvSpPr>
          <p:cNvPr id="47108"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18</a:t>
            </a:fld>
            <a:endParaRPr lang="en-GB" altLang="en-US" sz="1200" dirty="0">
              <a:solidFill>
                <a:srgbClr val="000000"/>
              </a:solidFill>
            </a:endParaRPr>
          </a:p>
        </p:txBody>
      </p:sp>
      <p:sp>
        <p:nvSpPr>
          <p:cNvPr id="48131" name="Rectangle 2"/>
          <p:cNvSpPr>
            <a:spLocks noGrp="1" noRot="1" noChangeAspect="1" noTextEdit="1"/>
          </p:cNvSpPr>
          <p:nvPr>
            <p:ph type="sldImg"/>
          </p:nvPr>
        </p:nvSpPr>
        <p:spPr/>
      </p:sp>
      <p:sp>
        <p:nvSpPr>
          <p:cNvPr id="48132"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19</a:t>
            </a:fld>
            <a:endParaRPr lang="en-GB" altLang="en-US" sz="1200" dirty="0"/>
          </a:p>
        </p:txBody>
      </p:sp>
      <p:sp>
        <p:nvSpPr>
          <p:cNvPr id="49155" name="Rectangle 2"/>
          <p:cNvSpPr>
            <a:spLocks noGrp="1" noRot="1" noChangeAspect="1" noTextEdit="1"/>
          </p:cNvSpPr>
          <p:nvPr>
            <p:ph type="sldImg"/>
          </p:nvPr>
        </p:nvSpPr>
        <p:spPr/>
      </p:sp>
      <p:sp>
        <p:nvSpPr>
          <p:cNvPr id="49156"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a:t>
            </a:fld>
            <a:endParaRPr lang="en-GB" altLang="en-US" sz="1200" dirty="0"/>
          </a:p>
        </p:txBody>
      </p:sp>
      <p:sp>
        <p:nvSpPr>
          <p:cNvPr id="31747" name="Rectangle 2"/>
          <p:cNvSpPr>
            <a:spLocks noGrp="1" noRot="1" noChangeAspect="1" noTextEdit="1"/>
          </p:cNvSpPr>
          <p:nvPr>
            <p:ph type="sldImg"/>
          </p:nvPr>
        </p:nvSpPr>
        <p:spPr/>
      </p:sp>
      <p:sp>
        <p:nvSpPr>
          <p:cNvPr id="31748"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20</a:t>
            </a:fld>
            <a:endParaRPr lang="en-GB" altLang="en-US" sz="1200" dirty="0"/>
          </a:p>
        </p:txBody>
      </p:sp>
      <p:sp>
        <p:nvSpPr>
          <p:cNvPr id="50179" name="Rectangle 2"/>
          <p:cNvSpPr>
            <a:spLocks noGrp="1" noRot="1" noChangeAspect="1" noTextEdit="1"/>
          </p:cNvSpPr>
          <p:nvPr>
            <p:ph type="sldImg"/>
          </p:nvPr>
        </p:nvSpPr>
        <p:spPr/>
      </p:sp>
      <p:sp>
        <p:nvSpPr>
          <p:cNvPr id="50180"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21</a:t>
            </a:fld>
            <a:endParaRPr lang="en-GB" altLang="en-US" sz="1200" dirty="0"/>
          </a:p>
        </p:txBody>
      </p:sp>
      <p:sp>
        <p:nvSpPr>
          <p:cNvPr id="51203" name="Rectangle 2"/>
          <p:cNvSpPr>
            <a:spLocks noGrp="1" noRot="1" noChangeAspect="1" noTextEdit="1"/>
          </p:cNvSpPr>
          <p:nvPr>
            <p:ph type="sldImg"/>
          </p:nvPr>
        </p:nvSpPr>
        <p:spPr/>
      </p:sp>
      <p:sp>
        <p:nvSpPr>
          <p:cNvPr id="5120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22</a:t>
            </a:fld>
            <a:endParaRPr lang="en-GB" altLang="en-US" sz="1200" dirty="0"/>
          </a:p>
        </p:txBody>
      </p:sp>
      <p:sp>
        <p:nvSpPr>
          <p:cNvPr id="52227" name="Rectangle 2"/>
          <p:cNvSpPr>
            <a:spLocks noGrp="1" noRot="1" noChangeAspect="1" noTextEdit="1"/>
          </p:cNvSpPr>
          <p:nvPr>
            <p:ph type="sldImg"/>
          </p:nvPr>
        </p:nvSpPr>
        <p:spPr/>
      </p:sp>
      <p:sp>
        <p:nvSpPr>
          <p:cNvPr id="52228" name="Rectangle 3"/>
          <p:cNvSpPr>
            <a:spLocks noGrp="1"/>
          </p:cNvSpPr>
          <p:nvPr>
            <p:ph type="body" idx="1"/>
          </p:nvPr>
        </p:nvSpPr>
        <p:spPr/>
        <p:txBody>
          <a:bodyPr wrap="square" lIns="91440" tIns="45720" rIns="91440" bIns="45720" anchor="t"/>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ea typeface="Arial" panose="020B0604020202020204" pitchFamily="34" charset="0"/>
              </a:rPr>
              <a:t>Overall, peripheral vascular resistance (PVR) fell to reach a nadir in mid-pregnancy and then rose.</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ea typeface="Arial" panose="020B0604020202020204" pitchFamily="34" charset="0"/>
              </a:rPr>
              <a:t>Patients with beta-blocker </a:t>
            </a:r>
            <a:r>
              <a:rPr lang="en-US" altLang="en-US" sz="1200" b="1" dirty="0" err="1" smtClean="0">
                <a:ea typeface="Arial" panose="020B0604020202020204" pitchFamily="34" charset="0"/>
              </a:rPr>
              <a:t>monotherapy</a:t>
            </a:r>
            <a:r>
              <a:rPr lang="en-US" altLang="en-US" sz="1200" b="1" dirty="0" smtClean="0">
                <a:ea typeface="Arial" panose="020B0604020202020204" pitchFamily="34" charset="0"/>
              </a:rPr>
              <a:t> (dotted line) demonstrated the lowest PVR.</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ea typeface="Arial" panose="020B0604020202020204" pitchFamily="34" charset="0"/>
              </a:rPr>
              <a:t>Patients on vasodilators (long dashed line), in general, had the highest PVR</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sz="1200" b="1" dirty="0" smtClean="0">
              <a:ea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sz="1200" b="1" dirty="0" smtClean="0">
              <a:ea typeface="Arial" panose="020B0604020202020204" pitchFamily="34" charset="0"/>
            </a:endParaRPr>
          </a:p>
          <a:p>
            <a:pPr lvl="0" eaLnBrk="1" hangingPunct="1"/>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23</a:t>
            </a:fld>
            <a:endParaRPr lang="en-GB" altLang="en-US" sz="1200" dirty="0"/>
          </a:p>
        </p:txBody>
      </p:sp>
      <p:sp>
        <p:nvSpPr>
          <p:cNvPr id="53251" name="Rectangle 2"/>
          <p:cNvSpPr>
            <a:spLocks noGrp="1" noRot="1" noChangeAspect="1" noTextEdit="1"/>
          </p:cNvSpPr>
          <p:nvPr>
            <p:ph type="sldImg"/>
          </p:nvPr>
        </p:nvSpPr>
        <p:spPr/>
      </p:sp>
      <p:sp>
        <p:nvSpPr>
          <p:cNvPr id="53252"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24</a:t>
            </a:fld>
            <a:endParaRPr lang="en-GB" altLang="en-US" sz="1200" dirty="0">
              <a:solidFill>
                <a:srgbClr val="000000"/>
              </a:solidFill>
            </a:endParaRPr>
          </a:p>
        </p:txBody>
      </p:sp>
      <p:sp>
        <p:nvSpPr>
          <p:cNvPr id="54275" name="Rectangle 2"/>
          <p:cNvSpPr>
            <a:spLocks noGrp="1" noRot="1" noChangeAspect="1" noTextEdit="1"/>
          </p:cNvSpPr>
          <p:nvPr>
            <p:ph type="sldImg"/>
          </p:nvPr>
        </p:nvSpPr>
        <p:spPr/>
      </p:sp>
      <p:sp>
        <p:nvSpPr>
          <p:cNvPr id="54276"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25</a:t>
            </a:fld>
            <a:endParaRPr lang="en-GB" altLang="en-US" sz="1200" dirty="0">
              <a:solidFill>
                <a:srgbClr val="000000"/>
              </a:solidFill>
            </a:endParaRPr>
          </a:p>
        </p:txBody>
      </p:sp>
      <p:sp>
        <p:nvSpPr>
          <p:cNvPr id="55299" name="Rectangle 2"/>
          <p:cNvSpPr>
            <a:spLocks noGrp="1" noRot="1" noChangeAspect="1" noTextEdit="1"/>
          </p:cNvSpPr>
          <p:nvPr>
            <p:ph type="sldImg"/>
          </p:nvPr>
        </p:nvSpPr>
        <p:spPr/>
      </p:sp>
      <p:sp>
        <p:nvSpPr>
          <p:cNvPr id="55300"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26</a:t>
            </a:fld>
            <a:endParaRPr lang="en-GB" altLang="en-US" sz="1200" dirty="0"/>
          </a:p>
        </p:txBody>
      </p:sp>
      <p:sp>
        <p:nvSpPr>
          <p:cNvPr id="56323" name="Rectangle 2"/>
          <p:cNvSpPr>
            <a:spLocks noGrp="1" noRot="1" noChangeAspect="1" noTextEdit="1"/>
          </p:cNvSpPr>
          <p:nvPr>
            <p:ph type="sldImg"/>
          </p:nvPr>
        </p:nvSpPr>
        <p:spPr/>
      </p:sp>
      <p:sp>
        <p:nvSpPr>
          <p:cNvPr id="5632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3</a:t>
            </a:fld>
            <a:endParaRPr lang="en-GB" altLang="en-US" sz="1200" dirty="0"/>
          </a:p>
        </p:txBody>
      </p:sp>
      <p:sp>
        <p:nvSpPr>
          <p:cNvPr id="32771" name="Rectangle 2"/>
          <p:cNvSpPr>
            <a:spLocks noGrp="1" noRot="1" noChangeAspect="1" noTextEdit="1"/>
          </p:cNvSpPr>
          <p:nvPr>
            <p:ph type="sldImg"/>
          </p:nvPr>
        </p:nvSpPr>
        <p:spPr/>
      </p:sp>
      <p:sp>
        <p:nvSpPr>
          <p:cNvPr id="32772"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4</a:t>
            </a:fld>
            <a:endParaRPr lang="en-GB" altLang="en-US" sz="1200" dirty="0"/>
          </a:p>
        </p:txBody>
      </p:sp>
      <p:sp>
        <p:nvSpPr>
          <p:cNvPr id="33795" name="Rectangle 2"/>
          <p:cNvSpPr>
            <a:spLocks noGrp="1" noRot="1" noChangeAspect="1" noTextEdit="1"/>
          </p:cNvSpPr>
          <p:nvPr>
            <p:ph type="sldImg"/>
          </p:nvPr>
        </p:nvSpPr>
        <p:spPr/>
      </p:sp>
      <p:sp>
        <p:nvSpPr>
          <p:cNvPr id="33796"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5</a:t>
            </a:fld>
            <a:endParaRPr lang="en-GB" altLang="en-US" sz="1200" dirty="0">
              <a:solidFill>
                <a:srgbClr val="000000"/>
              </a:solidFill>
            </a:endParaRPr>
          </a:p>
        </p:txBody>
      </p:sp>
      <p:sp>
        <p:nvSpPr>
          <p:cNvPr id="34819" name="Rectangle 2"/>
          <p:cNvSpPr>
            <a:spLocks noGrp="1" noRot="1" noChangeAspect="1" noTextEdit="1"/>
          </p:cNvSpPr>
          <p:nvPr>
            <p:ph type="sldImg"/>
          </p:nvPr>
        </p:nvSpPr>
        <p:spPr/>
      </p:sp>
      <p:sp>
        <p:nvSpPr>
          <p:cNvPr id="34820"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solidFill>
                  <a:srgbClr val="000000"/>
                </a:solidFill>
              </a:rPr>
              <a:pPr lvl="0" algn="r" eaLnBrk="1" hangingPunct="1"/>
              <a:t>6</a:t>
            </a:fld>
            <a:endParaRPr lang="en-GB" altLang="en-US" sz="1200" dirty="0">
              <a:solidFill>
                <a:srgbClr val="000000"/>
              </a:solidFill>
            </a:endParaRPr>
          </a:p>
        </p:txBody>
      </p:sp>
      <p:sp>
        <p:nvSpPr>
          <p:cNvPr id="35843" name="Rectangle 2"/>
          <p:cNvSpPr>
            <a:spLocks noGrp="1" noRot="1" noChangeAspect="1" noTextEdit="1"/>
          </p:cNvSpPr>
          <p:nvPr>
            <p:ph type="sldImg"/>
          </p:nvPr>
        </p:nvSpPr>
        <p:spPr/>
      </p:sp>
      <p:sp>
        <p:nvSpPr>
          <p:cNvPr id="35844"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7</a:t>
            </a:fld>
            <a:endParaRPr lang="en-GB" altLang="en-US" sz="1200" dirty="0"/>
          </a:p>
        </p:txBody>
      </p:sp>
      <p:sp>
        <p:nvSpPr>
          <p:cNvPr id="36867" name="Rectangle 2"/>
          <p:cNvSpPr>
            <a:spLocks noGrp="1" noRot="1" noChangeAspect="1" noTextEdit="1"/>
          </p:cNvSpPr>
          <p:nvPr>
            <p:ph type="sldImg"/>
          </p:nvPr>
        </p:nvSpPr>
        <p:spPr/>
      </p:sp>
      <p:sp>
        <p:nvSpPr>
          <p:cNvPr id="36868"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8</a:t>
            </a:fld>
            <a:endParaRPr lang="en-GB" altLang="en-US" sz="1200" dirty="0"/>
          </a:p>
        </p:txBody>
      </p:sp>
      <p:sp>
        <p:nvSpPr>
          <p:cNvPr id="37891" name="Rectangle 2"/>
          <p:cNvSpPr>
            <a:spLocks noGrp="1" noRot="1" noChangeAspect="1" noTextEdit="1"/>
          </p:cNvSpPr>
          <p:nvPr>
            <p:ph type="sldImg"/>
          </p:nvPr>
        </p:nvSpPr>
        <p:spPr/>
      </p:sp>
      <p:sp>
        <p:nvSpPr>
          <p:cNvPr id="37892"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GB" altLang="en-US" sz="1200" dirty="0"/>
              <a:pPr lvl="0" algn="r" eaLnBrk="1" hangingPunct="1"/>
              <a:t>9</a:t>
            </a:fld>
            <a:endParaRPr lang="en-GB" altLang="en-US" sz="1200" dirty="0"/>
          </a:p>
        </p:txBody>
      </p:sp>
      <p:sp>
        <p:nvSpPr>
          <p:cNvPr id="38915" name="Rectangle 2"/>
          <p:cNvSpPr>
            <a:spLocks noGrp="1" noRot="1" noChangeAspect="1" noTextEdit="1"/>
          </p:cNvSpPr>
          <p:nvPr>
            <p:ph type="sldImg"/>
          </p:nvPr>
        </p:nvSpPr>
        <p:spPr/>
      </p:sp>
      <p:sp>
        <p:nvSpPr>
          <p:cNvPr id="38916" name="Rectangle 3"/>
          <p:cNvSpPr>
            <a:spLocks noGrp="1"/>
          </p:cNvSpPr>
          <p:nvPr>
            <p:ph type="body" idx="1"/>
          </p:nvPr>
        </p:nvSpPr>
        <p:spPr/>
        <p:txBody>
          <a:bodyPr wrap="square" lIns="91440" tIns="45720" rIns="91440" bIns="45720" anchor="t"/>
          <a:lstStyle/>
          <a:p>
            <a:pPr lvl="0"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日期占位符 6"/>
          <p:cNvSpPr>
            <a:spLocks noGrp="1"/>
          </p:cNvSpPr>
          <p:nvPr>
            <p:ph type="dt" sz="half" idx="10"/>
          </p:nvPr>
        </p:nvSpPr>
        <p:spPr/>
        <p:txBody>
          <a:bodyPr/>
          <a:lstStyle/>
          <a:p>
            <a:pPr lvl="0" eaLnBrk="1" hangingPunct="1"/>
            <a:endParaRPr sz="1400" dirty="0"/>
          </a:p>
        </p:txBody>
      </p:sp>
      <p:sp>
        <p:nvSpPr>
          <p:cNvPr id="8" name="页脚占位符 7"/>
          <p:cNvSpPr>
            <a:spLocks noGrp="1"/>
          </p:cNvSpPr>
          <p:nvPr>
            <p:ph type="ftr" sz="quarter" idx="11"/>
          </p:nvPr>
        </p:nvSpPr>
        <p:spPr/>
        <p:txBody>
          <a:bodyPr/>
          <a:lstStyle/>
          <a:p>
            <a:pPr lvl="0" algn="ctr" eaLnBrk="1" hangingPunct="1"/>
            <a:endParaRPr sz="1400" dirty="0"/>
          </a:p>
        </p:txBody>
      </p:sp>
      <p:sp>
        <p:nvSpPr>
          <p:cNvPr id="9" name="灯片编号占位符 8"/>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日期占位符 2"/>
          <p:cNvSpPr>
            <a:spLocks noGrp="1"/>
          </p:cNvSpPr>
          <p:nvPr>
            <p:ph type="dt" sz="half" idx="10"/>
          </p:nvPr>
        </p:nvSpPr>
        <p:spPr/>
        <p:txBody>
          <a:bodyPr/>
          <a:lstStyle/>
          <a:p>
            <a:pPr lvl="0" eaLnBrk="1" hangingPunct="1"/>
            <a:endParaRPr sz="1400" dirty="0"/>
          </a:p>
        </p:txBody>
      </p:sp>
      <p:sp>
        <p:nvSpPr>
          <p:cNvPr id="4" name="页脚占位符 3"/>
          <p:cNvSpPr>
            <a:spLocks noGrp="1"/>
          </p:cNvSpPr>
          <p:nvPr>
            <p:ph type="ftr" sz="quarter" idx="11"/>
          </p:nvPr>
        </p:nvSpPr>
        <p:spPr/>
        <p:txBody>
          <a:bodyPr/>
          <a:lstStyle/>
          <a:p>
            <a:pPr lvl="0" algn="ctr" eaLnBrk="1" hangingPunct="1"/>
            <a:endParaRPr sz="1400" dirty="0"/>
          </a:p>
        </p:txBody>
      </p:sp>
      <p:sp>
        <p:nvSpPr>
          <p:cNvPr id="5" name="灯片编号占位符 4"/>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eaLnBrk="1" hangingPunct="1"/>
            <a:endParaRPr sz="1400" dirty="0"/>
          </a:p>
        </p:txBody>
      </p:sp>
      <p:sp>
        <p:nvSpPr>
          <p:cNvPr id="3" name="页脚占位符 2"/>
          <p:cNvSpPr>
            <a:spLocks noGrp="1"/>
          </p:cNvSpPr>
          <p:nvPr>
            <p:ph type="ftr" sz="quarter" idx="11"/>
          </p:nvPr>
        </p:nvSpPr>
        <p:spPr/>
        <p:txBody>
          <a:bodyPr/>
          <a:lstStyle/>
          <a:p>
            <a:pPr lvl="0" algn="ctr" eaLnBrk="1" hangingPunct="1"/>
            <a:endParaRPr sz="1400" dirty="0"/>
          </a:p>
        </p:txBody>
      </p:sp>
      <p:sp>
        <p:nvSpPr>
          <p:cNvPr id="4" name="灯片编号占位符 3"/>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GB"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日期占位符 3"/>
          <p:cNvSpPr>
            <a:spLocks noGrp="1"/>
          </p:cNvSpPr>
          <p:nvPr>
            <p:ph type="dt" sz="half" idx="10"/>
          </p:nvPr>
        </p:nvSpPr>
        <p:spPr/>
        <p:txBody>
          <a:bodyPr/>
          <a:lstStyle/>
          <a:p>
            <a:pPr lvl="0" eaLnBrk="1" hangingPunct="1"/>
            <a:endParaRPr sz="1400" dirty="0"/>
          </a:p>
        </p:txBody>
      </p:sp>
      <p:sp>
        <p:nvSpPr>
          <p:cNvPr id="5" name="页脚占位符 4"/>
          <p:cNvSpPr>
            <a:spLocks noGrp="1"/>
          </p:cNvSpPr>
          <p:nvPr>
            <p:ph type="ftr" sz="quarter" idx="11"/>
          </p:nvPr>
        </p:nvSpPr>
        <p:spPr/>
        <p:txBody>
          <a:bodyPr/>
          <a:lstStyle/>
          <a:p>
            <a:pPr lvl="0" algn="ctr" eaLnBrk="1" hangingPunct="1"/>
            <a:endParaRPr sz="1400" dirty="0"/>
          </a:p>
        </p:txBody>
      </p:sp>
      <p:sp>
        <p:nvSpPr>
          <p:cNvPr id="6" name="灯片编号占位符 5"/>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日期占位符 6"/>
          <p:cNvSpPr>
            <a:spLocks noGrp="1"/>
          </p:cNvSpPr>
          <p:nvPr>
            <p:ph type="dt" sz="half" idx="10"/>
          </p:nvPr>
        </p:nvSpPr>
        <p:spPr/>
        <p:txBody>
          <a:bodyPr/>
          <a:lstStyle/>
          <a:p>
            <a:pPr lvl="0" eaLnBrk="1" hangingPunct="1"/>
            <a:endParaRPr sz="1400" dirty="0"/>
          </a:p>
        </p:txBody>
      </p:sp>
      <p:sp>
        <p:nvSpPr>
          <p:cNvPr id="8" name="页脚占位符 7"/>
          <p:cNvSpPr>
            <a:spLocks noGrp="1"/>
          </p:cNvSpPr>
          <p:nvPr>
            <p:ph type="ftr" sz="quarter" idx="11"/>
          </p:nvPr>
        </p:nvSpPr>
        <p:spPr/>
        <p:txBody>
          <a:bodyPr/>
          <a:lstStyle/>
          <a:p>
            <a:pPr lvl="0" algn="ctr" eaLnBrk="1" hangingPunct="1"/>
            <a:endParaRPr sz="1400" dirty="0"/>
          </a:p>
        </p:txBody>
      </p:sp>
      <p:sp>
        <p:nvSpPr>
          <p:cNvPr id="9" name="灯片编号占位符 8"/>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日期占位符 2"/>
          <p:cNvSpPr>
            <a:spLocks noGrp="1"/>
          </p:cNvSpPr>
          <p:nvPr>
            <p:ph type="dt" sz="half" idx="10"/>
          </p:nvPr>
        </p:nvSpPr>
        <p:spPr/>
        <p:txBody>
          <a:bodyPr/>
          <a:lstStyle/>
          <a:p>
            <a:pPr lvl="0" eaLnBrk="1" hangingPunct="1"/>
            <a:endParaRPr sz="1400" dirty="0"/>
          </a:p>
        </p:txBody>
      </p:sp>
      <p:sp>
        <p:nvSpPr>
          <p:cNvPr id="4" name="页脚占位符 3"/>
          <p:cNvSpPr>
            <a:spLocks noGrp="1"/>
          </p:cNvSpPr>
          <p:nvPr>
            <p:ph type="ftr" sz="quarter" idx="11"/>
          </p:nvPr>
        </p:nvSpPr>
        <p:spPr/>
        <p:txBody>
          <a:bodyPr/>
          <a:lstStyle/>
          <a:p>
            <a:pPr lvl="0" algn="ctr" eaLnBrk="1" hangingPunct="1"/>
            <a:endParaRPr sz="1400" dirty="0"/>
          </a:p>
        </p:txBody>
      </p:sp>
      <p:sp>
        <p:nvSpPr>
          <p:cNvPr id="5" name="灯片编号占位符 4"/>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eaLnBrk="1" hangingPunct="1"/>
            <a:endParaRPr sz="1400" dirty="0"/>
          </a:p>
        </p:txBody>
      </p:sp>
      <p:sp>
        <p:nvSpPr>
          <p:cNvPr id="3" name="页脚占位符 2"/>
          <p:cNvSpPr>
            <a:spLocks noGrp="1"/>
          </p:cNvSpPr>
          <p:nvPr>
            <p:ph type="ftr" sz="quarter" idx="11"/>
          </p:nvPr>
        </p:nvSpPr>
        <p:spPr/>
        <p:txBody>
          <a:bodyPr/>
          <a:lstStyle/>
          <a:p>
            <a:pPr lvl="0" algn="ctr" eaLnBrk="1" hangingPunct="1"/>
            <a:endParaRPr sz="1400" dirty="0"/>
          </a:p>
        </p:txBody>
      </p:sp>
      <p:sp>
        <p:nvSpPr>
          <p:cNvPr id="4" name="灯片编号占位符 3"/>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GB"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日期占位符 4"/>
          <p:cNvSpPr>
            <a:spLocks noGrp="1"/>
          </p:cNvSpPr>
          <p:nvPr>
            <p:ph type="dt" sz="half" idx="10"/>
          </p:nvPr>
        </p:nvSpPr>
        <p:spPr/>
        <p:txBody>
          <a:bodyPr/>
          <a:lstStyle/>
          <a:p>
            <a:pPr lvl="0" eaLnBrk="1" hangingPunct="1"/>
            <a:endParaRPr sz="1400" dirty="0"/>
          </a:p>
        </p:txBody>
      </p:sp>
      <p:sp>
        <p:nvSpPr>
          <p:cNvPr id="6" name="页脚占位符 5"/>
          <p:cNvSpPr>
            <a:spLocks noGrp="1"/>
          </p:cNvSpPr>
          <p:nvPr>
            <p:ph type="ftr" sz="quarter" idx="11"/>
          </p:nvPr>
        </p:nvSpPr>
        <p:spPr/>
        <p:txBody>
          <a:bodyPr/>
          <a:lstStyle/>
          <a:p>
            <a:pPr lvl="0" algn="ctr" eaLnBrk="1" hangingPunct="1"/>
            <a:endParaRPr sz="1400" dirty="0"/>
          </a:p>
        </p:txBody>
      </p:sp>
      <p:sp>
        <p:nvSpPr>
          <p:cNvPr id="7" name="灯片编号占位符 6"/>
          <p:cNvSpPr>
            <a:spLocks noGrp="1"/>
          </p:cNvSpPr>
          <p:nvPr>
            <p:ph type="sldNum" sz="quarter" idx="12"/>
          </p:nvPr>
        </p:nvSpPr>
        <p:spPr/>
        <p:txBody>
          <a:bodyPr/>
          <a:lstStyle/>
          <a:p>
            <a:pPr lvl="0" algn="r" eaLnBrk="1" hangingPunct="1"/>
            <a:fld id="{9A0DB2DC-4C9A-4742-B13C-FB6460FD3503}" type="slidenum">
              <a:rPr lang="en-GB" altLang="en-US" sz="1400" dirty="0"/>
              <a:pPr lvl="0" algn="r" eaLnBrk="1" hangingPunct="1"/>
              <a:t>‹#›</a:t>
            </a:fld>
            <a:endParaRPr lang="en-GB" altLang="en-US" sz="14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cstate="print"/>
          <a:stretch>
            <a:fillRect/>
          </a:stretch>
        </a:blip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en-GB" altLang="en-US" dirty="0"/>
              <a:t>Click to edit Master title style</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p>
            <a:pPr lvl="0" eaLnBrk="1" hangingPunct="1"/>
            <a:endParaRPr sz="1400"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p>
            <a:pPr lvl="0" algn="ctr" eaLnBrk="1" hangingPunct="1"/>
            <a:endParaRPr sz="1400"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p>
            <a:pPr lvl="0" algn="r" eaLnBrk="1" hangingPunct="1"/>
            <a:fld id="{9A0DB2DC-4C9A-4742-B13C-FB6460FD3503}" type="slidenum">
              <a:rPr lang="en-GB" altLang="en-US" sz="1400" dirty="0"/>
              <a:pPr lvl="0" algn="r" eaLnBrk="1" hangingPunct="1"/>
              <a:t>‹#›</a:t>
            </a:fld>
            <a:endParaRPr lang="en-GB" alt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3" cstate="print"/>
          <a:stretch>
            <a:fillRect/>
          </a:stretch>
        </a:blipFill>
        <a:effectLst/>
      </p:bgPr>
    </p:bg>
    <p:spTree>
      <p:nvGrpSpPr>
        <p:cNvPr id="1" name=""/>
        <p:cNvGrpSpPr/>
        <p:nvPr/>
      </p:nvGrpSpPr>
      <p:grpSpPr>
        <a:xfrm>
          <a:off x="0" y="0"/>
          <a:ext cx="0" cy="0"/>
          <a:chOff x="0" y="0"/>
          <a:chExt cx="0" cy="0"/>
        </a:xfrm>
      </p:grpSpPr>
      <p:sp>
        <p:nvSpPr>
          <p:cNvPr id="2050"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en-GB" altLang="en-US" dirty="0"/>
              <a:t>Click to edit Master title style</a:t>
            </a:r>
          </a:p>
        </p:txBody>
      </p:sp>
      <p:sp>
        <p:nvSpPr>
          <p:cNvPr id="2051" name="Rectangle 3"/>
          <p:cNvSpPr>
            <a:spLocks noGrp="1"/>
          </p:cNvSpPr>
          <p:nvPr>
            <p:ph type="body" idx="1"/>
          </p:nvPr>
        </p:nvSpPr>
        <p:spPr>
          <a:xfrm>
            <a:off x="457200" y="1600200"/>
            <a:ext cx="8229600" cy="4525963"/>
          </a:xfrm>
          <a:prstGeom prst="rect">
            <a:avLst/>
          </a:prstGeom>
          <a:noFill/>
          <a:ln w="9525">
            <a:noFill/>
          </a:ln>
        </p:spPr>
        <p:txBody>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7066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p>
            <a:pPr lvl="0" eaLnBrk="1" hangingPunct="1"/>
            <a:endParaRPr sz="1400" dirty="0"/>
          </a:p>
        </p:txBody>
      </p:sp>
      <p:sp>
        <p:nvSpPr>
          <p:cNvPr id="7066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p>
            <a:pPr lvl="0" algn="ctr" eaLnBrk="1" hangingPunct="1"/>
            <a:endParaRPr sz="1400" dirty="0"/>
          </a:p>
        </p:txBody>
      </p:sp>
      <p:sp>
        <p:nvSpPr>
          <p:cNvPr id="7066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p>
            <a:pPr lvl="0" algn="r" eaLnBrk="1" hangingPunct="1"/>
            <a:fld id="{9A0DB2DC-4C9A-4742-B13C-FB6460FD3503}" type="slidenum">
              <a:rPr lang="en-GB" altLang="en-US" sz="1400" dirty="0"/>
              <a:pPr lvl="0" algn="r" eaLnBrk="1" hangingPunct="1"/>
              <a:t>‹#›</a:t>
            </a:fld>
            <a:endParaRPr lang="en-GB" altLang="en-US" sz="14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p:nvPr/>
        </p:nvGrpSpPr>
        <p:grpSpPr>
          <a:xfrm>
            <a:off x="0" y="-15875"/>
            <a:ext cx="9144000" cy="923925"/>
            <a:chOff x="0" y="3755"/>
            <a:chExt cx="5760" cy="582"/>
          </a:xfrm>
        </p:grpSpPr>
        <p:pic>
          <p:nvPicPr>
            <p:cNvPr id="3080"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3081"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3075" name="Text Box 5"/>
          <p:cNvSpPr txBox="1">
            <a:spLocks noChangeArrowheads="1"/>
          </p:cNvSpPr>
          <p:nvPr/>
        </p:nvSpPr>
        <p:spPr bwMode="auto">
          <a:xfrm>
            <a:off x="430213" y="914400"/>
            <a:ext cx="8351838" cy="521970"/>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rtl="0">
              <a:defRPr/>
            </a:pPr>
            <a:r>
              <a:rPr kumimoji="0" lang="en-US" altLang="zh-CN"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2017</a:t>
            </a:r>
            <a:r>
              <a:rPr kumimoji="0" lang="zh-CN" altLang="en-US"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年</a:t>
            </a:r>
            <a:r>
              <a:rPr kumimoji="0" lang="en-US" altLang="zh-CN"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1</a:t>
            </a:r>
            <a:r>
              <a:rPr kumimoji="0" lang="zh-CN" altLang="en-US"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月：</a:t>
            </a:r>
            <a:r>
              <a:rPr kumimoji="0" lang="en-US" altLang="zh-CN"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UOG</a:t>
            </a:r>
            <a:r>
              <a:rPr lang="en-GB" altLang="zh-CN" sz="2800" b="1" dirty="0" smtClean="0"/>
              <a:t> Journal Club</a:t>
            </a:r>
            <a:endParaRPr kumimoji="0" lang="en-GB" sz="28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endParaRPr>
          </a:p>
        </p:txBody>
      </p:sp>
      <p:sp>
        <p:nvSpPr>
          <p:cNvPr id="3077" name="TextBox 1"/>
          <p:cNvSpPr txBox="1">
            <a:spLocks noChangeArrowheads="1"/>
          </p:cNvSpPr>
          <p:nvPr/>
        </p:nvSpPr>
        <p:spPr bwMode="auto">
          <a:xfrm>
            <a:off x="227013" y="1700213"/>
            <a:ext cx="8569325" cy="1785104"/>
          </a:xfrm>
          <a:prstGeom prst="rect">
            <a:avLst/>
          </a:prstGeom>
          <a:noFill/>
          <a:ln>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1800" b="1" dirty="0">
                <a:ea typeface="Arial" panose="020B0604020202020204" pitchFamily="34" charset="0"/>
              </a:rPr>
              <a:t>纵向血液动力学</a:t>
            </a:r>
            <a:r>
              <a:rPr lang="zh-CN" altLang="en-US" sz="1800" b="1" dirty="0" smtClean="0">
                <a:ea typeface="Arial" panose="020B0604020202020204" pitchFamily="34" charset="0"/>
              </a:rPr>
              <a:t>在高血压孕妇中使用拉贝洛尔治疗的</a:t>
            </a:r>
            <a:r>
              <a:rPr lang="zh-CN" altLang="en-US" sz="1800" b="1" dirty="0">
                <a:ea typeface="Arial" panose="020B0604020202020204" pitchFamily="34" charset="0"/>
              </a:rPr>
              <a:t>急性期</a:t>
            </a:r>
            <a:r>
              <a:rPr lang="zh-CN" altLang="en-US" sz="1800" b="1" dirty="0" smtClean="0">
                <a:ea typeface="Arial" panose="020B0604020202020204" pitchFamily="34" charset="0"/>
              </a:rPr>
              <a:t>对血管舒张治疗需要的预测</a:t>
            </a:r>
            <a:endParaRPr lang="zh-CN" altLang="en-US" sz="1800" b="1" dirty="0">
              <a:ea typeface="Arial" panose="020B0604020202020204" pitchFamily="34" charset="0"/>
            </a:endParaRPr>
          </a:p>
          <a:p>
            <a:pPr marL="0" lvl="0" indent="0" algn="ctr" eaLnBrk="1" hangingPunct="1">
              <a:spcBef>
                <a:spcPct val="0"/>
              </a:spcBef>
              <a:buNone/>
            </a:pPr>
            <a:r>
              <a:rPr lang="en-US" altLang="x-none" sz="1800" i="1" dirty="0" smtClean="0">
                <a:ea typeface="Arial" panose="020B0604020202020204" pitchFamily="34" charset="0"/>
              </a:rPr>
              <a:t>D</a:t>
            </a:r>
            <a:r>
              <a:rPr lang="en-US" altLang="x-none" sz="1800" i="1" dirty="0">
                <a:ea typeface="Arial" panose="020B0604020202020204" pitchFamily="34" charset="0"/>
              </a:rPr>
              <a:t>. Stott, M. Bolten, D. Paraschiv, I. Papastefanou, J.B. Chambers and N.A. Kametas</a:t>
            </a:r>
            <a:br>
              <a:rPr lang="en-US" altLang="x-none" sz="1800" i="1" dirty="0">
                <a:ea typeface="Arial" panose="020B0604020202020204" pitchFamily="34" charset="0"/>
              </a:rPr>
            </a:br>
            <a:r>
              <a:rPr lang="it-IT" altLang="x-none" sz="1800" dirty="0">
                <a:ea typeface="Arial" panose="020B0604020202020204" pitchFamily="34" charset="0"/>
              </a:rPr>
              <a:t>Volume 49, Issue 1, Date: January (pages 85–94)</a:t>
            </a:r>
          </a:p>
          <a:p>
            <a:pPr marL="0" lvl="0" indent="0" algn="ctr" eaLnBrk="1" hangingPunct="1">
              <a:spcBef>
                <a:spcPct val="0"/>
              </a:spcBef>
              <a:buNone/>
            </a:pPr>
            <a:endParaRPr lang="en-US" altLang="x-none" sz="2000" i="1" dirty="0">
              <a:ea typeface="Arial" panose="020B0604020202020204" pitchFamily="34" charset="0"/>
            </a:endParaRPr>
          </a:p>
        </p:txBody>
      </p:sp>
      <p:sp>
        <p:nvSpPr>
          <p:cNvPr id="3078" name="TextBox 2"/>
          <p:cNvSpPr txBox="1">
            <a:spLocks noChangeArrowheads="1"/>
          </p:cNvSpPr>
          <p:nvPr/>
        </p:nvSpPr>
        <p:spPr bwMode="auto">
          <a:xfrm>
            <a:off x="1827213" y="5551488"/>
            <a:ext cx="6813550" cy="585788"/>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此幻灯片由文献俱乐部</a:t>
            </a:r>
            <a:r>
              <a:rPr kumimoji="0" lang="en-GB"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Dr Katherine </a:t>
            </a:r>
            <a:r>
              <a:rPr kumimoji="0" lang="en-GB" sz="1600" b="0" i="0" u="none" strike="noStrike" kern="1200" cap="none" spc="0" normalizeH="0" baseline="0" noProof="0" dirty="0" err="1" smtClean="0">
                <a:ln>
                  <a:noFill/>
                </a:ln>
                <a:solidFill>
                  <a:schemeClr val="tx1"/>
                </a:solidFill>
                <a:effectLst/>
                <a:uLnTx/>
                <a:uFillTx/>
                <a:latin typeface="+mj-lt"/>
                <a:ea typeface="+mn-ea"/>
                <a:cs typeface="Arial" panose="020B0604020202020204" pitchFamily="34" charset="0"/>
              </a:rPr>
              <a:t>Goetzinger</a:t>
            </a:r>
            <a:r>
              <a:rPr kumimoji="0" lang="zh-CN" altLang="en-US"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提供</a:t>
            </a:r>
            <a:endParaRPr kumimoji="0" lang="en-GB"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GB"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a:t>
            </a:r>
            <a:r>
              <a:rPr kumimoji="0" lang="en-US" altLang="zh-CN"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UOG</a:t>
            </a:r>
            <a:r>
              <a:rPr kumimoji="0" lang="zh-CN" altLang="en-US"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学员编辑</a:t>
            </a:r>
            <a:r>
              <a:rPr kumimoji="0" lang="en-GB" sz="1600" b="0"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a:t>
            </a:r>
          </a:p>
        </p:txBody>
      </p:sp>
      <p:sp>
        <p:nvSpPr>
          <p:cNvPr id="9" name="TextBox 1"/>
          <p:cNvSpPr txBox="1">
            <a:spLocks noChangeArrowheads="1"/>
          </p:cNvSpPr>
          <p:nvPr/>
        </p:nvSpPr>
        <p:spPr bwMode="auto">
          <a:xfrm>
            <a:off x="320675" y="3573463"/>
            <a:ext cx="8569325" cy="1369606"/>
          </a:xfrm>
          <a:prstGeom prst="rect">
            <a:avLst/>
          </a:prstGeom>
          <a:noFill/>
          <a:ln>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1800" b="1" dirty="0" smtClean="0">
                <a:ea typeface="Arial" panose="020B0604020202020204" pitchFamily="34" charset="0"/>
              </a:rPr>
              <a:t>持续血液动力学监测指导产妇高血压的治疗可减少严重高血压的发生</a:t>
            </a:r>
            <a:r>
              <a:rPr lang="en-US" altLang="x-none" sz="1800" b="1" dirty="0" smtClean="0">
                <a:ea typeface="Arial" panose="020B0604020202020204" pitchFamily="34" charset="0"/>
              </a:rPr>
              <a:t> </a:t>
            </a:r>
            <a:endParaRPr lang="en-US" altLang="x-none" sz="1800" b="1" dirty="0">
              <a:ea typeface="Arial" panose="020B0604020202020204" pitchFamily="34" charset="0"/>
            </a:endParaRPr>
          </a:p>
          <a:p>
            <a:pPr marL="0" lvl="0" indent="0" algn="ctr" eaLnBrk="1" hangingPunct="1">
              <a:spcBef>
                <a:spcPct val="0"/>
              </a:spcBef>
              <a:buNone/>
            </a:pPr>
            <a:endParaRPr lang="en-US" altLang="x-none" sz="900" b="1" dirty="0">
              <a:ea typeface="Arial" panose="020B0604020202020204" pitchFamily="34" charset="0"/>
            </a:endParaRPr>
          </a:p>
          <a:p>
            <a:pPr marL="0" lvl="0" indent="0" algn="ctr" eaLnBrk="1" hangingPunct="1">
              <a:spcBef>
                <a:spcPct val="0"/>
              </a:spcBef>
              <a:buNone/>
            </a:pPr>
            <a:r>
              <a:rPr lang="en-US" altLang="x-none" sz="1800" i="1" dirty="0">
                <a:ea typeface="Arial" panose="020B0604020202020204" pitchFamily="34" charset="0"/>
              </a:rPr>
              <a:t>D. Stott, I. Papastefanou, D. Paraschiv, K. Clark and N.A. Kametas</a:t>
            </a:r>
            <a:br>
              <a:rPr lang="en-US" altLang="x-none" sz="1800" i="1" dirty="0">
                <a:ea typeface="Arial" panose="020B0604020202020204" pitchFamily="34" charset="0"/>
              </a:rPr>
            </a:br>
            <a:r>
              <a:rPr lang="it-IT" altLang="x-none" sz="1800" dirty="0">
                <a:ea typeface="Arial" panose="020B0604020202020204" pitchFamily="34" charset="0"/>
              </a:rPr>
              <a:t>Volume 49, Issue 1, Date: January (pages 95–103)</a:t>
            </a:r>
          </a:p>
          <a:p>
            <a:pPr marL="0" lvl="0" indent="0" algn="ctr" eaLnBrk="1" hangingPunct="1">
              <a:spcBef>
                <a:spcPct val="0"/>
              </a:spcBef>
              <a:buNone/>
            </a:pPr>
            <a:endParaRPr lang="en-US" altLang="x-none" sz="2000" i="1" dirty="0">
              <a:ea typeface="Arial" panose="020B0604020202020204" pitchFamily="34" charset="0"/>
            </a:endParaRPr>
          </a:p>
        </p:txBody>
      </p:sp>
      <p:pic>
        <p:nvPicPr>
          <p:cNvPr id="3079" name="Picture 51" descr="\\ISUOG-DC01\users\ostirrup\Desktop\Journal Club logo.tif"/>
          <p:cNvPicPr>
            <a:picLocks noChangeAspect="1"/>
          </p:cNvPicPr>
          <p:nvPr/>
        </p:nvPicPr>
        <p:blipFill>
          <a:blip r:embed="rId5" cstate="print">
            <a:clrChange>
              <a:clrFrom>
                <a:srgbClr val="FFFFFF"/>
              </a:clrFrom>
              <a:clrTo>
                <a:srgbClr val="FFFFFF">
                  <a:alpha val="0"/>
                </a:srgbClr>
              </a:clrTo>
            </a:clrChange>
          </a:blip>
          <a:stretch>
            <a:fillRect/>
          </a:stretch>
        </p:blipFill>
        <p:spPr>
          <a:xfrm>
            <a:off x="315913" y="5084763"/>
            <a:ext cx="1479550" cy="1223962"/>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2"/>
          <p:cNvGrpSpPr/>
          <p:nvPr/>
        </p:nvGrpSpPr>
        <p:grpSpPr>
          <a:xfrm>
            <a:off x="0" y="-15875"/>
            <a:ext cx="9144000" cy="923925"/>
            <a:chOff x="0" y="3755"/>
            <a:chExt cx="5760" cy="582"/>
          </a:xfrm>
        </p:grpSpPr>
        <p:pic>
          <p:nvPicPr>
            <p:cNvPr id="12296"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2297"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2291" name="Text Box 27"/>
          <p:cNvSpPr txBox="1"/>
          <p:nvPr/>
        </p:nvSpPr>
        <p:spPr>
          <a:xfrm>
            <a:off x="468313" y="1958975"/>
            <a:ext cx="8207375" cy="460375"/>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400" b="1" dirty="0">
                <a:ea typeface="Arial" panose="020B0604020202020204" pitchFamily="34" charset="0"/>
              </a:rPr>
              <a:t>结        果</a:t>
            </a:r>
          </a:p>
        </p:txBody>
      </p:sp>
      <p:sp>
        <p:nvSpPr>
          <p:cNvPr id="14" name="Text Box 5"/>
          <p:cNvSpPr txBox="1">
            <a:spLocks noChangeArrowheads="1"/>
          </p:cNvSpPr>
          <p:nvPr/>
        </p:nvSpPr>
        <p:spPr bwMode="auto">
          <a:xfrm>
            <a:off x="71438" y="1000125"/>
            <a:ext cx="9029700" cy="553998"/>
          </a:xfrm>
          <a:prstGeom prst="rect">
            <a:avLst/>
          </a:prstGeom>
          <a:solidFill>
            <a:srgbClr val="ED1B20"/>
          </a:solidFill>
          <a:ln>
            <a:noFill/>
          </a:ln>
        </p:spPr>
        <p:txBody>
          <a:bodyPr>
            <a:spAutoFit/>
          </a:bodyPr>
          <a:lstStyle/>
          <a:p>
            <a:pPr algn="ctr" eaLnBrk="1" hangingPunct="1"/>
            <a:r>
              <a:rPr lang="zh-CN" altLang="en-US" sz="1600" b="1" dirty="0">
                <a:solidFill>
                  <a:srgbClr val="FFFFFF"/>
                </a:solidFill>
              </a:rPr>
              <a:t>纵向血液动力学在高血压孕妇中使用拉贝洛尔治疗的急性期对血管舒张治疗</a:t>
            </a:r>
            <a:r>
              <a:rPr lang="zh-CN" altLang="en-US" sz="1600" b="1" dirty="0" smtClean="0">
                <a:solidFill>
                  <a:srgbClr val="FFFFFF"/>
                </a:solidFill>
              </a:rPr>
              <a:t>需要的预测</a:t>
            </a:r>
            <a:endParaRPr lang="en-US" altLang="zh-CN" sz="1600" b="1" dirty="0">
              <a:solidFill>
                <a:srgbClr val="FFFFFF"/>
              </a:solidFill>
              <a:latin typeface="Arial" panose="020B0604020202020204" pitchFamily="34" charset="0"/>
              <a:ea typeface="Arial" panose="020B0604020202020204" pitchFamily="34" charset="0"/>
            </a:endParaRPr>
          </a:p>
          <a:p>
            <a:pPr algn="ctr" eaLnBrk="1" hangingPunct="1"/>
            <a:r>
              <a:rPr lang="en-US" altLang="zh-CN" sz="1400" i="1" dirty="0">
                <a:solidFill>
                  <a:srgbClr val="FFFFFF"/>
                </a:solidFill>
                <a:latin typeface="Arial" panose="020B0604020202020204" pitchFamily="34" charset="0"/>
                <a:ea typeface="Arial" panose="020B0604020202020204" pitchFamily="34" charset="0"/>
              </a:rPr>
              <a:t>Stott et al., UOG 2017</a:t>
            </a:r>
          </a:p>
        </p:txBody>
      </p:sp>
      <p:sp>
        <p:nvSpPr>
          <p:cNvPr id="10" name="Rectangle 19"/>
          <p:cNvSpPr/>
          <p:nvPr/>
        </p:nvSpPr>
        <p:spPr>
          <a:xfrm>
            <a:off x="4500563" y="6078071"/>
            <a:ext cx="4103687" cy="523220"/>
          </a:xfrm>
          <a:prstGeom prst="rect">
            <a:avLst/>
          </a:prstGeom>
          <a:noFill/>
          <a:ln w="9525">
            <a:noFill/>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1400" b="1" dirty="0" smtClean="0">
                <a:solidFill>
                  <a:srgbClr val="3366CC"/>
                </a:solidFill>
                <a:ea typeface="Arial" panose="020B0604020202020204" pitchFamily="34" charset="0"/>
              </a:rPr>
              <a:t>接受了额外血管舒张治疗的患者（灰色）在所有时间点均显示出心率明显降低</a:t>
            </a:r>
            <a:endParaRPr lang="it-IT" altLang="en-US" sz="1400" b="1" dirty="0">
              <a:solidFill>
                <a:srgbClr val="3366CC"/>
              </a:solidFill>
              <a:ea typeface="Arial" panose="020B0604020202020204" pitchFamily="34" charset="0"/>
            </a:endParaRPr>
          </a:p>
        </p:txBody>
      </p:sp>
      <p:sp>
        <p:nvSpPr>
          <p:cNvPr id="11" name="Rectangle 19"/>
          <p:cNvSpPr/>
          <p:nvPr/>
        </p:nvSpPr>
        <p:spPr>
          <a:xfrm>
            <a:off x="684213" y="6185793"/>
            <a:ext cx="3959225" cy="307777"/>
          </a:xfrm>
          <a:prstGeom prst="rect">
            <a:avLst/>
          </a:prstGeom>
          <a:noFill/>
          <a:ln w="9525">
            <a:noFill/>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1400" b="1" dirty="0" smtClean="0">
                <a:solidFill>
                  <a:srgbClr val="3366CC"/>
                </a:solidFill>
                <a:ea typeface="Arial" panose="020B0604020202020204" pitchFamily="34" charset="0"/>
              </a:rPr>
              <a:t>在任何时间点，两组的每搏输出量均无差异</a:t>
            </a:r>
            <a:endParaRPr lang="it-IT" altLang="en-US" sz="1400" b="1" dirty="0">
              <a:solidFill>
                <a:srgbClr val="3366CC"/>
              </a:solidFill>
              <a:ea typeface="Arial" panose="020B0604020202020204" pitchFamily="34" charset="0"/>
            </a:endParaRPr>
          </a:p>
        </p:txBody>
      </p:sp>
      <p:pic>
        <p:nvPicPr>
          <p:cNvPr id="12295" name="Picture 10" descr="F:\桃的东西\1月 第10页.png1月 第10页"/>
          <p:cNvPicPr>
            <a:picLocks noChangeAspect="1"/>
          </p:cNvPicPr>
          <p:nvPr/>
        </p:nvPicPr>
        <p:blipFill>
          <a:blip r:embed="rId5" cstate="print"/>
          <a:srcRect/>
          <a:stretch>
            <a:fillRect/>
          </a:stretch>
        </p:blipFill>
        <p:spPr>
          <a:xfrm>
            <a:off x="684530" y="2534285"/>
            <a:ext cx="7327900" cy="342773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p:nvPr/>
        </p:nvGrpSpPr>
        <p:grpSpPr>
          <a:xfrm>
            <a:off x="0" y="-15875"/>
            <a:ext cx="9144000" cy="923925"/>
            <a:chOff x="0" y="3755"/>
            <a:chExt cx="5760" cy="582"/>
          </a:xfrm>
        </p:grpSpPr>
        <p:pic>
          <p:nvPicPr>
            <p:cNvPr id="13320"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3321"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3315" name="Text Box 27"/>
          <p:cNvSpPr txBox="1"/>
          <p:nvPr/>
        </p:nvSpPr>
        <p:spPr>
          <a:xfrm>
            <a:off x="468313" y="2003425"/>
            <a:ext cx="8207375" cy="52322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US" sz="2800" b="1" dirty="0" smtClean="0">
                <a:ea typeface="Arial" panose="020B0604020202020204" pitchFamily="34" charset="0"/>
              </a:rPr>
              <a:t>结果</a:t>
            </a:r>
            <a:r>
              <a:rPr lang="en-GB" altLang="en-US" sz="2800" b="1" dirty="0" smtClean="0">
                <a:ea typeface="Arial" panose="020B0604020202020204" pitchFamily="34" charset="0"/>
              </a:rPr>
              <a:t>:  </a:t>
            </a:r>
            <a:r>
              <a:rPr lang="zh-CN" altLang="en-US" sz="2800" b="1" dirty="0" smtClean="0">
                <a:ea typeface="Arial" panose="020B0604020202020204" pitchFamily="34" charset="0"/>
              </a:rPr>
              <a:t>最终血管舒张治疗需要预测</a:t>
            </a:r>
            <a:endParaRPr lang="en-GB" altLang="en-US" sz="2800" b="1" dirty="0">
              <a:ea typeface="Arial" panose="020B0604020202020204" pitchFamily="34" charset="0"/>
            </a:endParaRPr>
          </a:p>
        </p:txBody>
      </p:sp>
      <p:sp>
        <p:nvSpPr>
          <p:cNvPr id="12"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pic>
        <p:nvPicPr>
          <p:cNvPr id="13317" name="Picture 8" descr="F:\桃的东西\1月 第11页.png1月 第11页"/>
          <p:cNvPicPr>
            <a:picLocks noChangeAspect="1"/>
          </p:cNvPicPr>
          <p:nvPr/>
        </p:nvPicPr>
        <p:blipFill>
          <a:blip r:embed="rId5" cstate="print"/>
          <a:srcRect/>
          <a:stretch>
            <a:fillRect/>
          </a:stretch>
        </p:blipFill>
        <p:spPr>
          <a:xfrm>
            <a:off x="468630" y="3214370"/>
            <a:ext cx="4458335" cy="3366135"/>
          </a:xfrm>
          <a:prstGeom prst="rect">
            <a:avLst/>
          </a:prstGeom>
          <a:noFill/>
          <a:ln w="9525">
            <a:noFill/>
          </a:ln>
        </p:spPr>
      </p:pic>
      <p:sp>
        <p:nvSpPr>
          <p:cNvPr id="13" name="Rectangle 19"/>
          <p:cNvSpPr/>
          <p:nvPr/>
        </p:nvSpPr>
        <p:spPr>
          <a:xfrm>
            <a:off x="5076825" y="3408155"/>
            <a:ext cx="3816350" cy="2800767"/>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spcAft>
                <a:spcPts val="1200"/>
              </a:spcAft>
            </a:pPr>
            <a:r>
              <a:rPr lang="en-US" altLang="en-US" sz="2400" dirty="0">
                <a:ea typeface="Arial" panose="020B0604020202020204" pitchFamily="34" charset="0"/>
              </a:rPr>
              <a:t> </a:t>
            </a:r>
            <a:r>
              <a:rPr lang="zh-CN" altLang="en-US" sz="2400" dirty="0" smtClean="0">
                <a:ea typeface="Arial" panose="020B0604020202020204" pitchFamily="34" charset="0"/>
              </a:rPr>
              <a:t>独立预测因子</a:t>
            </a:r>
            <a:r>
              <a:rPr lang="en-US" altLang="en-US" sz="2400" dirty="0" smtClean="0">
                <a:ea typeface="Arial" panose="020B0604020202020204" pitchFamily="34" charset="0"/>
              </a:rPr>
              <a:t>:  </a:t>
            </a:r>
            <a:endParaRPr lang="en-US" altLang="en-US" sz="2400" dirty="0">
              <a:ea typeface="Arial" panose="020B0604020202020204" pitchFamily="34" charset="0"/>
            </a:endParaRPr>
          </a:p>
          <a:p>
            <a:pPr marL="742950" lvl="1" indent="-285750" eaLnBrk="1" hangingPunct="1">
              <a:spcBef>
                <a:spcPct val="0"/>
              </a:spcBef>
              <a:spcAft>
                <a:spcPts val="1200"/>
              </a:spcAft>
              <a:buSzPct val="60000"/>
              <a:buFont typeface="Wingdings" panose="05000000000000000000" pitchFamily="2" charset="2"/>
              <a:buChar char="Ø"/>
            </a:pPr>
            <a:r>
              <a:rPr lang="zh-CN" altLang="en-US" sz="1800" dirty="0" smtClean="0">
                <a:ea typeface="Arial" panose="020B0604020202020204" pitchFamily="34" charset="0"/>
              </a:rPr>
              <a:t>孕妇心率</a:t>
            </a:r>
            <a:endParaRPr lang="en-US" altLang="zh-CN" sz="1800" dirty="0" smtClean="0">
              <a:ea typeface="Arial" panose="020B0604020202020204" pitchFamily="34" charset="0"/>
            </a:endParaRPr>
          </a:p>
          <a:p>
            <a:pPr marL="742950" lvl="1" indent="-285750" eaLnBrk="1" hangingPunct="1">
              <a:spcBef>
                <a:spcPct val="0"/>
              </a:spcBef>
              <a:spcAft>
                <a:spcPts val="1200"/>
              </a:spcAft>
              <a:buSzPct val="60000"/>
              <a:buFont typeface="Wingdings" panose="05000000000000000000" pitchFamily="2" charset="2"/>
              <a:buChar char="Ø"/>
            </a:pPr>
            <a:r>
              <a:rPr lang="zh-CN" altLang="en-US" sz="1800" dirty="0" smtClean="0">
                <a:ea typeface="Arial" panose="020B0604020202020204" pitchFamily="34" charset="0"/>
              </a:rPr>
              <a:t>种族</a:t>
            </a:r>
            <a:endParaRPr lang="en-US" altLang="zh-CN" sz="1800" dirty="0" smtClean="0">
              <a:ea typeface="Arial" panose="020B0604020202020204" pitchFamily="34" charset="0"/>
            </a:endParaRPr>
          </a:p>
          <a:p>
            <a:pPr marL="742950" lvl="1" indent="-285750" eaLnBrk="1" hangingPunct="1">
              <a:spcBef>
                <a:spcPct val="0"/>
              </a:spcBef>
              <a:spcAft>
                <a:spcPts val="1200"/>
              </a:spcAft>
              <a:buSzPct val="60000"/>
              <a:buFont typeface="Wingdings" panose="05000000000000000000" pitchFamily="2" charset="2"/>
              <a:buChar char="Ø"/>
            </a:pPr>
            <a:r>
              <a:rPr lang="zh-CN" altLang="en-US" sz="1800" dirty="0" smtClean="0">
                <a:ea typeface="Arial" panose="020B0604020202020204" pitchFamily="34" charset="0"/>
              </a:rPr>
              <a:t>平均动脉压</a:t>
            </a:r>
            <a:endParaRPr lang="en-US" altLang="zh-CN" sz="1800" dirty="0" smtClean="0">
              <a:ea typeface="Arial" panose="020B0604020202020204" pitchFamily="34" charset="0"/>
            </a:endParaRPr>
          </a:p>
          <a:p>
            <a:pPr marL="457200" lvl="1" indent="0" eaLnBrk="1" hangingPunct="1">
              <a:spcBef>
                <a:spcPct val="0"/>
              </a:spcBef>
              <a:spcAft>
                <a:spcPts val="1200"/>
              </a:spcAft>
              <a:buSzPct val="60000"/>
              <a:buNone/>
            </a:pPr>
            <a:r>
              <a:rPr lang="en-US" altLang="en-US" sz="2400" dirty="0" smtClean="0">
                <a:ea typeface="Arial" panose="020B0604020202020204" pitchFamily="34" charset="0"/>
              </a:rPr>
              <a:t> </a:t>
            </a:r>
            <a:r>
              <a:rPr lang="zh-CN" altLang="en-US" sz="2400" dirty="0" smtClean="0">
                <a:ea typeface="Arial" panose="020B0604020202020204" pitchFamily="34" charset="0"/>
              </a:rPr>
              <a:t>检出率</a:t>
            </a:r>
            <a:r>
              <a:rPr lang="en-US" altLang="en-US" sz="2400" dirty="0" smtClean="0">
                <a:ea typeface="Arial" panose="020B0604020202020204" pitchFamily="34" charset="0"/>
              </a:rPr>
              <a:t>: 100%</a:t>
            </a:r>
          </a:p>
          <a:p>
            <a:pPr marL="0" lvl="0" indent="0" eaLnBrk="1" hangingPunct="1">
              <a:spcBef>
                <a:spcPct val="0"/>
              </a:spcBef>
              <a:spcAft>
                <a:spcPts val="1200"/>
              </a:spcAft>
            </a:pPr>
            <a:r>
              <a:rPr lang="en-US" altLang="en-US" sz="2400" dirty="0" smtClean="0">
                <a:ea typeface="Arial" panose="020B0604020202020204" pitchFamily="34" charset="0"/>
              </a:rPr>
              <a:t>     </a:t>
            </a:r>
            <a:r>
              <a:rPr lang="zh-CN" altLang="en-US" sz="2400" dirty="0" smtClean="0">
                <a:ea typeface="Arial" panose="020B0604020202020204" pitchFamily="34" charset="0"/>
              </a:rPr>
              <a:t>假阳性率</a:t>
            </a:r>
            <a:r>
              <a:rPr lang="en-US" altLang="en-US" sz="2400" dirty="0" smtClean="0">
                <a:ea typeface="Arial" panose="020B0604020202020204" pitchFamily="34" charset="0"/>
              </a:rPr>
              <a:t>: </a:t>
            </a:r>
            <a:r>
              <a:rPr lang="en-US" altLang="en-US" sz="2400" dirty="0">
                <a:ea typeface="Arial" panose="020B0604020202020204" pitchFamily="34" charset="0"/>
              </a:rPr>
              <a:t>20%</a:t>
            </a:r>
          </a:p>
        </p:txBody>
      </p:sp>
      <p:sp>
        <p:nvSpPr>
          <p:cNvPr id="13319" name="TextBox 13"/>
          <p:cNvSpPr txBox="1"/>
          <p:nvPr/>
        </p:nvSpPr>
        <p:spPr>
          <a:xfrm>
            <a:off x="2618740" y="5119053"/>
            <a:ext cx="2016125" cy="3698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en-US" altLang="en-US" sz="1800" b="1" dirty="0">
                <a:solidFill>
                  <a:srgbClr val="3366CC"/>
                </a:solidFill>
                <a:ea typeface="Arial" panose="020B0604020202020204" pitchFamily="34" charset="0"/>
              </a:rPr>
              <a:t>AUC = 0.975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p:cNvGrpSpPr/>
          <p:nvPr/>
        </p:nvGrpSpPr>
        <p:grpSpPr>
          <a:xfrm>
            <a:off x="0" y="-15875"/>
            <a:ext cx="9144000" cy="923925"/>
            <a:chOff x="0" y="3755"/>
            <a:chExt cx="5760" cy="582"/>
          </a:xfrm>
        </p:grpSpPr>
        <p:pic>
          <p:nvPicPr>
            <p:cNvPr id="14342"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4343"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4339" name="Rectangle 7"/>
          <p:cNvSpPr/>
          <p:nvPr/>
        </p:nvSpPr>
        <p:spPr>
          <a:xfrm>
            <a:off x="3721549" y="1862138"/>
            <a:ext cx="1700906"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结</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论</a:t>
            </a:r>
            <a:endParaRPr lang="en-GB" altLang="en-US" sz="2800" b="1" dirty="0">
              <a:solidFill>
                <a:srgbClr val="000000"/>
              </a:solidFill>
              <a:ea typeface="Arial" panose="020B0604020202020204" pitchFamily="34" charset="0"/>
            </a:endParaRPr>
          </a:p>
        </p:txBody>
      </p:sp>
      <p:sp>
        <p:nvSpPr>
          <p:cNvPr id="9" name="Rectangle 19"/>
          <p:cNvSpPr/>
          <p:nvPr/>
        </p:nvSpPr>
        <p:spPr>
          <a:xfrm>
            <a:off x="287338" y="3001237"/>
            <a:ext cx="8569325" cy="3170099"/>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spcAft>
                <a:spcPts val="1200"/>
              </a:spcAft>
            </a:pPr>
            <a:r>
              <a:rPr lang="en-US" altLang="zh-CN" sz="2000" dirty="0" smtClean="0">
                <a:ea typeface="Arial" panose="020B0604020202020204" pitchFamily="34" charset="0"/>
              </a:rPr>
              <a:t> </a:t>
            </a:r>
            <a:r>
              <a:rPr lang="zh-CN" altLang="en-US" sz="2000" dirty="0" smtClean="0">
                <a:ea typeface="Arial" panose="020B0604020202020204" pitchFamily="34" charset="0"/>
              </a:rPr>
              <a:t>在第一个</a:t>
            </a:r>
            <a:r>
              <a:rPr lang="en-US" altLang="zh-CN" sz="2000" dirty="0" smtClean="0">
                <a:ea typeface="Arial" panose="020B0604020202020204" pitchFamily="34" charset="0"/>
              </a:rPr>
              <a:t>24</a:t>
            </a:r>
            <a:r>
              <a:rPr lang="zh-CN" altLang="en-US" sz="2000" dirty="0" smtClean="0">
                <a:ea typeface="Arial" panose="020B0604020202020204" pitchFamily="34" charset="0"/>
              </a:rPr>
              <a:t>小时使用拉贝洛尔治疗高血压中，种族、心率的纵向变化和平均动脉压提供了强有力的工具来预测缺乏持续反应和随后对额外血管舒张治疗的需要的可能性</a:t>
            </a:r>
            <a:endParaRPr lang="en-US" altLang="en-US" sz="2000" dirty="0">
              <a:ea typeface="Arial" panose="020B0604020202020204" pitchFamily="34" charset="0"/>
            </a:endParaRPr>
          </a:p>
          <a:p>
            <a:pPr marL="0" lvl="0" indent="0" eaLnBrk="1" hangingPunct="1">
              <a:spcBef>
                <a:spcPct val="0"/>
              </a:spcBef>
              <a:spcAft>
                <a:spcPts val="1200"/>
              </a:spcAft>
            </a:pPr>
            <a:r>
              <a:rPr lang="en-US" altLang="zh-CN" sz="2000" dirty="0" smtClean="0">
                <a:ea typeface="Arial" panose="020B0604020202020204" pitchFamily="34" charset="0"/>
              </a:rPr>
              <a:t> </a:t>
            </a:r>
            <a:r>
              <a:rPr lang="zh-CN" altLang="en-US" sz="2000" dirty="0" smtClean="0">
                <a:ea typeface="Arial" panose="020B0604020202020204" pitchFamily="34" charset="0"/>
              </a:rPr>
              <a:t>在仍使用拉贝洛尔作为单一疗法的病人中，心输出量保持稳定，没有发现明显的新生儿体重减轻，提示子宫灌注在明智地使用拉贝洛尔时不会受到不利影响</a:t>
            </a:r>
            <a:r>
              <a:rPr lang="en-US" altLang="en-US" sz="2000" dirty="0" smtClean="0">
                <a:ea typeface="Arial" panose="020B0604020202020204" pitchFamily="34" charset="0"/>
              </a:rPr>
              <a:t> </a:t>
            </a:r>
            <a:endParaRPr lang="en-US" altLang="en-US" sz="2000" dirty="0">
              <a:ea typeface="Arial" panose="020B0604020202020204" pitchFamily="34" charset="0"/>
            </a:endParaRPr>
          </a:p>
          <a:p>
            <a:pPr marL="0" lvl="0" indent="0" eaLnBrk="1" hangingPunct="1">
              <a:spcBef>
                <a:spcPct val="0"/>
              </a:spcBef>
              <a:spcAft>
                <a:spcPts val="1200"/>
              </a:spcAft>
            </a:pPr>
            <a:r>
              <a:rPr lang="en-US" altLang="en-US" sz="2000" dirty="0">
                <a:ea typeface="Arial" panose="020B0604020202020204" pitchFamily="34" charset="0"/>
              </a:rPr>
              <a:t> </a:t>
            </a:r>
            <a:r>
              <a:rPr lang="zh-CN" altLang="en-US" sz="2000" dirty="0" smtClean="0">
                <a:ea typeface="Arial" panose="020B0604020202020204" pitchFamily="34" charset="0"/>
              </a:rPr>
              <a:t>由于需要额外的血管舒张治疗和不良妊娠结局之间的强关联，这个预测模型提供了一个有成本效益的分诊方法</a:t>
            </a:r>
            <a:r>
              <a:rPr lang="en-US" altLang="en-US" sz="2000" dirty="0" smtClean="0">
                <a:ea typeface="Arial" panose="020B0604020202020204" pitchFamily="34" charset="0"/>
              </a:rPr>
              <a:t>, </a:t>
            </a:r>
            <a:r>
              <a:rPr lang="zh-CN" altLang="en-US" sz="2000" dirty="0" smtClean="0">
                <a:ea typeface="Arial" panose="020B0604020202020204" pitchFamily="34" charset="0"/>
              </a:rPr>
              <a:t>识别那些需要额外药物治疗和增加产前监护的患者</a:t>
            </a:r>
            <a:endParaRPr lang="en-US" altLang="en-US" sz="2000" dirty="0">
              <a:ea typeface="Arial" panose="020B0604020202020204" pitchFamily="34" charset="0"/>
            </a:endParaRPr>
          </a:p>
        </p:txBody>
      </p:sp>
      <p:sp>
        <p:nvSpPr>
          <p:cNvPr id="11"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2"/>
          <p:cNvGrpSpPr/>
          <p:nvPr/>
        </p:nvGrpSpPr>
        <p:grpSpPr>
          <a:xfrm>
            <a:off x="0" y="-15875"/>
            <a:ext cx="9144000" cy="923925"/>
            <a:chOff x="0" y="3755"/>
            <a:chExt cx="5760" cy="582"/>
          </a:xfrm>
        </p:grpSpPr>
        <p:pic>
          <p:nvPicPr>
            <p:cNvPr id="15368"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5369"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9" name="Rectangle 19"/>
          <p:cNvSpPr>
            <a:spLocks noChangeArrowheads="1"/>
          </p:cNvSpPr>
          <p:nvPr/>
        </p:nvSpPr>
        <p:spPr bwMode="auto">
          <a:xfrm>
            <a:off x="71438" y="3167914"/>
            <a:ext cx="4410075" cy="2516073"/>
          </a:xfrm>
          <a:prstGeom prst="rect">
            <a:avLst/>
          </a:prstGeom>
          <a:solidFill>
            <a:srgbClr val="F0F3FB"/>
          </a:solidFill>
          <a:ln w="19050">
            <a:solidFill>
              <a:srgbClr val="445895"/>
            </a:solidFill>
            <a:miter lim="800000"/>
          </a:ln>
        </p:spPr>
        <p:txBody>
          <a:bodyPr anchor="ctr">
            <a:spAutoFit/>
          </a:bodyPr>
          <a:lstStyle/>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纵向测量血液动力学参数</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所有患者均从专门的高血压诊室招募</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使用严谨的统计学模型</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lang="zh-CN" altLang="en-US" sz="2100" kern="0" dirty="0" smtClean="0">
                <a:solidFill>
                  <a:sysClr val="windowText" lastClr="000000"/>
                </a:solidFill>
                <a:latin typeface="Arial" panose="020B0604020202020204"/>
                <a:ea typeface="+mn-ea"/>
                <a:cs typeface="Arial" panose="020B0604020202020204" pitchFamily="34" charset="0"/>
              </a:rPr>
              <a:t>可以进一步研究拉贝洛尔妊娠期的药理学性质</a:t>
            </a:r>
            <a:endParaRPr lang="en-US" altLang="zh-CN" sz="2100" kern="0" dirty="0" smtClean="0">
              <a:solidFill>
                <a:sysClr val="windowText" lastClr="000000"/>
              </a:solidFill>
              <a:latin typeface="Arial" panose="020B0604020202020204"/>
              <a:ea typeface="+mn-ea"/>
              <a:cs typeface="Arial" panose="020B0604020202020204" pitchFamily="34" charset="0"/>
            </a:endParaRPr>
          </a:p>
        </p:txBody>
      </p:sp>
      <p:sp>
        <p:nvSpPr>
          <p:cNvPr id="15364" name="Text Box 27"/>
          <p:cNvSpPr txBox="1"/>
          <p:nvPr/>
        </p:nvSpPr>
        <p:spPr>
          <a:xfrm>
            <a:off x="71438" y="2160588"/>
            <a:ext cx="441007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优    势</a:t>
            </a:r>
          </a:p>
        </p:txBody>
      </p:sp>
      <p:sp>
        <p:nvSpPr>
          <p:cNvPr id="17" name="Rectangle 19"/>
          <p:cNvSpPr>
            <a:spLocks noChangeArrowheads="1"/>
          </p:cNvSpPr>
          <p:nvPr/>
        </p:nvSpPr>
        <p:spPr bwMode="auto">
          <a:xfrm>
            <a:off x="4654550" y="3164740"/>
            <a:ext cx="4410075" cy="2516073"/>
          </a:xfrm>
          <a:prstGeom prst="rect">
            <a:avLst/>
          </a:prstGeom>
          <a:solidFill>
            <a:srgbClr val="F0F3FB"/>
          </a:solidFill>
          <a:ln w="19050">
            <a:solidFill>
              <a:srgbClr val="445895"/>
            </a:solidFill>
            <a:miter lim="800000"/>
          </a:ln>
        </p:spPr>
        <p:txBody>
          <a:bodyPr anchor="ctr">
            <a:spAutoFit/>
          </a:bodyPr>
          <a:lstStyle/>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血液动力学参数在</a:t>
            </a:r>
            <a:r>
              <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24</a:t>
            </a: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小时后不再记录</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样本量太小以至于不能评估拉贝洛尔对出生体重的影响</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产后缺乏对患者的随访</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非侵入性产妇血液动力学测量</a:t>
            </a:r>
            <a:endParaRPr kumimoji="0" lang="en-GB" sz="2100" b="0" i="0" u="none" strike="noStrike" kern="0" cap="none" spc="0" normalizeH="0" baseline="0" noProof="0" dirty="0">
              <a:ln>
                <a:noFill/>
              </a:ln>
              <a:solidFill>
                <a:sysClr val="windowText" lastClr="000000"/>
              </a:solidFill>
              <a:effectLst/>
              <a:uLnTx/>
              <a:uFillTx/>
              <a:latin typeface="Arial" panose="020B0604020202020204"/>
              <a:ea typeface="+mn-ea"/>
              <a:cs typeface="Arial" panose="020B0604020202020204" pitchFamily="34" charset="0"/>
            </a:endParaRPr>
          </a:p>
        </p:txBody>
      </p:sp>
      <p:sp>
        <p:nvSpPr>
          <p:cNvPr id="15366" name="Text Box 27"/>
          <p:cNvSpPr txBox="1"/>
          <p:nvPr/>
        </p:nvSpPr>
        <p:spPr>
          <a:xfrm>
            <a:off x="4654550" y="2160588"/>
            <a:ext cx="441007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局    限</a:t>
            </a:r>
          </a:p>
        </p:txBody>
      </p:sp>
      <p:sp>
        <p:nvSpPr>
          <p:cNvPr id="11"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2"/>
          <p:cNvGrpSpPr/>
          <p:nvPr/>
        </p:nvGrpSpPr>
        <p:grpSpPr>
          <a:xfrm>
            <a:off x="0" y="-15875"/>
            <a:ext cx="9144000" cy="923925"/>
            <a:chOff x="0" y="3755"/>
            <a:chExt cx="5760" cy="582"/>
          </a:xfrm>
        </p:grpSpPr>
        <p:pic>
          <p:nvPicPr>
            <p:cNvPr id="16390"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6391"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3075" name="Text Box 5"/>
          <p:cNvSpPr txBox="1">
            <a:spLocks noChangeArrowheads="1"/>
          </p:cNvSpPr>
          <p:nvPr/>
        </p:nvSpPr>
        <p:spPr bwMode="auto">
          <a:xfrm>
            <a:off x="430213" y="1125538"/>
            <a:ext cx="8351838" cy="584776"/>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rtl="0">
              <a:defRPr/>
            </a:pPr>
            <a:r>
              <a:rPr lang="en-US" altLang="en-GB" sz="3200" b="1" dirty="0"/>
              <a:t>2017</a:t>
            </a:r>
            <a:r>
              <a:rPr lang="zh-CN" altLang="en-US" sz="3200" b="1" dirty="0"/>
              <a:t>年</a:t>
            </a:r>
            <a:r>
              <a:rPr lang="en-US" altLang="zh-CN" sz="3200" b="1" dirty="0"/>
              <a:t>1</a:t>
            </a:r>
            <a:r>
              <a:rPr lang="zh-CN" altLang="en-US" sz="3200" b="1" dirty="0"/>
              <a:t>月</a:t>
            </a:r>
            <a:r>
              <a:rPr lang="zh-CN" altLang="en-US" sz="3200" b="1" dirty="0" smtClean="0"/>
              <a:t>：</a:t>
            </a:r>
            <a:r>
              <a:rPr lang="en-US" altLang="zh-CN" sz="3200" b="1" dirty="0" smtClean="0"/>
              <a:t>UOG</a:t>
            </a:r>
            <a:r>
              <a:rPr lang="zh-CN" altLang="en-US" sz="3200" b="1" dirty="0" smtClean="0"/>
              <a:t>文献报告会</a:t>
            </a:r>
            <a:endParaRPr lang="zh-CN" altLang="en-US" sz="3200" b="1" dirty="0"/>
          </a:p>
        </p:txBody>
      </p:sp>
      <p:pic>
        <p:nvPicPr>
          <p:cNvPr id="16388" name="Picture 51" descr="\\ISUOG-DC01\users\ostirrup\Desktop\Journal Club logo.tif"/>
          <p:cNvPicPr>
            <a:picLocks noChangeAspect="1"/>
          </p:cNvPicPr>
          <p:nvPr/>
        </p:nvPicPr>
        <p:blipFill>
          <a:blip r:embed="rId5" cstate="print">
            <a:clrChange>
              <a:clrFrom>
                <a:srgbClr val="FFFFFF"/>
              </a:clrFrom>
              <a:clrTo>
                <a:srgbClr val="FFFFFF">
                  <a:alpha val="0"/>
                </a:srgbClr>
              </a:clrTo>
            </a:clrChange>
          </a:blip>
          <a:stretch>
            <a:fillRect/>
          </a:stretch>
        </p:blipFill>
        <p:spPr>
          <a:xfrm>
            <a:off x="3300413" y="4437063"/>
            <a:ext cx="2690812" cy="2225675"/>
          </a:xfrm>
          <a:prstGeom prst="rect">
            <a:avLst/>
          </a:prstGeom>
          <a:noFill/>
          <a:ln w="9525">
            <a:noFill/>
          </a:ln>
        </p:spPr>
      </p:pic>
      <p:sp>
        <p:nvSpPr>
          <p:cNvPr id="16389" name="Rectangle 7"/>
          <p:cNvSpPr/>
          <p:nvPr/>
        </p:nvSpPr>
        <p:spPr>
          <a:xfrm>
            <a:off x="654050" y="1916113"/>
            <a:ext cx="7715250" cy="206210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2000" b="1" dirty="0">
                <a:ea typeface="Arial" panose="020B0604020202020204" pitchFamily="34" charset="0"/>
              </a:rPr>
              <a:t>持续血液动力学监测指导产妇高血压的治疗可减少严重高血压的发生</a:t>
            </a:r>
            <a:r>
              <a:rPr lang="en-US" altLang="x-none" sz="2000" b="1" dirty="0">
                <a:ea typeface="Arial" panose="020B0604020202020204" pitchFamily="34" charset="0"/>
              </a:rPr>
              <a:t> </a:t>
            </a:r>
          </a:p>
          <a:p>
            <a:pPr marL="0" lvl="0" indent="0" algn="ctr" eaLnBrk="1" hangingPunct="1">
              <a:spcBef>
                <a:spcPct val="0"/>
              </a:spcBef>
              <a:buNone/>
            </a:pPr>
            <a:endParaRPr lang="en-GB" altLang="en-US" sz="800" dirty="0">
              <a:ea typeface="Arial" panose="020B0604020202020204" pitchFamily="34" charset="0"/>
            </a:endParaRPr>
          </a:p>
          <a:p>
            <a:pPr marL="0" lvl="0" indent="0" algn="ctr" eaLnBrk="1" hangingPunct="1">
              <a:spcBef>
                <a:spcPct val="0"/>
              </a:spcBef>
              <a:buNone/>
            </a:pPr>
            <a:r>
              <a:rPr lang="en-US" altLang="en-US" sz="2000" i="1" dirty="0">
                <a:ea typeface="Arial" panose="020B0604020202020204" pitchFamily="34" charset="0"/>
              </a:rPr>
              <a:t>D. Stott, I. Papastefanou, D. Paraschiv, K. Clark and N.A. Kametas</a:t>
            </a:r>
          </a:p>
          <a:p>
            <a:pPr marL="0" lvl="0" indent="0" algn="ctr" eaLnBrk="1" hangingPunct="1">
              <a:spcBef>
                <a:spcPct val="0"/>
              </a:spcBef>
              <a:buNone/>
            </a:pPr>
            <a:r>
              <a:rPr lang="it-IT" altLang="en-US" sz="2000" dirty="0">
                <a:ea typeface="Arial" panose="020B0604020202020204" pitchFamily="34" charset="0"/>
              </a:rPr>
              <a:t/>
            </a:r>
            <a:br>
              <a:rPr lang="it-IT" altLang="en-US" sz="2000" dirty="0">
                <a:ea typeface="Arial" panose="020B0604020202020204" pitchFamily="34" charset="0"/>
              </a:rPr>
            </a:br>
            <a:r>
              <a:rPr lang="it-IT" altLang="en-US" sz="2000" dirty="0">
                <a:ea typeface="Arial" panose="020B0604020202020204" pitchFamily="34" charset="0"/>
              </a:rPr>
              <a:t>Volume 49, Issue 1, Date: January (pages 95–103)</a:t>
            </a:r>
            <a:r>
              <a:rPr lang="en-US" altLang="en-US" sz="2000" dirty="0">
                <a:ea typeface="Arial" panose="020B0604020202020204" pitchFamily="34" charset="0"/>
              </a:rPr>
              <a:t/>
            </a:r>
            <a:br>
              <a:rPr lang="en-US" altLang="en-US" sz="2000" dirty="0">
                <a:ea typeface="Arial" panose="020B0604020202020204" pitchFamily="34" charset="0"/>
              </a:rPr>
            </a:br>
            <a:endParaRPr lang="en-US" altLang="en-US" sz="2000" dirty="0">
              <a:ea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p:nvPr/>
        </p:nvGrpSpPr>
        <p:grpSpPr>
          <a:xfrm>
            <a:off x="0" y="-15875"/>
            <a:ext cx="9144000" cy="923925"/>
            <a:chOff x="0" y="3755"/>
            <a:chExt cx="5760" cy="582"/>
          </a:xfrm>
        </p:grpSpPr>
        <p:pic>
          <p:nvPicPr>
            <p:cNvPr id="17413"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7414"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34"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
        <p:nvSpPr>
          <p:cNvPr id="21" name="Segnaposto contenuto 2"/>
          <p:cNvSpPr txBox="1"/>
          <p:nvPr/>
        </p:nvSpPr>
        <p:spPr bwMode="auto">
          <a:xfrm>
            <a:off x="71438" y="1844675"/>
            <a:ext cx="9023350" cy="4103688"/>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457200" lvl="0" indent="-457200" algn="ctr"/>
            <a:endParaRPr lang="it-IT" altLang="en-US" sz="2100" dirty="0">
              <a:ea typeface="Arial" panose="020B0604020202020204" pitchFamily="34" charset="0"/>
            </a:endParaRPr>
          </a:p>
          <a:p>
            <a:pPr marL="457200" lvl="0" indent="-457200"/>
            <a:r>
              <a:rPr lang="zh-CN" altLang="en-US" sz="2200" dirty="0" smtClean="0">
                <a:ea typeface="Arial" panose="020B0604020202020204" pitchFamily="34" charset="0"/>
              </a:rPr>
              <a:t>在孕期，有效地控制血压可降低严重高血压、肝功能异常和血小板减少症的发生率</a:t>
            </a:r>
            <a:endParaRPr lang="en-US" altLang="zh-CN" sz="2200" dirty="0" smtClean="0">
              <a:ea typeface="Arial" panose="020B0604020202020204" pitchFamily="34" charset="0"/>
            </a:endParaRPr>
          </a:p>
          <a:p>
            <a:pPr marL="457200" lvl="0" indent="-457200"/>
            <a:endParaRPr lang="it-IT" altLang="en-US" sz="1000" dirty="0">
              <a:ea typeface="Arial" panose="020B0604020202020204" pitchFamily="34" charset="0"/>
            </a:endParaRPr>
          </a:p>
          <a:p>
            <a:pPr marL="457200" lvl="0" indent="-457200"/>
            <a:endParaRPr lang="en-US" altLang="zh-CN" sz="2200" dirty="0" smtClean="0">
              <a:ea typeface="Arial" panose="020B0604020202020204" pitchFamily="34" charset="0"/>
            </a:endParaRPr>
          </a:p>
          <a:p>
            <a:pPr marL="457200" lvl="0" indent="-457200"/>
            <a:r>
              <a:rPr lang="zh-CN" altLang="en-US" sz="2200" dirty="0" smtClean="0">
                <a:ea typeface="Arial" panose="020B0604020202020204" pitchFamily="34" charset="0"/>
              </a:rPr>
              <a:t>尽管现有针对的基于孕妇血流动力学状态的个性化降压治疗在非孕期已经确立，但对其在孕期的可行性研究很少</a:t>
            </a:r>
            <a:endParaRPr lang="en-US" altLang="zh-CN" sz="2200" dirty="0" smtClean="0">
              <a:ea typeface="Arial" panose="020B0604020202020204" pitchFamily="34" charset="0"/>
            </a:endParaRPr>
          </a:p>
          <a:p>
            <a:pPr marL="0" lvl="0" indent="0">
              <a:buNone/>
            </a:pPr>
            <a:endParaRPr lang="it-IT" altLang="en-US" sz="1000" dirty="0">
              <a:ea typeface="Arial" panose="020B0604020202020204" pitchFamily="34" charset="0"/>
            </a:endParaRPr>
          </a:p>
          <a:p>
            <a:pPr marL="457200" lvl="0" indent="-457200"/>
            <a:endParaRPr lang="en-US" altLang="zh-CN" sz="2200" dirty="0" smtClean="0">
              <a:ea typeface="Arial" panose="020B0604020202020204" pitchFamily="34" charset="0"/>
            </a:endParaRPr>
          </a:p>
          <a:p>
            <a:pPr marL="457200" lvl="0" indent="-457200"/>
            <a:r>
              <a:rPr lang="zh-CN" altLang="en-US" sz="2200" dirty="0" smtClean="0">
                <a:ea typeface="Arial" panose="020B0604020202020204" pitchFamily="34" charset="0"/>
              </a:rPr>
              <a:t>在现有的研究中</a:t>
            </a:r>
            <a:r>
              <a:rPr lang="it-IT" altLang="en-US" sz="2200" dirty="0" smtClean="0">
                <a:ea typeface="Arial" panose="020B0604020202020204" pitchFamily="34" charset="0"/>
              </a:rPr>
              <a:t>, </a:t>
            </a:r>
            <a:r>
              <a:rPr lang="zh-CN" altLang="en-US" sz="2200" dirty="0" smtClean="0">
                <a:ea typeface="Arial" panose="020B0604020202020204" pitchFamily="34" charset="0"/>
              </a:rPr>
              <a:t>这些作者创建了一个使用孕妇人口统计学和血液动力学参数来预测拉贝洛尔的反应或不反应的预测模型</a:t>
            </a:r>
            <a:endParaRPr lang="it-IT" altLang="en-US" sz="2200" dirty="0">
              <a:ea typeface="Arial" panose="020B0604020202020204" pitchFamily="34" charset="0"/>
            </a:endParaRPr>
          </a:p>
          <a:p>
            <a:pPr marL="457200" lvl="0" indent="-457200"/>
            <a:endParaRPr lang="it-IT" altLang="en-US" sz="1000" dirty="0">
              <a:ea typeface="Arial" panose="020B0604020202020204" pitchFamily="34" charset="0"/>
            </a:endParaRPr>
          </a:p>
          <a:p>
            <a:pPr marL="457200" lvl="0" indent="-457200">
              <a:buNone/>
            </a:pPr>
            <a:endParaRPr lang="it-IT" altLang="en-US" sz="1000" dirty="0">
              <a:ea typeface="Arial" panose="020B0604020202020204" pitchFamily="34" charset="0"/>
            </a:endParaRPr>
          </a:p>
          <a:p>
            <a:pPr marL="457200" lvl="0" indent="-457200">
              <a:buNone/>
            </a:pPr>
            <a:endParaRPr lang="it-IT" altLang="en-US" sz="2100" dirty="0">
              <a:ea typeface="Arial" panose="020B0604020202020204" pitchFamily="34" charset="0"/>
            </a:endParaRPr>
          </a:p>
          <a:p>
            <a:pPr marL="457200" lvl="0" indent="-457200">
              <a:buNone/>
            </a:pPr>
            <a:endParaRPr lang="it-IT" altLang="en-US" sz="1600" dirty="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
                                            <p:txEl>
                                              <p:pRg st="1" end="1"/>
                                            </p:txEl>
                                          </p:spTgt>
                                        </p:tgtEl>
                                        <p:attrNameLst>
                                          <p:attrName>style.visibility</p:attrName>
                                        </p:attrNameLst>
                                      </p:cBhvr>
                                      <p:to>
                                        <p:strVal val="visible"/>
                                      </p:to>
                                    </p:set>
                                    <p:animEffect transition="in" filter="fade">
                                      <p:cBhvr>
                                        <p:cTn id="7" dur="500"/>
                                        <p:tgtEl>
                                          <p:spTgt spid="2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xEl>
                                              <p:pRg st="4" end="4"/>
                                            </p:txEl>
                                          </p:spTgt>
                                        </p:tgtEl>
                                        <p:attrNameLst>
                                          <p:attrName>style.visibility</p:attrName>
                                        </p:attrNameLst>
                                      </p:cBhvr>
                                      <p:to>
                                        <p:strVal val="visible"/>
                                      </p:to>
                                    </p:set>
                                    <p:animEffect transition="in" filter="fade">
                                      <p:cBhvr>
                                        <p:cTn id="12" dur="500"/>
                                        <p:tgtEl>
                                          <p:spTgt spid="2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xEl>
                                              <p:pRg st="7" end="7"/>
                                            </p:txEl>
                                          </p:spTgt>
                                        </p:tgtEl>
                                        <p:attrNameLst>
                                          <p:attrName>style.visibility</p:attrName>
                                        </p:attrNameLst>
                                      </p:cBhvr>
                                      <p:to>
                                        <p:strVal val="visible"/>
                                      </p:to>
                                    </p:set>
                                    <p:animEffect transition="in" filter="fade">
                                      <p:cBhvr>
                                        <p:cTn id="17" dur="500"/>
                                        <p:tgtEl>
                                          <p:spTgt spid="2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
          <p:cNvGrpSpPr/>
          <p:nvPr/>
        </p:nvGrpSpPr>
        <p:grpSpPr>
          <a:xfrm>
            <a:off x="0" y="0"/>
            <a:ext cx="9144000" cy="841375"/>
            <a:chOff x="0" y="3755"/>
            <a:chExt cx="5760" cy="582"/>
          </a:xfrm>
        </p:grpSpPr>
        <p:pic>
          <p:nvPicPr>
            <p:cNvPr id="18438"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8439"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7" name="Rectangle 19"/>
          <p:cNvSpPr>
            <a:spLocks noChangeArrowheads="1"/>
          </p:cNvSpPr>
          <p:nvPr/>
        </p:nvSpPr>
        <p:spPr bwMode="auto">
          <a:xfrm>
            <a:off x="304800" y="3739783"/>
            <a:ext cx="8534400" cy="830997"/>
          </a:xfrm>
          <a:prstGeom prst="rect">
            <a:avLst/>
          </a:prstGeom>
          <a:solidFill>
            <a:srgbClr val="F0F3FB"/>
          </a:solidFill>
          <a:ln w="19050">
            <a:solidFill>
              <a:srgbClr val="445895"/>
            </a:solidFill>
            <a:miter lim="800000"/>
          </a:ln>
        </p:spPr>
        <p:txBody>
          <a:bodyPr anchor="ctr">
            <a:spAutoFit/>
          </a:bodyPr>
          <a:lstStyle/>
          <a:p>
            <a:pPr algn="ctr"/>
            <a:r>
              <a:rPr lang="zh-CN" altLang="en-US" sz="2400" b="1" dirty="0" smtClean="0">
                <a:solidFill>
                  <a:srgbClr val="000000"/>
                </a:solidFill>
                <a:latin typeface="Arial" panose="020B0604020202020204" pitchFamily="34" charset="0"/>
                <a:ea typeface="Arial" panose="020B0604020202020204" pitchFamily="34" charset="0"/>
              </a:rPr>
              <a:t>使用从前导出的预测模型来指导妊娠期高血压的降压治疗</a:t>
            </a:r>
            <a:r>
              <a:rPr lang="zh-CN" altLang="zh-CN" sz="2400" b="1" dirty="0">
                <a:solidFill>
                  <a:srgbClr val="000000"/>
                </a:solidFill>
              </a:rPr>
              <a:t>，</a:t>
            </a:r>
            <a:r>
              <a:rPr lang="zh-CN" altLang="en-US" sz="2400" b="1" dirty="0" smtClean="0">
                <a:solidFill>
                  <a:srgbClr val="000000"/>
                </a:solidFill>
              </a:rPr>
              <a:t>目的是降低治疗的无反应率从而降低严重高血压的发生率</a:t>
            </a:r>
            <a:endParaRPr lang="en-US" altLang="zh-CN" sz="1000" b="1" dirty="0">
              <a:solidFill>
                <a:srgbClr val="000000"/>
              </a:solidFill>
              <a:latin typeface="Arial" panose="020B0604020202020204" pitchFamily="34" charset="0"/>
              <a:ea typeface="Arial" panose="020B0604020202020204" pitchFamily="34" charset="0"/>
            </a:endParaRPr>
          </a:p>
        </p:txBody>
      </p:sp>
      <p:sp>
        <p:nvSpPr>
          <p:cNvPr id="18436" name="Rectangle 8"/>
          <p:cNvSpPr/>
          <p:nvPr/>
        </p:nvSpPr>
        <p:spPr>
          <a:xfrm>
            <a:off x="3669953" y="2249488"/>
            <a:ext cx="1700906"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目</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的</a:t>
            </a:r>
            <a:endParaRPr lang="en-GB" altLang="en-US" sz="2800" b="1" dirty="0">
              <a:solidFill>
                <a:srgbClr val="000000"/>
              </a:solidFill>
              <a:ea typeface="Arial" panose="020B0604020202020204" pitchFamily="34" charset="0"/>
            </a:endParaRPr>
          </a:p>
        </p:txBody>
      </p:sp>
      <p:sp>
        <p:nvSpPr>
          <p:cNvPr id="9"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2"/>
          <p:cNvGrpSpPr/>
          <p:nvPr/>
        </p:nvGrpSpPr>
        <p:grpSpPr>
          <a:xfrm>
            <a:off x="0" y="-15875"/>
            <a:ext cx="9144000" cy="923925"/>
            <a:chOff x="0" y="3755"/>
            <a:chExt cx="5760" cy="582"/>
          </a:xfrm>
        </p:grpSpPr>
        <p:pic>
          <p:nvPicPr>
            <p:cNvPr id="19463"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9464"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5" name="Rectangle 7"/>
          <p:cNvSpPr>
            <a:spLocks noChangeArrowheads="1"/>
          </p:cNvSpPr>
          <p:nvPr/>
        </p:nvSpPr>
        <p:spPr bwMode="auto">
          <a:xfrm>
            <a:off x="314325" y="3069601"/>
            <a:ext cx="8613775" cy="3477875"/>
          </a:xfrm>
          <a:prstGeom prst="rect">
            <a:avLst/>
          </a:prstGeom>
          <a:solidFill>
            <a:srgbClr val="F0F3FB"/>
          </a:solidFill>
          <a:ln w="28575">
            <a:solidFill>
              <a:srgbClr val="445895"/>
            </a:solidFill>
            <a:miter lim="800000"/>
          </a:ln>
        </p:spPr>
        <p:txBody>
          <a:bodyPr anchor="ctr">
            <a:spAutoFit/>
          </a:bodyPr>
          <a:lstStyle/>
          <a:p>
            <a:pPr eaLnBrk="1" hangingPunct="1"/>
            <a:r>
              <a:rPr lang="zh-CN" altLang="en-US" sz="2200" b="1" u="sng" dirty="0" smtClean="0">
                <a:latin typeface="Arial" panose="020B0604020202020204" pitchFamily="34" charset="0"/>
                <a:ea typeface="Arial" panose="020B0604020202020204" pitchFamily="34" charset="0"/>
              </a:rPr>
              <a:t>研究人群</a:t>
            </a:r>
            <a:endParaRPr lang="en-US" altLang="x-none" sz="2200"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a:latin typeface="Arial" panose="020B0604020202020204" pitchFamily="34" charset="0"/>
                <a:ea typeface="Arial" panose="020B0604020202020204" pitchFamily="34" charset="0"/>
              </a:rPr>
              <a:t> </a:t>
            </a:r>
            <a:r>
              <a:rPr lang="en-US" altLang="x-none" sz="2200" dirty="0" smtClean="0">
                <a:latin typeface="Arial" panose="020B0604020202020204" pitchFamily="34" charset="0"/>
                <a:ea typeface="Arial" panose="020B0604020202020204" pitchFamily="34" charset="0"/>
              </a:rPr>
              <a:t> 52</a:t>
            </a:r>
            <a:r>
              <a:rPr lang="zh-CN" altLang="en-US" sz="2200" dirty="0" smtClean="0">
                <a:latin typeface="Arial" panose="020B0604020202020204" pitchFamily="34" charset="0"/>
                <a:ea typeface="Arial" panose="020B0604020202020204" pitchFamily="34" charset="0"/>
              </a:rPr>
              <a:t>名被归类为需要抗高血压治疗但尚未进行抗高血压药物治疗的孕妇</a:t>
            </a:r>
            <a:endParaRPr lang="en-US" altLang="zh-CN" sz="2200" dirty="0" smtClean="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当孕妇血压</a:t>
            </a:r>
            <a:r>
              <a:rPr lang="en-US" altLang="x-none" sz="2200" dirty="0"/>
              <a:t>&gt;150/</a:t>
            </a:r>
            <a:r>
              <a:rPr lang="en-US" altLang="x-none" sz="2200" dirty="0" smtClean="0"/>
              <a:t>100mmHg</a:t>
            </a:r>
            <a:r>
              <a:rPr lang="zh-CN" altLang="en-US" sz="2200" dirty="0" smtClean="0"/>
              <a:t>或</a:t>
            </a:r>
            <a:r>
              <a:rPr lang="en-US" altLang="x-none" sz="2200" dirty="0" smtClean="0"/>
              <a:t>&gt;</a:t>
            </a:r>
            <a:r>
              <a:rPr lang="en-US" altLang="x-none" sz="2200" dirty="0"/>
              <a:t>140/</a:t>
            </a:r>
            <a:r>
              <a:rPr lang="en-US" altLang="x-none" sz="2200" dirty="0" smtClean="0"/>
              <a:t>90mmHg</a:t>
            </a:r>
            <a:r>
              <a:rPr lang="zh-CN" altLang="en-US" sz="2200" dirty="0" smtClean="0"/>
              <a:t>，将会进行</a:t>
            </a:r>
            <a:r>
              <a:rPr lang="zh-CN" altLang="en-US" sz="2200" dirty="0" smtClean="0">
                <a:latin typeface="Arial" panose="020B0604020202020204" pitchFamily="34" charset="0"/>
                <a:ea typeface="Arial" panose="020B0604020202020204" pitchFamily="34" charset="0"/>
              </a:rPr>
              <a:t>口服治疗，有证据显示末端器官受损</a:t>
            </a:r>
            <a:endParaRPr lang="en-US" altLang="x-none" sz="2200"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a:latin typeface="Arial" panose="020B0604020202020204" pitchFamily="34" charset="0"/>
                <a:ea typeface="Arial" panose="020B0604020202020204" pitchFamily="34" charset="0"/>
              </a:rPr>
              <a:t> </a:t>
            </a:r>
            <a:r>
              <a:rPr lang="zh-CN" altLang="en-US" sz="2200" dirty="0" smtClean="0"/>
              <a:t>先前推导的预测模型代理选择</a:t>
            </a:r>
            <a:endParaRPr lang="en-US" altLang="x-none" sz="800" dirty="0">
              <a:latin typeface="Arial" panose="020B0604020202020204" pitchFamily="34" charset="0"/>
              <a:ea typeface="Arial" panose="020B0604020202020204" pitchFamily="34" charset="0"/>
            </a:endParaRPr>
          </a:p>
          <a:p>
            <a:pPr eaLnBrk="1" hangingPunct="1"/>
            <a:r>
              <a:rPr lang="zh-CN" altLang="en-US" sz="2200" b="1" u="sng" dirty="0" smtClean="0">
                <a:latin typeface="Arial" panose="020B0604020202020204" pitchFamily="34" charset="0"/>
                <a:ea typeface="Arial" panose="020B0604020202020204" pitchFamily="34" charset="0"/>
              </a:rPr>
              <a:t>研究方法</a:t>
            </a:r>
            <a:endParaRPr lang="en-US" altLang="x-none" sz="2200" b="1" u="sng"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孕妇人口统计资料</a:t>
            </a:r>
            <a:endParaRPr lang="en-US" altLang="x-none" sz="2200"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在研究开始时至妊娠结束使用的一种非侵入性心输出量监测仪器获得的</a:t>
            </a:r>
            <a:r>
              <a:rPr lang="zh-CN" altLang="en-US" sz="2200" dirty="0" smtClean="0"/>
              <a:t>孕妇血液动力学数据</a:t>
            </a:r>
            <a:endParaRPr lang="en-US" altLang="x-none" sz="2200" dirty="0">
              <a:latin typeface="Arial" panose="020B0604020202020204" pitchFamily="34" charset="0"/>
              <a:ea typeface="Arial" panose="020B0604020202020204" pitchFamily="34" charset="0"/>
            </a:endParaRPr>
          </a:p>
        </p:txBody>
      </p:sp>
      <p:sp>
        <p:nvSpPr>
          <p:cNvPr id="19460" name="Rectangle 11"/>
          <p:cNvSpPr/>
          <p:nvPr/>
        </p:nvSpPr>
        <p:spPr>
          <a:xfrm>
            <a:off x="3342490" y="1854200"/>
            <a:ext cx="2459026"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方</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法</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学</a:t>
            </a:r>
            <a:endParaRPr lang="en-GB" altLang="en-US" sz="2800" b="1" dirty="0">
              <a:solidFill>
                <a:srgbClr val="000000"/>
              </a:solidFill>
              <a:ea typeface="Arial" panose="020B0604020202020204" pitchFamily="34" charset="0"/>
            </a:endParaRPr>
          </a:p>
        </p:txBody>
      </p:sp>
      <p:sp>
        <p:nvSpPr>
          <p:cNvPr id="19461" name="Text Box 27"/>
          <p:cNvSpPr txBox="1"/>
          <p:nvPr/>
        </p:nvSpPr>
        <p:spPr>
          <a:xfrm>
            <a:off x="314325" y="2378075"/>
            <a:ext cx="8613775" cy="522288"/>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US" sz="2800" b="1" dirty="0" smtClean="0">
                <a:ea typeface="Arial" panose="020B0604020202020204" pitchFamily="34" charset="0"/>
              </a:rPr>
              <a:t>前</a:t>
            </a:r>
            <a:r>
              <a:rPr lang="en-US" altLang="zh-CN" sz="2800" b="1" dirty="0" smtClean="0">
                <a:ea typeface="Arial" panose="020B0604020202020204" pitchFamily="34" charset="0"/>
              </a:rPr>
              <a:t>  </a:t>
            </a:r>
            <a:r>
              <a:rPr lang="zh-CN" altLang="en-US" sz="2800" b="1" dirty="0" smtClean="0">
                <a:ea typeface="Arial" panose="020B0604020202020204" pitchFamily="34" charset="0"/>
              </a:rPr>
              <a:t>瞻</a:t>
            </a:r>
            <a:r>
              <a:rPr lang="en-US" altLang="zh-CN" sz="2800" b="1" dirty="0" smtClean="0">
                <a:ea typeface="Arial" panose="020B0604020202020204" pitchFamily="34" charset="0"/>
              </a:rPr>
              <a:t>  </a:t>
            </a:r>
            <a:r>
              <a:rPr lang="zh-CN" altLang="en-US" sz="2800" b="1" dirty="0" smtClean="0">
                <a:ea typeface="Arial" panose="020B0604020202020204" pitchFamily="34" charset="0"/>
              </a:rPr>
              <a:t>性</a:t>
            </a:r>
            <a:r>
              <a:rPr lang="en-US" altLang="zh-CN" sz="2800" b="1" dirty="0" smtClean="0">
                <a:ea typeface="Arial" panose="020B0604020202020204" pitchFamily="34" charset="0"/>
              </a:rPr>
              <a:t>  </a:t>
            </a:r>
            <a:r>
              <a:rPr lang="zh-CN" altLang="en-US" sz="2800" b="1" dirty="0" smtClean="0">
                <a:ea typeface="Arial" panose="020B0604020202020204" pitchFamily="34" charset="0"/>
              </a:rPr>
              <a:t>队</a:t>
            </a:r>
            <a:r>
              <a:rPr lang="en-US" altLang="zh-CN" sz="2800" b="1" dirty="0" smtClean="0">
                <a:ea typeface="Arial" panose="020B0604020202020204" pitchFamily="34" charset="0"/>
              </a:rPr>
              <a:t>  </a:t>
            </a:r>
            <a:r>
              <a:rPr lang="zh-CN" altLang="en-US" sz="2800" b="1" dirty="0" smtClean="0">
                <a:ea typeface="Arial" panose="020B0604020202020204" pitchFamily="34" charset="0"/>
              </a:rPr>
              <a:t>列</a:t>
            </a:r>
            <a:r>
              <a:rPr lang="en-US" altLang="zh-CN" sz="2800" b="1" dirty="0" smtClean="0">
                <a:ea typeface="Arial" panose="020B0604020202020204" pitchFamily="34" charset="0"/>
              </a:rPr>
              <a:t>  </a:t>
            </a:r>
            <a:r>
              <a:rPr lang="zh-CN" altLang="en-US" sz="2800" b="1" dirty="0" smtClean="0">
                <a:ea typeface="Arial" panose="020B0604020202020204" pitchFamily="34" charset="0"/>
              </a:rPr>
              <a:t>研</a:t>
            </a:r>
            <a:r>
              <a:rPr lang="en-US" altLang="zh-CN" sz="2800" b="1" dirty="0" smtClean="0">
                <a:ea typeface="Arial" panose="020B0604020202020204" pitchFamily="34" charset="0"/>
              </a:rPr>
              <a:t>  </a:t>
            </a:r>
            <a:r>
              <a:rPr lang="zh-CN" altLang="en-US" sz="2800" b="1" dirty="0" smtClean="0">
                <a:ea typeface="Arial" panose="020B0604020202020204" pitchFamily="34" charset="0"/>
              </a:rPr>
              <a:t>究</a:t>
            </a:r>
            <a:endParaRPr lang="en-GB" altLang="en-US" sz="2800" b="1" dirty="0">
              <a:ea typeface="Arial" panose="020B0604020202020204" pitchFamily="34" charset="0"/>
            </a:endParaRPr>
          </a:p>
        </p:txBody>
      </p:sp>
      <p:sp>
        <p:nvSpPr>
          <p:cNvPr id="9"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2"/>
          <p:cNvGrpSpPr/>
          <p:nvPr/>
        </p:nvGrpSpPr>
        <p:grpSpPr>
          <a:xfrm>
            <a:off x="0" y="-15875"/>
            <a:ext cx="9144000" cy="923925"/>
            <a:chOff x="0" y="3755"/>
            <a:chExt cx="5760" cy="582"/>
          </a:xfrm>
        </p:grpSpPr>
        <p:pic>
          <p:nvPicPr>
            <p:cNvPr id="20486"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0487"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5" name="Rectangle 7"/>
          <p:cNvSpPr>
            <a:spLocks noChangeArrowheads="1"/>
          </p:cNvSpPr>
          <p:nvPr/>
        </p:nvSpPr>
        <p:spPr bwMode="auto">
          <a:xfrm>
            <a:off x="71438" y="2955072"/>
            <a:ext cx="8964613" cy="3262431"/>
          </a:xfrm>
          <a:prstGeom prst="rect">
            <a:avLst/>
          </a:prstGeom>
          <a:solidFill>
            <a:srgbClr val="F0F3FB"/>
          </a:solidFill>
          <a:ln w="28575">
            <a:solidFill>
              <a:srgbClr val="445895"/>
            </a:solidFill>
            <a:miter lim="800000"/>
          </a:ln>
        </p:spPr>
        <p:txBody>
          <a:bodyPr anchor="ctr">
            <a:spAutoFit/>
          </a:bodyPr>
          <a:lstStyle/>
          <a:p>
            <a:pPr eaLnBrk="1" hangingPunct="1"/>
            <a:r>
              <a:rPr lang="zh-CN" altLang="en-US" sz="2200" b="1" u="sng" dirty="0" smtClean="0"/>
              <a:t>主要结果</a:t>
            </a:r>
            <a:endParaRPr lang="en-US" altLang="x-none" sz="2200" b="1" dirty="0" smtClean="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zh-CN" sz="2200" dirty="0" smtClean="0"/>
              <a:t>  </a:t>
            </a:r>
            <a:r>
              <a:rPr lang="zh-CN" altLang="en-US" sz="2200" dirty="0" smtClean="0"/>
              <a:t>使用连续母体血液动力学数据降</a:t>
            </a:r>
            <a:r>
              <a:rPr lang="zh-CN" altLang="en-US" sz="2200" dirty="0"/>
              <a:t>低重度高血压（</a:t>
            </a:r>
            <a:r>
              <a:rPr lang="en-US" altLang="zh-CN" sz="2200" dirty="0"/>
              <a:t>≥160/ 110 mmHg</a:t>
            </a:r>
            <a:r>
              <a:rPr lang="zh-CN" altLang="en-US" sz="2200" dirty="0"/>
              <a:t>）的比例来指导治疗</a:t>
            </a:r>
            <a:endParaRPr lang="en-US" altLang="x-none" sz="800" dirty="0">
              <a:latin typeface="Arial" panose="020B0604020202020204" pitchFamily="34" charset="0"/>
              <a:ea typeface="Arial" panose="020B0604020202020204" pitchFamily="34" charset="0"/>
            </a:endParaRPr>
          </a:p>
          <a:p>
            <a:pPr eaLnBrk="1" hangingPunct="1"/>
            <a:r>
              <a:rPr lang="zh-CN" altLang="en-US" sz="2200" b="1" u="sng" dirty="0" smtClean="0"/>
              <a:t>次要结果</a:t>
            </a:r>
            <a:endParaRPr lang="en-US" altLang="x-none" sz="2200" b="1" u="sng"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zh-CN" sz="2200" dirty="0" smtClean="0"/>
              <a:t>  </a:t>
            </a:r>
            <a:r>
              <a:rPr lang="zh-CN" altLang="en-US" sz="2200" dirty="0" smtClean="0"/>
              <a:t>比较</a:t>
            </a:r>
            <a:r>
              <a:rPr lang="zh-CN" altLang="en-US" sz="2200" dirty="0"/>
              <a:t>用</a:t>
            </a:r>
            <a:r>
              <a:rPr lang="en-US" altLang="zh-CN" sz="2200" dirty="0"/>
              <a:t>β</a:t>
            </a:r>
            <a:r>
              <a:rPr lang="zh-CN" altLang="en-US" sz="2200" dirty="0" smtClean="0"/>
              <a:t>受体阻滞剂与血管舒张剂治疗</a:t>
            </a:r>
            <a:r>
              <a:rPr lang="zh-CN" altLang="en-US" sz="2200" dirty="0"/>
              <a:t>的妇女和单一疗法与双重治疗之间</a:t>
            </a:r>
            <a:r>
              <a:rPr lang="zh-CN" altLang="en-US" sz="2200" dirty="0" smtClean="0"/>
              <a:t>的系列母体血液动力学变化</a:t>
            </a:r>
            <a:endParaRPr lang="en-US" altLang="zh-CN" sz="2200" dirty="0"/>
          </a:p>
          <a:p>
            <a:pPr eaLnBrk="1" hangingPunct="1">
              <a:buFont typeface="Arial" panose="020B0604020202020204" pitchFamily="34" charset="0"/>
              <a:buChar char="•"/>
            </a:pP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子痫前期</a:t>
            </a:r>
            <a:r>
              <a:rPr lang="zh-CN" altLang="x-none" sz="2200" dirty="0" smtClean="0"/>
              <a:t>、</a:t>
            </a:r>
            <a:r>
              <a:rPr lang="zh-CN" altLang="en-US" sz="2200" dirty="0" smtClean="0"/>
              <a:t>妊娠期高血压</a:t>
            </a:r>
            <a:r>
              <a:rPr lang="zh-CN" altLang="x-none" sz="2200" dirty="0" smtClean="0"/>
              <a:t>、</a:t>
            </a:r>
            <a:r>
              <a:rPr lang="zh-CN" altLang="en-US" sz="2200" dirty="0" smtClean="0"/>
              <a:t>胎儿生长受限</a:t>
            </a:r>
            <a:endParaRPr lang="en-US" altLang="x-none" sz="800" dirty="0">
              <a:latin typeface="Arial" panose="020B0604020202020204" pitchFamily="34" charset="0"/>
              <a:ea typeface="Arial" panose="020B0604020202020204" pitchFamily="34" charset="0"/>
            </a:endParaRPr>
          </a:p>
          <a:p>
            <a:pPr eaLnBrk="1" hangingPunct="1"/>
            <a:r>
              <a:rPr lang="zh-CN" altLang="en-US" sz="2200" b="1" u="sng" dirty="0" smtClean="0">
                <a:latin typeface="Arial" panose="020B0604020202020204" pitchFamily="34" charset="0"/>
                <a:ea typeface="Arial" panose="020B0604020202020204" pitchFamily="34" charset="0"/>
              </a:rPr>
              <a:t>分析</a:t>
            </a:r>
            <a:endParaRPr lang="en-US" altLang="x-none" sz="2200" b="1"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200" dirty="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逻辑回归分析</a:t>
            </a:r>
            <a:endParaRPr lang="en-US" altLang="x-none" sz="2200" dirty="0">
              <a:latin typeface="Arial" panose="020B0604020202020204" pitchFamily="34" charset="0"/>
              <a:ea typeface="Arial" panose="020B0604020202020204" pitchFamily="34" charset="0"/>
            </a:endParaRPr>
          </a:p>
        </p:txBody>
      </p:sp>
      <p:sp>
        <p:nvSpPr>
          <p:cNvPr id="20484" name="Rectangle 11"/>
          <p:cNvSpPr/>
          <p:nvPr/>
        </p:nvSpPr>
        <p:spPr>
          <a:xfrm>
            <a:off x="3304237" y="1862138"/>
            <a:ext cx="2459328"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lvl="0" algn="ctr">
              <a:spcBef>
                <a:spcPct val="0"/>
              </a:spcBef>
              <a:buNone/>
            </a:pPr>
            <a:r>
              <a:rPr lang="zh-CN" altLang="en-US" sz="2800" b="1" dirty="0" smtClean="0">
                <a:solidFill>
                  <a:srgbClr val="000000"/>
                </a:solidFill>
                <a:ea typeface="Arial" panose="020B0604020202020204" pitchFamily="34" charset="0"/>
              </a:rPr>
              <a:t>方</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法</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学</a:t>
            </a:r>
            <a:endParaRPr lang="en-GB" altLang="en-US" sz="2800" b="1" dirty="0">
              <a:solidFill>
                <a:srgbClr val="000000"/>
              </a:solidFill>
              <a:ea typeface="Arial" panose="020B0604020202020204" pitchFamily="34" charset="0"/>
            </a:endParaRPr>
          </a:p>
        </p:txBody>
      </p:sp>
      <p:sp>
        <p:nvSpPr>
          <p:cNvPr id="12"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p:nvPr/>
        </p:nvGrpSpPr>
        <p:grpSpPr>
          <a:xfrm>
            <a:off x="0" y="-15875"/>
            <a:ext cx="9144000" cy="923925"/>
            <a:chOff x="0" y="3755"/>
            <a:chExt cx="5760" cy="582"/>
          </a:xfrm>
        </p:grpSpPr>
        <p:pic>
          <p:nvPicPr>
            <p:cNvPr id="21511"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1512"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1507" name="Text Box 27"/>
          <p:cNvSpPr txBox="1"/>
          <p:nvPr/>
        </p:nvSpPr>
        <p:spPr>
          <a:xfrm>
            <a:off x="449263" y="2060575"/>
            <a:ext cx="8207375" cy="460375"/>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400" b="1" dirty="0">
                <a:ea typeface="Arial" panose="020B0604020202020204" pitchFamily="34" charset="0"/>
              </a:rPr>
              <a:t>结   </a:t>
            </a:r>
            <a:r>
              <a:rPr lang="en-GB" altLang="zh-CN" sz="2400" b="1" dirty="0" smtClean="0">
                <a:ea typeface="Arial" panose="020B0604020202020204" pitchFamily="34" charset="0"/>
              </a:rPr>
              <a:t>  </a:t>
            </a:r>
            <a:r>
              <a:rPr lang="zh-CN" altLang="en-GB" sz="2400" b="1" dirty="0" smtClean="0">
                <a:ea typeface="Arial" panose="020B0604020202020204" pitchFamily="34" charset="0"/>
              </a:rPr>
              <a:t>     </a:t>
            </a:r>
            <a:r>
              <a:rPr lang="zh-CN" altLang="en-GB" sz="2400" b="1" dirty="0">
                <a:ea typeface="Arial" panose="020B0604020202020204" pitchFamily="34" charset="0"/>
              </a:rPr>
              <a:t>果</a:t>
            </a:r>
          </a:p>
        </p:txBody>
      </p:sp>
      <p:sp>
        <p:nvSpPr>
          <p:cNvPr id="8"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
        <p:nvSpPr>
          <p:cNvPr id="9" name="Rectangle 19"/>
          <p:cNvSpPr/>
          <p:nvPr/>
        </p:nvSpPr>
        <p:spPr>
          <a:xfrm>
            <a:off x="4284663" y="3611285"/>
            <a:ext cx="4679950" cy="2092881"/>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spcAft>
                <a:spcPts val="1200"/>
              </a:spcAft>
              <a:buNone/>
            </a:pPr>
            <a:r>
              <a:rPr lang="zh-CN" altLang="en-US" sz="2000" dirty="0">
                <a:ea typeface="Arial" panose="020B0604020202020204" pitchFamily="34" charset="0"/>
              </a:rPr>
              <a:t>基于连续血液动力学监测结果的高血压治疗与仅给予拉贝洛尔单一疗法的妇女相比，降低了严重产前高血压的发生率（以前的研究阶段</a:t>
            </a:r>
            <a:r>
              <a:rPr lang="zh-CN" altLang="en-US" sz="2000" dirty="0" smtClean="0">
                <a:ea typeface="Arial" panose="020B0604020202020204" pitchFamily="34" charset="0"/>
              </a:rPr>
              <a:t>）</a:t>
            </a:r>
            <a:endParaRPr lang="en-US" altLang="zh-CN" sz="2000" dirty="0" smtClean="0">
              <a:ea typeface="Arial" panose="020B0604020202020204" pitchFamily="34" charset="0"/>
            </a:endParaRPr>
          </a:p>
          <a:p>
            <a:pPr marL="0" lvl="0" indent="0" algn="ctr" eaLnBrk="1" hangingPunct="1">
              <a:spcBef>
                <a:spcPct val="0"/>
              </a:spcBef>
              <a:spcAft>
                <a:spcPts val="1200"/>
              </a:spcAft>
              <a:buNone/>
            </a:pPr>
            <a:r>
              <a:rPr lang="zh-CN" altLang="en-US" sz="2000" b="1" dirty="0" smtClean="0">
                <a:solidFill>
                  <a:srgbClr val="3366CC"/>
                </a:solidFill>
                <a:ea typeface="Arial" panose="020B0604020202020204" pitchFamily="34" charset="0"/>
              </a:rPr>
              <a:t>严重高血压</a:t>
            </a:r>
            <a:r>
              <a:rPr lang="en-US" altLang="en-US" sz="2000" b="1" dirty="0" smtClean="0">
                <a:solidFill>
                  <a:srgbClr val="3366CC"/>
                </a:solidFill>
                <a:ea typeface="Arial" panose="020B0604020202020204" pitchFamily="34" charset="0"/>
              </a:rPr>
              <a:t>: 9/50 (18.0%) </a:t>
            </a:r>
            <a:r>
              <a:rPr lang="en-US" altLang="en-US" sz="2000" b="1" i="1" dirty="0" err="1" smtClean="0">
                <a:solidFill>
                  <a:srgbClr val="3366CC"/>
                </a:solidFill>
                <a:ea typeface="Arial" panose="020B0604020202020204" pitchFamily="34" charset="0"/>
              </a:rPr>
              <a:t>vs</a:t>
            </a:r>
            <a:r>
              <a:rPr lang="en-US" altLang="en-US" sz="2000" b="1" dirty="0" smtClean="0">
                <a:solidFill>
                  <a:srgbClr val="3366CC"/>
                </a:solidFill>
                <a:ea typeface="Arial" panose="020B0604020202020204" pitchFamily="34" charset="0"/>
              </a:rPr>
              <a:t> 2/52 (3.8%); p =0.04</a:t>
            </a:r>
            <a:endParaRPr lang="en-US" altLang="en-US" sz="2000" b="1" dirty="0">
              <a:solidFill>
                <a:srgbClr val="3366CC"/>
              </a:solidFill>
              <a:ea typeface="Arial" panose="020B0604020202020204" pitchFamily="34" charset="0"/>
            </a:endParaRPr>
          </a:p>
        </p:txBody>
      </p:sp>
      <p:pic>
        <p:nvPicPr>
          <p:cNvPr id="21510" name="Picture 9" descr="F:\桃的东西\1月 第19页.png1月 第19页"/>
          <p:cNvPicPr>
            <a:picLocks noChangeAspect="1"/>
          </p:cNvPicPr>
          <p:nvPr/>
        </p:nvPicPr>
        <p:blipFill>
          <a:blip r:embed="rId5" cstate="print"/>
          <a:srcRect/>
          <a:stretch>
            <a:fillRect/>
          </a:stretch>
        </p:blipFill>
        <p:spPr>
          <a:xfrm>
            <a:off x="470535" y="2520950"/>
            <a:ext cx="3814445" cy="390969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a:xfrm>
            <a:off x="0" y="-15875"/>
            <a:ext cx="9144000" cy="923925"/>
            <a:chOff x="0" y="3755"/>
            <a:chExt cx="5760" cy="582"/>
          </a:xfrm>
        </p:grpSpPr>
        <p:pic>
          <p:nvPicPr>
            <p:cNvPr id="4102"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4103"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3075" name="Text Box 5"/>
          <p:cNvSpPr txBox="1">
            <a:spLocks noChangeArrowheads="1"/>
          </p:cNvSpPr>
          <p:nvPr/>
        </p:nvSpPr>
        <p:spPr bwMode="auto">
          <a:xfrm>
            <a:off x="430213" y="1125538"/>
            <a:ext cx="8351838" cy="645160"/>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GB"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2017</a:t>
            </a:r>
            <a:r>
              <a:rPr kumimoji="0" lang="zh-CN" altLang="en-US"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年</a:t>
            </a:r>
            <a:r>
              <a:rPr kumimoji="0" lang="en-US" altLang="zh-CN"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1</a:t>
            </a:r>
            <a:r>
              <a:rPr kumimoji="0" lang="zh-CN" altLang="en-US"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月：</a:t>
            </a:r>
            <a:r>
              <a:rPr kumimoji="0" lang="en-US" altLang="zh-CN"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UOG</a:t>
            </a:r>
            <a:r>
              <a:rPr kumimoji="0" lang="zh-CN" altLang="en-US" sz="3600" b="1" i="0" u="none" strike="noStrike" kern="1200" cap="none" spc="0" normalizeH="0" baseline="0" noProof="0" dirty="0" smtClean="0">
                <a:ln>
                  <a:noFill/>
                </a:ln>
                <a:solidFill>
                  <a:schemeClr val="tx1"/>
                </a:solidFill>
                <a:effectLst/>
                <a:uLnTx/>
                <a:uFillTx/>
                <a:latin typeface="+mj-lt"/>
                <a:ea typeface="+mn-ea"/>
                <a:cs typeface="Arial" panose="020B0604020202020204" pitchFamily="34" charset="0"/>
              </a:rPr>
              <a:t>文献报告会</a:t>
            </a:r>
          </a:p>
        </p:txBody>
      </p:sp>
      <p:pic>
        <p:nvPicPr>
          <p:cNvPr id="4100" name="Picture 51" descr="\\ISUOG-DC01\users\ostirrup\Desktop\Journal Club logo.tif"/>
          <p:cNvPicPr>
            <a:picLocks noChangeAspect="1"/>
          </p:cNvPicPr>
          <p:nvPr/>
        </p:nvPicPr>
        <p:blipFill>
          <a:blip r:embed="rId5" cstate="print">
            <a:clrChange>
              <a:clrFrom>
                <a:srgbClr val="FFFFFF"/>
              </a:clrFrom>
              <a:clrTo>
                <a:srgbClr val="FFFFFF">
                  <a:alpha val="0"/>
                </a:srgbClr>
              </a:clrTo>
            </a:clrChange>
          </a:blip>
          <a:stretch>
            <a:fillRect/>
          </a:stretch>
        </p:blipFill>
        <p:spPr>
          <a:xfrm>
            <a:off x="3286125" y="4564063"/>
            <a:ext cx="2690813" cy="2225675"/>
          </a:xfrm>
          <a:prstGeom prst="rect">
            <a:avLst/>
          </a:prstGeom>
          <a:noFill/>
          <a:ln w="9525">
            <a:noFill/>
          </a:ln>
        </p:spPr>
      </p:pic>
      <p:sp>
        <p:nvSpPr>
          <p:cNvPr id="8" name="TextBox 1"/>
          <p:cNvSpPr txBox="1">
            <a:spLocks noChangeArrowheads="1"/>
          </p:cNvSpPr>
          <p:nvPr/>
        </p:nvSpPr>
        <p:spPr bwMode="auto">
          <a:xfrm>
            <a:off x="212725" y="1989138"/>
            <a:ext cx="8569325" cy="2092881"/>
          </a:xfrm>
          <a:prstGeom prst="rect">
            <a:avLst/>
          </a:prstGeom>
          <a:noFill/>
          <a:ln>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2000" b="1" dirty="0" smtClean="0">
                <a:ea typeface="Arial" panose="020B0604020202020204" pitchFamily="34" charset="0"/>
              </a:rPr>
              <a:t>纵向血液动力学在高血压孕妇中使用拉贝洛尔治疗的急性期对血管舒张治疗需要的预测</a:t>
            </a:r>
            <a:endParaRPr lang="en-US" altLang="x-none" sz="2000" b="1" dirty="0">
              <a:ea typeface="Arial" panose="020B0604020202020204" pitchFamily="34" charset="0"/>
            </a:endParaRPr>
          </a:p>
          <a:p>
            <a:pPr marL="0" lvl="0" indent="0" algn="ctr" eaLnBrk="1" hangingPunct="1">
              <a:spcBef>
                <a:spcPct val="0"/>
              </a:spcBef>
              <a:buNone/>
            </a:pPr>
            <a:endParaRPr lang="en-US" altLang="zh-CN" sz="1000" dirty="0">
              <a:ea typeface="Arial" panose="020B0604020202020204" pitchFamily="34" charset="0"/>
            </a:endParaRPr>
          </a:p>
          <a:p>
            <a:pPr marL="0" lvl="0" indent="0" algn="ctr" eaLnBrk="1" hangingPunct="1">
              <a:spcBef>
                <a:spcPct val="0"/>
              </a:spcBef>
              <a:buNone/>
            </a:pPr>
            <a:r>
              <a:rPr lang="en-US" altLang="x-none" sz="2000" i="1" dirty="0">
                <a:ea typeface="Arial" panose="020B0604020202020204" pitchFamily="34" charset="0"/>
              </a:rPr>
              <a:t>D. Stott, M. Bolten, D. Paraschiv, I. Papastefanou, J.B. Chambers and N.A. Kametas</a:t>
            </a:r>
            <a:br>
              <a:rPr lang="en-US" altLang="x-none" sz="2000" i="1" dirty="0">
                <a:ea typeface="Arial" panose="020B0604020202020204" pitchFamily="34" charset="0"/>
              </a:rPr>
            </a:br>
            <a:r>
              <a:rPr lang="it-IT" altLang="x-none" sz="2000" dirty="0">
                <a:ea typeface="Arial" panose="020B0604020202020204" pitchFamily="34" charset="0"/>
              </a:rPr>
              <a:t>Volume 49, Issue 1, Date: January (pages 85–94)</a:t>
            </a:r>
          </a:p>
          <a:p>
            <a:pPr marL="0" lvl="0" indent="0" algn="ctr" eaLnBrk="1" hangingPunct="1">
              <a:spcBef>
                <a:spcPct val="0"/>
              </a:spcBef>
              <a:buNone/>
            </a:pPr>
            <a:endParaRPr lang="en-US" altLang="x-none" sz="2000" i="1" dirty="0">
              <a:ea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2"/>
          <p:cNvGrpSpPr/>
          <p:nvPr/>
        </p:nvGrpSpPr>
        <p:grpSpPr>
          <a:xfrm>
            <a:off x="0" y="-15875"/>
            <a:ext cx="9144000" cy="923925"/>
            <a:chOff x="0" y="3755"/>
            <a:chExt cx="5760" cy="582"/>
          </a:xfrm>
        </p:grpSpPr>
        <p:pic>
          <p:nvPicPr>
            <p:cNvPr id="22534"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2535"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2531" name="Text Box 27"/>
          <p:cNvSpPr txBox="1"/>
          <p:nvPr/>
        </p:nvSpPr>
        <p:spPr>
          <a:xfrm>
            <a:off x="179388" y="1984375"/>
            <a:ext cx="8785225" cy="523875"/>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US" sz="2800" b="1" dirty="0" smtClean="0">
                <a:ea typeface="Arial" panose="020B0604020202020204" pitchFamily="34" charset="0"/>
              </a:rPr>
              <a:t>结</a:t>
            </a:r>
            <a:r>
              <a:rPr lang="en-US" altLang="zh-CN" sz="2800" b="1" dirty="0" smtClean="0">
                <a:ea typeface="Arial" panose="020B0604020202020204" pitchFamily="34" charset="0"/>
              </a:rPr>
              <a:t>        </a:t>
            </a:r>
            <a:r>
              <a:rPr lang="zh-CN" altLang="en-US" sz="2800" b="1" dirty="0" smtClean="0">
                <a:ea typeface="Arial" panose="020B0604020202020204" pitchFamily="34" charset="0"/>
              </a:rPr>
              <a:t>果</a:t>
            </a:r>
            <a:endParaRPr lang="en-GB" altLang="en-US" sz="2800" b="1" dirty="0">
              <a:ea typeface="Arial" panose="020B0604020202020204" pitchFamily="34" charset="0"/>
            </a:endParaRPr>
          </a:p>
        </p:txBody>
      </p:sp>
      <p:sp>
        <p:nvSpPr>
          <p:cNvPr id="9" name="Rectangle 19"/>
          <p:cNvSpPr>
            <a:spLocks noChangeArrowheads="1"/>
          </p:cNvSpPr>
          <p:nvPr/>
        </p:nvSpPr>
        <p:spPr bwMode="auto">
          <a:xfrm>
            <a:off x="179388" y="3062486"/>
            <a:ext cx="8785225" cy="3077765"/>
          </a:xfrm>
          <a:prstGeom prst="rect">
            <a:avLst/>
          </a:prstGeom>
          <a:solidFill>
            <a:srgbClr val="F0F3FB"/>
          </a:solidFill>
          <a:ln w="19050">
            <a:solidFill>
              <a:srgbClr val="445895"/>
            </a:solidFill>
            <a:miter lim="800000"/>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285750" lvl="0" indent="-285750" eaLnBrk="1" hangingPunct="1">
              <a:spcBef>
                <a:spcPct val="0"/>
              </a:spcBef>
            </a:pPr>
            <a:r>
              <a:rPr lang="zh-CN" altLang="en-US" sz="2200" dirty="0">
                <a:ea typeface="Arial" panose="020B0604020202020204" pitchFamily="34" charset="0"/>
              </a:rPr>
              <a:t>在以下治疗组中出</a:t>
            </a:r>
            <a:r>
              <a:rPr lang="zh-CN" altLang="en-US" sz="2200" dirty="0" smtClean="0">
                <a:ea typeface="Arial" panose="020B0604020202020204" pitchFamily="34" charset="0"/>
              </a:rPr>
              <a:t>生体重小于第</a:t>
            </a:r>
            <a:r>
              <a:rPr lang="en-US" altLang="zh-CN" sz="2200" dirty="0" smtClean="0">
                <a:ea typeface="Arial" panose="020B0604020202020204" pitchFamily="34" charset="0"/>
              </a:rPr>
              <a:t>10</a:t>
            </a:r>
            <a:r>
              <a:rPr lang="zh-CN" altLang="en-US" sz="2200" dirty="0" smtClean="0">
                <a:ea typeface="Arial" panose="020B0604020202020204" pitchFamily="34" charset="0"/>
              </a:rPr>
              <a:t>百分</a:t>
            </a:r>
            <a:r>
              <a:rPr lang="zh-CN" altLang="en-US" sz="2200" dirty="0">
                <a:ea typeface="Arial" panose="020B0604020202020204" pitchFamily="34" charset="0"/>
              </a:rPr>
              <a:t>位数的新生儿出生率较高</a:t>
            </a:r>
            <a:r>
              <a:rPr lang="it-IT" altLang="en-US" sz="2200" dirty="0" smtClean="0">
                <a:ea typeface="Arial" panose="020B0604020202020204" pitchFamily="34" charset="0"/>
              </a:rPr>
              <a:t>:</a:t>
            </a:r>
            <a:endParaRPr lang="it-IT" altLang="en-US" sz="2200" dirty="0">
              <a:ea typeface="Arial" panose="020B0604020202020204" pitchFamily="34" charset="0"/>
            </a:endParaRPr>
          </a:p>
          <a:p>
            <a:pPr marL="285750" lvl="0" indent="-285750" eaLnBrk="1" hangingPunct="1">
              <a:spcBef>
                <a:spcPct val="0"/>
              </a:spcBef>
              <a:buNone/>
            </a:pPr>
            <a:endParaRPr lang="it-IT" altLang="en-US" sz="1200" dirty="0">
              <a:ea typeface="Arial" panose="020B0604020202020204" pitchFamily="34" charset="0"/>
            </a:endParaRPr>
          </a:p>
          <a:p>
            <a:pPr marL="285750" lvl="0" indent="-285750" algn="ctr" eaLnBrk="1" hangingPunct="1">
              <a:spcBef>
                <a:spcPct val="0"/>
              </a:spcBef>
              <a:buNone/>
            </a:pPr>
            <a:r>
              <a:rPr lang="zh-CN" altLang="en-US" sz="2200" dirty="0">
                <a:ea typeface="Arial" panose="020B0604020202020204" pitchFamily="34" charset="0"/>
              </a:rPr>
              <a:t>血管扩张剂与</a:t>
            </a:r>
            <a:r>
              <a:rPr lang="en-US" altLang="zh-CN" sz="2200" dirty="0">
                <a:ea typeface="Arial" panose="020B0604020202020204" pitchFamily="34" charset="0"/>
              </a:rPr>
              <a:t>β-</a:t>
            </a:r>
            <a:r>
              <a:rPr lang="zh-CN" altLang="en-US" sz="2200" dirty="0" smtClean="0">
                <a:ea typeface="Arial" panose="020B0604020202020204" pitchFamily="34" charset="0"/>
              </a:rPr>
              <a:t>受体阻滞剂相比</a:t>
            </a:r>
            <a:endParaRPr lang="en-US" altLang="zh-CN" sz="2200" dirty="0" smtClean="0">
              <a:ea typeface="Arial" panose="020B0604020202020204" pitchFamily="34" charset="0"/>
            </a:endParaRPr>
          </a:p>
          <a:p>
            <a:pPr marL="285750" lvl="0" indent="-285750" algn="ctr" eaLnBrk="1" hangingPunct="1">
              <a:spcBef>
                <a:spcPct val="0"/>
              </a:spcBef>
              <a:buNone/>
            </a:pPr>
            <a:r>
              <a:rPr lang="it-IT" altLang="en-US" sz="2200" b="1" dirty="0" smtClean="0">
                <a:solidFill>
                  <a:srgbClr val="3366CC"/>
                </a:solidFill>
                <a:ea typeface="Arial" panose="020B0604020202020204" pitchFamily="34" charset="0"/>
              </a:rPr>
              <a:t>58.3</a:t>
            </a:r>
            <a:r>
              <a:rPr lang="it-IT" altLang="en-US" sz="2200" b="1" dirty="0">
                <a:solidFill>
                  <a:srgbClr val="3366CC"/>
                </a:solidFill>
                <a:ea typeface="Arial" panose="020B0604020202020204" pitchFamily="34" charset="0"/>
              </a:rPr>
              <a:t>% </a:t>
            </a:r>
            <a:r>
              <a:rPr lang="it-IT" altLang="en-US" sz="2200" b="1" i="1" dirty="0">
                <a:solidFill>
                  <a:srgbClr val="3366CC"/>
                </a:solidFill>
                <a:ea typeface="Arial" panose="020B0604020202020204" pitchFamily="34" charset="0"/>
              </a:rPr>
              <a:t>vs</a:t>
            </a:r>
            <a:r>
              <a:rPr lang="it-IT" altLang="en-US" sz="2200" b="1" dirty="0">
                <a:solidFill>
                  <a:srgbClr val="3366CC"/>
                </a:solidFill>
                <a:ea typeface="Arial" panose="020B0604020202020204" pitchFamily="34" charset="0"/>
              </a:rPr>
              <a:t> 25.0%; p=0.04</a:t>
            </a:r>
          </a:p>
          <a:p>
            <a:pPr marL="285750" lvl="0" indent="-285750" algn="ctr" eaLnBrk="1" hangingPunct="1">
              <a:spcBef>
                <a:spcPct val="0"/>
              </a:spcBef>
              <a:buNone/>
            </a:pPr>
            <a:endParaRPr lang="it-IT" altLang="en-US" sz="800" dirty="0">
              <a:ea typeface="Arial" panose="020B0604020202020204" pitchFamily="34" charset="0"/>
            </a:endParaRPr>
          </a:p>
          <a:p>
            <a:pPr marL="285750" lvl="0" indent="-285750" algn="ctr" eaLnBrk="1" hangingPunct="1">
              <a:spcBef>
                <a:spcPct val="0"/>
              </a:spcBef>
              <a:buNone/>
            </a:pPr>
            <a:r>
              <a:rPr lang="en-US" altLang="zh-CN" sz="2200" dirty="0">
                <a:ea typeface="Arial" panose="020B0604020202020204" pitchFamily="34" charset="0"/>
              </a:rPr>
              <a:t>β</a:t>
            </a:r>
            <a:r>
              <a:rPr lang="zh-CN" altLang="en-US" sz="2200" dirty="0">
                <a:ea typeface="Arial" panose="020B0604020202020204" pitchFamily="34" charset="0"/>
              </a:rPr>
              <a:t>受体阻滞剂</a:t>
            </a:r>
            <a:r>
              <a:rPr lang="en-US" altLang="zh-CN" sz="2200" dirty="0">
                <a:ea typeface="Arial" panose="020B0604020202020204" pitchFamily="34" charset="0"/>
              </a:rPr>
              <a:t>+</a:t>
            </a:r>
            <a:r>
              <a:rPr lang="zh-CN" altLang="en-US" sz="2200" dirty="0">
                <a:ea typeface="Arial" panose="020B0604020202020204" pitchFamily="34" charset="0"/>
              </a:rPr>
              <a:t>加血管扩张剂相比单独使用</a:t>
            </a:r>
            <a:r>
              <a:rPr lang="en-US" altLang="zh-CN" sz="2200" dirty="0">
                <a:ea typeface="Arial" panose="020B0604020202020204" pitchFamily="34" charset="0"/>
              </a:rPr>
              <a:t>β-</a:t>
            </a:r>
            <a:r>
              <a:rPr lang="zh-CN" altLang="en-US" sz="2200" dirty="0" smtClean="0">
                <a:ea typeface="Arial" panose="020B0604020202020204" pitchFamily="34" charset="0"/>
              </a:rPr>
              <a:t>受体阻滞剂</a:t>
            </a:r>
            <a:endParaRPr lang="en-US" altLang="zh-CN" sz="2200" dirty="0" smtClean="0">
              <a:ea typeface="Arial" panose="020B0604020202020204" pitchFamily="34" charset="0"/>
            </a:endParaRPr>
          </a:p>
          <a:p>
            <a:pPr marL="285750" lvl="0" indent="-285750" algn="ctr" eaLnBrk="1" hangingPunct="1">
              <a:spcBef>
                <a:spcPct val="0"/>
              </a:spcBef>
              <a:buNone/>
            </a:pPr>
            <a:r>
              <a:rPr lang="it-IT" altLang="en-US" sz="2200" b="1" dirty="0" smtClean="0">
                <a:solidFill>
                  <a:srgbClr val="3366CC"/>
                </a:solidFill>
                <a:ea typeface="Arial" panose="020B0604020202020204" pitchFamily="34" charset="0"/>
              </a:rPr>
              <a:t>58.3</a:t>
            </a:r>
            <a:r>
              <a:rPr lang="it-IT" altLang="en-US" sz="2200" b="1" dirty="0">
                <a:solidFill>
                  <a:srgbClr val="3366CC"/>
                </a:solidFill>
                <a:ea typeface="Arial" panose="020B0604020202020204" pitchFamily="34" charset="0"/>
              </a:rPr>
              <a:t>% </a:t>
            </a:r>
            <a:r>
              <a:rPr lang="it-IT" altLang="en-US" sz="2200" b="1" i="1" dirty="0">
                <a:solidFill>
                  <a:srgbClr val="3366CC"/>
                </a:solidFill>
                <a:ea typeface="Arial" panose="020B0604020202020204" pitchFamily="34" charset="0"/>
              </a:rPr>
              <a:t>vs</a:t>
            </a:r>
            <a:r>
              <a:rPr lang="it-IT" altLang="en-US" sz="2200" b="1" dirty="0">
                <a:solidFill>
                  <a:srgbClr val="3366CC"/>
                </a:solidFill>
                <a:ea typeface="Arial" panose="020B0604020202020204" pitchFamily="34" charset="0"/>
              </a:rPr>
              <a:t> 10.7%; p&lt;0.001</a:t>
            </a:r>
          </a:p>
          <a:p>
            <a:pPr marL="285750" lvl="0" indent="-285750" algn="ctr" eaLnBrk="1" hangingPunct="1">
              <a:spcBef>
                <a:spcPct val="0"/>
              </a:spcBef>
              <a:buNone/>
            </a:pPr>
            <a:endParaRPr lang="it-IT" altLang="en-US" sz="1200" dirty="0">
              <a:ea typeface="Arial" panose="020B0604020202020204" pitchFamily="34" charset="0"/>
            </a:endParaRPr>
          </a:p>
          <a:p>
            <a:pPr marL="285750" lvl="0" indent="-285750" eaLnBrk="1" hangingPunct="1">
              <a:spcBef>
                <a:spcPct val="0"/>
              </a:spcBef>
            </a:pPr>
            <a:r>
              <a:rPr lang="zh-CN" altLang="en-US" sz="2200" dirty="0" smtClean="0">
                <a:ea typeface="Arial" panose="020B0604020202020204" pitchFamily="34" charset="0"/>
              </a:rPr>
              <a:t>由血管扩张剂治疗开始并随</a:t>
            </a:r>
            <a:r>
              <a:rPr lang="zh-CN" altLang="en-US" sz="2200" dirty="0">
                <a:ea typeface="Arial" panose="020B0604020202020204" pitchFamily="34" charset="0"/>
              </a:rPr>
              <a:t>后加入</a:t>
            </a:r>
            <a:r>
              <a:rPr lang="en-US" altLang="zh-CN" sz="2200" dirty="0">
                <a:ea typeface="Arial" panose="020B0604020202020204" pitchFamily="34" charset="0"/>
              </a:rPr>
              <a:t>β</a:t>
            </a:r>
            <a:r>
              <a:rPr lang="zh-CN" altLang="en-US" sz="2200" dirty="0" smtClean="0">
                <a:ea typeface="Arial" panose="020B0604020202020204" pitchFamily="34" charset="0"/>
              </a:rPr>
              <a:t>受体阻滞剂治疗的组与单独使用血管扩张剂治疗的组相比</a:t>
            </a:r>
            <a:r>
              <a:rPr lang="zh-CN" altLang="en-US" sz="2200" dirty="0">
                <a:ea typeface="Arial" panose="020B0604020202020204" pitchFamily="34" charset="0"/>
              </a:rPr>
              <a:t>，出</a:t>
            </a:r>
            <a:r>
              <a:rPr lang="zh-CN" altLang="en-US" sz="2200" dirty="0" smtClean="0">
                <a:ea typeface="Arial" panose="020B0604020202020204" pitchFamily="34" charset="0"/>
              </a:rPr>
              <a:t>生体重</a:t>
            </a:r>
            <a:r>
              <a:rPr lang="zh-CN" altLang="en-US" sz="2200" b="1" i="1" u="sng" dirty="0">
                <a:ea typeface="Arial" panose="020B0604020202020204" pitchFamily="34" charset="0"/>
              </a:rPr>
              <a:t>没</a:t>
            </a:r>
            <a:r>
              <a:rPr lang="zh-CN" altLang="en-US" sz="2200" b="1" i="1" u="sng" dirty="0" smtClean="0">
                <a:ea typeface="Arial" panose="020B0604020202020204" pitchFamily="34" charset="0"/>
              </a:rPr>
              <a:t>有明显差异</a:t>
            </a:r>
            <a:endParaRPr lang="it-IT" altLang="en-US" sz="2200" dirty="0">
              <a:ea typeface="Arial" panose="020B0604020202020204" pitchFamily="34" charset="0"/>
            </a:endParaRPr>
          </a:p>
          <a:p>
            <a:pPr marL="285750" lvl="0" indent="-285750" eaLnBrk="1" hangingPunct="1">
              <a:spcBef>
                <a:spcPct val="0"/>
              </a:spcBef>
              <a:buNone/>
            </a:pPr>
            <a:endParaRPr lang="it-IT" altLang="en-US" sz="800" dirty="0">
              <a:ea typeface="Arial" panose="020B0604020202020204" pitchFamily="34" charset="0"/>
            </a:endParaRPr>
          </a:p>
        </p:txBody>
      </p:sp>
      <p:sp>
        <p:nvSpPr>
          <p:cNvPr id="10"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p:nvPr/>
        </p:nvGrpSpPr>
        <p:grpSpPr>
          <a:xfrm>
            <a:off x="0" y="-15875"/>
            <a:ext cx="9144000" cy="923925"/>
            <a:chOff x="0" y="3755"/>
            <a:chExt cx="5760" cy="582"/>
          </a:xfrm>
        </p:grpSpPr>
        <p:pic>
          <p:nvPicPr>
            <p:cNvPr id="23559"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3560"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3555" name="Text Box 27"/>
          <p:cNvSpPr txBox="1"/>
          <p:nvPr/>
        </p:nvSpPr>
        <p:spPr>
          <a:xfrm>
            <a:off x="179388" y="1984375"/>
            <a:ext cx="878522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宋体" panose="02010600030101010101" pitchFamily="2" charset="-122"/>
              </a:rPr>
              <a:t>结 </a:t>
            </a:r>
            <a:r>
              <a:rPr lang="zh-CN" altLang="en-GB" sz="2800" b="1" dirty="0" smtClean="0">
                <a:ea typeface="宋体" panose="02010600030101010101" pitchFamily="2" charset="-122"/>
              </a:rPr>
              <a:t>     </a:t>
            </a:r>
            <a:r>
              <a:rPr lang="zh-CN" altLang="en-GB" sz="2800" b="1" dirty="0">
                <a:ea typeface="宋体" panose="02010600030101010101" pitchFamily="2" charset="-122"/>
              </a:rPr>
              <a:t>果</a:t>
            </a:r>
          </a:p>
        </p:txBody>
      </p:sp>
      <p:sp>
        <p:nvSpPr>
          <p:cNvPr id="10"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pic>
        <p:nvPicPr>
          <p:cNvPr id="23557" name="Picture 2" descr="F:\桃的东西\1月 第21页.png1月 第21页"/>
          <p:cNvPicPr>
            <a:picLocks noChangeAspect="1"/>
          </p:cNvPicPr>
          <p:nvPr/>
        </p:nvPicPr>
        <p:blipFill>
          <a:blip r:embed="rId5" cstate="print"/>
          <a:srcRect/>
          <a:stretch>
            <a:fillRect/>
          </a:stretch>
        </p:blipFill>
        <p:spPr>
          <a:xfrm>
            <a:off x="179705" y="2800350"/>
            <a:ext cx="4565015" cy="3465195"/>
          </a:xfrm>
          <a:prstGeom prst="rect">
            <a:avLst/>
          </a:prstGeom>
          <a:noFill/>
          <a:ln w="9525">
            <a:noFill/>
          </a:ln>
        </p:spPr>
      </p:pic>
      <p:sp>
        <p:nvSpPr>
          <p:cNvPr id="11" name="Rectangle 19"/>
          <p:cNvSpPr/>
          <p:nvPr/>
        </p:nvSpPr>
        <p:spPr>
          <a:xfrm>
            <a:off x="4678363" y="3416071"/>
            <a:ext cx="4286250" cy="2246769"/>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spcBef>
                <a:spcPct val="0"/>
              </a:spcBef>
              <a:spcAft>
                <a:spcPts val="1200"/>
              </a:spcAft>
            </a:pPr>
            <a:r>
              <a:rPr lang="zh-CN" altLang="en-US" sz="2000" b="1" dirty="0" smtClean="0">
                <a:ea typeface="Arial" panose="020B0604020202020204" pitchFamily="34" charset="0"/>
              </a:rPr>
              <a:t>心输出量在孕中期增加，但在妊娠晚期减少</a:t>
            </a:r>
            <a:endParaRPr lang="en-US" altLang="en-US" sz="2000" b="1" dirty="0">
              <a:ea typeface="Arial" panose="020B0604020202020204" pitchFamily="34" charset="0"/>
            </a:endParaRPr>
          </a:p>
          <a:p>
            <a:pPr lvl="0" eaLnBrk="1" hangingPunct="1">
              <a:spcBef>
                <a:spcPct val="0"/>
              </a:spcBef>
              <a:spcAft>
                <a:spcPts val="1200"/>
              </a:spcAft>
            </a:pPr>
            <a:r>
              <a:rPr lang="en-US" altLang="zh-CN" sz="2000" b="1" dirty="0">
                <a:ea typeface="Arial" panose="020B0604020202020204" pitchFamily="34" charset="0"/>
              </a:rPr>
              <a:t>β</a:t>
            </a:r>
            <a:r>
              <a:rPr lang="zh-CN" altLang="en-US" sz="2000" b="1" dirty="0">
                <a:ea typeface="Arial" panose="020B0604020202020204" pitchFamily="34" charset="0"/>
              </a:rPr>
              <a:t>受体阻滞剂（虚线）单药治疗的</a:t>
            </a:r>
            <a:r>
              <a:rPr lang="zh-CN" altLang="en-US" sz="2000" b="1" dirty="0" smtClean="0">
                <a:ea typeface="Arial" panose="020B0604020202020204" pitchFamily="34" charset="0"/>
              </a:rPr>
              <a:t>患者心输</a:t>
            </a:r>
            <a:r>
              <a:rPr lang="zh-CN" altLang="en-US" sz="2000" b="1" dirty="0">
                <a:ea typeface="Arial" panose="020B0604020202020204" pitchFamily="34" charset="0"/>
              </a:rPr>
              <a:t>出量</a:t>
            </a:r>
            <a:r>
              <a:rPr lang="zh-CN" altLang="en-US" sz="2000" b="1" dirty="0" smtClean="0">
                <a:ea typeface="Arial" panose="020B0604020202020204" pitchFamily="34" charset="0"/>
              </a:rPr>
              <a:t>最高</a:t>
            </a:r>
            <a:endParaRPr lang="en-US" altLang="zh-CN" sz="2000" b="1" dirty="0" smtClean="0">
              <a:ea typeface="Arial" panose="020B0604020202020204" pitchFamily="34" charset="0"/>
            </a:endParaRPr>
          </a:p>
          <a:p>
            <a:pPr lvl="0" eaLnBrk="1" hangingPunct="1">
              <a:spcBef>
                <a:spcPct val="0"/>
              </a:spcBef>
              <a:spcAft>
                <a:spcPts val="1200"/>
              </a:spcAft>
            </a:pPr>
            <a:r>
              <a:rPr lang="zh-CN" altLang="en-US" sz="2000" b="1" dirty="0" smtClean="0">
                <a:ea typeface="Arial" panose="020B0604020202020204" pitchFamily="34" charset="0"/>
              </a:rPr>
              <a:t>血管舒张剂</a:t>
            </a:r>
            <a:r>
              <a:rPr lang="zh-CN" altLang="en-US" sz="2000" b="1" dirty="0">
                <a:ea typeface="Arial" panose="020B0604020202020204" pitchFamily="34" charset="0"/>
              </a:rPr>
              <a:t>（长虚线）患者一般心输出量最低</a:t>
            </a:r>
            <a:endParaRPr lang="en-US" altLang="en-US" sz="2000" b="1" dirty="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2"/>
          <p:cNvGrpSpPr/>
          <p:nvPr/>
        </p:nvGrpSpPr>
        <p:grpSpPr>
          <a:xfrm>
            <a:off x="0" y="-15875"/>
            <a:ext cx="9144000" cy="923925"/>
            <a:chOff x="0" y="3755"/>
            <a:chExt cx="5760" cy="582"/>
          </a:xfrm>
        </p:grpSpPr>
        <p:pic>
          <p:nvPicPr>
            <p:cNvPr id="24583"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4584"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4579" name="Text Box 27"/>
          <p:cNvSpPr txBox="1"/>
          <p:nvPr/>
        </p:nvSpPr>
        <p:spPr>
          <a:xfrm>
            <a:off x="179388" y="1984375"/>
            <a:ext cx="878522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结 </a:t>
            </a:r>
            <a:r>
              <a:rPr lang="en-GB" altLang="zh-CN" sz="2800" b="1" dirty="0" smtClean="0">
                <a:ea typeface="Arial" panose="020B0604020202020204" pitchFamily="34" charset="0"/>
              </a:rPr>
              <a:t>    </a:t>
            </a:r>
            <a:r>
              <a:rPr lang="zh-CN" altLang="en-GB" sz="2800" b="1" dirty="0" smtClean="0">
                <a:ea typeface="Arial" panose="020B0604020202020204" pitchFamily="34" charset="0"/>
              </a:rPr>
              <a:t>       </a:t>
            </a:r>
            <a:r>
              <a:rPr lang="zh-CN" altLang="en-GB" sz="2800" b="1" dirty="0">
                <a:ea typeface="Arial" panose="020B0604020202020204" pitchFamily="34" charset="0"/>
              </a:rPr>
              <a:t>果</a:t>
            </a:r>
          </a:p>
        </p:txBody>
      </p:sp>
      <p:sp>
        <p:nvSpPr>
          <p:cNvPr id="10"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
        <p:nvSpPr>
          <p:cNvPr id="11" name="Rectangle 19"/>
          <p:cNvSpPr/>
          <p:nvPr/>
        </p:nvSpPr>
        <p:spPr>
          <a:xfrm>
            <a:off x="4678363" y="3198705"/>
            <a:ext cx="4286250" cy="2554545"/>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spcBef>
                <a:spcPct val="0"/>
              </a:spcBef>
              <a:spcAft>
                <a:spcPts val="1200"/>
              </a:spcAft>
            </a:pPr>
            <a:r>
              <a:rPr lang="en-US" altLang="en-US" sz="2000" b="1" dirty="0" smtClean="0">
                <a:ea typeface="Arial" panose="020B0604020202020204" pitchFamily="34" charset="0"/>
              </a:rPr>
              <a:t>总的来说，外周血管阻力在中孕期到达最低点，然后逐渐回升</a:t>
            </a:r>
          </a:p>
          <a:p>
            <a:pPr marL="342900" lvl="0" indent="-342900" eaLnBrk="1" hangingPunct="1">
              <a:spcBef>
                <a:spcPct val="0"/>
              </a:spcBef>
              <a:spcAft>
                <a:spcPts val="1200"/>
              </a:spcAft>
            </a:pPr>
            <a:r>
              <a:rPr lang="zh-CN" altLang="en-US" sz="2000" b="1" dirty="0" smtClean="0">
                <a:ea typeface="Arial" panose="020B0604020202020204" pitchFamily="34" charset="0"/>
              </a:rPr>
              <a:t>使用β</a:t>
            </a:r>
            <a:r>
              <a:rPr lang="en-US" altLang="zh-CN" sz="2000" b="1" dirty="0" smtClean="0">
                <a:ea typeface="Arial" panose="020B0604020202020204" pitchFamily="34" charset="0"/>
              </a:rPr>
              <a:t>-</a:t>
            </a:r>
            <a:r>
              <a:rPr lang="zh-CN" altLang="en-US" sz="2000" b="1" dirty="0" smtClean="0">
                <a:ea typeface="Arial" panose="020B0604020202020204" pitchFamily="34" charset="0"/>
              </a:rPr>
              <a:t>受体阻滞剂作为单一疗法的患者外周血管阻力最低（点虚线）</a:t>
            </a:r>
            <a:endParaRPr lang="en-US" altLang="zh-CN" sz="2000" b="1" dirty="0" smtClean="0">
              <a:ea typeface="Arial" panose="020B0604020202020204" pitchFamily="34" charset="0"/>
            </a:endParaRPr>
          </a:p>
          <a:p>
            <a:pPr marL="342900" lvl="0" indent="-342900" eaLnBrk="1" hangingPunct="1">
              <a:spcBef>
                <a:spcPct val="0"/>
              </a:spcBef>
              <a:spcAft>
                <a:spcPts val="1200"/>
              </a:spcAft>
            </a:pPr>
            <a:r>
              <a:rPr lang="zh-CN" altLang="en-US" sz="2000" b="1" dirty="0" smtClean="0">
                <a:ea typeface="Arial" panose="020B0604020202020204" pitchFamily="34" charset="0"/>
              </a:rPr>
              <a:t>总之，使用血管舒张剂的患者外周血管阻力最高（长虚线）</a:t>
            </a:r>
            <a:endParaRPr lang="en-US" altLang="en-US" sz="2000" b="1" dirty="0" smtClean="0">
              <a:ea typeface="Arial" panose="020B0604020202020204" pitchFamily="34" charset="0"/>
            </a:endParaRPr>
          </a:p>
        </p:txBody>
      </p:sp>
      <p:pic>
        <p:nvPicPr>
          <p:cNvPr id="24582" name="Picture 9" descr="F:\桃的东西\1月 第22页.png1月 第22页"/>
          <p:cNvPicPr>
            <a:picLocks noChangeAspect="1"/>
          </p:cNvPicPr>
          <p:nvPr/>
        </p:nvPicPr>
        <p:blipFill>
          <a:blip r:embed="rId5" cstate="print"/>
          <a:srcRect/>
          <a:stretch>
            <a:fillRect/>
          </a:stretch>
        </p:blipFill>
        <p:spPr>
          <a:xfrm>
            <a:off x="181610" y="2935605"/>
            <a:ext cx="4503420" cy="318960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p:nvPr/>
        </p:nvGrpSpPr>
        <p:grpSpPr>
          <a:xfrm>
            <a:off x="0" y="-15875"/>
            <a:ext cx="9144000" cy="923925"/>
            <a:chOff x="0" y="3755"/>
            <a:chExt cx="5760" cy="582"/>
          </a:xfrm>
        </p:grpSpPr>
        <p:pic>
          <p:nvPicPr>
            <p:cNvPr id="25607"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5608"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5603" name="Text Box 27"/>
          <p:cNvSpPr txBox="1"/>
          <p:nvPr/>
        </p:nvSpPr>
        <p:spPr>
          <a:xfrm>
            <a:off x="179388" y="1984375"/>
            <a:ext cx="878522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结  </a:t>
            </a:r>
            <a:r>
              <a:rPr lang="en-GB" altLang="zh-CN" sz="2800" b="1" dirty="0" smtClean="0">
                <a:ea typeface="Arial" panose="020B0604020202020204" pitchFamily="34" charset="0"/>
              </a:rPr>
              <a:t>    </a:t>
            </a:r>
            <a:r>
              <a:rPr lang="zh-CN" altLang="en-GB" sz="2800" b="1" dirty="0" smtClean="0">
                <a:ea typeface="Arial" panose="020B0604020202020204" pitchFamily="34" charset="0"/>
              </a:rPr>
              <a:t>      </a:t>
            </a:r>
            <a:r>
              <a:rPr lang="zh-CN" altLang="en-GB" sz="2800" b="1" dirty="0">
                <a:ea typeface="Arial" panose="020B0604020202020204" pitchFamily="34" charset="0"/>
              </a:rPr>
              <a:t>果</a:t>
            </a:r>
          </a:p>
        </p:txBody>
      </p:sp>
      <p:sp>
        <p:nvSpPr>
          <p:cNvPr id="10"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
        <p:nvSpPr>
          <p:cNvPr id="11" name="Rectangle 19"/>
          <p:cNvSpPr/>
          <p:nvPr/>
        </p:nvSpPr>
        <p:spPr>
          <a:xfrm>
            <a:off x="4678363" y="3385909"/>
            <a:ext cx="4286250" cy="2246769"/>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lvl="0" eaLnBrk="1" hangingPunct="1">
              <a:spcBef>
                <a:spcPct val="0"/>
              </a:spcBef>
              <a:spcAft>
                <a:spcPts val="1200"/>
              </a:spcAft>
            </a:pPr>
            <a:r>
              <a:rPr lang="zh-CN" altLang="en-US" sz="2000" b="1" dirty="0">
                <a:ea typeface="Arial" panose="020B0604020202020204" pitchFamily="34" charset="0"/>
              </a:rPr>
              <a:t>怀孕期</a:t>
            </a:r>
            <a:r>
              <a:rPr lang="zh-CN" altLang="en-US" sz="2000" b="1" dirty="0" smtClean="0">
                <a:ea typeface="Arial" panose="020B0604020202020204" pitchFamily="34" charset="0"/>
              </a:rPr>
              <a:t>间平均动脉压的</a:t>
            </a:r>
            <a:r>
              <a:rPr lang="zh-CN" altLang="en-US" sz="2000" b="1" dirty="0">
                <a:ea typeface="Arial" panose="020B0604020202020204" pitchFamily="34" charset="0"/>
              </a:rPr>
              <a:t>持续增</a:t>
            </a:r>
            <a:r>
              <a:rPr lang="zh-CN" altLang="en-US" sz="2000" b="1" dirty="0" smtClean="0">
                <a:ea typeface="Arial" panose="020B0604020202020204" pitchFamily="34" charset="0"/>
              </a:rPr>
              <a:t>加</a:t>
            </a:r>
            <a:endParaRPr lang="en-US" altLang="zh-CN" sz="2000" b="1" dirty="0" smtClean="0">
              <a:ea typeface="Arial" panose="020B0604020202020204" pitchFamily="34" charset="0"/>
            </a:endParaRPr>
          </a:p>
          <a:p>
            <a:pPr lvl="0" eaLnBrk="1" hangingPunct="1">
              <a:spcBef>
                <a:spcPct val="0"/>
              </a:spcBef>
              <a:spcAft>
                <a:spcPts val="1200"/>
              </a:spcAft>
            </a:pPr>
            <a:r>
              <a:rPr lang="en-US" altLang="zh-CN" sz="2000" b="1" dirty="0">
                <a:ea typeface="Arial" panose="020B0604020202020204" pitchFamily="34" charset="0"/>
              </a:rPr>
              <a:t>β</a:t>
            </a:r>
            <a:r>
              <a:rPr lang="zh-CN" altLang="en-US" sz="2000" b="1" dirty="0">
                <a:ea typeface="Arial" panose="020B0604020202020204" pitchFamily="34" charset="0"/>
              </a:rPr>
              <a:t>受体阻滞剂单药治疗（虚线）的患</a:t>
            </a:r>
            <a:r>
              <a:rPr lang="zh-CN" altLang="en-US" sz="2000" b="1" dirty="0" smtClean="0">
                <a:ea typeface="Arial" panose="020B0604020202020204" pitchFamily="34" charset="0"/>
              </a:rPr>
              <a:t>者平均动脉压最低</a:t>
            </a:r>
            <a:endParaRPr lang="en-US" altLang="zh-CN" sz="2000" b="1" dirty="0" smtClean="0">
              <a:ea typeface="Arial" panose="020B0604020202020204" pitchFamily="34" charset="0"/>
            </a:endParaRPr>
          </a:p>
          <a:p>
            <a:pPr lvl="0" eaLnBrk="1" hangingPunct="1">
              <a:spcBef>
                <a:spcPct val="0"/>
              </a:spcBef>
              <a:spcAft>
                <a:spcPts val="1200"/>
              </a:spcAft>
            </a:pPr>
            <a:r>
              <a:rPr lang="zh-CN" altLang="en-US" sz="2000" b="1" dirty="0" smtClean="0">
                <a:ea typeface="Arial" panose="020B0604020202020204" pitchFamily="34" charset="0"/>
              </a:rPr>
              <a:t>使用血管舒张剂并需要额外使用</a:t>
            </a:r>
            <a:r>
              <a:rPr lang="en-US" altLang="zh-CN" sz="2000" b="1" dirty="0">
                <a:ea typeface="Arial" panose="020B0604020202020204" pitchFamily="34" charset="0"/>
              </a:rPr>
              <a:t>β</a:t>
            </a:r>
            <a:r>
              <a:rPr lang="zh-CN" altLang="en-US" sz="2000" b="1" dirty="0" smtClean="0">
                <a:ea typeface="Arial" panose="020B0604020202020204" pitchFamily="34" charset="0"/>
              </a:rPr>
              <a:t>受体阻滞剂（长虚线）</a:t>
            </a:r>
            <a:r>
              <a:rPr lang="zh-CN" altLang="en-US" sz="2000" b="1" dirty="0">
                <a:ea typeface="Arial" panose="020B0604020202020204" pitchFamily="34" charset="0"/>
              </a:rPr>
              <a:t>患</a:t>
            </a:r>
            <a:r>
              <a:rPr lang="zh-CN" altLang="en-US" sz="2000" b="1" dirty="0" smtClean="0">
                <a:ea typeface="Arial" panose="020B0604020202020204" pitchFamily="34" charset="0"/>
              </a:rPr>
              <a:t>者平均动脉压最</a:t>
            </a:r>
            <a:r>
              <a:rPr lang="zh-CN" altLang="en-US" sz="2000" b="1" dirty="0">
                <a:ea typeface="Arial" panose="020B0604020202020204" pitchFamily="34" charset="0"/>
              </a:rPr>
              <a:t>高</a:t>
            </a:r>
            <a:endParaRPr lang="en-US" altLang="en-US" sz="2000" b="1" dirty="0">
              <a:ea typeface="Arial" panose="020B0604020202020204" pitchFamily="34" charset="0"/>
            </a:endParaRPr>
          </a:p>
        </p:txBody>
      </p:sp>
      <p:pic>
        <p:nvPicPr>
          <p:cNvPr id="25606" name="Picture 9" descr="F:\桃的东西\1月 第23页.png1月 第23页"/>
          <p:cNvPicPr>
            <a:picLocks noChangeAspect="1"/>
          </p:cNvPicPr>
          <p:nvPr/>
        </p:nvPicPr>
        <p:blipFill>
          <a:blip r:embed="rId5" cstate="print"/>
          <a:srcRect/>
          <a:stretch>
            <a:fillRect/>
          </a:stretch>
        </p:blipFill>
        <p:spPr>
          <a:xfrm>
            <a:off x="107950" y="2924810"/>
            <a:ext cx="4571365" cy="332295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p:cNvGrpSpPr/>
          <p:nvPr/>
        </p:nvGrpSpPr>
        <p:grpSpPr>
          <a:xfrm>
            <a:off x="0" y="-15875"/>
            <a:ext cx="9144000" cy="923925"/>
            <a:chOff x="0" y="3755"/>
            <a:chExt cx="5760" cy="582"/>
          </a:xfrm>
        </p:grpSpPr>
        <p:pic>
          <p:nvPicPr>
            <p:cNvPr id="26630"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6631"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6627" name="Rectangle 7"/>
          <p:cNvSpPr/>
          <p:nvPr/>
        </p:nvSpPr>
        <p:spPr>
          <a:xfrm>
            <a:off x="3987483" y="2041525"/>
            <a:ext cx="1096010" cy="52197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GB" sz="2800" b="1" dirty="0">
                <a:solidFill>
                  <a:srgbClr val="000000"/>
                </a:solidFill>
                <a:ea typeface="Arial" panose="020B0604020202020204" pitchFamily="34" charset="0"/>
              </a:rPr>
              <a:t>结  论</a:t>
            </a:r>
          </a:p>
        </p:txBody>
      </p:sp>
      <p:sp>
        <p:nvSpPr>
          <p:cNvPr id="9" name="Rectangle 19"/>
          <p:cNvSpPr/>
          <p:nvPr/>
        </p:nvSpPr>
        <p:spPr>
          <a:xfrm>
            <a:off x="179388" y="2673342"/>
            <a:ext cx="8856662" cy="3416320"/>
          </a:xfrm>
          <a:prstGeom prst="rect">
            <a:avLst/>
          </a:prstGeom>
          <a:solidFill>
            <a:srgbClr val="F0F3FB"/>
          </a:solidFill>
          <a:ln w="19050" cap="flat" cmpd="sng">
            <a:solidFill>
              <a:srgbClr val="445895"/>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spcAft>
                <a:spcPts val="1200"/>
              </a:spcAft>
            </a:pPr>
            <a:r>
              <a:rPr lang="en-US" altLang="zh-CN" sz="2200" dirty="0" smtClean="0">
                <a:ea typeface="Arial" panose="020B0604020202020204" pitchFamily="34" charset="0"/>
              </a:rPr>
              <a:t>  </a:t>
            </a:r>
            <a:r>
              <a:rPr lang="zh-CN" altLang="en-US" sz="2200" dirty="0" smtClean="0">
                <a:ea typeface="Arial" panose="020B0604020202020204" pitchFamily="34" charset="0"/>
              </a:rPr>
              <a:t>孕妇血液动</a:t>
            </a:r>
            <a:r>
              <a:rPr lang="zh-CN" altLang="en-US" sz="2200" dirty="0">
                <a:ea typeface="Arial" panose="020B0604020202020204" pitchFamily="34" charset="0"/>
              </a:rPr>
              <a:t>力学的连续监测指导抗高血压治疗可以</a:t>
            </a:r>
            <a:r>
              <a:rPr lang="zh-CN" altLang="en-US" sz="2200" dirty="0" smtClean="0">
                <a:ea typeface="Arial" panose="020B0604020202020204" pitchFamily="34" charset="0"/>
              </a:rPr>
              <a:t>显著降</a:t>
            </a:r>
            <a:r>
              <a:rPr lang="zh-CN" altLang="en-US" sz="2200" dirty="0">
                <a:ea typeface="Arial" panose="020B0604020202020204" pitchFamily="34" charset="0"/>
              </a:rPr>
              <a:t>低严重高</a:t>
            </a:r>
            <a:r>
              <a:rPr lang="zh-CN" altLang="en-US" sz="2200" dirty="0" smtClean="0">
                <a:ea typeface="Arial" panose="020B0604020202020204" pitchFamily="34" charset="0"/>
              </a:rPr>
              <a:t>血 压</a:t>
            </a:r>
            <a:r>
              <a:rPr lang="zh-CN" altLang="en-US" sz="2200" dirty="0">
                <a:ea typeface="Arial" panose="020B0604020202020204" pitchFamily="34" charset="0"/>
              </a:rPr>
              <a:t>的发生率，而不伴随出生</a:t>
            </a:r>
            <a:r>
              <a:rPr lang="zh-CN" altLang="en-US" sz="2200" dirty="0" smtClean="0">
                <a:ea typeface="Arial" panose="020B0604020202020204" pitchFamily="34" charset="0"/>
              </a:rPr>
              <a:t>体重的降低</a:t>
            </a:r>
            <a:endParaRPr lang="en-US" altLang="zh-CN" sz="2200" dirty="0" smtClean="0">
              <a:ea typeface="Arial" panose="020B0604020202020204" pitchFamily="34" charset="0"/>
            </a:endParaRPr>
          </a:p>
          <a:p>
            <a:pPr marL="0" lvl="0" indent="0" eaLnBrk="1" hangingPunct="1">
              <a:spcBef>
                <a:spcPct val="0"/>
              </a:spcBef>
              <a:spcAft>
                <a:spcPts val="1200"/>
              </a:spcAft>
            </a:pPr>
            <a:endParaRPr lang="en-US" altLang="zh-CN" sz="2200" dirty="0" smtClean="0">
              <a:ea typeface="Arial" panose="020B0604020202020204" pitchFamily="34" charset="0"/>
            </a:endParaRPr>
          </a:p>
          <a:p>
            <a:pPr marL="0" lvl="0" indent="0" eaLnBrk="1" hangingPunct="1">
              <a:spcBef>
                <a:spcPct val="0"/>
              </a:spcBef>
              <a:spcAft>
                <a:spcPts val="1200"/>
              </a:spcAft>
            </a:pPr>
            <a:r>
              <a:rPr lang="en-US" altLang="zh-CN" sz="2200" dirty="0" smtClean="0">
                <a:ea typeface="Arial" panose="020B0604020202020204" pitchFamily="34" charset="0"/>
              </a:rPr>
              <a:t>  </a:t>
            </a:r>
            <a:r>
              <a:rPr lang="zh-CN" altLang="en-US" sz="2200" dirty="0" smtClean="0">
                <a:ea typeface="Arial" panose="020B0604020202020204" pitchFamily="34" charset="0"/>
              </a:rPr>
              <a:t>接受</a:t>
            </a:r>
            <a:r>
              <a:rPr lang="en-US" altLang="zh-CN" sz="2200" dirty="0">
                <a:ea typeface="Arial" panose="020B0604020202020204" pitchFamily="34" charset="0"/>
              </a:rPr>
              <a:t>β-</a:t>
            </a:r>
            <a:r>
              <a:rPr lang="zh-CN" altLang="en-US" sz="2200" dirty="0">
                <a:ea typeface="Arial" panose="020B0604020202020204" pitchFamily="34" charset="0"/>
              </a:rPr>
              <a:t>受体阻滞剂单药治疗的患者具有最好的母体和胎儿</a:t>
            </a:r>
            <a:r>
              <a:rPr lang="zh-CN" altLang="en-US" sz="2200" dirty="0" smtClean="0">
                <a:ea typeface="Arial" panose="020B0604020202020204" pitchFamily="34" charset="0"/>
              </a:rPr>
              <a:t>结局，</a:t>
            </a:r>
            <a:r>
              <a:rPr lang="zh-CN" altLang="en-US" sz="2200" dirty="0">
                <a:ea typeface="Arial" panose="020B0604020202020204" pitchFamily="34" charset="0"/>
              </a:rPr>
              <a:t>表明这组患者可能需要较</a:t>
            </a:r>
            <a:r>
              <a:rPr lang="zh-CN" altLang="en-US" sz="2200" dirty="0" smtClean="0">
                <a:ea typeface="Arial" panose="020B0604020202020204" pitchFamily="34" charset="0"/>
              </a:rPr>
              <a:t>少的胎儿监测</a:t>
            </a:r>
            <a:endParaRPr lang="en-US" altLang="zh-CN" sz="2200" dirty="0" smtClean="0">
              <a:ea typeface="Arial" panose="020B0604020202020204" pitchFamily="34" charset="0"/>
            </a:endParaRPr>
          </a:p>
          <a:p>
            <a:pPr marL="0" lvl="0" indent="0" eaLnBrk="1" hangingPunct="1">
              <a:spcBef>
                <a:spcPct val="0"/>
              </a:spcBef>
              <a:spcAft>
                <a:spcPts val="1200"/>
              </a:spcAft>
            </a:pPr>
            <a:endParaRPr lang="en-US" altLang="zh-CN" sz="2200" dirty="0" smtClean="0">
              <a:ea typeface="Arial" panose="020B0604020202020204" pitchFamily="34" charset="0"/>
            </a:endParaRPr>
          </a:p>
          <a:p>
            <a:pPr marL="0" lvl="0" indent="0" eaLnBrk="1" hangingPunct="1">
              <a:spcBef>
                <a:spcPct val="0"/>
              </a:spcBef>
              <a:spcAft>
                <a:spcPts val="1200"/>
              </a:spcAft>
            </a:pPr>
            <a:r>
              <a:rPr lang="en-US" altLang="en-US" sz="2000" dirty="0" smtClean="0">
                <a:ea typeface="Arial" panose="020B0604020202020204" pitchFamily="34" charset="0"/>
              </a:rPr>
              <a:t>  </a:t>
            </a:r>
            <a:r>
              <a:rPr lang="zh-CN" altLang="en-US" sz="2200" dirty="0" smtClean="0">
                <a:ea typeface="Arial" panose="020B0604020202020204" pitchFamily="34" charset="0"/>
              </a:rPr>
              <a:t>持续孕妇血液动力学监测可识别高阻力、低心输出量的高血压妊娠，这种妊娠增加胎儿生长受限的发生率并可从双重药物治疗中受益</a:t>
            </a:r>
            <a:endParaRPr lang="en-US" altLang="en-US" sz="2200" dirty="0">
              <a:ea typeface="Arial" panose="020B0604020202020204" pitchFamily="34" charset="0"/>
            </a:endParaRPr>
          </a:p>
        </p:txBody>
      </p:sp>
      <p:sp>
        <p:nvSpPr>
          <p:cNvPr id="11"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a:xfrm>
            <a:off x="0" y="-15875"/>
            <a:ext cx="9144000" cy="923925"/>
            <a:chOff x="0" y="3755"/>
            <a:chExt cx="5760" cy="582"/>
          </a:xfrm>
        </p:grpSpPr>
        <p:pic>
          <p:nvPicPr>
            <p:cNvPr id="27656"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7657"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7651" name="Text Box 27"/>
          <p:cNvSpPr txBox="1"/>
          <p:nvPr/>
        </p:nvSpPr>
        <p:spPr>
          <a:xfrm>
            <a:off x="71438" y="2160588"/>
            <a:ext cx="441007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优    势</a:t>
            </a:r>
          </a:p>
        </p:txBody>
      </p:sp>
      <p:sp>
        <p:nvSpPr>
          <p:cNvPr id="17" name="Rectangle 19"/>
          <p:cNvSpPr>
            <a:spLocks noChangeArrowheads="1"/>
          </p:cNvSpPr>
          <p:nvPr/>
        </p:nvSpPr>
        <p:spPr bwMode="auto">
          <a:xfrm>
            <a:off x="4633913" y="3429058"/>
            <a:ext cx="4410075" cy="2516073"/>
          </a:xfrm>
          <a:prstGeom prst="rect">
            <a:avLst/>
          </a:prstGeom>
          <a:solidFill>
            <a:srgbClr val="F0F3FB"/>
          </a:solidFill>
          <a:ln w="19050">
            <a:solidFill>
              <a:srgbClr val="445895"/>
            </a:solidFill>
            <a:miter lim="800000"/>
          </a:ln>
        </p:spPr>
        <p:txBody>
          <a:bodyPr anchor="ctr">
            <a:spAutoFit/>
          </a:bodyPr>
          <a:lstStyle/>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a:solidFill>
                  <a:sysClr val="windowText" lastClr="000000"/>
                </a:solidFill>
                <a:latin typeface="Arial" panose="020B0604020202020204"/>
                <a:ea typeface="+mn-ea"/>
                <a:cs typeface="Arial" panose="020B0604020202020204" pitchFamily="34" charset="0"/>
              </a:rPr>
              <a:t>在不同时间点的两个队列比较不同的人口统计特</a:t>
            </a:r>
            <a:r>
              <a:rPr lang="zh-CN" altLang="en-US" sz="2100" kern="0" dirty="0" smtClean="0">
                <a:solidFill>
                  <a:sysClr val="windowText" lastClr="000000"/>
                </a:solidFill>
                <a:latin typeface="Arial" panose="020B0604020202020204"/>
                <a:ea typeface="+mn-ea"/>
                <a:cs typeface="Arial" panose="020B0604020202020204" pitchFamily="34" charset="0"/>
              </a:rPr>
              <a:t>征</a:t>
            </a:r>
            <a:endParaRPr lang="en-US" altLang="zh-CN" sz="2100" kern="0" dirty="0" smtClean="0">
              <a:solidFill>
                <a:sysClr val="windowText" lastClr="000000"/>
              </a:solidFill>
              <a:latin typeface="Arial" panose="020B0604020202020204"/>
              <a:ea typeface="+mn-ea"/>
              <a:cs typeface="Arial" panose="020B0604020202020204" pitchFamily="34" charset="0"/>
            </a:endParaRPr>
          </a:p>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a:solidFill>
                  <a:sysClr val="windowText" lastClr="000000"/>
                </a:solidFill>
                <a:latin typeface="Arial" panose="020B0604020202020204"/>
                <a:ea typeface="+mn-ea"/>
                <a:cs typeface="Arial" panose="020B0604020202020204" pitchFamily="34" charset="0"/>
              </a:rPr>
              <a:t>血液动力学数据收集间隔</a:t>
            </a:r>
            <a:r>
              <a:rPr lang="zh-CN" altLang="en-US" sz="2100" kern="0" dirty="0" smtClean="0">
                <a:solidFill>
                  <a:sysClr val="windowText" lastClr="000000"/>
                </a:solidFill>
                <a:latin typeface="Arial" panose="020B0604020202020204"/>
                <a:ea typeface="+mn-ea"/>
                <a:cs typeface="Arial" panose="020B0604020202020204" pitchFamily="34" charset="0"/>
              </a:rPr>
              <a:t>未固定</a:t>
            </a:r>
            <a:endParaRPr lang="en-US" altLang="zh-CN" sz="2100" kern="0" dirty="0" smtClean="0">
              <a:solidFill>
                <a:sysClr val="windowText" lastClr="000000"/>
              </a:solidFill>
              <a:latin typeface="Arial" panose="020B0604020202020204"/>
              <a:ea typeface="+mn-ea"/>
              <a:cs typeface="Arial" panose="020B0604020202020204" pitchFamily="34" charset="0"/>
            </a:endParaRPr>
          </a:p>
          <a:p>
            <a:pPr marL="457200" marR="0" lvl="0" indent="-457200" algn="l" defTabSz="914400" rtl="0" eaLnBrk="1" fontAlgn="auto" latinLnBrk="0" hangingPunct="1">
              <a:lnSpc>
                <a:spcPct val="100000"/>
              </a:lnSpc>
              <a:spcBef>
                <a:spcPct val="50000"/>
              </a:spcBef>
              <a:spcAft>
                <a:spcPts val="0"/>
              </a:spcAft>
              <a:buClrTx/>
              <a:buSzTx/>
              <a:buFont typeface="Arial" panose="020B0604020202020204" pitchFamily="34" charset="0"/>
              <a:buChar char="•"/>
              <a:defRPr/>
            </a:pPr>
            <a:r>
              <a:rPr kumimoji="0" lang="zh-CN" altLang="en-US"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rPr>
              <a:t>每个亚组患者数量少</a:t>
            </a:r>
            <a:endParaRPr kumimoji="0" lang="en-US" altLang="zh-CN" sz="2100" b="0" i="0" u="none" strike="noStrike" kern="0" cap="none" spc="0" normalizeH="0" baseline="0" noProof="0" dirty="0" smtClean="0">
              <a:ln>
                <a:noFill/>
              </a:ln>
              <a:solidFill>
                <a:sysClr val="windowText" lastClr="000000"/>
              </a:solidFill>
              <a:effectLst/>
              <a:uLnTx/>
              <a:uFillTx/>
              <a:latin typeface="Arial" panose="020B0604020202020204"/>
              <a:ea typeface="+mn-ea"/>
              <a:cs typeface="Arial" panose="020B0604020202020204" pitchFamily="34" charset="0"/>
            </a:endParaRPr>
          </a:p>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a:solidFill>
                  <a:sysClr val="windowText" lastClr="000000"/>
                </a:solidFill>
                <a:latin typeface="Arial" panose="020B0604020202020204"/>
                <a:ea typeface="+mn-ea"/>
                <a:cs typeface="Arial" panose="020B0604020202020204" pitchFamily="34" charset="0"/>
              </a:rPr>
              <a:t>没有现有的文献支持样本</a:t>
            </a:r>
            <a:r>
              <a:rPr lang="zh-CN" altLang="en-US" sz="2100" kern="0" dirty="0" smtClean="0">
                <a:solidFill>
                  <a:sysClr val="windowText" lastClr="000000"/>
                </a:solidFill>
                <a:latin typeface="Arial" panose="020B0604020202020204"/>
                <a:ea typeface="+mn-ea"/>
                <a:cs typeface="Arial" panose="020B0604020202020204" pitchFamily="34" charset="0"/>
              </a:rPr>
              <a:t>量的效能计算</a:t>
            </a:r>
            <a:endParaRPr kumimoji="0" lang="en-GB" sz="2100" b="0" i="0" u="none" strike="noStrike" kern="0" cap="none" spc="0" normalizeH="0" baseline="0" noProof="0" dirty="0">
              <a:ln>
                <a:noFill/>
              </a:ln>
              <a:solidFill>
                <a:sysClr val="windowText" lastClr="000000"/>
              </a:solidFill>
              <a:effectLst/>
              <a:uLnTx/>
              <a:uFillTx/>
              <a:latin typeface="Arial" panose="020B0604020202020204"/>
              <a:ea typeface="+mn-ea"/>
              <a:cs typeface="Arial" panose="020B0604020202020204" pitchFamily="34" charset="0"/>
            </a:endParaRPr>
          </a:p>
        </p:txBody>
      </p:sp>
      <p:sp>
        <p:nvSpPr>
          <p:cNvPr id="27653" name="Text Box 27"/>
          <p:cNvSpPr txBox="1"/>
          <p:nvPr/>
        </p:nvSpPr>
        <p:spPr>
          <a:xfrm>
            <a:off x="4633913" y="2160588"/>
            <a:ext cx="4410075" cy="521970"/>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800" b="1" dirty="0">
                <a:ea typeface="Arial" panose="020B0604020202020204" pitchFamily="34" charset="0"/>
              </a:rPr>
              <a:t>局    限</a:t>
            </a:r>
          </a:p>
        </p:txBody>
      </p:sp>
      <p:sp>
        <p:nvSpPr>
          <p:cNvPr id="11"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rtl="0" eaLnBrk="1" fontAlgn="auto" hangingPunct="1">
              <a:spcBef>
                <a:spcPts val="0"/>
              </a:spcBef>
              <a:spcAft>
                <a:spcPts val="0"/>
              </a:spcAft>
              <a:defRPr/>
            </a:pPr>
            <a:r>
              <a:rPr lang="zh-CN" altLang="en-US" b="1" dirty="0">
                <a:solidFill>
                  <a:schemeClr val="bg1"/>
                </a:solidFill>
                <a:ea typeface="+mn-ea"/>
                <a:cs typeface="Arial" panose="020B0604020202020204" pitchFamily="34" charset="0"/>
              </a:rPr>
              <a:t>持续血液动力学监测指导产妇高血压的治疗可减少严重高血压的发生 </a:t>
            </a:r>
          </a:p>
          <a:p>
            <a:pPr marR="0" algn="ctr" defTabSz="914400" rtl="0" eaLnBrk="1" fontAlgn="auto" hangingPunct="1">
              <a:spcBef>
                <a:spcPts val="0"/>
              </a:spcBef>
              <a:spcAft>
                <a:spcPts val="0"/>
              </a:spcAft>
              <a:buClrTx/>
              <a:buSzTx/>
              <a:buFontTx/>
              <a:defRPr/>
            </a:pPr>
            <a:r>
              <a:rPr kumimoji="0" lang="en-GB" sz="1400" i="1" kern="0" cap="none" spc="0" normalizeH="0" baseline="0" noProof="0" dirty="0" smtClean="0">
                <a:solidFill>
                  <a:srgbClr val="FFFFFF"/>
                </a:solidFill>
                <a:latin typeface="Arial" panose="020B0604020202020204"/>
                <a:ea typeface="+mn-ea"/>
                <a:cs typeface="Arial" panose="020B0604020202020204" pitchFamily="34" charset="0"/>
              </a:rPr>
              <a:t>Stott </a:t>
            </a:r>
            <a:r>
              <a:rPr kumimoji="0" lang="en-GB" sz="1400" i="1" kern="0" cap="none" spc="0" normalizeH="0" baseline="0" noProof="0" dirty="0">
                <a:solidFill>
                  <a:srgbClr val="FFFFFF"/>
                </a:solidFill>
                <a:latin typeface="Arial" panose="020B0604020202020204"/>
                <a:ea typeface="+mn-ea"/>
                <a:cs typeface="Arial" panose="020B0604020202020204" pitchFamily="34" charset="0"/>
              </a:rPr>
              <a:t>et al., UOG 2017</a:t>
            </a:r>
          </a:p>
        </p:txBody>
      </p:sp>
      <p:sp>
        <p:nvSpPr>
          <p:cNvPr id="12" name="Rectangle 19"/>
          <p:cNvSpPr>
            <a:spLocks noChangeArrowheads="1"/>
          </p:cNvSpPr>
          <p:nvPr/>
        </p:nvSpPr>
        <p:spPr bwMode="auto">
          <a:xfrm>
            <a:off x="65088" y="3581286"/>
            <a:ext cx="4410075" cy="2354491"/>
          </a:xfrm>
          <a:prstGeom prst="rect">
            <a:avLst/>
          </a:prstGeom>
          <a:solidFill>
            <a:srgbClr val="F0F3FB"/>
          </a:solidFill>
          <a:ln w="19050">
            <a:solidFill>
              <a:srgbClr val="445895"/>
            </a:solidFill>
            <a:miter lim="800000"/>
          </a:ln>
        </p:spPr>
        <p:txBody>
          <a:bodyPr anchor="ctr">
            <a:spAutoFit/>
          </a:bodyPr>
          <a:lstStyle/>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smtClean="0">
                <a:solidFill>
                  <a:sysClr val="windowText" lastClr="000000"/>
                </a:solidFill>
                <a:latin typeface="Arial" panose="020B0604020202020204"/>
                <a:ea typeface="+mn-ea"/>
                <a:cs typeface="Arial" panose="020B0604020202020204" pitchFamily="34" charset="0"/>
              </a:rPr>
              <a:t>监测随着妊娠过程孕妇血液动力学的纵向变化</a:t>
            </a:r>
            <a:endParaRPr lang="en-US" altLang="zh-CN" sz="2100" kern="0" dirty="0" smtClean="0">
              <a:solidFill>
                <a:sysClr val="windowText" lastClr="000000"/>
              </a:solidFill>
              <a:latin typeface="Arial" panose="020B0604020202020204"/>
              <a:ea typeface="+mn-ea"/>
              <a:cs typeface="Arial" panose="020B0604020202020204" pitchFamily="34" charset="0"/>
            </a:endParaRPr>
          </a:p>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a:solidFill>
                  <a:sysClr val="windowText" lastClr="000000"/>
                </a:solidFill>
                <a:latin typeface="Arial" panose="020B0604020202020204"/>
                <a:ea typeface="+mn-ea"/>
                <a:cs typeface="Arial" panose="020B0604020202020204" pitchFamily="34" charset="0"/>
              </a:rPr>
              <a:t>使用一般线性混合模型方法来考虑重复测量和灵</a:t>
            </a:r>
            <a:r>
              <a:rPr lang="zh-CN" altLang="en-US" sz="2100" kern="0" dirty="0" smtClean="0">
                <a:solidFill>
                  <a:sysClr val="windowText" lastClr="000000"/>
                </a:solidFill>
                <a:latin typeface="Arial" panose="020B0604020202020204"/>
                <a:ea typeface="+mn-ea"/>
                <a:cs typeface="Arial" panose="020B0604020202020204" pitchFamily="34" charset="0"/>
              </a:rPr>
              <a:t>活的时间安排</a:t>
            </a:r>
            <a:endParaRPr lang="en-US" altLang="zh-CN" sz="2100" kern="0" dirty="0" smtClean="0">
              <a:solidFill>
                <a:sysClr val="windowText" lastClr="000000"/>
              </a:solidFill>
              <a:latin typeface="Arial" panose="020B0604020202020204"/>
              <a:ea typeface="+mn-ea"/>
              <a:cs typeface="Arial" panose="020B0604020202020204" pitchFamily="34" charset="0"/>
            </a:endParaRPr>
          </a:p>
          <a:p>
            <a:pPr marL="457200" lvl="0" indent="-457200" rtl="0" eaLnBrk="1" fontAlgn="auto" hangingPunct="1">
              <a:spcBef>
                <a:spcPct val="50000"/>
              </a:spcBef>
              <a:spcAft>
                <a:spcPts val="0"/>
              </a:spcAft>
              <a:buFont typeface="Arial" panose="020B0604020202020204" pitchFamily="34" charset="0"/>
              <a:buChar char="•"/>
              <a:defRPr/>
            </a:pPr>
            <a:r>
              <a:rPr lang="zh-CN" altLang="en-US" sz="2100" kern="0" dirty="0">
                <a:solidFill>
                  <a:sysClr val="windowText" lastClr="000000"/>
                </a:solidFill>
                <a:latin typeface="Arial" panose="020B0604020202020204"/>
                <a:ea typeface="+mn-ea"/>
                <a:cs typeface="Arial" panose="020B0604020202020204" pitchFamily="34" charset="0"/>
              </a:rPr>
              <a:t>亚组分析评估单药和双重疗法的血液动力学特征</a:t>
            </a:r>
            <a:endParaRPr kumimoji="0" lang="en-GB" sz="2100" b="0" i="0" u="none" strike="noStrike" kern="0" cap="none" spc="0" normalizeH="0" baseline="0" noProof="0" dirty="0">
              <a:ln>
                <a:noFill/>
              </a:ln>
              <a:solidFill>
                <a:sysClr val="windowText" lastClr="000000"/>
              </a:solidFill>
              <a:effectLst/>
              <a:uLnTx/>
              <a:uFillTx/>
              <a:latin typeface="Arial" panose="020B0604020202020204"/>
              <a:ea typeface="+mn-ea"/>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2"/>
          <p:cNvGrpSpPr/>
          <p:nvPr/>
        </p:nvGrpSpPr>
        <p:grpSpPr>
          <a:xfrm>
            <a:off x="0" y="0"/>
            <a:ext cx="9144000" cy="841375"/>
            <a:chOff x="0" y="3755"/>
            <a:chExt cx="5760" cy="582"/>
          </a:xfrm>
        </p:grpSpPr>
        <p:pic>
          <p:nvPicPr>
            <p:cNvPr id="28677"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28678"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28675" name="Rectangle 7"/>
          <p:cNvSpPr/>
          <p:nvPr/>
        </p:nvSpPr>
        <p:spPr>
          <a:xfrm>
            <a:off x="3721803" y="960438"/>
            <a:ext cx="1627369"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GB" sz="2800" b="1" dirty="0" smtClean="0">
                <a:solidFill>
                  <a:srgbClr val="000000"/>
                </a:solidFill>
                <a:ea typeface="Arial" panose="020B0604020202020204" pitchFamily="34" charset="0"/>
              </a:rPr>
              <a:t>讨论</a:t>
            </a:r>
            <a:r>
              <a:rPr lang="zh-CN" altLang="en-US" sz="2800" b="1" dirty="0" smtClean="0">
                <a:solidFill>
                  <a:srgbClr val="000000"/>
                </a:solidFill>
                <a:ea typeface="Arial" panose="020B0604020202020204" pitchFamily="34" charset="0"/>
              </a:rPr>
              <a:t>要点</a:t>
            </a:r>
            <a:endParaRPr lang="zh-CN" altLang="en-GB" sz="2800" b="1" dirty="0">
              <a:solidFill>
                <a:srgbClr val="000000"/>
              </a:solidFill>
              <a:ea typeface="Arial" panose="020B0604020202020204" pitchFamily="34" charset="0"/>
            </a:endParaRPr>
          </a:p>
        </p:txBody>
      </p:sp>
      <p:sp>
        <p:nvSpPr>
          <p:cNvPr id="28676" name="Segnaposto contenuto 2"/>
          <p:cNvSpPr txBox="1"/>
          <p:nvPr/>
        </p:nvSpPr>
        <p:spPr>
          <a:xfrm>
            <a:off x="190500" y="1587500"/>
            <a:ext cx="8915400" cy="480695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457200" lvl="0" indent="-457200" algn="ctr"/>
            <a:endParaRPr lang="it-IT" altLang="en-US" sz="2000" i="1" dirty="0">
              <a:ea typeface="Arial" panose="020B0604020202020204" pitchFamily="34" charset="0"/>
            </a:endParaRPr>
          </a:p>
          <a:p>
            <a:pPr marL="457200" lvl="0" indent="-457200"/>
            <a:r>
              <a:rPr lang="zh-CN" altLang="en-US" sz="2000" dirty="0">
                <a:ea typeface="Arial" panose="020B0604020202020204" pitchFamily="34" charset="0"/>
              </a:rPr>
              <a:t>哪些纵向母体血液动力学变化可能解释为什么需要血管扩张治疗的患者胎儿生长受限的风险增加</a:t>
            </a:r>
            <a:r>
              <a:rPr lang="zh-CN" altLang="en-US" sz="2000" dirty="0" smtClean="0">
                <a:ea typeface="Arial" panose="020B0604020202020204" pitchFamily="34" charset="0"/>
              </a:rPr>
              <a:t>？</a:t>
            </a:r>
            <a:endParaRPr lang="en-US" altLang="zh-CN" sz="2000" dirty="0" smtClean="0">
              <a:ea typeface="Arial" panose="020B0604020202020204" pitchFamily="34" charset="0"/>
            </a:endParaRPr>
          </a:p>
          <a:p>
            <a:pPr marL="457200" lvl="0" indent="-457200"/>
            <a:endParaRPr lang="en-US" altLang="zh-CN" sz="2000" dirty="0" smtClean="0">
              <a:ea typeface="Arial" panose="020B0604020202020204" pitchFamily="34" charset="0"/>
            </a:endParaRPr>
          </a:p>
          <a:p>
            <a:pPr marL="457200" lvl="0" indent="-457200"/>
            <a:r>
              <a:rPr lang="zh-CN" altLang="en-US" sz="2000" dirty="0">
                <a:ea typeface="Arial" panose="020B0604020202020204" pitchFamily="34" charset="0"/>
              </a:rPr>
              <a:t>降低严重高血压的发生率是否会降低不良妊娠结局</a:t>
            </a:r>
            <a:r>
              <a:rPr lang="zh-CN" altLang="en-US" sz="2000" dirty="0" smtClean="0">
                <a:ea typeface="Arial" panose="020B0604020202020204" pitchFamily="34" charset="0"/>
              </a:rPr>
              <a:t>？</a:t>
            </a:r>
            <a:endParaRPr lang="en-US" altLang="zh-CN" sz="2000" dirty="0" smtClean="0">
              <a:ea typeface="Arial" panose="020B0604020202020204" pitchFamily="34" charset="0"/>
            </a:endParaRPr>
          </a:p>
          <a:p>
            <a:pPr marL="457200" lvl="0" indent="-457200"/>
            <a:endParaRPr lang="en-US" altLang="zh-CN" sz="2000" dirty="0" smtClean="0">
              <a:ea typeface="Arial" panose="020B0604020202020204" pitchFamily="34" charset="0"/>
            </a:endParaRPr>
          </a:p>
          <a:p>
            <a:pPr marL="457200" lvl="0" indent="-457200"/>
            <a:r>
              <a:rPr lang="zh-CN" altLang="en-US" sz="2000" dirty="0">
                <a:ea typeface="Arial" panose="020B0604020202020204" pitchFamily="34" charset="0"/>
              </a:rPr>
              <a:t>作者如何解释血液动力学测量之间的间隔在患者之间不是固定的事实</a:t>
            </a:r>
            <a:r>
              <a:rPr lang="zh-CN" altLang="en-US" sz="2000" dirty="0" smtClean="0">
                <a:ea typeface="Arial" panose="020B0604020202020204" pitchFamily="34" charset="0"/>
              </a:rPr>
              <a:t>？</a:t>
            </a:r>
            <a:endParaRPr lang="en-US" altLang="zh-CN" sz="2000" dirty="0" smtClean="0">
              <a:ea typeface="Arial" panose="020B0604020202020204" pitchFamily="34" charset="0"/>
            </a:endParaRPr>
          </a:p>
          <a:p>
            <a:pPr marL="457200" lvl="0" indent="-457200"/>
            <a:endParaRPr lang="en-US" altLang="zh-CN" sz="2000" dirty="0" smtClean="0">
              <a:ea typeface="Arial" panose="020B0604020202020204" pitchFamily="34" charset="0"/>
            </a:endParaRPr>
          </a:p>
          <a:p>
            <a:pPr marL="457200" lvl="0" indent="-457200"/>
            <a:r>
              <a:rPr lang="zh-CN" altLang="en-US" sz="2000" dirty="0">
                <a:ea typeface="Arial" panose="020B0604020202020204" pitchFamily="34" charset="0"/>
              </a:rPr>
              <a:t>这些预测模型</a:t>
            </a:r>
            <a:r>
              <a:rPr lang="zh-CN" altLang="en-US" sz="2000" dirty="0" smtClean="0">
                <a:ea typeface="Arial" panose="020B0604020202020204" pitchFamily="34" charset="0"/>
              </a:rPr>
              <a:t>如何在临</a:t>
            </a:r>
            <a:r>
              <a:rPr lang="zh-CN" altLang="en-US" sz="2000" dirty="0">
                <a:ea typeface="Arial" panose="020B0604020202020204" pitchFamily="34" charset="0"/>
              </a:rPr>
              <a:t>床上实施</a:t>
            </a:r>
            <a:r>
              <a:rPr lang="zh-CN" altLang="en-US" sz="2000" dirty="0" smtClean="0">
                <a:ea typeface="Arial" panose="020B0604020202020204" pitchFamily="34" charset="0"/>
              </a:rPr>
              <a:t>？</a:t>
            </a:r>
            <a:endParaRPr lang="en-US" altLang="zh-CN" sz="2000" dirty="0" smtClean="0">
              <a:ea typeface="Arial" panose="020B0604020202020204" pitchFamily="34" charset="0"/>
            </a:endParaRPr>
          </a:p>
          <a:p>
            <a:pPr marL="457200" lvl="0" indent="-457200"/>
            <a:endParaRPr lang="en-US" altLang="en-US" sz="1900" dirty="0">
              <a:ea typeface="Arial" panose="020B0604020202020204" pitchFamily="34" charset="0"/>
            </a:endParaRPr>
          </a:p>
          <a:p>
            <a:pPr marL="457200" lvl="0" indent="-457200"/>
            <a:r>
              <a:rPr lang="zh-CN" altLang="en-US" sz="2000" dirty="0">
                <a:ea typeface="Arial" panose="020B0604020202020204" pitchFamily="34" charset="0"/>
              </a:rPr>
              <a:t>外部验证研究</a:t>
            </a:r>
            <a:r>
              <a:rPr lang="zh-CN" altLang="en-US" sz="2000" dirty="0" smtClean="0">
                <a:ea typeface="Arial" panose="020B0604020202020204" pitchFamily="34" charset="0"/>
              </a:rPr>
              <a:t>如何最好地设计测试这些预测</a:t>
            </a:r>
            <a:r>
              <a:rPr lang="zh-CN" altLang="en-US" sz="2000" dirty="0">
                <a:ea typeface="Arial" panose="020B0604020202020204" pitchFamily="34" charset="0"/>
              </a:rPr>
              <a:t>模型</a:t>
            </a:r>
            <a:r>
              <a:rPr lang="it-IT" altLang="en-US" sz="1900" dirty="0" smtClean="0">
                <a:ea typeface="Arial" panose="020B0604020202020204" pitchFamily="34" charset="0"/>
              </a:rPr>
              <a:t>?</a:t>
            </a:r>
            <a:endParaRPr lang="it-IT" altLang="en-US" sz="1900" dirty="0">
              <a:ea typeface="Arial" panose="020B0604020202020204" pitchFamily="34" charset="0"/>
            </a:endParaRPr>
          </a:p>
          <a:p>
            <a:pPr marL="457200" lvl="0" indent="-457200">
              <a:buNone/>
            </a:pPr>
            <a:endParaRPr lang="en-US" altLang="en-US" sz="700" dirty="0">
              <a:ea typeface="Arial" panose="020B0604020202020204" pitchFamily="34" charset="0"/>
            </a:endParaRPr>
          </a:p>
          <a:p>
            <a:pPr marL="457200" lvl="0" indent="-457200">
              <a:buNone/>
            </a:pPr>
            <a:endParaRPr lang="it-IT" altLang="en-US" sz="700" dirty="0">
              <a:ea typeface="Arial" panose="020B0604020202020204" pitchFamily="34" charset="0"/>
            </a:endParaRPr>
          </a:p>
          <a:p>
            <a:pPr marL="457200" lvl="0" indent="-457200">
              <a:buNone/>
            </a:pPr>
            <a:endParaRPr lang="it-IT" altLang="en-US" sz="1600" dirty="0">
              <a:ea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
          <p:cNvGrpSpPr/>
          <p:nvPr/>
        </p:nvGrpSpPr>
        <p:grpSpPr>
          <a:xfrm>
            <a:off x="0" y="-15875"/>
            <a:ext cx="9144000" cy="923925"/>
            <a:chOff x="0" y="3755"/>
            <a:chExt cx="5760" cy="582"/>
          </a:xfrm>
        </p:grpSpPr>
        <p:pic>
          <p:nvPicPr>
            <p:cNvPr id="5125"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5126"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34"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
        <p:nvSpPr>
          <p:cNvPr id="21" name="Segnaposto contenuto 2"/>
          <p:cNvSpPr txBox="1"/>
          <p:nvPr/>
        </p:nvSpPr>
        <p:spPr bwMode="auto">
          <a:xfrm>
            <a:off x="152400" y="1628775"/>
            <a:ext cx="8915400" cy="5040313"/>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457200" lvl="0" indent="-457200" algn="ctr"/>
            <a:endParaRPr lang="it-IT" altLang="en-US" sz="2100" dirty="0">
              <a:ea typeface="Arial" panose="020B0604020202020204" pitchFamily="34" charset="0"/>
            </a:endParaRPr>
          </a:p>
          <a:p>
            <a:pPr marL="457200" lvl="0" indent="-457200"/>
            <a:r>
              <a:rPr lang="zh-CN" altLang="en-US" sz="2100" dirty="0" smtClean="0">
                <a:ea typeface="Arial" panose="020B0604020202020204" pitchFamily="34" charset="0"/>
              </a:rPr>
              <a:t>对高血压有效的治疗可以降低发生严重高血压和妊娠相关并发症的风险</a:t>
            </a:r>
            <a:endParaRPr lang="en-US" altLang="zh-CN" sz="2100" dirty="0" smtClean="0">
              <a:ea typeface="Arial" panose="020B0604020202020204" pitchFamily="34" charset="0"/>
            </a:endParaRPr>
          </a:p>
          <a:p>
            <a:pPr marL="0" lvl="0" indent="0">
              <a:buNone/>
            </a:pPr>
            <a:endParaRPr lang="en-US" altLang="zh-CN" sz="2100" dirty="0" smtClean="0">
              <a:ea typeface="Arial" panose="020B0604020202020204" pitchFamily="34" charset="0"/>
            </a:endParaRPr>
          </a:p>
          <a:p>
            <a:pPr marL="457200" lvl="0" indent="-457200"/>
            <a:endParaRPr lang="it-IT" altLang="en-US" sz="800" dirty="0">
              <a:ea typeface="Arial" panose="020B0604020202020204" pitchFamily="34" charset="0"/>
            </a:endParaRPr>
          </a:p>
          <a:p>
            <a:pPr marL="457200" lvl="0" indent="-457200"/>
            <a:r>
              <a:rPr lang="zh-CN" altLang="en-US" sz="2100" dirty="0" smtClean="0">
                <a:ea typeface="Arial" panose="020B0604020202020204" pitchFamily="34" charset="0"/>
              </a:rPr>
              <a:t>然而</a:t>
            </a:r>
            <a:r>
              <a:rPr lang="it-IT" altLang="en-US" sz="2100" dirty="0" smtClean="0">
                <a:ea typeface="Arial" panose="020B0604020202020204" pitchFamily="34" charset="0"/>
              </a:rPr>
              <a:t>, </a:t>
            </a:r>
            <a:r>
              <a:rPr lang="zh-CN" altLang="en-US" sz="2100" dirty="0" smtClean="0">
                <a:ea typeface="Arial" panose="020B0604020202020204" pitchFamily="34" charset="0"/>
              </a:rPr>
              <a:t>关于最合适的一线抗妊娠期高血压药物仍不能确定</a:t>
            </a:r>
            <a:endParaRPr lang="en-US" altLang="zh-CN" sz="2100" dirty="0" smtClean="0">
              <a:ea typeface="Arial" panose="020B0604020202020204" pitchFamily="34" charset="0"/>
            </a:endParaRPr>
          </a:p>
          <a:p>
            <a:pPr marL="457200" lvl="0" indent="-457200"/>
            <a:endParaRPr lang="it-IT" altLang="en-US" sz="800" dirty="0">
              <a:ea typeface="Arial" panose="020B0604020202020204" pitchFamily="34" charset="0"/>
            </a:endParaRPr>
          </a:p>
          <a:p>
            <a:pPr marL="457200" indent="-457200"/>
            <a:endParaRPr lang="en-US" altLang="zh-CN" sz="2100" dirty="0">
              <a:ea typeface="Arial" panose="020B0604020202020204" pitchFamily="34" charset="0"/>
            </a:endParaRPr>
          </a:p>
          <a:p>
            <a:pPr marL="457200" indent="-457200"/>
            <a:r>
              <a:rPr lang="zh-CN" altLang="en-US" sz="2100" dirty="0" smtClean="0">
                <a:ea typeface="Arial" panose="020B0604020202020204" pitchFamily="34" charset="0"/>
              </a:rPr>
              <a:t>除怀孕的情况外</a:t>
            </a:r>
            <a:r>
              <a:rPr lang="zh-CN" altLang="en-US" sz="2100" dirty="0">
                <a:ea typeface="Arial" panose="020B0604020202020204" pitchFamily="34" charset="0"/>
              </a:rPr>
              <a:t>，</a:t>
            </a:r>
            <a:r>
              <a:rPr lang="zh-CN" altLang="en-US" sz="2100" dirty="0" smtClean="0">
                <a:ea typeface="Arial" panose="020B0604020202020204" pitchFamily="34" charset="0"/>
              </a:rPr>
              <a:t>根据病人的血液动力学指标进行个性化治疗显示出更高的疗效</a:t>
            </a:r>
            <a:endParaRPr lang="en-US" altLang="zh-CN" sz="2100" dirty="0" smtClean="0">
              <a:ea typeface="Arial" panose="020B0604020202020204" pitchFamily="34" charset="0"/>
            </a:endParaRPr>
          </a:p>
          <a:p>
            <a:pPr marL="457200" indent="-457200"/>
            <a:endParaRPr lang="it-IT" altLang="en-US" sz="800" dirty="0">
              <a:ea typeface="Arial" panose="020B0604020202020204" pitchFamily="34" charset="0"/>
            </a:endParaRPr>
          </a:p>
          <a:p>
            <a:pPr marL="457200" lvl="0" indent="-457200"/>
            <a:endParaRPr lang="en-US" altLang="zh-CN" sz="2100" dirty="0" smtClean="0">
              <a:ea typeface="Arial" panose="020B0604020202020204" pitchFamily="34" charset="0"/>
            </a:endParaRPr>
          </a:p>
          <a:p>
            <a:pPr marL="457200" lvl="0" indent="-457200"/>
            <a:r>
              <a:rPr lang="zh-CN" altLang="en-US" sz="2100" dirty="0" smtClean="0">
                <a:ea typeface="Arial" panose="020B0604020202020204" pitchFamily="34" charset="0"/>
              </a:rPr>
              <a:t>在妊娠期行血液动力学监测可帮助选择合适的一线药物治疗，同时允许对治疗方案作出及时调整以维持产妇的心输出量并避免胎盘灌注不足</a:t>
            </a:r>
            <a:endParaRPr lang="it-IT" altLang="en-US" sz="2100" dirty="0">
              <a:ea typeface="Arial" panose="020B0604020202020204" pitchFamily="34" charset="0"/>
            </a:endParaRPr>
          </a:p>
          <a:p>
            <a:pPr marL="457200" lvl="0" indent="-457200">
              <a:buNone/>
            </a:pPr>
            <a:endParaRPr lang="it-IT" altLang="en-US" sz="800" dirty="0">
              <a:ea typeface="Arial" panose="020B0604020202020204" pitchFamily="34" charset="0"/>
            </a:endParaRPr>
          </a:p>
          <a:p>
            <a:pPr marL="457200" lvl="0" indent="-457200">
              <a:buNone/>
            </a:pPr>
            <a:endParaRPr lang="it-IT" altLang="en-US" sz="800" dirty="0">
              <a:ea typeface="Arial" panose="020B0604020202020204" pitchFamily="34" charset="0"/>
            </a:endParaRPr>
          </a:p>
          <a:p>
            <a:pPr marL="457200" lvl="0" indent="-457200">
              <a:buNone/>
            </a:pPr>
            <a:endParaRPr lang="it-IT" altLang="en-US" sz="800" dirty="0">
              <a:ea typeface="Arial" panose="020B0604020202020204" pitchFamily="34" charset="0"/>
            </a:endParaRPr>
          </a:p>
          <a:p>
            <a:pPr marL="457200" lvl="0" indent="-457200">
              <a:buNone/>
            </a:pPr>
            <a:endParaRPr lang="it-IT" altLang="en-US" sz="1600" dirty="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
                                            <p:txEl>
                                              <p:pRg st="1" end="1"/>
                                            </p:txEl>
                                          </p:spTgt>
                                        </p:tgtEl>
                                        <p:attrNameLst>
                                          <p:attrName>style.visibility</p:attrName>
                                        </p:attrNameLst>
                                      </p:cBhvr>
                                      <p:to>
                                        <p:strVal val="visible"/>
                                      </p:to>
                                    </p:set>
                                    <p:animEffect transition="in" filter="fade">
                                      <p:cBhvr>
                                        <p:cTn id="7" dur="500"/>
                                        <p:tgtEl>
                                          <p:spTgt spid="2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xEl>
                                              <p:pRg st="4" end="4"/>
                                            </p:txEl>
                                          </p:spTgt>
                                        </p:tgtEl>
                                        <p:attrNameLst>
                                          <p:attrName>style.visibility</p:attrName>
                                        </p:attrNameLst>
                                      </p:cBhvr>
                                      <p:to>
                                        <p:strVal val="visible"/>
                                      </p:to>
                                    </p:set>
                                    <p:animEffect transition="in" filter="fade">
                                      <p:cBhvr>
                                        <p:cTn id="12" dur="500"/>
                                        <p:tgtEl>
                                          <p:spTgt spid="2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xEl>
                                              <p:pRg st="7" end="7"/>
                                            </p:txEl>
                                          </p:spTgt>
                                        </p:tgtEl>
                                        <p:attrNameLst>
                                          <p:attrName>style.visibility</p:attrName>
                                        </p:attrNameLst>
                                      </p:cBhvr>
                                      <p:to>
                                        <p:strVal val="visible"/>
                                      </p:to>
                                    </p:set>
                                    <p:animEffect transition="in" filter="fade">
                                      <p:cBhvr>
                                        <p:cTn id="17" dur="500"/>
                                        <p:tgtEl>
                                          <p:spTgt spid="21">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xEl>
                                              <p:pRg st="10" end="10"/>
                                            </p:txEl>
                                          </p:spTgt>
                                        </p:tgtEl>
                                        <p:attrNameLst>
                                          <p:attrName>style.visibility</p:attrName>
                                        </p:attrNameLst>
                                      </p:cBhvr>
                                      <p:to>
                                        <p:strVal val="visible"/>
                                      </p:to>
                                    </p:set>
                                    <p:animEffect transition="in" filter="fade">
                                      <p:cBhvr>
                                        <p:cTn id="22" dur="500"/>
                                        <p:tgtEl>
                                          <p:spTgt spid="2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p:nvPr/>
        </p:nvGrpSpPr>
        <p:grpSpPr>
          <a:xfrm>
            <a:off x="0" y="0"/>
            <a:ext cx="9144000" cy="841375"/>
            <a:chOff x="0" y="3755"/>
            <a:chExt cx="5760" cy="582"/>
          </a:xfrm>
        </p:grpSpPr>
        <p:pic>
          <p:nvPicPr>
            <p:cNvPr id="6150"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6151"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7" name="Rectangle 19"/>
          <p:cNvSpPr>
            <a:spLocks noChangeArrowheads="1"/>
          </p:cNvSpPr>
          <p:nvPr/>
        </p:nvSpPr>
        <p:spPr bwMode="auto">
          <a:xfrm>
            <a:off x="344488" y="3199656"/>
            <a:ext cx="8534400" cy="2616101"/>
          </a:xfrm>
          <a:prstGeom prst="rect">
            <a:avLst/>
          </a:prstGeom>
          <a:solidFill>
            <a:srgbClr val="F0F3FB"/>
          </a:solidFill>
          <a:ln w="19050">
            <a:solidFill>
              <a:srgbClr val="445895"/>
            </a:solidFill>
            <a:miter lim="800000"/>
          </a:ln>
        </p:spPr>
        <p:txBody>
          <a:bodyPr anchor="ctr">
            <a:spAutoFit/>
          </a:bodyPr>
          <a:lstStyle/>
          <a:p>
            <a:pPr algn="ctr"/>
            <a:r>
              <a:rPr lang="zh-CN" altLang="en-US" sz="2000" b="1" dirty="0" smtClean="0">
                <a:solidFill>
                  <a:srgbClr val="000000"/>
                </a:solidFill>
              </a:rPr>
              <a:t>监测有</a:t>
            </a:r>
            <a:r>
              <a:rPr lang="zh-CN" altLang="en-US" sz="2000" b="1" dirty="0" smtClean="0">
                <a:solidFill>
                  <a:srgbClr val="000000"/>
                </a:solidFill>
                <a:latin typeface="Arial" panose="020B0604020202020204" pitchFamily="34" charset="0"/>
                <a:ea typeface="Arial" panose="020B0604020202020204" pitchFamily="34" charset="0"/>
              </a:rPr>
              <a:t>高血压</a:t>
            </a:r>
            <a:r>
              <a:rPr lang="zh-CN" altLang="en-US" sz="2000" b="1" dirty="0" smtClean="0">
                <a:solidFill>
                  <a:srgbClr val="000000"/>
                </a:solidFill>
              </a:rPr>
              <a:t>和</a:t>
            </a:r>
            <a:r>
              <a:rPr lang="zh-CN" altLang="en-US" sz="2000" b="1" dirty="0" smtClean="0">
                <a:solidFill>
                  <a:srgbClr val="000000"/>
                </a:solidFill>
                <a:latin typeface="Arial" panose="020B0604020202020204" pitchFamily="34" charset="0"/>
                <a:ea typeface="Arial" panose="020B0604020202020204" pitchFamily="34" charset="0"/>
              </a:rPr>
              <a:t>使用拉贝洛尔治疗的急性期孕妇的血液动力学是为了</a:t>
            </a:r>
            <a:r>
              <a:rPr lang="en-GB" altLang="en-US" sz="2000" b="1" dirty="0" smtClean="0">
                <a:solidFill>
                  <a:srgbClr val="000000"/>
                </a:solidFill>
                <a:latin typeface="Arial" panose="020B0604020202020204" pitchFamily="34" charset="0"/>
                <a:ea typeface="Arial" panose="020B0604020202020204" pitchFamily="34" charset="0"/>
              </a:rPr>
              <a:t>:</a:t>
            </a:r>
            <a:endParaRPr lang="en-GB" altLang="en-US" sz="2000" b="1" dirty="0">
              <a:solidFill>
                <a:srgbClr val="000000"/>
              </a:solidFill>
              <a:latin typeface="Arial" panose="020B0604020202020204" pitchFamily="34" charset="0"/>
              <a:ea typeface="Arial" panose="020B0604020202020204" pitchFamily="34" charset="0"/>
            </a:endParaRPr>
          </a:p>
          <a:p>
            <a:pPr algn="ctr"/>
            <a:endParaRPr lang="en-GB" altLang="en-US" sz="2400" b="1" dirty="0">
              <a:solidFill>
                <a:srgbClr val="000000"/>
              </a:solidFill>
              <a:latin typeface="Arial" panose="020B0604020202020204" pitchFamily="34" charset="0"/>
              <a:ea typeface="Arial" panose="020B0604020202020204" pitchFamily="34" charset="0"/>
            </a:endParaRPr>
          </a:p>
          <a:p>
            <a:pPr algn="ctr">
              <a:buAutoNum type="arabicPeriod"/>
            </a:pPr>
            <a:r>
              <a:rPr lang="zh-CN" altLang="en-US" sz="2400" b="1" dirty="0" smtClean="0">
                <a:solidFill>
                  <a:srgbClr val="000000"/>
                </a:solidFill>
                <a:latin typeface="Arial" panose="020B0604020202020204" pitchFamily="34" charset="0"/>
                <a:ea typeface="Arial" panose="020B0604020202020204" pitchFamily="34" charset="0"/>
              </a:rPr>
              <a:t>决定血液动力学中哪</a:t>
            </a:r>
            <a:r>
              <a:rPr lang="zh-CN" altLang="en-US" sz="2400" b="1" dirty="0" smtClean="0">
                <a:solidFill>
                  <a:srgbClr val="000000"/>
                </a:solidFill>
              </a:rPr>
              <a:t>些</a:t>
            </a:r>
            <a:r>
              <a:rPr lang="zh-CN" altLang="en-US" sz="2400" b="1" dirty="0" smtClean="0">
                <a:solidFill>
                  <a:srgbClr val="000000"/>
                </a:solidFill>
                <a:latin typeface="Arial" panose="020B0604020202020204" pitchFamily="34" charset="0"/>
                <a:ea typeface="Arial" panose="020B0604020202020204" pitchFamily="34" charset="0"/>
              </a:rPr>
              <a:t>指标的改变更有可能与缺少反应有关</a:t>
            </a:r>
            <a:endParaRPr lang="en-GB" altLang="en-US" sz="2400" b="1" dirty="0">
              <a:solidFill>
                <a:srgbClr val="000000"/>
              </a:solidFill>
              <a:latin typeface="Arial" panose="020B0604020202020204" pitchFamily="34" charset="0"/>
              <a:ea typeface="Arial" panose="020B0604020202020204" pitchFamily="34" charset="0"/>
            </a:endParaRPr>
          </a:p>
          <a:p>
            <a:pPr algn="ctr"/>
            <a:endParaRPr lang="en-US" altLang="zh-CN" sz="2400" b="1" dirty="0" smtClean="0">
              <a:solidFill>
                <a:srgbClr val="000000"/>
              </a:solidFill>
              <a:latin typeface="Arial" panose="020B0604020202020204" pitchFamily="34" charset="0"/>
              <a:ea typeface="Arial" panose="020B0604020202020204" pitchFamily="34" charset="0"/>
            </a:endParaRPr>
          </a:p>
          <a:p>
            <a:pPr algn="ctr"/>
            <a:r>
              <a:rPr lang="zh-CN" altLang="en-US" sz="2400" b="1" dirty="0" smtClean="0">
                <a:solidFill>
                  <a:srgbClr val="000000"/>
                </a:solidFill>
                <a:latin typeface="Arial" panose="020B0604020202020204" pitchFamily="34" charset="0"/>
                <a:ea typeface="Arial" panose="020B0604020202020204" pitchFamily="34" charset="0"/>
              </a:rPr>
              <a:t>和</a:t>
            </a:r>
            <a:endParaRPr lang="en-GB" altLang="zh-CN" sz="2400" b="1" dirty="0">
              <a:solidFill>
                <a:srgbClr val="000000"/>
              </a:solidFill>
            </a:endParaRPr>
          </a:p>
          <a:p>
            <a:pPr algn="ctr"/>
            <a:endParaRPr lang="en-GB" altLang="en-US" sz="2400" b="1" dirty="0" smtClean="0">
              <a:solidFill>
                <a:srgbClr val="000000"/>
              </a:solidFill>
              <a:latin typeface="Arial" panose="020B0604020202020204" pitchFamily="34" charset="0"/>
              <a:ea typeface="Arial" panose="020B0604020202020204" pitchFamily="34" charset="0"/>
            </a:endParaRPr>
          </a:p>
          <a:p>
            <a:pPr algn="ctr"/>
            <a:r>
              <a:rPr lang="en-GB" altLang="en-US" sz="2400" b="1" dirty="0" smtClean="0">
                <a:solidFill>
                  <a:srgbClr val="000000"/>
                </a:solidFill>
                <a:latin typeface="Arial" panose="020B0604020202020204" pitchFamily="34" charset="0"/>
                <a:ea typeface="Arial" panose="020B0604020202020204" pitchFamily="34" charset="0"/>
              </a:rPr>
              <a:t>2</a:t>
            </a:r>
            <a:r>
              <a:rPr lang="en-GB" altLang="en-US" sz="2400" b="1" dirty="0">
                <a:solidFill>
                  <a:srgbClr val="000000"/>
                </a:solidFill>
                <a:latin typeface="Arial" panose="020B0604020202020204" pitchFamily="34" charset="0"/>
                <a:ea typeface="Arial" panose="020B0604020202020204" pitchFamily="34" charset="0"/>
              </a:rPr>
              <a:t>.  </a:t>
            </a:r>
            <a:r>
              <a:rPr lang="zh-CN" altLang="en-US" sz="2400" b="1" dirty="0" smtClean="0">
                <a:solidFill>
                  <a:srgbClr val="000000"/>
                </a:solidFill>
              </a:rPr>
              <a:t>决定</a:t>
            </a:r>
            <a:r>
              <a:rPr lang="zh-CN" altLang="en-US" sz="2400" b="1" dirty="0" smtClean="0">
                <a:solidFill>
                  <a:srgbClr val="000000"/>
                </a:solidFill>
                <a:latin typeface="Arial" panose="020B0604020202020204" pitchFamily="34" charset="0"/>
                <a:ea typeface="Arial" panose="020B0604020202020204" pitchFamily="34" charset="0"/>
              </a:rPr>
              <a:t>这些改变是否能被用于有效指导抗高血压治疗</a:t>
            </a:r>
            <a:endParaRPr lang="en-GB" altLang="en-US" sz="1000" b="1" dirty="0">
              <a:solidFill>
                <a:srgbClr val="000000"/>
              </a:solidFill>
              <a:latin typeface="Arial" panose="020B0604020202020204" pitchFamily="34" charset="0"/>
              <a:ea typeface="Arial" panose="020B0604020202020204" pitchFamily="34" charset="0"/>
            </a:endParaRPr>
          </a:p>
        </p:txBody>
      </p:sp>
      <p:sp>
        <p:nvSpPr>
          <p:cNvPr id="6148" name="Rectangle 8"/>
          <p:cNvSpPr/>
          <p:nvPr/>
        </p:nvSpPr>
        <p:spPr>
          <a:xfrm>
            <a:off x="3669954" y="1916113"/>
            <a:ext cx="1700906"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目</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的</a:t>
            </a:r>
            <a:endParaRPr lang="en-GB" altLang="en-US" sz="2800" b="1" dirty="0">
              <a:solidFill>
                <a:srgbClr val="000000"/>
              </a:solidFill>
              <a:ea typeface="Arial" panose="020B0604020202020204" pitchFamily="34" charset="0"/>
            </a:endParaRPr>
          </a:p>
        </p:txBody>
      </p:sp>
      <p:sp>
        <p:nvSpPr>
          <p:cNvPr id="9"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2"/>
          <p:cNvGrpSpPr/>
          <p:nvPr/>
        </p:nvGrpSpPr>
        <p:grpSpPr>
          <a:xfrm>
            <a:off x="0" y="-15875"/>
            <a:ext cx="9144000" cy="923925"/>
            <a:chOff x="0" y="3755"/>
            <a:chExt cx="5760" cy="582"/>
          </a:xfrm>
        </p:grpSpPr>
        <p:pic>
          <p:nvPicPr>
            <p:cNvPr id="7175"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7176"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5" name="Rectangle 7"/>
          <p:cNvSpPr>
            <a:spLocks noChangeArrowheads="1"/>
          </p:cNvSpPr>
          <p:nvPr/>
        </p:nvSpPr>
        <p:spPr bwMode="auto">
          <a:xfrm>
            <a:off x="314325" y="3377377"/>
            <a:ext cx="8613775" cy="2862322"/>
          </a:xfrm>
          <a:prstGeom prst="rect">
            <a:avLst/>
          </a:prstGeom>
          <a:solidFill>
            <a:srgbClr val="F0F3FB"/>
          </a:solidFill>
          <a:ln w="28575">
            <a:solidFill>
              <a:srgbClr val="445895"/>
            </a:solidFill>
            <a:miter lim="800000"/>
          </a:ln>
        </p:spPr>
        <p:txBody>
          <a:bodyPr anchor="ctr">
            <a:spAutoFit/>
          </a:bodyPr>
          <a:lstStyle/>
          <a:p>
            <a:pPr eaLnBrk="1" hangingPunct="1"/>
            <a:r>
              <a:rPr lang="zh-CN" altLang="en-US" sz="2000" b="1" u="sng" dirty="0" smtClean="0">
                <a:latin typeface="Arial" panose="020B0604020202020204" pitchFamily="34" charset="0"/>
                <a:ea typeface="Arial" panose="020B0604020202020204" pitchFamily="34" charset="0"/>
              </a:rPr>
              <a:t>研究人群</a:t>
            </a:r>
            <a:endParaRPr lang="en-US" altLang="x-none" sz="2000" dirty="0" smtClean="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000" dirty="0" smtClean="0">
                <a:latin typeface="Arial" panose="020B0604020202020204" pitchFamily="34" charset="0"/>
                <a:ea typeface="Arial" panose="020B0604020202020204" pitchFamily="34" charset="0"/>
              </a:rPr>
              <a:t> 134</a:t>
            </a:r>
            <a:r>
              <a:rPr lang="zh-CN" altLang="en-US" sz="2000" dirty="0" smtClean="0">
                <a:latin typeface="Arial" panose="020B0604020202020204" pitchFamily="34" charset="0"/>
                <a:ea typeface="Arial" panose="020B0604020202020204" pitchFamily="34" charset="0"/>
              </a:rPr>
              <a:t>名</a:t>
            </a:r>
            <a:r>
              <a:rPr lang="zh-CN" altLang="en-US" sz="2000" dirty="0" smtClean="0"/>
              <a:t>需要治疗的</a:t>
            </a:r>
            <a:r>
              <a:rPr lang="zh-CN" altLang="en-US" sz="2000" dirty="0" smtClean="0">
                <a:latin typeface="Arial" panose="020B0604020202020204" pitchFamily="34" charset="0"/>
                <a:ea typeface="Arial" panose="020B0604020202020204" pitchFamily="34" charset="0"/>
              </a:rPr>
              <a:t>高血压孕妇</a:t>
            </a:r>
            <a:r>
              <a:rPr lang="en-US" altLang="x-none" sz="2000" dirty="0" smtClean="0">
                <a:latin typeface="Arial" panose="020B0604020202020204" pitchFamily="34" charset="0"/>
                <a:ea typeface="Arial" panose="020B0604020202020204" pitchFamily="34" charset="0"/>
              </a:rPr>
              <a:t> </a:t>
            </a:r>
          </a:p>
          <a:p>
            <a:pPr eaLnBrk="1" hangingPunct="1">
              <a:buFont typeface="Arial" panose="020B0604020202020204" pitchFamily="34" charset="0"/>
              <a:buChar char="•"/>
            </a:pPr>
            <a:r>
              <a:rPr lang="en-US" altLang="x-none" sz="2000" dirty="0"/>
              <a:t> </a:t>
            </a:r>
            <a:r>
              <a:rPr lang="zh-CN" altLang="en-US" sz="2000" dirty="0" smtClean="0"/>
              <a:t>当孕期血压</a:t>
            </a:r>
            <a:r>
              <a:rPr lang="en-US" altLang="x-none" sz="2000" dirty="0"/>
              <a:t>&gt;150/100mmHg </a:t>
            </a:r>
            <a:r>
              <a:rPr lang="zh-CN" altLang="en-US" sz="2000" dirty="0" smtClean="0"/>
              <a:t>或</a:t>
            </a:r>
            <a:r>
              <a:rPr lang="en-US" altLang="x-none" sz="2000" dirty="0" smtClean="0"/>
              <a:t> </a:t>
            </a:r>
            <a:r>
              <a:rPr lang="en-US" altLang="x-none" sz="2000" dirty="0"/>
              <a:t>&gt;140/</a:t>
            </a:r>
            <a:r>
              <a:rPr lang="en-US" altLang="x-none" sz="2000" dirty="0" smtClean="0"/>
              <a:t>90mmHg</a:t>
            </a:r>
            <a:r>
              <a:rPr lang="zh-CN" altLang="zh-CN" sz="2000" dirty="0" smtClean="0"/>
              <a:t>，</a:t>
            </a:r>
            <a:r>
              <a:rPr lang="zh-CN" altLang="en-US" sz="2000" dirty="0" smtClean="0"/>
              <a:t>即开始口服拉贝洛尔</a:t>
            </a:r>
            <a:endParaRPr lang="en-US" altLang="zh-CN" sz="2000" dirty="0" smtClean="0"/>
          </a:p>
          <a:p>
            <a:pPr eaLnBrk="1" hangingPunct="1">
              <a:buFont typeface="Arial" panose="020B0604020202020204" pitchFamily="34" charset="0"/>
              <a:buChar char="•"/>
            </a:pPr>
            <a:r>
              <a:rPr lang="en-US" altLang="zh-CN" sz="2000" dirty="0"/>
              <a:t> </a:t>
            </a:r>
            <a:r>
              <a:rPr lang="zh-CN" altLang="en-US" sz="2000" dirty="0" smtClean="0"/>
              <a:t>有终末器官受损的证据</a:t>
            </a:r>
            <a:endParaRPr lang="en-US" altLang="zh-CN" sz="2000" dirty="0"/>
          </a:p>
          <a:p>
            <a:pPr eaLnBrk="1" hangingPunct="1"/>
            <a:endParaRPr lang="en-US" altLang="x-none" sz="2000" dirty="0">
              <a:latin typeface="Arial" panose="020B0604020202020204" pitchFamily="34" charset="0"/>
              <a:ea typeface="Arial" panose="020B0604020202020204" pitchFamily="34" charset="0"/>
            </a:endParaRPr>
          </a:p>
          <a:p>
            <a:pPr eaLnBrk="1" hangingPunct="1"/>
            <a:r>
              <a:rPr lang="zh-CN" altLang="en-US" sz="2000" b="1" u="sng" dirty="0" smtClean="0">
                <a:latin typeface="Arial" panose="020B0604020202020204" pitchFamily="34" charset="0"/>
                <a:ea typeface="Arial" panose="020B0604020202020204" pitchFamily="34" charset="0"/>
              </a:rPr>
              <a:t>方法</a:t>
            </a:r>
            <a:endParaRPr lang="en-US" altLang="x-none" sz="2000" b="1" u="sng"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000" dirty="0">
                <a:latin typeface="Arial" panose="020B0604020202020204" pitchFamily="34" charset="0"/>
                <a:ea typeface="Arial" panose="020B0604020202020204" pitchFamily="34" charset="0"/>
              </a:rPr>
              <a:t> </a:t>
            </a:r>
            <a:r>
              <a:rPr lang="zh-CN" altLang="en-US" sz="2000" dirty="0" smtClean="0">
                <a:latin typeface="Arial" panose="020B0604020202020204" pitchFamily="34" charset="0"/>
                <a:ea typeface="Arial" panose="020B0604020202020204" pitchFamily="34" charset="0"/>
              </a:rPr>
              <a:t>在开始时</a:t>
            </a:r>
            <a:r>
              <a:rPr lang="zh-CN" altLang="en-US" sz="2000" dirty="0" smtClean="0"/>
              <a:t>使用一种非侵入性心输出量监测</a:t>
            </a:r>
            <a:r>
              <a:rPr lang="en-US" altLang="x-none" sz="2000" dirty="0" smtClean="0">
                <a:latin typeface="Arial" panose="020B0604020202020204" pitchFamily="34" charset="0"/>
                <a:ea typeface="Arial" panose="020B0604020202020204" pitchFamily="34" charset="0"/>
              </a:rPr>
              <a:t>, </a:t>
            </a:r>
            <a:r>
              <a:rPr lang="zh-CN" altLang="en-US" sz="2000" dirty="0" smtClean="0">
                <a:latin typeface="Arial" panose="020B0604020202020204" pitchFamily="34" charset="0"/>
                <a:ea typeface="Arial" panose="020B0604020202020204" pitchFamily="34" charset="0"/>
              </a:rPr>
              <a:t>测量服用拉贝洛尔后</a:t>
            </a:r>
            <a:r>
              <a:rPr lang="en-US" altLang="x-none" sz="2000" dirty="0" smtClean="0">
                <a:latin typeface="Arial" panose="020B0604020202020204" pitchFamily="34" charset="0"/>
                <a:ea typeface="Arial" panose="020B0604020202020204" pitchFamily="34" charset="0"/>
              </a:rPr>
              <a:t>1</a:t>
            </a:r>
            <a:r>
              <a:rPr lang="zh-CN" altLang="en-US" sz="2000" dirty="0" smtClean="0">
                <a:latin typeface="Arial" panose="020B0604020202020204" pitchFamily="34" charset="0"/>
                <a:ea typeface="Arial" panose="020B0604020202020204" pitchFamily="34" charset="0"/>
              </a:rPr>
              <a:t>小时和</a:t>
            </a:r>
            <a:r>
              <a:rPr lang="en-US" altLang="zh-CN" sz="2000" dirty="0" smtClean="0">
                <a:latin typeface="Arial" panose="020B0604020202020204" pitchFamily="34" charset="0"/>
                <a:ea typeface="Arial" panose="020B0604020202020204" pitchFamily="34" charset="0"/>
              </a:rPr>
              <a:t>24</a:t>
            </a:r>
            <a:r>
              <a:rPr lang="zh-CN" altLang="en-US" sz="2000" dirty="0" smtClean="0">
                <a:latin typeface="Arial" panose="020B0604020202020204" pitchFamily="34" charset="0"/>
                <a:ea typeface="Arial" panose="020B0604020202020204" pitchFamily="34" charset="0"/>
              </a:rPr>
              <a:t>小时后的数据</a:t>
            </a:r>
            <a:endParaRPr lang="en-US" altLang="x-none" sz="2000"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000" dirty="0">
                <a:latin typeface="Arial" panose="020B0604020202020204" pitchFamily="34" charset="0"/>
                <a:ea typeface="Arial" panose="020B0604020202020204" pitchFamily="34" charset="0"/>
              </a:rPr>
              <a:t> </a:t>
            </a:r>
            <a:r>
              <a:rPr lang="zh-CN" altLang="en-US" sz="2000" dirty="0" smtClean="0">
                <a:latin typeface="Arial" panose="020B0604020202020204" pitchFamily="34" charset="0"/>
                <a:ea typeface="Arial" panose="020B0604020202020204" pitchFamily="34" charset="0"/>
              </a:rPr>
              <a:t>包括血压、每搏输出量、心率、心输出量、外周血管阻力</a:t>
            </a:r>
            <a:endParaRPr lang="en-US" altLang="x-none" sz="2000" dirty="0">
              <a:latin typeface="Arial" panose="020B0604020202020204" pitchFamily="34" charset="0"/>
              <a:ea typeface="Arial" panose="020B0604020202020204" pitchFamily="34" charset="0"/>
            </a:endParaRPr>
          </a:p>
        </p:txBody>
      </p:sp>
      <p:sp>
        <p:nvSpPr>
          <p:cNvPr id="7172" name="Rectangle 11"/>
          <p:cNvSpPr/>
          <p:nvPr/>
        </p:nvSpPr>
        <p:spPr>
          <a:xfrm>
            <a:off x="3542013" y="1854200"/>
            <a:ext cx="2059979"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方</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法</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学</a:t>
            </a:r>
            <a:endParaRPr lang="en-GB" altLang="en-US" sz="2800" b="1" dirty="0">
              <a:solidFill>
                <a:srgbClr val="000000"/>
              </a:solidFill>
              <a:ea typeface="Arial" panose="020B0604020202020204" pitchFamily="34" charset="0"/>
            </a:endParaRPr>
          </a:p>
        </p:txBody>
      </p:sp>
      <p:sp>
        <p:nvSpPr>
          <p:cNvPr id="7173" name="Text Box 27"/>
          <p:cNvSpPr txBox="1"/>
          <p:nvPr/>
        </p:nvSpPr>
        <p:spPr>
          <a:xfrm>
            <a:off x="314325" y="2378075"/>
            <a:ext cx="8613775" cy="461963"/>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US" sz="2400" b="1" dirty="0" smtClean="0">
                <a:ea typeface="Arial" panose="020B0604020202020204" pitchFamily="34" charset="0"/>
              </a:rPr>
              <a:t>前</a:t>
            </a:r>
            <a:r>
              <a:rPr lang="en-US" altLang="zh-CN" sz="2400" b="1" dirty="0" smtClean="0">
                <a:ea typeface="Arial" panose="020B0604020202020204" pitchFamily="34" charset="0"/>
              </a:rPr>
              <a:t> </a:t>
            </a:r>
            <a:r>
              <a:rPr lang="zh-CN" altLang="en-US" sz="2400" b="1" dirty="0" smtClean="0">
                <a:ea typeface="Arial" panose="020B0604020202020204" pitchFamily="34" charset="0"/>
              </a:rPr>
              <a:t>瞻</a:t>
            </a:r>
            <a:r>
              <a:rPr lang="en-US" altLang="zh-CN" sz="2400" b="1" dirty="0" smtClean="0">
                <a:ea typeface="Arial" panose="020B0604020202020204" pitchFamily="34" charset="0"/>
              </a:rPr>
              <a:t> </a:t>
            </a:r>
            <a:r>
              <a:rPr lang="zh-CN" altLang="en-US" sz="2400" b="1" dirty="0" smtClean="0">
                <a:ea typeface="Arial" panose="020B0604020202020204" pitchFamily="34" charset="0"/>
              </a:rPr>
              <a:t>性</a:t>
            </a:r>
            <a:r>
              <a:rPr lang="en-US" altLang="zh-CN" sz="2400" b="1" dirty="0" smtClean="0">
                <a:ea typeface="Arial" panose="020B0604020202020204" pitchFamily="34" charset="0"/>
              </a:rPr>
              <a:t> </a:t>
            </a:r>
            <a:r>
              <a:rPr lang="zh-CN" altLang="en-US" sz="2400" b="1" dirty="0" smtClean="0">
                <a:ea typeface="Arial" panose="020B0604020202020204" pitchFamily="34" charset="0"/>
              </a:rPr>
              <a:t>队</a:t>
            </a:r>
            <a:r>
              <a:rPr lang="en-US" altLang="zh-CN" sz="2400" b="1" dirty="0" smtClean="0">
                <a:ea typeface="Arial" panose="020B0604020202020204" pitchFamily="34" charset="0"/>
              </a:rPr>
              <a:t> </a:t>
            </a:r>
            <a:r>
              <a:rPr lang="zh-CN" altLang="en-US" sz="2400" b="1" dirty="0" smtClean="0">
                <a:ea typeface="Arial" panose="020B0604020202020204" pitchFamily="34" charset="0"/>
              </a:rPr>
              <a:t>列</a:t>
            </a:r>
            <a:r>
              <a:rPr lang="en-US" altLang="zh-CN" sz="2400" b="1" dirty="0" smtClean="0">
                <a:ea typeface="Arial" panose="020B0604020202020204" pitchFamily="34" charset="0"/>
              </a:rPr>
              <a:t> </a:t>
            </a:r>
            <a:r>
              <a:rPr lang="zh-CN" altLang="en-US" sz="2400" b="1" dirty="0" smtClean="0">
                <a:ea typeface="Arial" panose="020B0604020202020204" pitchFamily="34" charset="0"/>
              </a:rPr>
              <a:t>研</a:t>
            </a:r>
            <a:r>
              <a:rPr lang="en-US" altLang="zh-CN" sz="2400" b="1" dirty="0" smtClean="0">
                <a:ea typeface="Arial" panose="020B0604020202020204" pitchFamily="34" charset="0"/>
              </a:rPr>
              <a:t> </a:t>
            </a:r>
            <a:r>
              <a:rPr lang="zh-CN" altLang="en-US" sz="2400" b="1" dirty="0" smtClean="0">
                <a:ea typeface="Arial" panose="020B0604020202020204" pitchFamily="34" charset="0"/>
              </a:rPr>
              <a:t>究</a:t>
            </a:r>
            <a:endParaRPr lang="en-GB" altLang="en-US" sz="2400" b="1" dirty="0">
              <a:ea typeface="Arial" panose="020B0604020202020204" pitchFamily="34" charset="0"/>
            </a:endParaRPr>
          </a:p>
        </p:txBody>
      </p:sp>
      <p:sp>
        <p:nvSpPr>
          <p:cNvPr id="9"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
          <p:cNvGrpSpPr/>
          <p:nvPr/>
        </p:nvGrpSpPr>
        <p:grpSpPr>
          <a:xfrm>
            <a:off x="0" y="-15875"/>
            <a:ext cx="9144000" cy="923925"/>
            <a:chOff x="0" y="3755"/>
            <a:chExt cx="5760" cy="582"/>
          </a:xfrm>
        </p:grpSpPr>
        <p:pic>
          <p:nvPicPr>
            <p:cNvPr id="8198"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8199"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5" name="Rectangle 7"/>
          <p:cNvSpPr>
            <a:spLocks noChangeArrowheads="1"/>
          </p:cNvSpPr>
          <p:nvPr/>
        </p:nvSpPr>
        <p:spPr bwMode="auto">
          <a:xfrm>
            <a:off x="71438" y="2658229"/>
            <a:ext cx="8921750" cy="3816429"/>
          </a:xfrm>
          <a:prstGeom prst="rect">
            <a:avLst/>
          </a:prstGeom>
          <a:solidFill>
            <a:srgbClr val="F0F3FB"/>
          </a:solidFill>
          <a:ln w="28575">
            <a:solidFill>
              <a:srgbClr val="445895"/>
            </a:solidFill>
            <a:miter lim="800000"/>
          </a:ln>
        </p:spPr>
        <p:txBody>
          <a:bodyPr anchor="ctr">
            <a:spAutoFit/>
          </a:bodyPr>
          <a:lstStyle/>
          <a:p>
            <a:pPr eaLnBrk="1" hangingPunct="1"/>
            <a:r>
              <a:rPr lang="zh-CN" altLang="en-US" sz="2200" b="1" u="sng" dirty="0" smtClean="0">
                <a:latin typeface="Arial" panose="020B0604020202020204" pitchFamily="34" charset="0"/>
                <a:ea typeface="Arial" panose="020B0604020202020204" pitchFamily="34" charset="0"/>
              </a:rPr>
              <a:t>主要结果</a:t>
            </a:r>
            <a:endParaRPr lang="en-US" altLang="x-none" sz="2200" b="1" dirty="0">
              <a:latin typeface="Arial" panose="020B0604020202020204" pitchFamily="34" charset="0"/>
              <a:ea typeface="Arial" panose="020B0604020202020204" pitchFamily="34" charset="0"/>
            </a:endParaRPr>
          </a:p>
          <a:p>
            <a:pPr eaLnBrk="1" hangingPunct="1"/>
            <a:endParaRPr lang="en-US" altLang="x-none" sz="800" b="1"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zh-CN" altLang="en-US" sz="2200" dirty="0" smtClean="0"/>
              <a:t>尽管已经使用了最大剂量拉贝洛尔</a:t>
            </a:r>
            <a:r>
              <a:rPr lang="en-US" altLang="x-none" sz="2200" dirty="0"/>
              <a:t>(2400mg </a:t>
            </a:r>
            <a:r>
              <a:rPr lang="zh-CN" altLang="en-US" sz="2200" dirty="0" smtClean="0"/>
              <a:t>每天</a:t>
            </a:r>
            <a:r>
              <a:rPr lang="en-US" altLang="x-none" sz="2200" dirty="0" smtClean="0"/>
              <a:t>)</a:t>
            </a:r>
            <a:r>
              <a:rPr lang="zh-CN" altLang="en-US" sz="2200" dirty="0"/>
              <a:t>，</a:t>
            </a:r>
            <a:r>
              <a:rPr lang="zh-CN" altLang="en-US" sz="2200" dirty="0" smtClean="0"/>
              <a:t>仍需要</a:t>
            </a:r>
            <a:r>
              <a:rPr lang="zh-CN" altLang="en-US" sz="2200" dirty="0" smtClean="0">
                <a:latin typeface="Arial" panose="020B0604020202020204" pitchFamily="34" charset="0"/>
                <a:ea typeface="Arial" panose="020B0604020202020204" pitchFamily="34" charset="0"/>
              </a:rPr>
              <a:t>额外的血管舒张治疗</a:t>
            </a:r>
            <a:r>
              <a:rPr lang="zh-CN" altLang="en-US" sz="2200" dirty="0" smtClean="0"/>
              <a:t>来维持血压在</a:t>
            </a:r>
            <a:r>
              <a:rPr lang="en-US" altLang="x-none" sz="2200" dirty="0" smtClean="0">
                <a:latin typeface="Arial" panose="020B0604020202020204" pitchFamily="34" charset="0"/>
                <a:ea typeface="Arial" panose="020B0604020202020204" pitchFamily="34" charset="0"/>
              </a:rPr>
              <a:t>135</a:t>
            </a:r>
            <a:r>
              <a:rPr lang="en-US" altLang="x-none" sz="2200" dirty="0">
                <a:latin typeface="Arial" panose="020B0604020202020204" pitchFamily="34" charset="0"/>
                <a:ea typeface="Arial" panose="020B0604020202020204" pitchFamily="34" charset="0"/>
              </a:rPr>
              <a:t>/</a:t>
            </a:r>
            <a:r>
              <a:rPr lang="en-US" altLang="x-none" sz="2200" dirty="0" smtClean="0">
                <a:latin typeface="Arial" panose="020B0604020202020204" pitchFamily="34" charset="0"/>
                <a:ea typeface="Arial" panose="020B0604020202020204" pitchFamily="34" charset="0"/>
              </a:rPr>
              <a:t>85mmHg</a:t>
            </a:r>
            <a:r>
              <a:rPr lang="zh-CN" altLang="en-US" sz="2200" dirty="0" smtClean="0">
                <a:latin typeface="Arial" panose="020B0604020202020204" pitchFamily="34" charset="0"/>
                <a:ea typeface="Arial" panose="020B0604020202020204" pitchFamily="34" charset="0"/>
              </a:rPr>
              <a:t>左右</a:t>
            </a:r>
            <a:endParaRPr lang="en-US" altLang="x-none" sz="2200" dirty="0">
              <a:latin typeface="Arial" panose="020B0604020202020204" pitchFamily="34" charset="0"/>
              <a:ea typeface="Arial" panose="020B0604020202020204" pitchFamily="34" charset="0"/>
            </a:endParaRPr>
          </a:p>
          <a:p>
            <a:pPr eaLnBrk="1" hangingPunct="1"/>
            <a:endParaRPr lang="en-US" altLang="x-none" sz="1000" dirty="0">
              <a:latin typeface="Arial" panose="020B0604020202020204" pitchFamily="34" charset="0"/>
              <a:ea typeface="Arial" panose="020B0604020202020204" pitchFamily="34" charset="0"/>
            </a:endParaRPr>
          </a:p>
          <a:p>
            <a:pPr eaLnBrk="1" hangingPunct="1"/>
            <a:r>
              <a:rPr lang="zh-CN" altLang="en-US" sz="2200" b="1" u="sng" dirty="0" smtClean="0">
                <a:latin typeface="Arial" panose="020B0604020202020204" pitchFamily="34" charset="0"/>
                <a:ea typeface="Arial" panose="020B0604020202020204" pitchFamily="34" charset="0"/>
              </a:rPr>
              <a:t>次要结果</a:t>
            </a:r>
            <a:endParaRPr lang="en-US" altLang="x-none" sz="2200" b="1" u="sng" dirty="0">
              <a:latin typeface="Arial" panose="020B0604020202020204" pitchFamily="34" charset="0"/>
              <a:ea typeface="Arial" panose="020B0604020202020204" pitchFamily="34" charset="0"/>
            </a:endParaRPr>
          </a:p>
          <a:p>
            <a:pPr eaLnBrk="1" hangingPunct="1"/>
            <a:endParaRPr lang="en-US" altLang="x-none" sz="800" b="1" u="sng"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zh-CN" altLang="en-US" sz="2200" i="1" dirty="0" smtClean="0"/>
              <a:t>孕妇</a:t>
            </a: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子痫前期</a:t>
            </a: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妊娠期高血压</a:t>
            </a: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需要进入加护病房的严重高血压</a:t>
            </a:r>
            <a:endParaRPr lang="en-US" altLang="zh-CN" sz="2200" dirty="0" smtClean="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zh-CN" altLang="en-US" sz="2200" i="1" dirty="0" smtClean="0"/>
              <a:t>胎儿</a:t>
            </a:r>
            <a:r>
              <a:rPr lang="en-US" altLang="x-none" sz="2200" dirty="0" smtClean="0">
                <a:latin typeface="Arial" panose="020B0604020202020204" pitchFamily="34" charset="0"/>
                <a:ea typeface="Arial" panose="020B0604020202020204" pitchFamily="34" charset="0"/>
              </a:rPr>
              <a:t>: </a:t>
            </a:r>
            <a:r>
              <a:rPr lang="zh-CN" altLang="en-US" sz="2200" dirty="0" smtClean="0">
                <a:latin typeface="Arial" panose="020B0604020202020204" pitchFamily="34" charset="0"/>
                <a:ea typeface="Arial" panose="020B0604020202020204" pitchFamily="34" charset="0"/>
              </a:rPr>
              <a:t>出生体重</a:t>
            </a:r>
            <a:r>
              <a:rPr lang="zh-CN" altLang="en-US" sz="2200" dirty="0" smtClean="0"/>
              <a:t>和出生体重百分位数</a:t>
            </a:r>
            <a:endParaRPr lang="en-US" altLang="x-none" sz="2200" dirty="0">
              <a:latin typeface="Arial" panose="020B0604020202020204" pitchFamily="34" charset="0"/>
              <a:ea typeface="Arial" panose="020B0604020202020204" pitchFamily="34" charset="0"/>
            </a:endParaRPr>
          </a:p>
          <a:p>
            <a:pPr eaLnBrk="1" hangingPunct="1"/>
            <a:endParaRPr lang="en-US" altLang="x-none" sz="1000" dirty="0">
              <a:latin typeface="Arial" panose="020B0604020202020204" pitchFamily="34" charset="0"/>
              <a:ea typeface="Arial" panose="020B0604020202020204" pitchFamily="34" charset="0"/>
            </a:endParaRPr>
          </a:p>
          <a:p>
            <a:pPr eaLnBrk="1" hangingPunct="1"/>
            <a:r>
              <a:rPr lang="zh-CN" altLang="en-US" sz="2200" b="1" u="sng" dirty="0" smtClean="0">
                <a:latin typeface="Arial" panose="020B0604020202020204" pitchFamily="34" charset="0"/>
                <a:ea typeface="Arial" panose="020B0604020202020204" pitchFamily="34" charset="0"/>
              </a:rPr>
              <a:t>分析</a:t>
            </a:r>
            <a:endParaRPr lang="en-US" altLang="x-none" sz="2200" b="1" u="sng" dirty="0">
              <a:latin typeface="Arial" panose="020B0604020202020204" pitchFamily="34" charset="0"/>
              <a:ea typeface="Arial" panose="020B0604020202020204" pitchFamily="34" charset="0"/>
            </a:endParaRPr>
          </a:p>
          <a:p>
            <a:pPr eaLnBrk="1" hangingPunct="1"/>
            <a:endParaRPr lang="en-US" altLang="x-none" sz="800" b="1" u="sng"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zh-CN" altLang="en-US" sz="2200" dirty="0" smtClean="0"/>
              <a:t>使用</a:t>
            </a:r>
            <a:r>
              <a:rPr lang="zh-CN" altLang="en-US" sz="2200" dirty="0" smtClean="0">
                <a:latin typeface="Arial" panose="020B0604020202020204" pitchFamily="34" charset="0"/>
                <a:ea typeface="Arial" panose="020B0604020202020204" pitchFamily="34" charset="0"/>
              </a:rPr>
              <a:t>孕妇人口统计资料和纵向血液动力学数据进行逻辑回归</a:t>
            </a:r>
            <a:r>
              <a:rPr lang="zh-CN" altLang="en-US" sz="2200" dirty="0" smtClean="0"/>
              <a:t>来制作预测模型</a:t>
            </a:r>
            <a:endParaRPr lang="en-US" altLang="x-none" sz="2200" dirty="0">
              <a:latin typeface="Arial" panose="020B0604020202020204" pitchFamily="34" charset="0"/>
              <a:ea typeface="Arial" panose="020B0604020202020204" pitchFamily="34" charset="0"/>
            </a:endParaRPr>
          </a:p>
        </p:txBody>
      </p:sp>
      <p:sp>
        <p:nvSpPr>
          <p:cNvPr id="8196" name="Rectangle 11"/>
          <p:cNvSpPr/>
          <p:nvPr/>
        </p:nvSpPr>
        <p:spPr>
          <a:xfrm>
            <a:off x="3891646" y="1833563"/>
            <a:ext cx="1303562"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algn="ctr">
              <a:spcBef>
                <a:spcPct val="0"/>
              </a:spcBef>
              <a:buNone/>
            </a:pPr>
            <a:r>
              <a:rPr lang="zh-CN" altLang="en-US" sz="2800" b="1" dirty="0" smtClean="0">
                <a:solidFill>
                  <a:srgbClr val="000000"/>
                </a:solidFill>
                <a:ea typeface="Arial" panose="020B0604020202020204" pitchFamily="34" charset="0"/>
              </a:rPr>
              <a:t>方</a:t>
            </a:r>
            <a:r>
              <a:rPr lang="en-US" altLang="zh-CN" sz="2800" b="1" dirty="0" smtClean="0">
                <a:solidFill>
                  <a:srgbClr val="000000"/>
                </a:solidFill>
                <a:ea typeface="Arial" panose="020B0604020202020204" pitchFamily="34" charset="0"/>
              </a:rPr>
              <a:t>    </a:t>
            </a:r>
            <a:r>
              <a:rPr lang="zh-CN" altLang="en-US" sz="2800" b="1" dirty="0" smtClean="0">
                <a:solidFill>
                  <a:srgbClr val="000000"/>
                </a:solidFill>
                <a:ea typeface="Arial" panose="020B0604020202020204" pitchFamily="34" charset="0"/>
              </a:rPr>
              <a:t>法</a:t>
            </a:r>
            <a:endParaRPr lang="en-GB" altLang="en-US" sz="2800" b="1" dirty="0">
              <a:solidFill>
                <a:srgbClr val="000000"/>
              </a:solidFill>
              <a:ea typeface="Arial" panose="020B0604020202020204" pitchFamily="34" charset="0"/>
            </a:endParaRPr>
          </a:p>
        </p:txBody>
      </p:sp>
      <p:sp>
        <p:nvSpPr>
          <p:cNvPr id="8"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p:nvPr/>
        </p:nvGrpSpPr>
        <p:grpSpPr>
          <a:xfrm>
            <a:off x="0" y="-15875"/>
            <a:ext cx="9144000" cy="923925"/>
            <a:chOff x="0" y="3755"/>
            <a:chExt cx="5760" cy="582"/>
          </a:xfrm>
        </p:grpSpPr>
        <p:pic>
          <p:nvPicPr>
            <p:cNvPr id="9222"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9223"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9219" name="Text Box 27"/>
          <p:cNvSpPr txBox="1"/>
          <p:nvPr/>
        </p:nvSpPr>
        <p:spPr>
          <a:xfrm>
            <a:off x="314325" y="1993900"/>
            <a:ext cx="8613775" cy="461963"/>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US" sz="2400" b="1" u="sng" dirty="0" smtClean="0">
                <a:ea typeface="Arial" panose="020B0604020202020204" pitchFamily="34" charset="0"/>
              </a:rPr>
              <a:t>结</a:t>
            </a:r>
            <a:r>
              <a:rPr lang="en-US" altLang="zh-CN" sz="2400" b="1" u="sng" dirty="0" smtClean="0">
                <a:ea typeface="Arial" panose="020B0604020202020204" pitchFamily="34" charset="0"/>
              </a:rPr>
              <a:t>      </a:t>
            </a:r>
            <a:r>
              <a:rPr lang="zh-CN" altLang="en-US" sz="2400" b="1" u="sng" dirty="0" smtClean="0">
                <a:ea typeface="Arial" panose="020B0604020202020204" pitchFamily="34" charset="0"/>
              </a:rPr>
              <a:t>果</a:t>
            </a:r>
            <a:endParaRPr lang="en-GB" altLang="en-US" sz="2400" b="1" u="sng" dirty="0">
              <a:ea typeface="Arial" panose="020B0604020202020204" pitchFamily="34" charset="0"/>
            </a:endParaRPr>
          </a:p>
        </p:txBody>
      </p:sp>
      <p:sp>
        <p:nvSpPr>
          <p:cNvPr id="14" name="Text Box 5"/>
          <p:cNvSpPr txBox="1">
            <a:spLocks noChangeArrowheads="1"/>
          </p:cNvSpPr>
          <p:nvPr/>
        </p:nvSpPr>
        <p:spPr bwMode="auto">
          <a:xfrm>
            <a:off x="71438" y="1000125"/>
            <a:ext cx="9029700" cy="584776"/>
          </a:xfrm>
          <a:prstGeom prst="rect">
            <a:avLst/>
          </a:prstGeom>
          <a:solidFill>
            <a:srgbClr val="ED1B20"/>
          </a:solidFill>
          <a:ln>
            <a:noFill/>
          </a:ln>
        </p:spPr>
        <p:txBody>
          <a:bodyPr>
            <a:spAutoFit/>
          </a:bodyPr>
          <a:lstStyle/>
          <a:p>
            <a:pPr algn="ctr" eaLnBrk="1" hangingPunct="1"/>
            <a:r>
              <a:rPr lang="zh-CN" altLang="en-US"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
        <p:nvSpPr>
          <p:cNvPr id="10" name="Rectangle 7"/>
          <p:cNvSpPr>
            <a:spLocks noChangeArrowheads="1"/>
          </p:cNvSpPr>
          <p:nvPr/>
        </p:nvSpPr>
        <p:spPr bwMode="auto">
          <a:xfrm>
            <a:off x="314325" y="2956287"/>
            <a:ext cx="8613775" cy="3339376"/>
          </a:xfrm>
          <a:prstGeom prst="rect">
            <a:avLst/>
          </a:prstGeom>
          <a:solidFill>
            <a:srgbClr val="F0F3FB"/>
          </a:solidFill>
          <a:ln w="28575">
            <a:solidFill>
              <a:srgbClr val="445895"/>
            </a:solidFill>
            <a:miter lim="800000"/>
          </a:ln>
        </p:spPr>
        <p:txBody>
          <a:bodyPr anchor="ctr">
            <a:spAutoFit/>
          </a:bodyPr>
          <a:lstStyle/>
          <a:p>
            <a:pPr eaLnBrk="1" hangingPunct="1">
              <a:buFont typeface="Arial" panose="020B0604020202020204" pitchFamily="34" charset="0"/>
              <a:buChar char="•"/>
            </a:pPr>
            <a:r>
              <a:rPr lang="en-US" altLang="x-none" sz="2300" dirty="0">
                <a:latin typeface="Arial" panose="020B0604020202020204" pitchFamily="34" charset="0"/>
                <a:ea typeface="Arial" panose="020B0604020202020204" pitchFamily="34" charset="0"/>
              </a:rPr>
              <a:t> </a:t>
            </a:r>
            <a:r>
              <a:rPr lang="zh-CN" altLang="en-US" sz="2300" dirty="0" smtClean="0">
                <a:latin typeface="Arial" panose="020B0604020202020204" pitchFamily="34" charset="0"/>
                <a:ea typeface="Arial" panose="020B0604020202020204" pitchFamily="34" charset="0"/>
              </a:rPr>
              <a:t>与</a:t>
            </a:r>
            <a:r>
              <a:rPr lang="zh-CN" altLang="en-US" sz="2300" dirty="0" smtClean="0"/>
              <a:t>仅接受拉贝洛尔口服治疗</a:t>
            </a:r>
            <a:r>
              <a:rPr lang="zh-CN" altLang="en-US" sz="2300" dirty="0" smtClean="0">
                <a:latin typeface="Arial" panose="020B0604020202020204" pitchFamily="34" charset="0"/>
                <a:ea typeface="Arial" panose="020B0604020202020204" pitchFamily="34" charset="0"/>
              </a:rPr>
              <a:t>的</a:t>
            </a:r>
            <a:r>
              <a:rPr lang="zh-CN" altLang="en-US" sz="2300" dirty="0" smtClean="0"/>
              <a:t>妇女相比，那些使用硝苯地平作为额外的血管舒张治疗的妇女的血压会</a:t>
            </a:r>
            <a:endParaRPr lang="en-US" altLang="x-none" sz="800" dirty="0">
              <a:latin typeface="Arial" panose="020B0604020202020204" pitchFamily="34" charset="0"/>
              <a:ea typeface="Arial" panose="020B0604020202020204" pitchFamily="34" charset="0"/>
            </a:endParaRPr>
          </a:p>
          <a:p>
            <a:pPr marL="342900" indent="-342900" eaLnBrk="1" hangingPunct="1">
              <a:buFontTx/>
              <a:buChar char="-"/>
            </a:pPr>
            <a:r>
              <a:rPr lang="zh-CN" altLang="en-US" sz="2200" b="1" i="1" dirty="0" smtClean="0">
                <a:solidFill>
                  <a:srgbClr val="3366CC"/>
                </a:solidFill>
                <a:latin typeface="Arial" panose="020B0604020202020204" pitchFamily="34" charset="0"/>
                <a:ea typeface="Arial" panose="020B0604020202020204" pitchFamily="34" charset="0"/>
              </a:rPr>
              <a:t>发生严重高血压的可能性高</a:t>
            </a:r>
            <a:r>
              <a:rPr lang="en-US" altLang="zh-CN" sz="2200" b="1" i="1" dirty="0" smtClean="0">
                <a:solidFill>
                  <a:srgbClr val="3366CC"/>
                </a:solidFill>
                <a:latin typeface="Arial" panose="020B0604020202020204" pitchFamily="34" charset="0"/>
                <a:ea typeface="Arial" panose="020B0604020202020204" pitchFamily="34" charset="0"/>
              </a:rPr>
              <a:t>10</a:t>
            </a:r>
            <a:r>
              <a:rPr lang="zh-CN" altLang="en-US" sz="2200" b="1" i="1" dirty="0" smtClean="0">
                <a:solidFill>
                  <a:srgbClr val="3366CC"/>
                </a:solidFill>
                <a:latin typeface="Arial" panose="020B0604020202020204" pitchFamily="34" charset="0"/>
                <a:ea typeface="Arial" panose="020B0604020202020204" pitchFamily="34" charset="0"/>
              </a:rPr>
              <a:t>倍</a:t>
            </a:r>
            <a:endParaRPr lang="en-US" altLang="zh-CN" sz="2200" b="1" i="1" dirty="0" smtClean="0">
              <a:solidFill>
                <a:srgbClr val="3366CC"/>
              </a:solidFill>
              <a:latin typeface="Arial" panose="020B0604020202020204" pitchFamily="34" charset="0"/>
              <a:ea typeface="Arial" panose="020B0604020202020204" pitchFamily="34" charset="0"/>
            </a:endParaRPr>
          </a:p>
          <a:p>
            <a:pPr marL="342900" indent="-342900" eaLnBrk="1" hangingPunct="1">
              <a:buFontTx/>
              <a:buChar char="-"/>
            </a:pPr>
            <a:r>
              <a:rPr lang="zh-CN" altLang="en-US" sz="2200" b="1" i="1" dirty="0" smtClean="0">
                <a:solidFill>
                  <a:srgbClr val="3366CC"/>
                </a:solidFill>
                <a:latin typeface="Arial" panose="020B0604020202020204" pitchFamily="34" charset="0"/>
                <a:ea typeface="Arial" panose="020B0604020202020204" pitchFamily="34" charset="0"/>
              </a:rPr>
              <a:t>被诊断为子痫前期的可能性高</a:t>
            </a:r>
            <a:r>
              <a:rPr lang="en-US" altLang="zh-CN" sz="2200" b="1" i="1" dirty="0" smtClean="0">
                <a:solidFill>
                  <a:srgbClr val="3366CC"/>
                </a:solidFill>
                <a:latin typeface="Arial" panose="020B0604020202020204" pitchFamily="34" charset="0"/>
                <a:ea typeface="Arial" panose="020B0604020202020204" pitchFamily="34" charset="0"/>
              </a:rPr>
              <a:t>2</a:t>
            </a:r>
            <a:r>
              <a:rPr lang="zh-CN" altLang="en-US" sz="2200" b="1" i="1" dirty="0" smtClean="0">
                <a:solidFill>
                  <a:srgbClr val="3366CC"/>
                </a:solidFill>
                <a:latin typeface="Arial" panose="020B0604020202020204" pitchFamily="34" charset="0"/>
                <a:ea typeface="Arial" panose="020B0604020202020204" pitchFamily="34" charset="0"/>
              </a:rPr>
              <a:t>倍</a:t>
            </a:r>
            <a:endParaRPr lang="en-US" altLang="x-none" sz="2200" b="1" i="1" dirty="0">
              <a:solidFill>
                <a:srgbClr val="3366CC"/>
              </a:solidFill>
              <a:latin typeface="Arial" panose="020B0604020202020204" pitchFamily="34" charset="0"/>
              <a:ea typeface="Arial" panose="020B0604020202020204" pitchFamily="34" charset="0"/>
            </a:endParaRPr>
          </a:p>
          <a:p>
            <a:pPr marL="342900" indent="-342900" eaLnBrk="1" hangingPunct="1">
              <a:buFontTx/>
              <a:buChar char="-"/>
            </a:pPr>
            <a:r>
              <a:rPr lang="zh-CN" altLang="en-US" sz="2200" b="1" i="1" dirty="0" smtClean="0">
                <a:solidFill>
                  <a:srgbClr val="3366CC"/>
                </a:solidFill>
                <a:latin typeface="Arial" panose="020B0604020202020204" pitchFamily="34" charset="0"/>
                <a:ea typeface="Arial" panose="020B0604020202020204" pitchFamily="34" charset="0"/>
              </a:rPr>
              <a:t>更有可能在孕期发生早产</a:t>
            </a:r>
            <a:endParaRPr lang="en-US" altLang="zh-CN" sz="2200" b="1" i="1" dirty="0" smtClean="0">
              <a:solidFill>
                <a:srgbClr val="3366CC"/>
              </a:solidFill>
              <a:latin typeface="Arial" panose="020B0604020202020204" pitchFamily="34" charset="0"/>
              <a:ea typeface="Arial" panose="020B0604020202020204" pitchFamily="34" charset="0"/>
            </a:endParaRPr>
          </a:p>
          <a:p>
            <a:pPr eaLnBrk="1" hangingPunct="1"/>
            <a:endParaRPr lang="en-US" altLang="x-none" sz="2200" b="1" i="1" dirty="0">
              <a:solidFill>
                <a:srgbClr val="3366CC"/>
              </a:solidFill>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300" dirty="0">
                <a:latin typeface="Arial" panose="020B0604020202020204" pitchFamily="34" charset="0"/>
                <a:ea typeface="Arial" panose="020B0604020202020204" pitchFamily="34" charset="0"/>
              </a:rPr>
              <a:t> </a:t>
            </a:r>
            <a:r>
              <a:rPr lang="zh-CN" altLang="en-US" sz="2300" dirty="0" smtClean="0">
                <a:latin typeface="Arial" panose="020B0604020202020204" pitchFamily="34" charset="0"/>
                <a:ea typeface="Arial" panose="020B0604020202020204" pitchFamily="34" charset="0"/>
              </a:rPr>
              <a:t>两组的胎儿出生体重百分数没有显著差异</a:t>
            </a:r>
            <a:endParaRPr lang="en-US" altLang="zh-CN" sz="2300" dirty="0" smtClean="0">
              <a:latin typeface="Arial" panose="020B0604020202020204" pitchFamily="34" charset="0"/>
              <a:ea typeface="Arial" panose="020B0604020202020204" pitchFamily="34" charset="0"/>
            </a:endParaRPr>
          </a:p>
          <a:p>
            <a:pPr eaLnBrk="1" hangingPunct="1">
              <a:buFont typeface="Arial" panose="020B0604020202020204" pitchFamily="34" charset="0"/>
              <a:buChar char="•"/>
            </a:pPr>
            <a:endParaRPr lang="en-US" altLang="x-none" sz="2300" dirty="0"/>
          </a:p>
          <a:p>
            <a:pPr eaLnBrk="1" hangingPunct="1">
              <a:buFont typeface="Arial" panose="020B0604020202020204" pitchFamily="34" charset="0"/>
              <a:buChar char="•"/>
            </a:pPr>
            <a:endParaRPr lang="en-US" altLang="x-none" sz="800" dirty="0">
              <a:latin typeface="Arial" panose="020B0604020202020204" pitchFamily="34" charset="0"/>
              <a:ea typeface="Arial" panose="020B0604020202020204" pitchFamily="34" charset="0"/>
            </a:endParaRPr>
          </a:p>
          <a:p>
            <a:pPr eaLnBrk="1" hangingPunct="1">
              <a:buFont typeface="Arial" panose="020B0604020202020204" pitchFamily="34" charset="0"/>
              <a:buChar char="•"/>
            </a:pPr>
            <a:r>
              <a:rPr lang="en-US" altLang="x-none" sz="2300" dirty="0">
                <a:latin typeface="Arial" panose="020B0604020202020204" pitchFamily="34" charset="0"/>
                <a:ea typeface="Arial" panose="020B0604020202020204" pitchFamily="34" charset="0"/>
              </a:rPr>
              <a:t> </a:t>
            </a:r>
            <a:r>
              <a:rPr lang="zh-CN" altLang="en-US" sz="2300" dirty="0" smtClean="0">
                <a:latin typeface="Arial" panose="020B0604020202020204" pitchFamily="34" charset="0"/>
                <a:ea typeface="Arial" panose="020B0604020202020204" pitchFamily="34" charset="0"/>
              </a:rPr>
              <a:t>黑人妇女需要额外治疗的需要是其他人种的两倍</a:t>
            </a:r>
            <a:endParaRPr lang="en-US" altLang="x-none" sz="2300" dirty="0">
              <a:latin typeface="Arial" panose="020B0604020202020204" pitchFamily="34" charset="0"/>
              <a:ea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
          <p:cNvGrpSpPr/>
          <p:nvPr/>
        </p:nvGrpSpPr>
        <p:grpSpPr>
          <a:xfrm>
            <a:off x="0" y="-15875"/>
            <a:ext cx="9144000" cy="923925"/>
            <a:chOff x="0" y="3755"/>
            <a:chExt cx="5760" cy="582"/>
          </a:xfrm>
        </p:grpSpPr>
        <p:pic>
          <p:nvPicPr>
            <p:cNvPr id="10247"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0248"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0243" name="Text Box 27"/>
          <p:cNvSpPr txBox="1"/>
          <p:nvPr/>
        </p:nvSpPr>
        <p:spPr>
          <a:xfrm>
            <a:off x="468313" y="1958975"/>
            <a:ext cx="8207375" cy="460375"/>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400" b="1" dirty="0">
                <a:ea typeface="宋体" panose="02010600030101010101" pitchFamily="2" charset="-122"/>
              </a:rPr>
              <a:t>结 </a:t>
            </a:r>
            <a:r>
              <a:rPr lang="zh-CN" altLang="en-GB" sz="2400" b="1" dirty="0" smtClean="0">
                <a:ea typeface="宋体" panose="02010600030101010101" pitchFamily="2" charset="-122"/>
              </a:rPr>
              <a:t>   果</a:t>
            </a:r>
            <a:endParaRPr lang="zh-CN" altLang="en-GB" sz="2400" b="1" dirty="0">
              <a:ea typeface="宋体" panose="02010600030101010101" pitchFamily="2" charset="-122"/>
            </a:endParaRPr>
          </a:p>
        </p:txBody>
      </p:sp>
      <p:sp>
        <p:nvSpPr>
          <p:cNvPr id="14" name="Text Box 5"/>
          <p:cNvSpPr txBox="1">
            <a:spLocks noChangeArrowheads="1"/>
          </p:cNvSpPr>
          <p:nvPr/>
        </p:nvSpPr>
        <p:spPr bwMode="auto">
          <a:xfrm>
            <a:off x="71438" y="1000125"/>
            <a:ext cx="9029700" cy="553998"/>
          </a:xfrm>
          <a:prstGeom prst="rect">
            <a:avLst/>
          </a:prstGeom>
          <a:solidFill>
            <a:srgbClr val="ED1B20"/>
          </a:solidFill>
          <a:ln>
            <a:noFill/>
          </a:ln>
        </p:spPr>
        <p:txBody>
          <a:bodyPr>
            <a:spAutoFit/>
          </a:bodyPr>
          <a:lstStyle/>
          <a:p>
            <a:pPr algn="ctr" eaLnBrk="1" hangingPunct="1"/>
            <a:r>
              <a:rPr lang="zh-CN" altLang="en-US" sz="1600"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
        <p:nvSpPr>
          <p:cNvPr id="10" name="Rectangle 19"/>
          <p:cNvSpPr/>
          <p:nvPr/>
        </p:nvSpPr>
        <p:spPr>
          <a:xfrm>
            <a:off x="323850" y="6083012"/>
            <a:ext cx="8569325" cy="584776"/>
          </a:xfrm>
          <a:prstGeom prst="rect">
            <a:avLst/>
          </a:prstGeom>
          <a:noFill/>
          <a:ln w="9525">
            <a:noFill/>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it-IT" sz="1600" b="1" dirty="0">
                <a:solidFill>
                  <a:srgbClr val="3366CC"/>
                </a:solidFill>
                <a:ea typeface="宋体" panose="02010600030101010101" pitchFamily="2" charset="-122"/>
              </a:rPr>
              <a:t>接受了额外的血管舒张治疗的患者</a:t>
            </a:r>
            <a:r>
              <a:rPr lang="it-IT" altLang="en-US" sz="1600" b="1" dirty="0">
                <a:solidFill>
                  <a:srgbClr val="3366CC"/>
                </a:solidFill>
                <a:ea typeface="Arial" panose="020B0604020202020204" pitchFamily="34" charset="0"/>
              </a:rPr>
              <a:t> (</a:t>
            </a:r>
            <a:r>
              <a:rPr lang="zh-CN" altLang="it-IT" sz="1600" b="1" dirty="0">
                <a:solidFill>
                  <a:srgbClr val="3366CC"/>
                </a:solidFill>
                <a:ea typeface="宋体" panose="02010600030101010101" pitchFamily="2" charset="-122"/>
              </a:rPr>
              <a:t>灰色</a:t>
            </a:r>
            <a:r>
              <a:rPr lang="it-IT" altLang="en-US" sz="1600" b="1" dirty="0">
                <a:solidFill>
                  <a:srgbClr val="3366CC"/>
                </a:solidFill>
                <a:ea typeface="Arial" panose="020B0604020202020204" pitchFamily="34" charset="0"/>
              </a:rPr>
              <a:t>) </a:t>
            </a:r>
            <a:r>
              <a:rPr lang="zh-CN" altLang="en-US" sz="1600" b="1" dirty="0" smtClean="0">
                <a:solidFill>
                  <a:srgbClr val="3366CC"/>
                </a:solidFill>
                <a:ea typeface="Arial" panose="020B0604020202020204" pitchFamily="34" charset="0"/>
              </a:rPr>
              <a:t>显示平均动脉压</a:t>
            </a:r>
            <a:r>
              <a:rPr lang="it-IT" altLang="en-US" sz="1600" b="1" dirty="0" smtClean="0">
                <a:solidFill>
                  <a:srgbClr val="3366CC"/>
                </a:solidFill>
                <a:ea typeface="Arial" panose="020B0604020202020204" pitchFamily="34" charset="0"/>
              </a:rPr>
              <a:t> </a:t>
            </a:r>
            <a:r>
              <a:rPr lang="it-IT" altLang="en-US" sz="1600" b="1" dirty="0">
                <a:solidFill>
                  <a:srgbClr val="3366CC"/>
                </a:solidFill>
                <a:ea typeface="Arial" panose="020B0604020202020204" pitchFamily="34" charset="0"/>
              </a:rPr>
              <a:t>(a), </a:t>
            </a:r>
            <a:r>
              <a:rPr lang="zh-CN" altLang="en-US" sz="1600" b="1" dirty="0" smtClean="0">
                <a:solidFill>
                  <a:srgbClr val="3366CC"/>
                </a:solidFill>
                <a:ea typeface="Arial" panose="020B0604020202020204" pitchFamily="34" charset="0"/>
              </a:rPr>
              <a:t>收缩压</a:t>
            </a:r>
            <a:r>
              <a:rPr lang="it-IT" altLang="en-US" sz="1600" b="1" dirty="0" smtClean="0">
                <a:solidFill>
                  <a:srgbClr val="3366CC"/>
                </a:solidFill>
                <a:ea typeface="Arial" panose="020B0604020202020204" pitchFamily="34" charset="0"/>
              </a:rPr>
              <a:t> </a:t>
            </a:r>
            <a:r>
              <a:rPr lang="it-IT" altLang="en-US" sz="1600" b="1" dirty="0">
                <a:solidFill>
                  <a:srgbClr val="3366CC"/>
                </a:solidFill>
                <a:ea typeface="Arial" panose="020B0604020202020204" pitchFamily="34" charset="0"/>
              </a:rPr>
              <a:t>(b) </a:t>
            </a:r>
            <a:r>
              <a:rPr lang="it-IT" altLang="en-US" sz="1600" b="1" dirty="0" err="1" smtClean="0">
                <a:solidFill>
                  <a:srgbClr val="3366CC"/>
                </a:solidFill>
                <a:ea typeface="Arial" panose="020B0604020202020204" pitchFamily="34" charset="0"/>
              </a:rPr>
              <a:t>和</a:t>
            </a:r>
            <a:r>
              <a:rPr lang="it-IT" altLang="en-US" sz="1600" b="1" dirty="0" smtClean="0">
                <a:solidFill>
                  <a:srgbClr val="3366CC"/>
                </a:solidFill>
                <a:ea typeface="Arial" panose="020B0604020202020204" pitchFamily="34" charset="0"/>
              </a:rPr>
              <a:t> </a:t>
            </a:r>
            <a:r>
              <a:rPr lang="zh-CN" altLang="en-US" sz="1600" b="1" dirty="0" smtClean="0">
                <a:solidFill>
                  <a:srgbClr val="3366CC"/>
                </a:solidFill>
                <a:ea typeface="Arial" panose="020B0604020202020204" pitchFamily="34" charset="0"/>
              </a:rPr>
              <a:t>舒张压</a:t>
            </a:r>
            <a:r>
              <a:rPr lang="it-IT" altLang="en-US" sz="1600" b="1" dirty="0" smtClean="0">
                <a:solidFill>
                  <a:srgbClr val="3366CC"/>
                </a:solidFill>
                <a:ea typeface="Arial" panose="020B0604020202020204" pitchFamily="34" charset="0"/>
              </a:rPr>
              <a:t> </a:t>
            </a:r>
            <a:r>
              <a:rPr lang="it-IT" altLang="en-US" sz="1600" b="1" dirty="0">
                <a:solidFill>
                  <a:srgbClr val="3366CC"/>
                </a:solidFill>
                <a:ea typeface="Arial" panose="020B0604020202020204" pitchFamily="34" charset="0"/>
              </a:rPr>
              <a:t>(c</a:t>
            </a:r>
            <a:r>
              <a:rPr lang="it-IT" altLang="en-US" sz="1600" b="1" dirty="0" smtClean="0">
                <a:solidFill>
                  <a:srgbClr val="3366CC"/>
                </a:solidFill>
                <a:ea typeface="Arial" panose="020B0604020202020204" pitchFamily="34" charset="0"/>
              </a:rPr>
              <a:t>)</a:t>
            </a:r>
            <a:r>
              <a:rPr lang="zh-CN" altLang="en-US" sz="1600" b="1" dirty="0" smtClean="0">
                <a:solidFill>
                  <a:srgbClr val="3366CC"/>
                </a:solidFill>
                <a:ea typeface="Arial" panose="020B0604020202020204" pitchFamily="34" charset="0"/>
              </a:rPr>
              <a:t>在所有时间点均有明显的增加</a:t>
            </a:r>
            <a:endParaRPr lang="it-IT" altLang="en-US" sz="1600" b="1" dirty="0">
              <a:solidFill>
                <a:srgbClr val="3366CC"/>
              </a:solidFill>
              <a:ea typeface="Arial" panose="020B0604020202020204" pitchFamily="34" charset="0"/>
            </a:endParaRPr>
          </a:p>
        </p:txBody>
      </p:sp>
      <p:pic>
        <p:nvPicPr>
          <p:cNvPr id="10246" name="Picture 35" descr="F:\桃的东西\1月 第8页.png1月 第8页"/>
          <p:cNvPicPr>
            <a:picLocks noChangeAspect="1"/>
          </p:cNvPicPr>
          <p:nvPr/>
        </p:nvPicPr>
        <p:blipFill>
          <a:blip r:embed="rId5" cstate="print"/>
          <a:srcRect/>
          <a:stretch>
            <a:fillRect/>
          </a:stretch>
        </p:blipFill>
        <p:spPr>
          <a:xfrm>
            <a:off x="786765" y="2565400"/>
            <a:ext cx="7889875" cy="33115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2"/>
          <p:cNvGrpSpPr/>
          <p:nvPr/>
        </p:nvGrpSpPr>
        <p:grpSpPr>
          <a:xfrm>
            <a:off x="0" y="-15875"/>
            <a:ext cx="9144000" cy="923925"/>
            <a:chOff x="0" y="3755"/>
            <a:chExt cx="5760" cy="582"/>
          </a:xfrm>
        </p:grpSpPr>
        <p:pic>
          <p:nvPicPr>
            <p:cNvPr id="11272" name="Picture 3" descr="ISUOG-red-banner"/>
            <p:cNvPicPr>
              <a:picLocks noChangeAspect="1"/>
            </p:cNvPicPr>
            <p:nvPr/>
          </p:nvPicPr>
          <p:blipFill>
            <a:blip r:embed="rId3" cstate="print"/>
            <a:stretch>
              <a:fillRect/>
            </a:stretch>
          </p:blipFill>
          <p:spPr>
            <a:xfrm>
              <a:off x="0" y="3755"/>
              <a:ext cx="5760" cy="582"/>
            </a:xfrm>
            <a:prstGeom prst="rect">
              <a:avLst/>
            </a:prstGeom>
            <a:noFill/>
            <a:ln w="9525">
              <a:noFill/>
            </a:ln>
          </p:spPr>
        </p:pic>
        <p:pic>
          <p:nvPicPr>
            <p:cNvPr id="11273" name="Picture 4" descr="UOG reversed"/>
            <p:cNvPicPr>
              <a:picLocks noChangeAspect="1"/>
            </p:cNvPicPr>
            <p:nvPr/>
          </p:nvPicPr>
          <p:blipFill>
            <a:blip r:embed="rId4" cstate="print"/>
            <a:stretch>
              <a:fillRect/>
            </a:stretch>
          </p:blipFill>
          <p:spPr>
            <a:xfrm>
              <a:off x="113" y="3793"/>
              <a:ext cx="2076" cy="492"/>
            </a:xfrm>
            <a:prstGeom prst="rect">
              <a:avLst/>
            </a:prstGeom>
            <a:noFill/>
            <a:ln w="9525">
              <a:noFill/>
            </a:ln>
          </p:spPr>
        </p:pic>
      </p:grpSp>
      <p:sp>
        <p:nvSpPr>
          <p:cNvPr id="11267" name="Text Box 27"/>
          <p:cNvSpPr txBox="1"/>
          <p:nvPr/>
        </p:nvSpPr>
        <p:spPr>
          <a:xfrm>
            <a:off x="468313" y="1958975"/>
            <a:ext cx="8207375" cy="460375"/>
          </a:xfrm>
          <a:prstGeom prst="rect">
            <a:avLst/>
          </a:prstGeom>
          <a:solidFill>
            <a:srgbClr val="EADEE7"/>
          </a:solidFill>
          <a:ln w="28575" cap="flat" cmpd="sng">
            <a:solidFill>
              <a:srgbClr val="445895"/>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zh-CN" altLang="en-GB" sz="2400" b="1" dirty="0">
                <a:ea typeface="Arial" panose="020B0604020202020204" pitchFamily="34" charset="0"/>
              </a:rPr>
              <a:t>结        果</a:t>
            </a:r>
          </a:p>
        </p:txBody>
      </p:sp>
      <p:sp>
        <p:nvSpPr>
          <p:cNvPr id="14" name="Text Box 5"/>
          <p:cNvSpPr txBox="1">
            <a:spLocks noChangeArrowheads="1"/>
          </p:cNvSpPr>
          <p:nvPr/>
        </p:nvSpPr>
        <p:spPr bwMode="auto">
          <a:xfrm>
            <a:off x="71438" y="1000125"/>
            <a:ext cx="9029700" cy="553998"/>
          </a:xfrm>
          <a:prstGeom prst="rect">
            <a:avLst/>
          </a:prstGeom>
          <a:solidFill>
            <a:srgbClr val="ED1B20"/>
          </a:solidFill>
          <a:ln>
            <a:noFill/>
          </a:ln>
        </p:spPr>
        <p:txBody>
          <a:bodyPr>
            <a:spAutoFit/>
          </a:bodyPr>
          <a:lstStyle/>
          <a:p>
            <a:pPr algn="ctr" eaLnBrk="1" hangingPunct="1"/>
            <a:r>
              <a:rPr lang="zh-CN" altLang="en-US" sz="1600" b="1" dirty="0">
                <a:solidFill>
                  <a:srgbClr val="FFFFFF"/>
                </a:solidFill>
              </a:rPr>
              <a:t>纵向血液动力学在高血压孕妇中使用拉贝洛尔治疗的急性期对血管舒张治疗需要的预测</a:t>
            </a:r>
          </a:p>
          <a:p>
            <a:pPr algn="ctr" eaLnBrk="1" hangingPunct="1"/>
            <a:r>
              <a:rPr lang="en-US" altLang="zh-CN" sz="1400" i="1" dirty="0" smtClean="0">
                <a:solidFill>
                  <a:srgbClr val="FFFFFF"/>
                </a:solidFill>
                <a:latin typeface="Arial" panose="020B0604020202020204" pitchFamily="34" charset="0"/>
                <a:ea typeface="Arial" panose="020B0604020202020204" pitchFamily="34" charset="0"/>
              </a:rPr>
              <a:t>Stott </a:t>
            </a:r>
            <a:r>
              <a:rPr lang="en-US" altLang="zh-CN" sz="1400" i="1" dirty="0">
                <a:solidFill>
                  <a:srgbClr val="FFFFFF"/>
                </a:solidFill>
                <a:latin typeface="Arial" panose="020B0604020202020204" pitchFamily="34" charset="0"/>
                <a:ea typeface="Arial" panose="020B0604020202020204" pitchFamily="34" charset="0"/>
              </a:rPr>
              <a:t>et al., UOG 2017</a:t>
            </a:r>
          </a:p>
        </p:txBody>
      </p:sp>
      <p:sp>
        <p:nvSpPr>
          <p:cNvPr id="10" name="Rectangle 19"/>
          <p:cNvSpPr/>
          <p:nvPr/>
        </p:nvSpPr>
        <p:spPr>
          <a:xfrm>
            <a:off x="5321300" y="5732224"/>
            <a:ext cx="3354388" cy="738664"/>
          </a:xfrm>
          <a:prstGeom prst="rect">
            <a:avLst/>
          </a:prstGeom>
          <a:noFill/>
          <a:ln w="9525">
            <a:noFill/>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zh-CN" altLang="en-US" sz="1400" b="1" dirty="0" smtClean="0">
                <a:solidFill>
                  <a:srgbClr val="3366CC"/>
                </a:solidFill>
                <a:ea typeface="Arial" panose="020B0604020202020204" pitchFamily="34" charset="0"/>
              </a:rPr>
              <a:t>接受了额外血管舒张治疗的患者</a:t>
            </a:r>
            <a:r>
              <a:rPr lang="it-IT" altLang="en-US" sz="1400" b="1" dirty="0" smtClean="0">
                <a:solidFill>
                  <a:srgbClr val="3366CC"/>
                </a:solidFill>
                <a:ea typeface="Arial" panose="020B0604020202020204" pitchFamily="34" charset="0"/>
              </a:rPr>
              <a:t> (</a:t>
            </a:r>
            <a:r>
              <a:rPr lang="zh-CN" altLang="en-US" sz="1400" b="1" dirty="0" smtClean="0">
                <a:solidFill>
                  <a:srgbClr val="3366CC"/>
                </a:solidFill>
                <a:ea typeface="Arial" panose="020B0604020202020204" pitchFamily="34" charset="0"/>
              </a:rPr>
              <a:t>灰色</a:t>
            </a:r>
            <a:r>
              <a:rPr lang="it-IT" altLang="en-US" sz="1400" b="1" dirty="0" smtClean="0">
                <a:solidFill>
                  <a:srgbClr val="3366CC"/>
                </a:solidFill>
                <a:ea typeface="Arial" panose="020B0604020202020204" pitchFamily="34" charset="0"/>
              </a:rPr>
              <a:t>) </a:t>
            </a:r>
            <a:r>
              <a:rPr lang="zh-CN" altLang="en-US" sz="1400" b="1" dirty="0" smtClean="0">
                <a:solidFill>
                  <a:srgbClr val="3366CC"/>
                </a:solidFill>
                <a:ea typeface="Arial" panose="020B0604020202020204" pitchFamily="34" charset="0"/>
              </a:rPr>
              <a:t>在所有时间点均显示出外周血管阻力显著升高</a:t>
            </a:r>
            <a:endParaRPr lang="it-IT" altLang="en-US" sz="1400" b="1" dirty="0">
              <a:solidFill>
                <a:srgbClr val="3366CC"/>
              </a:solidFill>
              <a:ea typeface="Arial" panose="020B0604020202020204" pitchFamily="34" charset="0"/>
            </a:endParaRPr>
          </a:p>
        </p:txBody>
      </p:sp>
      <p:pic>
        <p:nvPicPr>
          <p:cNvPr id="11270" name="Picture 2" descr="F:\桃的东西\1月 第9页.png1月 第9页"/>
          <p:cNvPicPr>
            <a:picLocks noChangeAspect="1"/>
          </p:cNvPicPr>
          <p:nvPr/>
        </p:nvPicPr>
        <p:blipFill>
          <a:blip r:embed="rId5" cstate="print"/>
          <a:srcRect/>
          <a:stretch>
            <a:fillRect/>
          </a:stretch>
        </p:blipFill>
        <p:spPr>
          <a:xfrm>
            <a:off x="1500505" y="2505075"/>
            <a:ext cx="6464300" cy="3095625"/>
          </a:xfrm>
          <a:prstGeom prst="rect">
            <a:avLst/>
          </a:prstGeom>
          <a:noFill/>
          <a:ln w="9525">
            <a:noFill/>
          </a:ln>
        </p:spPr>
      </p:pic>
      <p:sp>
        <p:nvSpPr>
          <p:cNvPr id="11" name="Rectangle 19"/>
          <p:cNvSpPr/>
          <p:nvPr/>
        </p:nvSpPr>
        <p:spPr>
          <a:xfrm>
            <a:off x="1331913" y="5869315"/>
            <a:ext cx="3671887" cy="523220"/>
          </a:xfrm>
          <a:prstGeom prst="rect">
            <a:avLst/>
          </a:prstGeom>
          <a:noFill/>
          <a:ln w="9525">
            <a:noFill/>
          </a:ln>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indent="0" algn="ctr" eaLnBrk="1" hangingPunct="1">
              <a:spcBef>
                <a:spcPct val="0"/>
              </a:spcBef>
              <a:buNone/>
            </a:pPr>
            <a:r>
              <a:rPr lang="zh-CN" altLang="en-US" sz="1400" b="1" dirty="0" smtClean="0">
                <a:solidFill>
                  <a:srgbClr val="3366CC"/>
                </a:solidFill>
                <a:ea typeface="Arial" panose="020B0604020202020204" pitchFamily="34" charset="0"/>
              </a:rPr>
              <a:t>接受了额外血管舒张治疗的患者</a:t>
            </a:r>
            <a:r>
              <a:rPr lang="it-IT" altLang="en-US" sz="1400" b="1" dirty="0" smtClean="0">
                <a:solidFill>
                  <a:srgbClr val="3366CC"/>
                </a:solidFill>
                <a:ea typeface="Arial" panose="020B0604020202020204" pitchFamily="34" charset="0"/>
              </a:rPr>
              <a:t> (</a:t>
            </a:r>
            <a:r>
              <a:rPr lang="zh-CN" altLang="en-US" sz="1400" b="1" dirty="0" smtClean="0">
                <a:solidFill>
                  <a:srgbClr val="3366CC"/>
                </a:solidFill>
                <a:ea typeface="Arial" panose="020B0604020202020204" pitchFamily="34" charset="0"/>
              </a:rPr>
              <a:t>灰色</a:t>
            </a:r>
            <a:r>
              <a:rPr lang="it-IT" altLang="en-US" sz="1400" b="1" dirty="0" smtClean="0">
                <a:solidFill>
                  <a:srgbClr val="3366CC"/>
                </a:solidFill>
                <a:ea typeface="Arial" panose="020B0604020202020204" pitchFamily="34" charset="0"/>
              </a:rPr>
              <a:t>)</a:t>
            </a:r>
            <a:r>
              <a:rPr lang="zh-CN" altLang="en-US" sz="1400" b="1" dirty="0" smtClean="0">
                <a:solidFill>
                  <a:srgbClr val="3366CC"/>
                </a:solidFill>
                <a:ea typeface="Arial" panose="020B0604020202020204" pitchFamily="34" charset="0"/>
              </a:rPr>
              <a:t>仅在临产时显示出明显的低心输出量</a:t>
            </a:r>
            <a:endParaRPr lang="it-IT" altLang="en-US" sz="1400" b="1" dirty="0">
              <a:solidFill>
                <a:srgbClr val="3366CC"/>
              </a:solidFill>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3726</Words>
  <Application>Microsoft Office PowerPoint</Application>
  <PresentationFormat>On-screen Show (4:3)</PresentationFormat>
  <Paragraphs>256</Paragraphs>
  <Slides>26</Slides>
  <Notes>26</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1_Default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Gesù Antonio Báez</cp:lastModifiedBy>
  <cp:revision>937</cp:revision>
  <dcterms:created xsi:type="dcterms:W3CDTF">2011-05-07T13:59:00Z</dcterms:created>
  <dcterms:modified xsi:type="dcterms:W3CDTF">2017-11-28T14:36:02Z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2052-10.1.0.6489</vt:lpwstr>
  </property>
</Properties>
</file>