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9" r:id="rId2"/>
  </p:sldMasterIdLst>
  <p:notesMasterIdLst>
    <p:notesMasterId r:id="rId12"/>
  </p:notesMasterIdLst>
  <p:sldIdLst>
    <p:sldId id="275" r:id="rId3"/>
    <p:sldId id="259" r:id="rId4"/>
    <p:sldId id="281" r:id="rId5"/>
    <p:sldId id="282" r:id="rId6"/>
    <p:sldId id="283" r:id="rId7"/>
    <p:sldId id="279" r:id="rId8"/>
    <p:sldId id="280" r:id="rId9"/>
    <p:sldId id="277" r:id="rId10"/>
    <p:sldId id="278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9330" autoAdjust="0"/>
  </p:normalViewPr>
  <p:slideViewPr>
    <p:cSldViewPr snapToGrid="0">
      <p:cViewPr>
        <p:scale>
          <a:sx n="100" d="100"/>
          <a:sy n="100" d="100"/>
        </p:scale>
        <p:origin x="-18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FD3DE3-342C-4786-88D9-7AD65057DCAB}" type="datetime1">
              <a:rPr lang="en-GB"/>
              <a:pPr>
                <a:defRPr/>
              </a:pPr>
              <a:t>12/05/2017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15F31E-95A9-4717-ABDA-E8B5CBC50C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B3EC162-8A12-4C42-B58E-16DF31A05D4D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7493-27C9-47D2-9F07-AA2E816180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57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6AEF-89B0-4475-96FA-46E9FDA08A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27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2C2FF-9826-4A3B-8D0F-7BCD412EB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40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A31AFDA-3D7E-4947-B079-C6670A2B9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1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90FFF60-E135-410C-A291-C2FD3E8CA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5D7607A-4B3A-4F98-8790-4CDD9C727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6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92F161A-875E-439C-BBE2-40E6B8984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0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0F1E979-0D4E-402B-B43F-B97CC2D99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E3C4EFC-4DEF-47F2-82EC-CCB11AD45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4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9D04D43-3907-4D31-973E-AB780620C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9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AE5E465-8E1B-4A27-B3F8-D464C0A62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3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53E5-3CE7-4086-93B5-623934C9B9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22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46D4931-EDA7-460E-AFC1-7A2CCFF72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9EBEE6D-0CE5-4057-84B0-6A6624AC9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97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7C8D100-AEDC-41E9-AC49-97AEE02D9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0EE8-228C-43C7-8DD6-AEBA2D8848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7380A-1E59-4B01-BC50-386FE3E1DA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7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7891-D43C-464F-8F54-4FCDC40601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4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224E-C445-4D07-BE10-DB6940EC01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89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0A89-5343-45BF-8E85-8551D6814C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0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3E8E-D8CD-4D96-BD92-5A6DC1E0B6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3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2B53-2B80-4D40-B8A9-D57D1B7A81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76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65F8DA-893C-449A-B170-228C8987EC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20BE5504-D139-4657-9344-54B87F9FA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ctrTitle"/>
          </p:nvPr>
        </p:nvSpPr>
        <p:spPr>
          <a:xfrm>
            <a:off x="685800" y="1338976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How to perform ultrasound in labor: the fetal occiput position</a:t>
            </a:r>
            <a:endParaRPr lang="en-US" sz="4000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57" y="5480048"/>
            <a:ext cx="2044460" cy="130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olo 1"/>
          <p:cNvSpPr txBox="1">
            <a:spLocks/>
          </p:cNvSpPr>
          <p:nvPr/>
        </p:nvSpPr>
        <p:spPr bwMode="auto">
          <a:xfrm>
            <a:off x="685800" y="2809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Aly Youssef, Tullio Ghi, Gianluigi Pilu</a:t>
            </a:r>
            <a:endParaRPr lang="en-US" sz="28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latin typeface="+mj-lt"/>
              <a:ea typeface="+mn-ea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7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olo 1"/>
          <p:cNvSpPr txBox="1">
            <a:spLocks/>
          </p:cNvSpPr>
          <p:nvPr/>
        </p:nvSpPr>
        <p:spPr bwMode="auto">
          <a:xfrm>
            <a:off x="685800" y="401958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Department of Obstetrics and Gynecology</a:t>
            </a:r>
          </a:p>
          <a:p>
            <a:pPr algn="ctr" eaLnBrk="1" hangingPunct="1">
              <a:defRPr/>
            </a:pPr>
            <a:r>
              <a:rPr lang="it-IT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Sant’Orsola-Malpighi </a:t>
            </a:r>
            <a:r>
              <a:rPr lang="it-IT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University</a:t>
            </a:r>
            <a:r>
              <a:rPr lang="it-IT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 Hospital</a:t>
            </a:r>
          </a:p>
          <a:p>
            <a:pPr algn="ctr" eaLnBrk="1" hangingPunct="1">
              <a:defRPr/>
            </a:pPr>
            <a:r>
              <a:rPr lang="it-IT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University</a:t>
            </a:r>
            <a:r>
              <a:rPr lang="it-IT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 </a:t>
            </a:r>
            <a:r>
              <a:rPr lang="it-IT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of</a:t>
            </a:r>
            <a:r>
              <a:rPr lang="it-IT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 Bologna</a:t>
            </a:r>
          </a:p>
          <a:p>
            <a:pPr algn="ctr" eaLnBrk="1" hangingPunct="1">
              <a:defRPr/>
            </a:pPr>
            <a:r>
              <a:rPr lang="it-IT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latin typeface="+mj-lt"/>
                <a:ea typeface="+mn-ea"/>
              </a:rPr>
              <a:t>Italy</a:t>
            </a: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946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450850" y="1628775"/>
            <a:ext cx="836295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b="1" dirty="0"/>
              <a:t>How to: </a:t>
            </a:r>
            <a:r>
              <a:rPr lang="en-US" sz="2800" dirty="0" smtClean="0"/>
              <a:t>determine the fetal occiput position in labor</a:t>
            </a:r>
            <a:endParaRPr lang="en-US" sz="2800" dirty="0"/>
          </a:p>
          <a:p>
            <a:pPr eaLnBrk="1" hangingPunct="1"/>
            <a:endParaRPr lang="en-US" sz="3200" b="1" dirty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b="1" dirty="0"/>
              <a:t>Indication: </a:t>
            </a:r>
            <a:r>
              <a:rPr lang="en-US" sz="2800" dirty="0"/>
              <a:t>before performing instrumental </a:t>
            </a:r>
            <a:r>
              <a:rPr lang="en-US" sz="2800" dirty="0" smtClean="0"/>
              <a:t>delivery, delayed labor progress especially in advanced labor, suspected fetal malposition </a:t>
            </a:r>
            <a:endParaRPr lang="en-US" sz="2800" dirty="0"/>
          </a:p>
          <a:p>
            <a:pPr eaLnBrk="1" hangingPunct="1"/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3200" b="1" dirty="0"/>
              <a:t>Machine settings: </a:t>
            </a:r>
            <a:r>
              <a:rPr lang="en-US" sz="2800" dirty="0"/>
              <a:t>routine </a:t>
            </a:r>
            <a:r>
              <a:rPr lang="en-US" sz="2800" dirty="0" smtClean="0"/>
              <a:t>obstetric third trimester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olo 1"/>
          <p:cNvSpPr txBox="1">
            <a:spLocks/>
          </p:cNvSpPr>
          <p:nvPr/>
        </p:nvSpPr>
        <p:spPr bwMode="auto">
          <a:xfrm>
            <a:off x="685800" y="68968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The fetal spine position identification</a:t>
            </a:r>
            <a:endParaRPr lang="en-US" sz="32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7" y="1995809"/>
            <a:ext cx="4765734" cy="4513848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1</a:t>
            </a:r>
            <a:endParaRPr lang="en-US" sz="48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olo 1"/>
          <p:cNvSpPr txBox="1">
            <a:spLocks/>
          </p:cNvSpPr>
          <p:nvPr/>
        </p:nvSpPr>
        <p:spPr bwMode="auto">
          <a:xfrm>
            <a:off x="685800" y="75869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The fetal spine position identification:</a:t>
            </a:r>
          </a:p>
          <a:p>
            <a:pPr eaLnBrk="1" hangingPunct="1"/>
            <a:r>
              <a:rPr lang="it-IT" sz="3200" spc="50" dirty="0" err="1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posterior</a:t>
            </a:r>
            <a:r>
              <a:rPr lang="it-IT" sz="3200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 spine</a:t>
            </a:r>
            <a:endParaRPr lang="en-US" sz="3200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" y="2159711"/>
            <a:ext cx="9066592" cy="4525761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6824896" y="2615923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spine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9" name="Connettore 1 9"/>
          <p:cNvCxnSpPr/>
          <p:nvPr/>
        </p:nvCxnSpPr>
        <p:spPr bwMode="auto">
          <a:xfrm>
            <a:off x="8080511" y="3260785"/>
            <a:ext cx="131836" cy="20703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2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4800" b="1" spc="50" dirty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2</a:t>
            </a:r>
            <a:endParaRPr lang="en-US" sz="48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007"/>
            <a:ext cx="9144000" cy="4577074"/>
          </a:xfrm>
          <a:prstGeom prst="rect">
            <a:avLst/>
          </a:prstGeom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olo 1"/>
          <p:cNvSpPr txBox="1">
            <a:spLocks/>
          </p:cNvSpPr>
          <p:nvPr/>
        </p:nvSpPr>
        <p:spPr bwMode="auto">
          <a:xfrm>
            <a:off x="685800" y="75869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The fetal spine position identification:</a:t>
            </a:r>
          </a:p>
          <a:p>
            <a:pPr eaLnBrk="1" hangingPunct="1"/>
            <a:r>
              <a:rPr lang="it-IT" sz="3200" b="1" spc="50" dirty="0" err="1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anterior</a:t>
            </a:r>
            <a:r>
              <a:rPr lang="it-IT" sz="32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 spine</a:t>
            </a:r>
            <a:endParaRPr lang="en-US" sz="32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6548851" y="2151873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spine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9" name="Connettore 1 9"/>
          <p:cNvCxnSpPr/>
          <p:nvPr/>
        </p:nvCxnSpPr>
        <p:spPr bwMode="auto">
          <a:xfrm flipH="1">
            <a:off x="7125419" y="2838091"/>
            <a:ext cx="493760" cy="9402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2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BBE0E3">
                    <a:tint val="3000"/>
                    <a:alpha val="95000"/>
                  </a:srgbClr>
                </a:solidFill>
                <a:effectLst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3</a:t>
            </a:r>
            <a:endParaRPr lang="en-US" sz="48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BBE0E3">
                  <a:tint val="3000"/>
                  <a:alpha val="95000"/>
                </a:srgbClr>
              </a:solidFill>
              <a:effectLst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>
          <a:xfrm>
            <a:off x="1742533" y="2085878"/>
            <a:ext cx="6059617" cy="4846871"/>
          </a:xfrm>
        </p:spPr>
      </p:pic>
      <p:cxnSp>
        <p:nvCxnSpPr>
          <p:cNvPr id="6" name="Connettore 1 9"/>
          <p:cNvCxnSpPr/>
          <p:nvPr/>
        </p:nvCxnSpPr>
        <p:spPr bwMode="auto">
          <a:xfrm>
            <a:off x="3741676" y="3267326"/>
            <a:ext cx="571814" cy="8700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8" name="Titolo 1"/>
          <p:cNvSpPr txBox="1">
            <a:spLocks/>
          </p:cNvSpPr>
          <p:nvPr/>
        </p:nvSpPr>
        <p:spPr bwMode="auto">
          <a:xfrm>
            <a:off x="2080385" y="2659056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THALAMI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12" name="Connettore 1 9"/>
          <p:cNvCxnSpPr/>
          <p:nvPr/>
        </p:nvCxnSpPr>
        <p:spPr bwMode="auto">
          <a:xfrm>
            <a:off x="3236181" y="3454535"/>
            <a:ext cx="807168" cy="12054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6" name="Titolo 1"/>
          <p:cNvSpPr txBox="1">
            <a:spLocks/>
          </p:cNvSpPr>
          <p:nvPr/>
        </p:nvSpPr>
        <p:spPr bwMode="auto">
          <a:xfrm>
            <a:off x="-171309" y="4170799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OCCIPUT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17" name="Connettore 1 9"/>
          <p:cNvCxnSpPr/>
          <p:nvPr/>
        </p:nvCxnSpPr>
        <p:spPr bwMode="auto">
          <a:xfrm flipH="1">
            <a:off x="5112265" y="3008441"/>
            <a:ext cx="110902" cy="12513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8" name="Titolo 1"/>
          <p:cNvSpPr txBox="1">
            <a:spLocks/>
          </p:cNvSpPr>
          <p:nvPr/>
        </p:nvSpPr>
        <p:spPr bwMode="auto">
          <a:xfrm>
            <a:off x="4171045" y="2463235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MIDLINE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olo 1"/>
          <p:cNvSpPr txBox="1">
            <a:spLocks/>
          </p:cNvSpPr>
          <p:nvPr/>
        </p:nvSpPr>
        <p:spPr bwMode="auto">
          <a:xfrm>
            <a:off x="685800" y="72419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The fetal head: landmarks for occiput position identification </a:t>
            </a:r>
            <a:endParaRPr lang="en-US" sz="32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4</a:t>
            </a:r>
            <a:endParaRPr lang="en-US" sz="48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/>
          <a:stretch/>
        </p:blipFill>
        <p:spPr>
          <a:xfrm>
            <a:off x="1857029" y="2245596"/>
            <a:ext cx="5691117" cy="4613325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2691488" y="2050550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CEREBELLUM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12" name="Connettore 1 9"/>
          <p:cNvCxnSpPr/>
          <p:nvPr/>
        </p:nvCxnSpPr>
        <p:spPr bwMode="auto">
          <a:xfrm flipH="1">
            <a:off x="3477137" y="2621684"/>
            <a:ext cx="430675" cy="9961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6" name="Titolo 1"/>
          <p:cNvSpPr txBox="1">
            <a:spLocks/>
          </p:cNvSpPr>
          <p:nvPr/>
        </p:nvSpPr>
        <p:spPr bwMode="auto">
          <a:xfrm>
            <a:off x="202767" y="4162990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OCCIPUT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cxnSp>
        <p:nvCxnSpPr>
          <p:cNvPr id="17" name="Connettore 1 9"/>
          <p:cNvCxnSpPr/>
          <p:nvPr/>
        </p:nvCxnSpPr>
        <p:spPr bwMode="auto">
          <a:xfrm flipH="1">
            <a:off x="5487900" y="2621684"/>
            <a:ext cx="514694" cy="1614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8" name="Titolo 1"/>
          <p:cNvSpPr txBox="1">
            <a:spLocks/>
          </p:cNvSpPr>
          <p:nvPr/>
        </p:nvSpPr>
        <p:spPr bwMode="auto">
          <a:xfrm>
            <a:off x="5011137" y="2062361"/>
            <a:ext cx="2432649" cy="778535"/>
          </a:xfrm>
          <a:prstGeom prst="rect">
            <a:avLst/>
          </a:prstGeom>
          <a:noFill/>
          <a:ln>
            <a:noFill/>
          </a:ln>
          <a:effectLst>
            <a:glow>
              <a:schemeClr val="accent4">
                <a:satMod val="175000"/>
                <a:alpha val="36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rgbClr val="BBE0E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63500" dir="3600000" sx="99000" sy="99000" algn="l" rotWithShape="0">
                    <a:srgbClr val="FFFFFF">
                      <a:lumMod val="85000"/>
                      <a:alpha val="25000"/>
                    </a:srgbClr>
                  </a:outerShdw>
                </a:effectLst>
                <a:cs typeface="Arial" charset="0"/>
              </a:rPr>
              <a:t>MIDLINE</a:t>
            </a:r>
            <a:endParaRPr lang="en-US" sz="2400" b="1" spc="50" dirty="0">
              <a:ln w="13500">
                <a:solidFill>
                  <a:srgbClr val="BBE0E3">
                    <a:shade val="2500"/>
                    <a:alpha val="6500"/>
                  </a:srgb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63500" dir="3600000" sx="99000" sy="99000" algn="l" rotWithShape="0">
                  <a:srgbClr val="FFFFFF">
                    <a:lumMod val="85000"/>
                    <a:alpha val="25000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0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olo 1"/>
          <p:cNvSpPr txBox="1">
            <a:spLocks/>
          </p:cNvSpPr>
          <p:nvPr/>
        </p:nvSpPr>
        <p:spPr bwMode="auto">
          <a:xfrm>
            <a:off x="685800" y="74427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The fetal head: landmarks for occiput position identification </a:t>
            </a:r>
            <a:endParaRPr lang="en-US" sz="32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5</a:t>
            </a:r>
            <a:endParaRPr lang="en-US" sz="48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ente\Individual files\Aly\My Computer VAIO\Documents\Documents\ISUOG\how to intrapartum\MANUSCRIPT\HOW TO POSITION\OP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5987"/>
            <a:ext cx="9294524" cy="41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 bwMode="auto">
          <a:xfrm>
            <a:off x="6551324" y="3286663"/>
            <a:ext cx="327804" cy="4097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6" name="Connettore 1 5"/>
          <p:cNvCxnSpPr/>
          <p:nvPr/>
        </p:nvCxnSpPr>
        <p:spPr bwMode="auto">
          <a:xfrm flipH="1">
            <a:off x="5731815" y="3286663"/>
            <a:ext cx="163902" cy="8885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1238" y="2600862"/>
            <a:ext cx="3375804" cy="778535"/>
          </a:xfrm>
        </p:spPr>
        <p:txBody>
          <a:bodyPr/>
          <a:lstStyle/>
          <a:p>
            <a:r>
              <a:rPr lang="en-US" sz="3200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orbits</a:t>
            </a:r>
            <a:endParaRPr lang="en-US" sz="3200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35675" y="1237509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The occiput posterior position</a:t>
            </a:r>
            <a:endParaRPr lang="en-US" sz="40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6</a:t>
            </a:r>
            <a:endParaRPr lang="en-US" sz="48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tente\Individual files\Aly\My Computer VAIO\Documents\Documents\ISUOG\how to intrapartum\MANUSCRIPT\HOW TO POSITION\OA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" y="2208492"/>
            <a:ext cx="9130576" cy="41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 bwMode="auto">
          <a:xfrm>
            <a:off x="7746520" y="2763099"/>
            <a:ext cx="69012" cy="5218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0" name="Connettore 1 9"/>
          <p:cNvCxnSpPr/>
          <p:nvPr/>
        </p:nvCxnSpPr>
        <p:spPr bwMode="auto">
          <a:xfrm>
            <a:off x="6349042" y="2763099"/>
            <a:ext cx="517584" cy="9445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tx1">
                <a:alpha val="33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2" name="Titolo 1"/>
          <p:cNvSpPr txBox="1">
            <a:spLocks/>
          </p:cNvSpPr>
          <p:nvPr/>
        </p:nvSpPr>
        <p:spPr bwMode="auto">
          <a:xfrm>
            <a:off x="6800490" y="2301585"/>
            <a:ext cx="1892060" cy="46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occiput</a:t>
            </a:r>
            <a:endParaRPr lang="en-US" sz="2400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4761781" y="2151707"/>
            <a:ext cx="2432649" cy="77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cervical spine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535675" y="876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The occiput anterior position</a:t>
            </a:r>
            <a:endParaRPr lang="en-US" sz="40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7893889" y="5832953"/>
            <a:ext cx="1697965" cy="10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dist="63500" dir="3600000" sx="99000" sy="99000" algn="l" rotWithShape="0">
                    <a:schemeClr val="bg1">
                      <a:lumMod val="85000"/>
                      <a:alpha val="25000"/>
                    </a:schemeClr>
                  </a:outerShdw>
                </a:effectLst>
                <a:ea typeface="+mn-ea"/>
                <a:cs typeface="Arial" charset="0"/>
              </a:rPr>
              <a:t>7</a:t>
            </a:r>
            <a:endParaRPr lang="en-US" sz="48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dist="63500" dir="3600000" sx="99000" sy="99000" algn="l" rotWithShape="0">
                  <a:schemeClr val="bg1">
                    <a:lumMod val="85000"/>
                    <a:alpha val="25000"/>
                  </a:scheme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134</Words>
  <Application>Microsoft Office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Tema di Office</vt:lpstr>
      <vt:lpstr>How to perform ultrasound in labor: the fetal occiput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orbits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ISUOGUSR</dc:creator>
  <cp:lastModifiedBy>Alice Garrett</cp:lastModifiedBy>
  <cp:revision>75</cp:revision>
  <dcterms:created xsi:type="dcterms:W3CDTF">2013-02-10T20:23:20Z</dcterms:created>
  <dcterms:modified xsi:type="dcterms:W3CDTF">2017-05-12T12:45:13Z</dcterms:modified>
</cp:coreProperties>
</file>