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1" r:id="rId3"/>
    <p:sldId id="291" r:id="rId4"/>
    <p:sldId id="292" r:id="rId5"/>
    <p:sldId id="262" r:id="rId6"/>
    <p:sldId id="263" r:id="rId7"/>
    <p:sldId id="294" r:id="rId8"/>
    <p:sldId id="266" r:id="rId9"/>
    <p:sldId id="268" r:id="rId10"/>
    <p:sldId id="293" r:id="rId11"/>
    <p:sldId id="295" r:id="rId12"/>
    <p:sldId id="298" r:id="rId13"/>
    <p:sldId id="299" r:id="rId14"/>
    <p:sldId id="300" r:id="rId15"/>
    <p:sldId id="282" r:id="rId16"/>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1pPr>
    <a:lvl2pPr marL="4572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2pPr>
    <a:lvl3pPr marL="9144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3pPr>
    <a:lvl4pPr marL="13716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4pPr>
    <a:lvl5pPr marL="1828800" algn="l" rtl="0" eaLnBrk="0" fontAlgn="base" hangingPunct="0">
      <a:spcBef>
        <a:spcPct val="0"/>
      </a:spcBef>
      <a:spcAft>
        <a:spcPct val="0"/>
      </a:spcAft>
      <a:defRPr kern="1200">
        <a:solidFill>
          <a:schemeClr val="tx1"/>
        </a:solidFill>
        <a:latin typeface="Arial" charset="0"/>
        <a:ea typeface="ＭＳ Ｐゴシック" pitchFamily="34" charset="-128"/>
        <a:cs typeface="+mn-cs"/>
      </a:defRPr>
    </a:lvl5pPr>
    <a:lvl6pPr marL="2286000" algn="l" defTabSz="914400" rtl="0" eaLnBrk="1" latinLnBrk="0" hangingPunct="1">
      <a:defRPr kern="1200">
        <a:solidFill>
          <a:schemeClr val="tx1"/>
        </a:solidFill>
        <a:latin typeface="Arial" charset="0"/>
        <a:ea typeface="ＭＳ Ｐゴシック" pitchFamily="34" charset="-128"/>
        <a:cs typeface="+mn-cs"/>
      </a:defRPr>
    </a:lvl6pPr>
    <a:lvl7pPr marL="2743200" algn="l" defTabSz="914400" rtl="0" eaLnBrk="1" latinLnBrk="0" hangingPunct="1">
      <a:defRPr kern="1200">
        <a:solidFill>
          <a:schemeClr val="tx1"/>
        </a:solidFill>
        <a:latin typeface="Arial" charset="0"/>
        <a:ea typeface="ＭＳ Ｐゴシック" pitchFamily="34" charset="-128"/>
        <a:cs typeface="+mn-cs"/>
      </a:defRPr>
    </a:lvl7pPr>
    <a:lvl8pPr marL="3200400" algn="l" defTabSz="914400" rtl="0" eaLnBrk="1" latinLnBrk="0" hangingPunct="1">
      <a:defRPr kern="1200">
        <a:solidFill>
          <a:schemeClr val="tx1"/>
        </a:solidFill>
        <a:latin typeface="Arial" charset="0"/>
        <a:ea typeface="ＭＳ Ｐゴシック" pitchFamily="34" charset="-128"/>
        <a:cs typeface="+mn-cs"/>
      </a:defRPr>
    </a:lvl8pPr>
    <a:lvl9pPr marL="3657600" algn="l" defTabSz="914400" rtl="0" eaLnBrk="1" latinLnBrk="0" hangingPunct="1">
      <a:defRPr kern="1200">
        <a:solidFill>
          <a:schemeClr val="tx1"/>
        </a:solidFill>
        <a:latin typeface="Arial" charset="0"/>
        <a:ea typeface="ＭＳ Ｐゴシック" pitchFamily="34"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39" autoAdjust="0"/>
    <p:restoredTop sz="91743"/>
  </p:normalViewPr>
  <p:slideViewPr>
    <p:cSldViewPr>
      <p:cViewPr>
        <p:scale>
          <a:sx n="109" d="100"/>
          <a:sy n="109" d="100"/>
        </p:scale>
        <p:origin x="378"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he-IL"/>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he-IL"/>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he-IL"/>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he-IL"/>
          </a:p>
        </p:txBody>
      </p:sp>
      <p:sp>
        <p:nvSpPr>
          <p:cNvPr id="6" name="Rectangle 6"/>
          <p:cNvSpPr>
            <a:spLocks noGrp="1" noChangeArrowheads="1"/>
          </p:cNvSpPr>
          <p:nvPr>
            <p:ph type="sldNum" sz="quarter" idx="12"/>
          </p:nvPr>
        </p:nvSpPr>
        <p:spPr>
          <a:ln/>
        </p:spPr>
        <p:txBody>
          <a:bodyPr/>
          <a:lstStyle>
            <a:lvl1pPr>
              <a:defRPr/>
            </a:lvl1pPr>
          </a:lstStyle>
          <a:p>
            <a:pPr>
              <a:defRPr/>
            </a:pPr>
            <a:fld id="{031AC353-493A-4CE3-89F0-F0F46E96CEFD}" type="slidenum">
              <a:rPr lang="en-GB" altLang="en-US"/>
              <a:pPr>
                <a:defRPr/>
              </a:pPr>
              <a:t>‹#›</a:t>
            </a:fld>
            <a:endParaRPr lang="en-GB" altLang="en-US"/>
          </a:p>
        </p:txBody>
      </p:sp>
    </p:spTree>
    <p:extLst>
      <p:ext uri="{BB962C8B-B14F-4D97-AF65-F5344CB8AC3E}">
        <p14:creationId xmlns:p14="http://schemas.microsoft.com/office/powerpoint/2010/main" val="1252886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he-IL"/>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he-IL"/>
          </a:p>
        </p:txBody>
      </p:sp>
      <p:sp>
        <p:nvSpPr>
          <p:cNvPr id="6" name="Rectangle 6"/>
          <p:cNvSpPr>
            <a:spLocks noGrp="1" noChangeArrowheads="1"/>
          </p:cNvSpPr>
          <p:nvPr>
            <p:ph type="sldNum" sz="quarter" idx="12"/>
          </p:nvPr>
        </p:nvSpPr>
        <p:spPr>
          <a:ln/>
        </p:spPr>
        <p:txBody>
          <a:bodyPr/>
          <a:lstStyle>
            <a:lvl1pPr>
              <a:defRPr/>
            </a:lvl1pPr>
          </a:lstStyle>
          <a:p>
            <a:pPr>
              <a:defRPr/>
            </a:pPr>
            <a:fld id="{E9DCDF98-11B4-49EB-A94C-032068C01EA4}" type="slidenum">
              <a:rPr lang="en-GB" altLang="en-US"/>
              <a:pPr>
                <a:defRPr/>
              </a:pPr>
              <a:t>‹#›</a:t>
            </a:fld>
            <a:endParaRPr lang="en-GB" altLang="en-US"/>
          </a:p>
        </p:txBody>
      </p:sp>
    </p:spTree>
    <p:extLst>
      <p:ext uri="{BB962C8B-B14F-4D97-AF65-F5344CB8AC3E}">
        <p14:creationId xmlns:p14="http://schemas.microsoft.com/office/powerpoint/2010/main" val="514291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he-IL"/>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he-IL"/>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he-IL"/>
          </a:p>
        </p:txBody>
      </p:sp>
      <p:sp>
        <p:nvSpPr>
          <p:cNvPr id="6" name="Rectangle 6"/>
          <p:cNvSpPr>
            <a:spLocks noGrp="1" noChangeArrowheads="1"/>
          </p:cNvSpPr>
          <p:nvPr>
            <p:ph type="sldNum" sz="quarter" idx="12"/>
          </p:nvPr>
        </p:nvSpPr>
        <p:spPr>
          <a:ln/>
        </p:spPr>
        <p:txBody>
          <a:bodyPr/>
          <a:lstStyle>
            <a:lvl1pPr>
              <a:defRPr/>
            </a:lvl1pPr>
          </a:lstStyle>
          <a:p>
            <a:pPr>
              <a:defRPr/>
            </a:pPr>
            <a:fld id="{741AEFD8-7C34-40C4-BB0F-8BAF4FA466EE}" type="slidenum">
              <a:rPr lang="en-GB" altLang="en-US"/>
              <a:pPr>
                <a:defRPr/>
              </a:pPr>
              <a:t>‹#›</a:t>
            </a:fld>
            <a:endParaRPr lang="en-GB" altLang="en-US"/>
          </a:p>
        </p:txBody>
      </p:sp>
    </p:spTree>
    <p:extLst>
      <p:ext uri="{BB962C8B-B14F-4D97-AF65-F5344CB8AC3E}">
        <p14:creationId xmlns:p14="http://schemas.microsoft.com/office/powerpoint/2010/main" val="30299738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he-IL"/>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he-IL"/>
          </a:p>
        </p:txBody>
      </p:sp>
      <p:sp>
        <p:nvSpPr>
          <p:cNvPr id="6" name="Rectangle 6"/>
          <p:cNvSpPr>
            <a:spLocks noGrp="1" noChangeArrowheads="1"/>
          </p:cNvSpPr>
          <p:nvPr>
            <p:ph type="sldNum" sz="quarter" idx="12"/>
          </p:nvPr>
        </p:nvSpPr>
        <p:spPr>
          <a:ln/>
        </p:spPr>
        <p:txBody>
          <a:bodyPr/>
          <a:lstStyle>
            <a:lvl1pPr>
              <a:defRPr/>
            </a:lvl1pPr>
          </a:lstStyle>
          <a:p>
            <a:pPr>
              <a:defRPr/>
            </a:pPr>
            <a:fld id="{DF8A9AD5-36F3-478D-8AE2-3BA4A5622B61}" type="slidenum">
              <a:rPr lang="en-GB" altLang="en-US"/>
              <a:pPr>
                <a:defRPr/>
              </a:pPr>
              <a:t>‹#›</a:t>
            </a:fld>
            <a:endParaRPr lang="en-GB" altLang="en-US"/>
          </a:p>
        </p:txBody>
      </p:sp>
    </p:spTree>
    <p:extLst>
      <p:ext uri="{BB962C8B-B14F-4D97-AF65-F5344CB8AC3E}">
        <p14:creationId xmlns:p14="http://schemas.microsoft.com/office/powerpoint/2010/main" val="23295433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he-IL"/>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he-IL"/>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he-IL"/>
          </a:p>
        </p:txBody>
      </p:sp>
      <p:sp>
        <p:nvSpPr>
          <p:cNvPr id="6" name="Rectangle 6"/>
          <p:cNvSpPr>
            <a:spLocks noGrp="1" noChangeArrowheads="1"/>
          </p:cNvSpPr>
          <p:nvPr>
            <p:ph type="sldNum" sz="quarter" idx="12"/>
          </p:nvPr>
        </p:nvSpPr>
        <p:spPr>
          <a:ln/>
        </p:spPr>
        <p:txBody>
          <a:bodyPr/>
          <a:lstStyle>
            <a:lvl1pPr>
              <a:defRPr/>
            </a:lvl1pPr>
          </a:lstStyle>
          <a:p>
            <a:pPr>
              <a:defRPr/>
            </a:pPr>
            <a:fld id="{BB3F0DA8-7429-4861-B28B-E9CB405BAF1D}" type="slidenum">
              <a:rPr lang="en-GB" altLang="en-US"/>
              <a:pPr>
                <a:defRPr/>
              </a:pPr>
              <a:t>‹#›</a:t>
            </a:fld>
            <a:endParaRPr lang="en-GB" altLang="en-US"/>
          </a:p>
        </p:txBody>
      </p:sp>
    </p:spTree>
    <p:extLst>
      <p:ext uri="{BB962C8B-B14F-4D97-AF65-F5344CB8AC3E}">
        <p14:creationId xmlns:p14="http://schemas.microsoft.com/office/powerpoint/2010/main" val="25305000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he-IL"/>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he-IL"/>
          </a:p>
        </p:txBody>
      </p:sp>
      <p:sp>
        <p:nvSpPr>
          <p:cNvPr id="7" name="Rectangle 6"/>
          <p:cNvSpPr>
            <a:spLocks noGrp="1" noChangeArrowheads="1"/>
          </p:cNvSpPr>
          <p:nvPr>
            <p:ph type="sldNum" sz="quarter" idx="12"/>
          </p:nvPr>
        </p:nvSpPr>
        <p:spPr>
          <a:ln/>
        </p:spPr>
        <p:txBody>
          <a:bodyPr/>
          <a:lstStyle>
            <a:lvl1pPr>
              <a:defRPr/>
            </a:lvl1pPr>
          </a:lstStyle>
          <a:p>
            <a:pPr>
              <a:defRPr/>
            </a:pPr>
            <a:fld id="{8F67CA97-A9A7-4C0A-83F5-69154FBA2AE6}" type="slidenum">
              <a:rPr lang="en-GB" altLang="en-US"/>
              <a:pPr>
                <a:defRPr/>
              </a:pPr>
              <a:t>‹#›</a:t>
            </a:fld>
            <a:endParaRPr lang="en-GB" altLang="en-US"/>
          </a:p>
        </p:txBody>
      </p:sp>
    </p:spTree>
    <p:extLst>
      <p:ext uri="{BB962C8B-B14F-4D97-AF65-F5344CB8AC3E}">
        <p14:creationId xmlns:p14="http://schemas.microsoft.com/office/powerpoint/2010/main" val="2994002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he-IL"/>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he-IL"/>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he-IL"/>
          </a:p>
        </p:txBody>
      </p:sp>
      <p:sp>
        <p:nvSpPr>
          <p:cNvPr id="9" name="Rectangle 6"/>
          <p:cNvSpPr>
            <a:spLocks noGrp="1" noChangeArrowheads="1"/>
          </p:cNvSpPr>
          <p:nvPr>
            <p:ph type="sldNum" sz="quarter" idx="12"/>
          </p:nvPr>
        </p:nvSpPr>
        <p:spPr>
          <a:ln/>
        </p:spPr>
        <p:txBody>
          <a:bodyPr/>
          <a:lstStyle>
            <a:lvl1pPr>
              <a:defRPr/>
            </a:lvl1pPr>
          </a:lstStyle>
          <a:p>
            <a:pPr>
              <a:defRPr/>
            </a:pPr>
            <a:fld id="{E3D17623-D38C-4C2C-98F8-53A2021B3DDA}" type="slidenum">
              <a:rPr lang="en-GB" altLang="en-US"/>
              <a:pPr>
                <a:defRPr/>
              </a:pPr>
              <a:t>‹#›</a:t>
            </a:fld>
            <a:endParaRPr lang="en-GB" altLang="en-US"/>
          </a:p>
        </p:txBody>
      </p:sp>
    </p:spTree>
    <p:extLst>
      <p:ext uri="{BB962C8B-B14F-4D97-AF65-F5344CB8AC3E}">
        <p14:creationId xmlns:p14="http://schemas.microsoft.com/office/powerpoint/2010/main" val="1258363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he-IL"/>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he-IL"/>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he-IL"/>
          </a:p>
        </p:txBody>
      </p:sp>
      <p:sp>
        <p:nvSpPr>
          <p:cNvPr id="5" name="Rectangle 6"/>
          <p:cNvSpPr>
            <a:spLocks noGrp="1" noChangeArrowheads="1"/>
          </p:cNvSpPr>
          <p:nvPr>
            <p:ph type="sldNum" sz="quarter" idx="12"/>
          </p:nvPr>
        </p:nvSpPr>
        <p:spPr>
          <a:ln/>
        </p:spPr>
        <p:txBody>
          <a:bodyPr/>
          <a:lstStyle>
            <a:lvl1pPr>
              <a:defRPr/>
            </a:lvl1pPr>
          </a:lstStyle>
          <a:p>
            <a:pPr>
              <a:defRPr/>
            </a:pPr>
            <a:fld id="{0E3DE904-A5C3-4FA0-88F5-0BBFBEA6C2B8}" type="slidenum">
              <a:rPr lang="en-GB" altLang="en-US"/>
              <a:pPr>
                <a:defRPr/>
              </a:pPr>
              <a:t>‹#›</a:t>
            </a:fld>
            <a:endParaRPr lang="en-GB" altLang="en-US"/>
          </a:p>
        </p:txBody>
      </p:sp>
    </p:spTree>
    <p:extLst>
      <p:ext uri="{BB962C8B-B14F-4D97-AF65-F5344CB8AC3E}">
        <p14:creationId xmlns:p14="http://schemas.microsoft.com/office/powerpoint/2010/main" val="1347717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he-IL"/>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he-IL"/>
          </a:p>
        </p:txBody>
      </p:sp>
      <p:sp>
        <p:nvSpPr>
          <p:cNvPr id="4" name="Rectangle 6"/>
          <p:cNvSpPr>
            <a:spLocks noGrp="1" noChangeArrowheads="1"/>
          </p:cNvSpPr>
          <p:nvPr>
            <p:ph type="sldNum" sz="quarter" idx="12"/>
          </p:nvPr>
        </p:nvSpPr>
        <p:spPr>
          <a:ln/>
        </p:spPr>
        <p:txBody>
          <a:bodyPr/>
          <a:lstStyle>
            <a:lvl1pPr>
              <a:defRPr/>
            </a:lvl1pPr>
          </a:lstStyle>
          <a:p>
            <a:pPr>
              <a:defRPr/>
            </a:pPr>
            <a:fld id="{B5F7C234-8B0F-4BB6-B19B-87A1E460DE25}" type="slidenum">
              <a:rPr lang="en-GB" altLang="en-US"/>
              <a:pPr>
                <a:defRPr/>
              </a:pPr>
              <a:t>‹#›</a:t>
            </a:fld>
            <a:endParaRPr lang="en-GB" altLang="en-US"/>
          </a:p>
        </p:txBody>
      </p:sp>
    </p:spTree>
    <p:extLst>
      <p:ext uri="{BB962C8B-B14F-4D97-AF65-F5344CB8AC3E}">
        <p14:creationId xmlns:p14="http://schemas.microsoft.com/office/powerpoint/2010/main" val="1852104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he-IL"/>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he-IL"/>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he-IL"/>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he-IL"/>
          </a:p>
        </p:txBody>
      </p:sp>
      <p:sp>
        <p:nvSpPr>
          <p:cNvPr id="7" name="Rectangle 6"/>
          <p:cNvSpPr>
            <a:spLocks noGrp="1" noChangeArrowheads="1"/>
          </p:cNvSpPr>
          <p:nvPr>
            <p:ph type="sldNum" sz="quarter" idx="12"/>
          </p:nvPr>
        </p:nvSpPr>
        <p:spPr>
          <a:ln/>
        </p:spPr>
        <p:txBody>
          <a:bodyPr/>
          <a:lstStyle>
            <a:lvl1pPr>
              <a:defRPr/>
            </a:lvl1pPr>
          </a:lstStyle>
          <a:p>
            <a:pPr>
              <a:defRPr/>
            </a:pPr>
            <a:fld id="{2DFBA433-A756-45FA-9111-02B9A82DA7D3}" type="slidenum">
              <a:rPr lang="en-GB" altLang="en-US"/>
              <a:pPr>
                <a:defRPr/>
              </a:pPr>
              <a:t>‹#›</a:t>
            </a:fld>
            <a:endParaRPr lang="en-GB" altLang="en-US"/>
          </a:p>
        </p:txBody>
      </p:sp>
    </p:spTree>
    <p:extLst>
      <p:ext uri="{BB962C8B-B14F-4D97-AF65-F5344CB8AC3E}">
        <p14:creationId xmlns:p14="http://schemas.microsoft.com/office/powerpoint/2010/main" val="3020061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he-IL"/>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e-IL" noProof="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he-IL"/>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he-IL"/>
          </a:p>
        </p:txBody>
      </p:sp>
      <p:sp>
        <p:nvSpPr>
          <p:cNvPr id="7" name="Rectangle 6"/>
          <p:cNvSpPr>
            <a:spLocks noGrp="1" noChangeArrowheads="1"/>
          </p:cNvSpPr>
          <p:nvPr>
            <p:ph type="sldNum" sz="quarter" idx="12"/>
          </p:nvPr>
        </p:nvSpPr>
        <p:spPr>
          <a:ln/>
        </p:spPr>
        <p:txBody>
          <a:bodyPr/>
          <a:lstStyle>
            <a:lvl1pPr>
              <a:defRPr/>
            </a:lvl1pPr>
          </a:lstStyle>
          <a:p>
            <a:pPr>
              <a:defRPr/>
            </a:pPr>
            <a:fld id="{D039A896-ECB3-45E6-8A38-5B9FACF2AFD0}" type="slidenum">
              <a:rPr lang="en-GB" altLang="en-US"/>
              <a:pPr>
                <a:defRPr/>
              </a:pPr>
              <a:t>‹#›</a:t>
            </a:fld>
            <a:endParaRPr lang="en-GB" altLang="en-US"/>
          </a:p>
        </p:txBody>
      </p:sp>
    </p:spTree>
    <p:extLst>
      <p:ext uri="{BB962C8B-B14F-4D97-AF65-F5344CB8AC3E}">
        <p14:creationId xmlns:p14="http://schemas.microsoft.com/office/powerpoint/2010/main" val="3986708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ctr" anchorCtr="0" compatLnSpc="1">
            <a:prstTxWarp prst="textNoShape">
              <a:avLst/>
            </a:prstTxWarp>
          </a:bodyPr>
          <a:lstStyle/>
          <a:p>
            <a:pPr lvl="0"/>
            <a:r>
              <a:rPr lang="en-GB" altLang="he-IL"/>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vert="horz" wrap="square" lIns="91440" tIns="45720" rIns="91440" bIns="45720" numCol="1" anchor="t" anchorCtr="0" compatLnSpc="1">
            <a:prstTxWarp prst="textNoShape">
              <a:avLst/>
            </a:prstTxWarp>
          </a:bodyPr>
          <a:lstStyle/>
          <a:p>
            <a:pPr lvl="0"/>
            <a:r>
              <a:rPr lang="en-GB" altLang="he-IL"/>
              <a:t>Click to edit Master text styles</a:t>
            </a:r>
          </a:p>
          <a:p>
            <a:pPr lvl="1"/>
            <a:r>
              <a:rPr lang="en-GB" altLang="he-IL"/>
              <a:t>Second level</a:t>
            </a:r>
          </a:p>
          <a:p>
            <a:pPr lvl="2"/>
            <a:r>
              <a:rPr lang="en-GB" altLang="he-IL"/>
              <a:t>Third level</a:t>
            </a:r>
          </a:p>
          <a:p>
            <a:pPr lvl="3"/>
            <a:r>
              <a:rPr lang="en-GB" altLang="he-IL"/>
              <a:t>Fourth level</a:t>
            </a:r>
          </a:p>
          <a:p>
            <a:pPr lvl="4"/>
            <a:r>
              <a:rPr lang="en-GB" altLang="he-IL"/>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panose="020B0604020202020204" pitchFamily="34" charset="0"/>
              </a:defRPr>
            </a:lvl1pPr>
          </a:lstStyle>
          <a:p>
            <a:pPr>
              <a:defRPr/>
            </a:pPr>
            <a:endParaRPr lang="en-GB" altLang="he-IL"/>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panose="020B0604020202020204" pitchFamily="34" charset="0"/>
              </a:defRPr>
            </a:lvl1pPr>
          </a:lstStyle>
          <a:p>
            <a:pPr>
              <a:defRPr/>
            </a:pPr>
            <a:endParaRPr lang="en-GB" altLang="he-IL"/>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71768BDA-F78F-4332-A823-49AA7C02626B}"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ＭＳ Ｐゴシック" charset="0"/>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ＭＳ Ｐゴシック" charset="0"/>
        </a:defRPr>
      </a:lvl2pPr>
      <a:lvl3pPr algn="ctr" rtl="0" eaLnBrk="0" fontAlgn="base" hangingPunct="0">
        <a:spcBef>
          <a:spcPct val="0"/>
        </a:spcBef>
        <a:spcAft>
          <a:spcPct val="0"/>
        </a:spcAft>
        <a:defRPr sz="4400">
          <a:solidFill>
            <a:schemeClr val="tx2"/>
          </a:solidFill>
          <a:latin typeface="Arial" panose="020B0604020202020204" pitchFamily="34" charset="0"/>
          <a:ea typeface="ＭＳ Ｐゴシック" charset="0"/>
        </a:defRPr>
      </a:lvl3pPr>
      <a:lvl4pPr algn="ctr" rtl="0" eaLnBrk="0" fontAlgn="base" hangingPunct="0">
        <a:spcBef>
          <a:spcPct val="0"/>
        </a:spcBef>
        <a:spcAft>
          <a:spcPct val="0"/>
        </a:spcAft>
        <a:defRPr sz="4400">
          <a:solidFill>
            <a:schemeClr val="tx2"/>
          </a:solidFill>
          <a:latin typeface="Arial" panose="020B0604020202020204" pitchFamily="34" charset="0"/>
          <a:ea typeface="ＭＳ Ｐゴシック" charset="0"/>
        </a:defRPr>
      </a:lvl4pPr>
      <a:lvl5pPr algn="ctr" rtl="0" eaLnBrk="0" fontAlgn="base" hangingPunct="0">
        <a:spcBef>
          <a:spcPct val="0"/>
        </a:spcBef>
        <a:spcAft>
          <a:spcPct val="0"/>
        </a:spcAft>
        <a:defRPr sz="4400">
          <a:solidFill>
            <a:schemeClr val="tx2"/>
          </a:solidFill>
          <a:latin typeface="Arial" panose="020B0604020202020204" pitchFamily="34" charset="0"/>
          <a:ea typeface="ＭＳ Ｐゴシック"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ＭＳ Ｐゴシック" charset="0"/>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ＭＳ Ｐゴシック" charset="0"/>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ＭＳ Ｐゴシック" charset="0"/>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ＭＳ Ｐゴシック" charset="0"/>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ＭＳ Ｐゴシック" charset="0"/>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7.tiff"/><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7"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6.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15875"/>
            <a:ext cx="9144000" cy="923925"/>
            <a:chOff x="0" y="3755"/>
            <a:chExt cx="5760" cy="582"/>
          </a:xfrm>
        </p:grpSpPr>
        <p:pic>
          <p:nvPicPr>
            <p:cNvPr id="205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051" name="Group 2"/>
          <p:cNvGrpSpPr>
            <a:grpSpLocks/>
          </p:cNvGrpSpPr>
          <p:nvPr/>
        </p:nvGrpSpPr>
        <p:grpSpPr bwMode="auto">
          <a:xfrm>
            <a:off x="0" y="0"/>
            <a:ext cx="9144000" cy="923925"/>
            <a:chOff x="0" y="3755"/>
            <a:chExt cx="5760" cy="582"/>
          </a:xfrm>
        </p:grpSpPr>
        <p:pic>
          <p:nvPicPr>
            <p:cNvPr id="205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7"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52" name="Text Box 5"/>
          <p:cNvSpPr txBox="1">
            <a:spLocks noChangeArrowheads="1"/>
          </p:cNvSpPr>
          <p:nvPr/>
        </p:nvSpPr>
        <p:spPr bwMode="auto">
          <a:xfrm>
            <a:off x="228600" y="1295400"/>
            <a:ext cx="8748713"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n-GB" altLang="en-US" b="1" dirty="0">
                <a:solidFill>
                  <a:srgbClr val="000000"/>
                </a:solidFill>
              </a:rPr>
              <a:t>UOG Journal Club: February 2018</a:t>
            </a:r>
          </a:p>
        </p:txBody>
      </p:sp>
      <p:sp>
        <p:nvSpPr>
          <p:cNvPr id="2053" name="TextBox 1"/>
          <p:cNvSpPr txBox="1">
            <a:spLocks noChangeArrowheads="1"/>
          </p:cNvSpPr>
          <p:nvPr/>
        </p:nvSpPr>
        <p:spPr bwMode="auto">
          <a:xfrm>
            <a:off x="125413" y="2139950"/>
            <a:ext cx="8893175" cy="23083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FontTx/>
              <a:buNone/>
            </a:pPr>
            <a:r>
              <a:rPr lang="en-US" altLang="en-US" sz="1800" b="1" dirty="0"/>
              <a:t>First-trimester prediction of surgical outcome in </a:t>
            </a:r>
            <a:r>
              <a:rPr lang="en-US" altLang="en-US" sz="1800" b="1" dirty="0" smtClean="0"/>
              <a:t>abnormally</a:t>
            </a:r>
          </a:p>
          <a:p>
            <a:pPr algn="ctr">
              <a:buFontTx/>
              <a:buNone/>
            </a:pPr>
            <a:r>
              <a:rPr lang="en-US" altLang="en-US" sz="1800" b="1" dirty="0" smtClean="0"/>
              <a:t>invasive </a:t>
            </a:r>
            <a:r>
              <a:rPr lang="en-US" altLang="en-US" sz="1800" b="1" dirty="0"/>
              <a:t>placenta using the cross-over sign</a:t>
            </a:r>
          </a:p>
          <a:p>
            <a:pPr algn="ctr">
              <a:buFontTx/>
              <a:buNone/>
            </a:pPr>
            <a:endParaRPr lang="en-US" altLang="en-US" sz="1800" b="1" dirty="0"/>
          </a:p>
          <a:p>
            <a:pPr algn="ctr">
              <a:buNone/>
            </a:pPr>
            <a:r>
              <a:rPr lang="it-IT" sz="1800" dirty="0"/>
              <a:t>G. </a:t>
            </a:r>
            <a:r>
              <a:rPr lang="it-IT" sz="1800" dirty="0"/>
              <a:t>Calì, </a:t>
            </a:r>
            <a:r>
              <a:rPr lang="it-IT" sz="1800" dirty="0"/>
              <a:t>F. Forlani, G. Minneci, F. Foti, S. </a:t>
            </a:r>
            <a:r>
              <a:rPr lang="it-IT" sz="1800" dirty="0" smtClean="0"/>
              <a:t>Di </a:t>
            </a:r>
            <a:r>
              <a:rPr lang="it-IT" sz="1800" dirty="0"/>
              <a:t>Liberto, A. Familiari,</a:t>
            </a:r>
          </a:p>
          <a:p>
            <a:pPr algn="ctr">
              <a:buNone/>
            </a:pPr>
            <a:r>
              <a:rPr lang="it-IT" sz="1800" dirty="0"/>
              <a:t>G. Scambia and F. </a:t>
            </a:r>
            <a:r>
              <a:rPr lang="it-IT" sz="1800" dirty="0" smtClean="0"/>
              <a:t>D’Antonio</a:t>
            </a:r>
            <a:endParaRPr lang="en-US" altLang="en-US" sz="1800" b="1" dirty="0"/>
          </a:p>
          <a:p>
            <a:pPr>
              <a:buFontTx/>
              <a:buNone/>
            </a:pPr>
            <a:endParaRPr lang="sv-SE" altLang="en-US" sz="1800" dirty="0"/>
          </a:p>
          <a:p>
            <a:pPr algn="ctr" eaLnBrk="1" hangingPunct="1">
              <a:spcBef>
                <a:spcPct val="0"/>
              </a:spcBef>
              <a:spcAft>
                <a:spcPts val="600"/>
              </a:spcAft>
              <a:buFontTx/>
              <a:buNone/>
            </a:pPr>
            <a:r>
              <a:rPr lang="it-IT" altLang="en-US" sz="1800" i="1" dirty="0"/>
              <a:t>Volume </a:t>
            </a:r>
            <a:r>
              <a:rPr lang="it-IT" altLang="en-US" sz="1800" i="1" dirty="0" smtClean="0"/>
              <a:t>51, </a:t>
            </a:r>
            <a:r>
              <a:rPr lang="it-IT" altLang="en-US" sz="1800" i="1" dirty="0"/>
              <a:t>Issue </a:t>
            </a:r>
            <a:r>
              <a:rPr lang="it-IT" altLang="en-US" sz="1800" i="1" dirty="0" smtClean="0"/>
              <a:t>2, </a:t>
            </a:r>
            <a:r>
              <a:rPr lang="it-IT" altLang="en-US" sz="1800" i="1" dirty="0" smtClean="0"/>
              <a:t>pages 184</a:t>
            </a:r>
            <a:r>
              <a:rPr lang="en-GB" sz="1800" dirty="0"/>
              <a:t>–</a:t>
            </a:r>
            <a:r>
              <a:rPr lang="it-IT" altLang="en-US" sz="1800" i="1" dirty="0" smtClean="0"/>
              <a:t>188</a:t>
            </a:r>
            <a:endParaRPr lang="en-GB" altLang="en-US" sz="1800" b="1" dirty="0"/>
          </a:p>
        </p:txBody>
      </p:sp>
      <p:sp>
        <p:nvSpPr>
          <p:cNvPr id="2054" name="TextBox 2"/>
          <p:cNvSpPr txBox="1">
            <a:spLocks noChangeArrowheads="1"/>
          </p:cNvSpPr>
          <p:nvPr/>
        </p:nvSpPr>
        <p:spPr bwMode="auto">
          <a:xfrm>
            <a:off x="2195513" y="5392738"/>
            <a:ext cx="5038725" cy="677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r>
              <a:rPr lang="en-GB" altLang="en-US" sz="1900">
                <a:solidFill>
                  <a:srgbClr val="000000"/>
                </a:solidFill>
              </a:rPr>
              <a:t>Journal Club slides prepared by Dr Yael Raz</a:t>
            </a:r>
          </a:p>
          <a:p>
            <a:pPr algn="ctr" eaLnBrk="1" hangingPunct="1">
              <a:spcBef>
                <a:spcPct val="0"/>
              </a:spcBef>
              <a:buFontTx/>
              <a:buNone/>
            </a:pPr>
            <a:r>
              <a:rPr lang="en-GB" altLang="en-US" sz="1900">
                <a:solidFill>
                  <a:srgbClr val="000000"/>
                </a:solidFill>
              </a:rPr>
              <a:t>(UOG Editor for Trainees)</a:t>
            </a:r>
          </a:p>
        </p:txBody>
      </p:sp>
      <p:pic>
        <p:nvPicPr>
          <p:cNvPr id="2055" name="Picture 51" descr="\\ISUOG-DC01\users\ostirrup\Desktop\Journal Club logo.tif"/>
          <p:cNvPicPr>
            <a:picLocks noChangeAspect="1" noChangeArrowheads="1"/>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50825" y="5080000"/>
            <a:ext cx="1576388" cy="130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2"/>
          <p:cNvGrpSpPr>
            <a:grpSpLocks/>
          </p:cNvGrpSpPr>
          <p:nvPr/>
        </p:nvGrpSpPr>
        <p:grpSpPr bwMode="auto">
          <a:xfrm>
            <a:off x="0" y="-15875"/>
            <a:ext cx="9144000" cy="923925"/>
            <a:chOff x="0" y="3755"/>
            <a:chExt cx="5760" cy="582"/>
          </a:xfrm>
        </p:grpSpPr>
        <p:pic>
          <p:nvPicPr>
            <p:cNvPr id="13328"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9"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15" name="Group 2"/>
          <p:cNvGrpSpPr>
            <a:grpSpLocks/>
          </p:cNvGrpSpPr>
          <p:nvPr/>
        </p:nvGrpSpPr>
        <p:grpSpPr bwMode="auto">
          <a:xfrm>
            <a:off x="0" y="0"/>
            <a:ext cx="9144000" cy="923925"/>
            <a:chOff x="0" y="3755"/>
            <a:chExt cx="5760" cy="582"/>
          </a:xfrm>
        </p:grpSpPr>
        <p:pic>
          <p:nvPicPr>
            <p:cNvPr id="13326"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16" name="Group 2"/>
          <p:cNvGrpSpPr>
            <a:grpSpLocks/>
          </p:cNvGrpSpPr>
          <p:nvPr/>
        </p:nvGrpSpPr>
        <p:grpSpPr bwMode="auto">
          <a:xfrm>
            <a:off x="0" y="-15875"/>
            <a:ext cx="9144000" cy="923925"/>
            <a:chOff x="0" y="3755"/>
            <a:chExt cx="5760" cy="582"/>
          </a:xfrm>
        </p:grpSpPr>
        <p:pic>
          <p:nvPicPr>
            <p:cNvPr id="13324"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5"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7"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sp>
        <p:nvSpPr>
          <p:cNvPr id="18" name="Text Box 5"/>
          <p:cNvSpPr txBox="1">
            <a:spLocks noChangeArrowheads="1"/>
          </p:cNvSpPr>
          <p:nvPr/>
        </p:nvSpPr>
        <p:spPr bwMode="auto">
          <a:xfrm>
            <a:off x="0" y="1062491"/>
            <a:ext cx="9144000" cy="566309"/>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n-US" altLang="en-US" sz="1400" b="1" dirty="0">
                <a:solidFill>
                  <a:schemeClr val="bg1"/>
                </a:solidFill>
              </a:rPr>
              <a:t>First-trimester prediction of surgical outcome in abnormally invasive placenta using the cross-over sign</a:t>
            </a:r>
          </a:p>
          <a:p>
            <a:pPr algn="ctr">
              <a:buNone/>
            </a:pPr>
            <a:r>
              <a:rPr lang="it-IT" altLang="en-US" sz="1400" i="1" dirty="0">
                <a:solidFill>
                  <a:schemeClr val="bg1"/>
                </a:solidFill>
              </a:rPr>
              <a:t>Calì et </a:t>
            </a:r>
            <a:r>
              <a:rPr lang="it-IT" altLang="en-US" sz="1400" i="1" dirty="0">
                <a:solidFill>
                  <a:schemeClr val="bg1"/>
                </a:solidFill>
              </a:rPr>
              <a:t>al., UOG 2018 </a:t>
            </a:r>
            <a:endParaRPr lang="en-GB" altLang="en-US" sz="1400" i="1" dirty="0">
              <a:solidFill>
                <a:schemeClr val="bg1"/>
              </a:solidFill>
            </a:endParaRPr>
          </a:p>
        </p:txBody>
      </p:sp>
      <p:sp>
        <p:nvSpPr>
          <p:cNvPr id="14" name="TextBox 13"/>
          <p:cNvSpPr txBox="1">
            <a:spLocks noChangeArrowheads="1"/>
          </p:cNvSpPr>
          <p:nvPr/>
        </p:nvSpPr>
        <p:spPr bwMode="auto">
          <a:xfrm>
            <a:off x="228600" y="1628800"/>
            <a:ext cx="86423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None/>
            </a:pPr>
            <a:r>
              <a:rPr lang="en-GB" altLang="en-US" sz="2800" b="1" dirty="0" smtClean="0"/>
              <a:t>Results - </a:t>
            </a:r>
            <a:r>
              <a:rPr lang="en-GB" altLang="en-US" sz="2400" dirty="0"/>
              <a:t>P</a:t>
            </a:r>
            <a:r>
              <a:rPr lang="en-GB" sz="2400" dirty="0" smtClean="0"/>
              <a:t>regnancy </a:t>
            </a:r>
            <a:r>
              <a:rPr lang="en-GB" sz="2400" dirty="0"/>
              <a:t>and operative </a:t>
            </a:r>
            <a:r>
              <a:rPr lang="en-GB" sz="2400" dirty="0" smtClean="0"/>
              <a:t>outcomes</a:t>
            </a:r>
            <a:endParaRPr lang="en-GB" altLang="en-US" sz="2400" b="1" dirty="0"/>
          </a:p>
        </p:txBody>
      </p:sp>
      <p:sp>
        <p:nvSpPr>
          <p:cNvPr id="15" name="Content Placeholder 2"/>
          <p:cNvSpPr txBox="1">
            <a:spLocks/>
          </p:cNvSpPr>
          <p:nvPr/>
        </p:nvSpPr>
        <p:spPr bwMode="auto">
          <a:xfrm>
            <a:off x="179388" y="2503488"/>
            <a:ext cx="8821737" cy="322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defRPr/>
            </a:pPr>
            <a:endParaRPr lang="en-US" sz="2000" dirty="0"/>
          </a:p>
          <a:p>
            <a:pPr>
              <a:defRPr/>
            </a:pPr>
            <a:endParaRPr lang="en-US" sz="2000" dirty="0"/>
          </a:p>
          <a:p>
            <a:pPr>
              <a:defRPr/>
            </a:pPr>
            <a:endParaRPr lang="en-US" sz="2000" dirty="0"/>
          </a:p>
        </p:txBody>
      </p:sp>
      <p:sp>
        <p:nvSpPr>
          <p:cNvPr id="16" name="Content Placeholder 2"/>
          <p:cNvSpPr txBox="1">
            <a:spLocks/>
          </p:cNvSpPr>
          <p:nvPr/>
        </p:nvSpPr>
        <p:spPr bwMode="auto">
          <a:xfrm>
            <a:off x="179512" y="2367743"/>
            <a:ext cx="8821737" cy="41576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defRPr/>
            </a:pPr>
            <a:r>
              <a:rPr lang="en-US" sz="1800" dirty="0"/>
              <a:t>Pregnancies with COS-1 were delivered earlier than those with either COS-2+ (</a:t>
            </a:r>
            <a:r>
              <a:rPr lang="en-US" sz="1800" i="1" dirty="0"/>
              <a:t>P </a:t>
            </a:r>
            <a:r>
              <a:rPr lang="en-US" sz="1800" dirty="0"/>
              <a:t>= 0.0001) or COS-2− (</a:t>
            </a:r>
            <a:r>
              <a:rPr lang="en-US" sz="1800" i="1" dirty="0"/>
              <a:t>P </a:t>
            </a:r>
            <a:r>
              <a:rPr lang="en-US" sz="1800" dirty="0"/>
              <a:t>= 0.0001</a:t>
            </a:r>
            <a:r>
              <a:rPr lang="en-US" sz="1800" dirty="0" smtClean="0"/>
              <a:t>)</a:t>
            </a:r>
            <a:endParaRPr lang="en-US" sz="1800" dirty="0"/>
          </a:p>
          <a:p>
            <a:pPr>
              <a:defRPr/>
            </a:pPr>
            <a:endParaRPr lang="en-US" sz="1800" dirty="0" smtClean="0"/>
          </a:p>
          <a:p>
            <a:pPr>
              <a:defRPr/>
            </a:pPr>
            <a:r>
              <a:rPr lang="en-US" sz="1800" dirty="0"/>
              <a:t>P</a:t>
            </a:r>
            <a:r>
              <a:rPr lang="en-US" sz="1800" dirty="0" smtClean="0"/>
              <a:t>regnancies </a:t>
            </a:r>
            <a:r>
              <a:rPr lang="en-US" sz="1800" dirty="0"/>
              <a:t>with COS-2+ were delivered earlier than </a:t>
            </a:r>
            <a:r>
              <a:rPr lang="en-US" sz="1800" dirty="0" smtClean="0"/>
              <a:t>those </a:t>
            </a:r>
            <a:r>
              <a:rPr lang="en-US" sz="1800" dirty="0"/>
              <a:t>with </a:t>
            </a:r>
            <a:r>
              <a:rPr lang="en-US" sz="1800" dirty="0" smtClean="0"/>
              <a:t>COS-2– </a:t>
            </a:r>
            <a:r>
              <a:rPr lang="en-US" sz="1800" dirty="0"/>
              <a:t>(</a:t>
            </a:r>
            <a:r>
              <a:rPr lang="en-US" sz="1800" i="1" dirty="0"/>
              <a:t>P </a:t>
            </a:r>
            <a:r>
              <a:rPr lang="en-US" sz="1800" dirty="0"/>
              <a:t>= 0.01). </a:t>
            </a:r>
            <a:endParaRPr lang="en-US" sz="1800" dirty="0" smtClean="0"/>
          </a:p>
          <a:p>
            <a:pPr marL="0" indent="0">
              <a:buNone/>
              <a:defRPr/>
            </a:pPr>
            <a:endParaRPr lang="en-US" sz="1800" dirty="0" smtClean="0"/>
          </a:p>
          <a:p>
            <a:pPr>
              <a:defRPr/>
            </a:pPr>
            <a:r>
              <a:rPr lang="en-US" sz="1800" dirty="0"/>
              <a:t>I</a:t>
            </a:r>
            <a:r>
              <a:rPr lang="en-US" sz="1800" dirty="0" smtClean="0"/>
              <a:t>atrogenic </a:t>
            </a:r>
            <a:r>
              <a:rPr lang="en-US" sz="1800" dirty="0"/>
              <a:t>preterm birth at </a:t>
            </a:r>
            <a:r>
              <a:rPr lang="en-US" sz="1800" dirty="0" smtClean="0"/>
              <a:t>&lt;34 </a:t>
            </a:r>
            <a:r>
              <a:rPr lang="en-US" sz="1800" dirty="0"/>
              <a:t>weeks’ gestation was higher in pregnancies with COS-1 </a:t>
            </a:r>
            <a:r>
              <a:rPr lang="en-US" sz="1800" dirty="0" smtClean="0"/>
              <a:t>than </a:t>
            </a:r>
            <a:r>
              <a:rPr lang="en-US" sz="1800" dirty="0"/>
              <a:t>those with COS-2+ (</a:t>
            </a:r>
            <a:r>
              <a:rPr lang="en-US" sz="1800" i="1" dirty="0"/>
              <a:t>P </a:t>
            </a:r>
            <a:r>
              <a:rPr lang="en-US" sz="1800" dirty="0"/>
              <a:t>= 0.0001) or COS-2− (</a:t>
            </a:r>
            <a:r>
              <a:rPr lang="en-US" sz="1800" i="1" dirty="0"/>
              <a:t>P </a:t>
            </a:r>
            <a:r>
              <a:rPr lang="en-US" sz="1800" dirty="0"/>
              <a:t>= 0.0001</a:t>
            </a:r>
            <a:r>
              <a:rPr lang="en-US" sz="1800" dirty="0" smtClean="0"/>
              <a:t>).</a:t>
            </a:r>
          </a:p>
          <a:p>
            <a:pPr marL="0" indent="0">
              <a:buNone/>
              <a:defRPr/>
            </a:pPr>
            <a:endParaRPr lang="en-US" sz="1800" dirty="0" smtClean="0"/>
          </a:p>
          <a:p>
            <a:pPr>
              <a:defRPr/>
            </a:pPr>
            <a:r>
              <a:rPr lang="en-US" sz="1800" dirty="0" smtClean="0"/>
              <a:t>There </a:t>
            </a:r>
            <a:r>
              <a:rPr lang="en-US" sz="1800" dirty="0"/>
              <a:t>was no difference in the length of hospital stay </a:t>
            </a:r>
            <a:r>
              <a:rPr lang="en-US" sz="1800" dirty="0" smtClean="0"/>
              <a:t>among COS categories. </a:t>
            </a:r>
          </a:p>
          <a:p>
            <a:pPr marL="0" indent="0">
              <a:buNone/>
              <a:defRPr/>
            </a:pPr>
            <a:endParaRPr lang="en-US" sz="1800" dirty="0" smtClean="0"/>
          </a:p>
          <a:p>
            <a:pPr>
              <a:defRPr/>
            </a:pPr>
            <a:r>
              <a:rPr lang="en-US" sz="1800" dirty="0"/>
              <a:t>N</a:t>
            </a:r>
            <a:r>
              <a:rPr lang="en-US" sz="1800" dirty="0" smtClean="0"/>
              <a:t>one </a:t>
            </a:r>
            <a:r>
              <a:rPr lang="en-US" sz="1800" dirty="0"/>
              <a:t>of the women who underwent surgery was admitted to an intensive care unit. </a:t>
            </a:r>
            <a:endParaRPr lang="en-US" sz="2000" dirty="0"/>
          </a:p>
          <a:p>
            <a:pPr>
              <a:defRPr/>
            </a:pPr>
            <a:endParaRPr lang="en-US" sz="2000" dirty="0"/>
          </a:p>
        </p:txBody>
      </p:sp>
    </p:spTree>
    <p:extLst>
      <p:ext uri="{BB962C8B-B14F-4D97-AF65-F5344CB8AC3E}">
        <p14:creationId xmlns:p14="http://schemas.microsoft.com/office/powerpoint/2010/main" val="22243782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2"/>
          <p:cNvGrpSpPr>
            <a:grpSpLocks/>
          </p:cNvGrpSpPr>
          <p:nvPr/>
        </p:nvGrpSpPr>
        <p:grpSpPr bwMode="auto">
          <a:xfrm>
            <a:off x="0" y="-15875"/>
            <a:ext cx="9144000" cy="923925"/>
            <a:chOff x="0" y="3755"/>
            <a:chExt cx="5760" cy="582"/>
          </a:xfrm>
        </p:grpSpPr>
        <p:pic>
          <p:nvPicPr>
            <p:cNvPr id="13328"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9"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15" name="Group 2"/>
          <p:cNvGrpSpPr>
            <a:grpSpLocks/>
          </p:cNvGrpSpPr>
          <p:nvPr/>
        </p:nvGrpSpPr>
        <p:grpSpPr bwMode="auto">
          <a:xfrm>
            <a:off x="0" y="0"/>
            <a:ext cx="9144000" cy="923925"/>
            <a:chOff x="0" y="3755"/>
            <a:chExt cx="5760" cy="582"/>
          </a:xfrm>
        </p:grpSpPr>
        <p:pic>
          <p:nvPicPr>
            <p:cNvPr id="13326"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16" name="Group 2"/>
          <p:cNvGrpSpPr>
            <a:grpSpLocks/>
          </p:cNvGrpSpPr>
          <p:nvPr/>
        </p:nvGrpSpPr>
        <p:grpSpPr bwMode="auto">
          <a:xfrm>
            <a:off x="0" y="-15875"/>
            <a:ext cx="9144000" cy="923925"/>
            <a:chOff x="0" y="3755"/>
            <a:chExt cx="5760" cy="582"/>
          </a:xfrm>
        </p:grpSpPr>
        <p:pic>
          <p:nvPicPr>
            <p:cNvPr id="13324"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5"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7"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sp>
        <p:nvSpPr>
          <p:cNvPr id="18" name="Text Box 5"/>
          <p:cNvSpPr txBox="1">
            <a:spLocks noChangeArrowheads="1"/>
          </p:cNvSpPr>
          <p:nvPr/>
        </p:nvSpPr>
        <p:spPr bwMode="auto">
          <a:xfrm>
            <a:off x="0" y="1062491"/>
            <a:ext cx="9144000" cy="566309"/>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n-US" altLang="en-US" sz="1400" b="1" dirty="0">
                <a:solidFill>
                  <a:schemeClr val="bg1"/>
                </a:solidFill>
              </a:rPr>
              <a:t>First-trimester prediction of surgical outcome in abnormally invasive placenta using the cross-over sign</a:t>
            </a:r>
          </a:p>
          <a:p>
            <a:pPr algn="ctr">
              <a:buNone/>
            </a:pPr>
            <a:r>
              <a:rPr lang="it-IT" altLang="en-US" sz="1400" i="1" dirty="0">
                <a:solidFill>
                  <a:schemeClr val="bg1"/>
                </a:solidFill>
              </a:rPr>
              <a:t>Calì </a:t>
            </a:r>
            <a:r>
              <a:rPr lang="it-IT" altLang="en-US" sz="1400" i="1" dirty="0">
                <a:solidFill>
                  <a:schemeClr val="bg1"/>
                </a:solidFill>
              </a:rPr>
              <a:t>et al., UOG 2018 </a:t>
            </a:r>
            <a:endParaRPr lang="en-GB" altLang="en-US" sz="1400" i="1" dirty="0">
              <a:solidFill>
                <a:schemeClr val="bg1"/>
              </a:solidFill>
            </a:endParaRPr>
          </a:p>
        </p:txBody>
      </p:sp>
      <p:sp>
        <p:nvSpPr>
          <p:cNvPr id="14" name="TextBox 13"/>
          <p:cNvSpPr txBox="1">
            <a:spLocks noChangeArrowheads="1"/>
          </p:cNvSpPr>
          <p:nvPr/>
        </p:nvSpPr>
        <p:spPr bwMode="auto">
          <a:xfrm>
            <a:off x="228600" y="1628800"/>
            <a:ext cx="86423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None/>
            </a:pPr>
            <a:r>
              <a:rPr lang="en-GB" altLang="en-US" sz="2800" b="1" dirty="0" smtClean="0"/>
              <a:t>Discussion</a:t>
            </a:r>
            <a:endParaRPr lang="en-GB" altLang="en-US" sz="2800" b="1" dirty="0"/>
          </a:p>
        </p:txBody>
      </p:sp>
      <p:sp>
        <p:nvSpPr>
          <p:cNvPr id="15" name="Content Placeholder 2"/>
          <p:cNvSpPr txBox="1">
            <a:spLocks/>
          </p:cNvSpPr>
          <p:nvPr/>
        </p:nvSpPr>
        <p:spPr bwMode="auto">
          <a:xfrm>
            <a:off x="179388" y="2503488"/>
            <a:ext cx="8821737" cy="322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defRPr/>
            </a:pPr>
            <a:endParaRPr lang="en-US" sz="2000" dirty="0"/>
          </a:p>
          <a:p>
            <a:pPr>
              <a:defRPr/>
            </a:pPr>
            <a:endParaRPr lang="en-US" sz="2000" dirty="0"/>
          </a:p>
          <a:p>
            <a:pPr>
              <a:defRPr/>
            </a:pPr>
            <a:endParaRPr lang="en-US" sz="2000" dirty="0"/>
          </a:p>
        </p:txBody>
      </p:sp>
      <p:sp>
        <p:nvSpPr>
          <p:cNvPr id="16" name="Content Placeholder 2"/>
          <p:cNvSpPr txBox="1">
            <a:spLocks/>
          </p:cNvSpPr>
          <p:nvPr/>
        </p:nvSpPr>
        <p:spPr bwMode="auto">
          <a:xfrm>
            <a:off x="179512" y="2175945"/>
            <a:ext cx="8821737" cy="4445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lnSpc>
                <a:spcPct val="110000"/>
              </a:lnSpc>
              <a:defRPr/>
            </a:pPr>
            <a:r>
              <a:rPr lang="en-US" sz="1800" b="1" dirty="0" smtClean="0"/>
              <a:t>Key findings</a:t>
            </a:r>
          </a:p>
          <a:p>
            <a:pPr>
              <a:lnSpc>
                <a:spcPct val="110000"/>
              </a:lnSpc>
              <a:buFontTx/>
              <a:buChar char="-"/>
              <a:defRPr/>
            </a:pPr>
            <a:r>
              <a:rPr lang="en-US" sz="1800" dirty="0" smtClean="0"/>
              <a:t>Assessment </a:t>
            </a:r>
            <a:r>
              <a:rPr lang="en-US" sz="1800" dirty="0"/>
              <a:t>of COS in the first trimester may help in stratifying women at higher risk for intra- and postoperative complications. </a:t>
            </a:r>
          </a:p>
          <a:p>
            <a:pPr marL="0" indent="0">
              <a:lnSpc>
                <a:spcPct val="110000"/>
              </a:lnSpc>
              <a:buNone/>
              <a:defRPr/>
            </a:pPr>
            <a:endParaRPr lang="en-US" sz="1800" dirty="0" smtClean="0"/>
          </a:p>
          <a:p>
            <a:pPr>
              <a:lnSpc>
                <a:spcPct val="110000"/>
              </a:lnSpc>
              <a:defRPr/>
            </a:pPr>
            <a:r>
              <a:rPr lang="en-US" sz="1800" b="1" dirty="0"/>
              <a:t>Implications for practice</a:t>
            </a:r>
          </a:p>
          <a:p>
            <a:pPr>
              <a:lnSpc>
                <a:spcPct val="110000"/>
              </a:lnSpc>
              <a:buFontTx/>
              <a:buChar char="-"/>
              <a:defRPr/>
            </a:pPr>
            <a:r>
              <a:rPr lang="en-US" sz="1800" dirty="0" smtClean="0"/>
              <a:t>First</a:t>
            </a:r>
            <a:r>
              <a:rPr lang="en-US" sz="1800" dirty="0"/>
              <a:t>-trimester diagnosis </a:t>
            </a:r>
            <a:r>
              <a:rPr lang="en-US" sz="1800" dirty="0" smtClean="0"/>
              <a:t>is critical, as many </a:t>
            </a:r>
            <a:r>
              <a:rPr lang="en-US" sz="1800" dirty="0"/>
              <a:t>CSPs are misdiagnosed as threatened miscarriage, miscarriage or simply intrauterine pregnancy. This may lead to curettage for presumed failed pregnancy, </a:t>
            </a:r>
            <a:r>
              <a:rPr lang="en-US" sz="1800" dirty="0" smtClean="0"/>
              <a:t>resulting </a:t>
            </a:r>
            <a:r>
              <a:rPr lang="en-US" sz="1800" dirty="0"/>
              <a:t>in profuse bleeding and emergency surgical interventions. </a:t>
            </a:r>
            <a:endParaRPr lang="en-US" sz="1800" dirty="0" smtClean="0"/>
          </a:p>
          <a:p>
            <a:pPr>
              <a:lnSpc>
                <a:spcPct val="110000"/>
              </a:lnSpc>
              <a:buFontTx/>
              <a:buChar char="-"/>
              <a:defRPr/>
            </a:pPr>
            <a:r>
              <a:rPr lang="en-US" sz="1800" dirty="0" smtClean="0"/>
              <a:t>Assessment </a:t>
            </a:r>
            <a:r>
              <a:rPr lang="en-US" sz="1800" dirty="0"/>
              <a:t>of COS can be used to predict the evolution of CSP towards the most severe variants of AIP, such as placenta </a:t>
            </a:r>
            <a:r>
              <a:rPr lang="en-US" sz="1800" dirty="0" err="1"/>
              <a:t>percreta</a:t>
            </a:r>
            <a:r>
              <a:rPr lang="en-US" sz="1800" dirty="0"/>
              <a:t>, and assist in solving the dilemma whether termination of pregnancy should be the only therapeutic option offered to women with a first-trimester diagnosis of CSP</a:t>
            </a:r>
            <a:r>
              <a:rPr lang="en-US" sz="1800" dirty="0" smtClean="0"/>
              <a:t>.</a:t>
            </a:r>
          </a:p>
          <a:p>
            <a:pPr marL="0" indent="0">
              <a:lnSpc>
                <a:spcPct val="110000"/>
              </a:lnSpc>
              <a:buNone/>
              <a:defRPr/>
            </a:pPr>
            <a:endParaRPr lang="en-US" sz="1800" dirty="0" smtClean="0"/>
          </a:p>
          <a:p>
            <a:pPr marL="0" indent="0">
              <a:lnSpc>
                <a:spcPct val="110000"/>
              </a:lnSpc>
              <a:buNone/>
              <a:defRPr/>
            </a:pPr>
            <a:endParaRPr lang="en-US" sz="1800" dirty="0" smtClean="0"/>
          </a:p>
          <a:p>
            <a:pPr>
              <a:lnSpc>
                <a:spcPct val="110000"/>
              </a:lnSpc>
              <a:defRPr/>
            </a:pPr>
            <a:endParaRPr lang="en-US" sz="1800" dirty="0" smtClean="0"/>
          </a:p>
          <a:p>
            <a:pPr marL="0" indent="0">
              <a:lnSpc>
                <a:spcPct val="110000"/>
              </a:lnSpc>
              <a:buNone/>
              <a:defRPr/>
            </a:pPr>
            <a:endParaRPr lang="en-US" sz="1800" dirty="0" smtClean="0"/>
          </a:p>
          <a:p>
            <a:pPr marL="139700" indent="-139700">
              <a:lnSpc>
                <a:spcPct val="110000"/>
              </a:lnSpc>
              <a:buNone/>
              <a:defRPr/>
            </a:pPr>
            <a:endParaRPr lang="en-US" sz="2000" dirty="0" smtClean="0"/>
          </a:p>
          <a:p>
            <a:pPr marL="139700" indent="-139700">
              <a:lnSpc>
                <a:spcPct val="110000"/>
              </a:lnSpc>
              <a:defRPr/>
            </a:pPr>
            <a:endParaRPr lang="en-US" sz="2000" dirty="0"/>
          </a:p>
          <a:p>
            <a:pPr marL="139700" indent="-139700">
              <a:lnSpc>
                <a:spcPct val="110000"/>
              </a:lnSpc>
              <a:defRPr/>
            </a:pPr>
            <a:endParaRPr lang="en-US" sz="2000" dirty="0"/>
          </a:p>
          <a:p>
            <a:pPr marL="139700" indent="-139700">
              <a:lnSpc>
                <a:spcPct val="110000"/>
              </a:lnSpc>
              <a:defRPr/>
            </a:pPr>
            <a:endParaRPr lang="en-US" sz="2000" dirty="0"/>
          </a:p>
          <a:p>
            <a:pPr>
              <a:lnSpc>
                <a:spcPct val="110000"/>
              </a:lnSpc>
              <a:defRPr/>
            </a:pPr>
            <a:endParaRPr lang="en-US" sz="2000" dirty="0"/>
          </a:p>
        </p:txBody>
      </p:sp>
    </p:spTree>
    <p:extLst>
      <p:ext uri="{BB962C8B-B14F-4D97-AF65-F5344CB8AC3E}">
        <p14:creationId xmlns:p14="http://schemas.microsoft.com/office/powerpoint/2010/main" val="10274831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2"/>
          <p:cNvGrpSpPr>
            <a:grpSpLocks/>
          </p:cNvGrpSpPr>
          <p:nvPr/>
        </p:nvGrpSpPr>
        <p:grpSpPr bwMode="auto">
          <a:xfrm>
            <a:off x="0" y="-15875"/>
            <a:ext cx="9144000" cy="923925"/>
            <a:chOff x="0" y="3755"/>
            <a:chExt cx="5760" cy="582"/>
          </a:xfrm>
        </p:grpSpPr>
        <p:pic>
          <p:nvPicPr>
            <p:cNvPr id="13328"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9"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15" name="Group 2"/>
          <p:cNvGrpSpPr>
            <a:grpSpLocks/>
          </p:cNvGrpSpPr>
          <p:nvPr/>
        </p:nvGrpSpPr>
        <p:grpSpPr bwMode="auto">
          <a:xfrm>
            <a:off x="0" y="0"/>
            <a:ext cx="9144000" cy="923925"/>
            <a:chOff x="0" y="3755"/>
            <a:chExt cx="5760" cy="582"/>
          </a:xfrm>
        </p:grpSpPr>
        <p:pic>
          <p:nvPicPr>
            <p:cNvPr id="13326"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16" name="Group 2"/>
          <p:cNvGrpSpPr>
            <a:grpSpLocks/>
          </p:cNvGrpSpPr>
          <p:nvPr/>
        </p:nvGrpSpPr>
        <p:grpSpPr bwMode="auto">
          <a:xfrm>
            <a:off x="0" y="-15875"/>
            <a:ext cx="9144000" cy="923925"/>
            <a:chOff x="0" y="3755"/>
            <a:chExt cx="5760" cy="582"/>
          </a:xfrm>
        </p:grpSpPr>
        <p:pic>
          <p:nvPicPr>
            <p:cNvPr id="13324"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5"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7"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sp>
        <p:nvSpPr>
          <p:cNvPr id="18" name="Text Box 5"/>
          <p:cNvSpPr txBox="1">
            <a:spLocks noChangeArrowheads="1"/>
          </p:cNvSpPr>
          <p:nvPr/>
        </p:nvSpPr>
        <p:spPr bwMode="auto">
          <a:xfrm>
            <a:off x="0" y="1062491"/>
            <a:ext cx="9144000" cy="566309"/>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n-US" altLang="en-US" sz="1400" b="1" dirty="0">
                <a:solidFill>
                  <a:schemeClr val="bg1"/>
                </a:solidFill>
              </a:rPr>
              <a:t>First-trimester prediction of surgical outcome in abnormally invasive placenta using the cross-over sign</a:t>
            </a:r>
          </a:p>
          <a:p>
            <a:pPr algn="ctr">
              <a:buNone/>
            </a:pPr>
            <a:r>
              <a:rPr lang="it-IT" altLang="en-US" sz="1400" i="1" dirty="0">
                <a:solidFill>
                  <a:schemeClr val="bg1"/>
                </a:solidFill>
              </a:rPr>
              <a:t>Calì </a:t>
            </a:r>
            <a:r>
              <a:rPr lang="it-IT" altLang="en-US" sz="1400" i="1" dirty="0">
                <a:solidFill>
                  <a:schemeClr val="bg1"/>
                </a:solidFill>
              </a:rPr>
              <a:t>et al., UOG 2018 </a:t>
            </a:r>
            <a:endParaRPr lang="en-GB" altLang="en-US" sz="1400" i="1" dirty="0">
              <a:solidFill>
                <a:schemeClr val="bg1"/>
              </a:solidFill>
            </a:endParaRPr>
          </a:p>
        </p:txBody>
      </p:sp>
      <p:sp>
        <p:nvSpPr>
          <p:cNvPr id="14" name="TextBox 13"/>
          <p:cNvSpPr txBox="1">
            <a:spLocks noChangeArrowheads="1"/>
          </p:cNvSpPr>
          <p:nvPr/>
        </p:nvSpPr>
        <p:spPr bwMode="auto">
          <a:xfrm>
            <a:off x="228600" y="1628800"/>
            <a:ext cx="86423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None/>
            </a:pPr>
            <a:r>
              <a:rPr lang="en-GB" altLang="en-US" sz="2800" b="1" dirty="0" smtClean="0"/>
              <a:t>Discussion</a:t>
            </a:r>
            <a:endParaRPr lang="en-GB" altLang="en-US" sz="2800" b="1" dirty="0"/>
          </a:p>
        </p:txBody>
      </p:sp>
      <p:sp>
        <p:nvSpPr>
          <p:cNvPr id="15" name="Content Placeholder 2"/>
          <p:cNvSpPr txBox="1">
            <a:spLocks/>
          </p:cNvSpPr>
          <p:nvPr/>
        </p:nvSpPr>
        <p:spPr bwMode="auto">
          <a:xfrm>
            <a:off x="179388" y="2503488"/>
            <a:ext cx="8821737" cy="322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defRPr/>
            </a:pPr>
            <a:endParaRPr lang="en-US" sz="2000" dirty="0"/>
          </a:p>
          <a:p>
            <a:pPr>
              <a:defRPr/>
            </a:pPr>
            <a:endParaRPr lang="en-US" sz="2000" dirty="0"/>
          </a:p>
          <a:p>
            <a:pPr>
              <a:defRPr/>
            </a:pPr>
            <a:endParaRPr lang="en-US" sz="2000" dirty="0"/>
          </a:p>
        </p:txBody>
      </p:sp>
      <p:sp>
        <p:nvSpPr>
          <p:cNvPr id="16" name="Content Placeholder 2"/>
          <p:cNvSpPr txBox="1">
            <a:spLocks/>
          </p:cNvSpPr>
          <p:nvPr/>
        </p:nvSpPr>
        <p:spPr bwMode="auto">
          <a:xfrm>
            <a:off x="322263" y="2319961"/>
            <a:ext cx="8548687" cy="3413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lnSpc>
                <a:spcPct val="110000"/>
              </a:lnSpc>
              <a:defRPr/>
            </a:pPr>
            <a:r>
              <a:rPr lang="en-US" sz="1800" b="1" dirty="0"/>
              <a:t>Implications for </a:t>
            </a:r>
            <a:r>
              <a:rPr lang="en-US" sz="1800" b="1" dirty="0" smtClean="0"/>
              <a:t>practice </a:t>
            </a:r>
            <a:r>
              <a:rPr lang="en-US" sz="1800" b="1" i="1" dirty="0" smtClean="0"/>
              <a:t>(continued)</a:t>
            </a:r>
            <a:endParaRPr lang="en-US" sz="1800" i="1" dirty="0" smtClean="0"/>
          </a:p>
          <a:p>
            <a:pPr marL="539750" lvl="1" indent="-139700">
              <a:lnSpc>
                <a:spcPct val="110000"/>
              </a:lnSpc>
              <a:buNone/>
              <a:defRPr/>
            </a:pPr>
            <a:r>
              <a:rPr lang="en-US" sz="1400" dirty="0" smtClean="0"/>
              <a:t>- </a:t>
            </a:r>
            <a:r>
              <a:rPr lang="en-US" sz="1800" dirty="0" smtClean="0"/>
              <a:t>Classification of AIP according </a:t>
            </a:r>
            <a:r>
              <a:rPr lang="en-US" sz="1800" dirty="0"/>
              <a:t>to the degree of placental </a:t>
            </a:r>
            <a:r>
              <a:rPr lang="en-US" sz="1800" dirty="0" smtClean="0"/>
              <a:t>invasion is </a:t>
            </a:r>
            <a:r>
              <a:rPr lang="en-US" sz="1800" dirty="0"/>
              <a:t>retrospective and not always useful in clinical practice</a:t>
            </a:r>
            <a:r>
              <a:rPr lang="en-US" sz="1800" dirty="0" smtClean="0"/>
              <a:t>.</a:t>
            </a:r>
          </a:p>
          <a:p>
            <a:pPr marL="539750" lvl="1" indent="-139700">
              <a:lnSpc>
                <a:spcPct val="110000"/>
              </a:lnSpc>
              <a:buNone/>
              <a:defRPr/>
            </a:pPr>
            <a:r>
              <a:rPr lang="en-US" sz="1800" dirty="0" smtClean="0"/>
              <a:t>- The </a:t>
            </a:r>
            <a:r>
              <a:rPr lang="en-US" sz="1800" dirty="0"/>
              <a:t>likelihood of intra- or </a:t>
            </a:r>
            <a:r>
              <a:rPr lang="en-US" sz="1800" dirty="0" err="1" smtClean="0"/>
              <a:t>pos-tsurgical</a:t>
            </a:r>
            <a:r>
              <a:rPr lang="en-US" sz="1800" dirty="0" smtClean="0"/>
              <a:t> </a:t>
            </a:r>
            <a:r>
              <a:rPr lang="en-US" sz="1800" dirty="0"/>
              <a:t>complications is strictly dependent upon the extent and location, rather than depth, of placental invasion</a:t>
            </a:r>
            <a:r>
              <a:rPr lang="en-US" sz="1800" dirty="0" smtClean="0"/>
              <a:t>. </a:t>
            </a:r>
          </a:p>
          <a:p>
            <a:pPr marL="539750" lvl="1" indent="-128588">
              <a:lnSpc>
                <a:spcPct val="110000"/>
              </a:lnSpc>
              <a:buNone/>
              <a:defRPr/>
            </a:pPr>
            <a:r>
              <a:rPr lang="en-US" sz="1800" dirty="0" smtClean="0"/>
              <a:t>- Assessment </a:t>
            </a:r>
            <a:r>
              <a:rPr lang="en-US" sz="1800" dirty="0"/>
              <a:t>of the topography of placental </a:t>
            </a:r>
            <a:r>
              <a:rPr lang="en-US" sz="1800" dirty="0" smtClean="0"/>
              <a:t>is </a:t>
            </a:r>
            <a:r>
              <a:rPr lang="en-US" sz="1800" dirty="0"/>
              <a:t>therefore fundamental and constitutes the optimal approach to identify women at higher risk of </a:t>
            </a:r>
            <a:r>
              <a:rPr lang="en-US" sz="1800" dirty="0" smtClean="0"/>
              <a:t>intra-surgical complications. </a:t>
            </a:r>
          </a:p>
          <a:p>
            <a:pPr>
              <a:lnSpc>
                <a:spcPct val="110000"/>
              </a:lnSpc>
              <a:buFontTx/>
              <a:buChar char="-"/>
              <a:defRPr/>
            </a:pPr>
            <a:endParaRPr lang="en-US" sz="2000" dirty="0" smtClean="0"/>
          </a:p>
          <a:p>
            <a:pPr marL="139700" indent="-139700">
              <a:lnSpc>
                <a:spcPct val="110000"/>
              </a:lnSpc>
              <a:buNone/>
              <a:defRPr/>
            </a:pPr>
            <a:endParaRPr lang="en-US" sz="2000" dirty="0" smtClean="0"/>
          </a:p>
          <a:p>
            <a:pPr marL="139700" indent="-139700">
              <a:lnSpc>
                <a:spcPct val="110000"/>
              </a:lnSpc>
              <a:defRPr/>
            </a:pPr>
            <a:endParaRPr lang="en-US" sz="2000" dirty="0"/>
          </a:p>
          <a:p>
            <a:pPr marL="139700" indent="-139700">
              <a:lnSpc>
                <a:spcPct val="110000"/>
              </a:lnSpc>
              <a:defRPr/>
            </a:pPr>
            <a:endParaRPr lang="en-US" sz="2000" dirty="0"/>
          </a:p>
          <a:p>
            <a:pPr marL="139700" indent="-139700">
              <a:lnSpc>
                <a:spcPct val="110000"/>
              </a:lnSpc>
              <a:defRPr/>
            </a:pPr>
            <a:endParaRPr lang="en-US" sz="2000" dirty="0"/>
          </a:p>
          <a:p>
            <a:pPr>
              <a:lnSpc>
                <a:spcPct val="110000"/>
              </a:lnSpc>
              <a:defRPr/>
            </a:pPr>
            <a:endParaRPr lang="en-US" sz="2000" dirty="0"/>
          </a:p>
        </p:txBody>
      </p:sp>
    </p:spTree>
    <p:extLst>
      <p:ext uri="{BB962C8B-B14F-4D97-AF65-F5344CB8AC3E}">
        <p14:creationId xmlns:p14="http://schemas.microsoft.com/office/powerpoint/2010/main" val="8824793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2"/>
          <p:cNvGrpSpPr>
            <a:grpSpLocks/>
          </p:cNvGrpSpPr>
          <p:nvPr/>
        </p:nvGrpSpPr>
        <p:grpSpPr bwMode="auto">
          <a:xfrm>
            <a:off x="0" y="-15875"/>
            <a:ext cx="9144000" cy="923925"/>
            <a:chOff x="0" y="3755"/>
            <a:chExt cx="5760" cy="582"/>
          </a:xfrm>
        </p:grpSpPr>
        <p:pic>
          <p:nvPicPr>
            <p:cNvPr id="13328"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9"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15" name="Group 2"/>
          <p:cNvGrpSpPr>
            <a:grpSpLocks/>
          </p:cNvGrpSpPr>
          <p:nvPr/>
        </p:nvGrpSpPr>
        <p:grpSpPr bwMode="auto">
          <a:xfrm>
            <a:off x="0" y="0"/>
            <a:ext cx="9144000" cy="923925"/>
            <a:chOff x="0" y="3755"/>
            <a:chExt cx="5760" cy="582"/>
          </a:xfrm>
        </p:grpSpPr>
        <p:pic>
          <p:nvPicPr>
            <p:cNvPr id="13326"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16" name="Group 2"/>
          <p:cNvGrpSpPr>
            <a:grpSpLocks/>
          </p:cNvGrpSpPr>
          <p:nvPr/>
        </p:nvGrpSpPr>
        <p:grpSpPr bwMode="auto">
          <a:xfrm>
            <a:off x="0" y="-15875"/>
            <a:ext cx="9144000" cy="923925"/>
            <a:chOff x="0" y="3755"/>
            <a:chExt cx="5760" cy="582"/>
          </a:xfrm>
        </p:grpSpPr>
        <p:pic>
          <p:nvPicPr>
            <p:cNvPr id="13324"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5"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7"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sp>
        <p:nvSpPr>
          <p:cNvPr id="18" name="Text Box 5"/>
          <p:cNvSpPr txBox="1">
            <a:spLocks noChangeArrowheads="1"/>
          </p:cNvSpPr>
          <p:nvPr/>
        </p:nvSpPr>
        <p:spPr bwMode="auto">
          <a:xfrm>
            <a:off x="0" y="1062491"/>
            <a:ext cx="9144000" cy="566309"/>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n-US" altLang="en-US" sz="1400" b="1" dirty="0">
                <a:solidFill>
                  <a:schemeClr val="bg1"/>
                </a:solidFill>
              </a:rPr>
              <a:t>First-trimester prediction of surgical outcome in abnormally invasive placenta using the cross-over sign</a:t>
            </a:r>
          </a:p>
          <a:p>
            <a:pPr algn="ctr">
              <a:buNone/>
            </a:pPr>
            <a:r>
              <a:rPr lang="it-IT" altLang="en-US" sz="1400" i="1" dirty="0">
                <a:solidFill>
                  <a:schemeClr val="bg1"/>
                </a:solidFill>
              </a:rPr>
              <a:t>Calì </a:t>
            </a:r>
            <a:r>
              <a:rPr lang="it-IT" altLang="en-US" sz="1400" i="1" dirty="0">
                <a:solidFill>
                  <a:schemeClr val="bg1"/>
                </a:solidFill>
              </a:rPr>
              <a:t>et al., UOG 2018 </a:t>
            </a:r>
            <a:endParaRPr lang="en-GB" altLang="en-US" sz="1400" i="1" dirty="0">
              <a:solidFill>
                <a:schemeClr val="bg1"/>
              </a:solidFill>
            </a:endParaRPr>
          </a:p>
        </p:txBody>
      </p:sp>
      <p:sp>
        <p:nvSpPr>
          <p:cNvPr id="14" name="TextBox 13"/>
          <p:cNvSpPr txBox="1">
            <a:spLocks noChangeArrowheads="1"/>
          </p:cNvSpPr>
          <p:nvPr/>
        </p:nvSpPr>
        <p:spPr bwMode="auto">
          <a:xfrm>
            <a:off x="228600" y="1628800"/>
            <a:ext cx="86423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None/>
            </a:pPr>
            <a:r>
              <a:rPr lang="en-GB" altLang="en-US" sz="2800" b="1" dirty="0" smtClean="0"/>
              <a:t>Discussion</a:t>
            </a:r>
            <a:endParaRPr lang="en-GB" altLang="en-US" sz="2800" b="1" dirty="0"/>
          </a:p>
        </p:txBody>
      </p:sp>
      <p:sp>
        <p:nvSpPr>
          <p:cNvPr id="15" name="Content Placeholder 2"/>
          <p:cNvSpPr txBox="1">
            <a:spLocks/>
          </p:cNvSpPr>
          <p:nvPr/>
        </p:nvSpPr>
        <p:spPr bwMode="auto">
          <a:xfrm>
            <a:off x="179388" y="2503488"/>
            <a:ext cx="8821737" cy="322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defRPr/>
            </a:pPr>
            <a:endParaRPr lang="en-US" sz="2000" dirty="0"/>
          </a:p>
          <a:p>
            <a:pPr>
              <a:defRPr/>
            </a:pPr>
            <a:endParaRPr lang="en-US" sz="2000" dirty="0"/>
          </a:p>
          <a:p>
            <a:pPr>
              <a:defRPr/>
            </a:pPr>
            <a:endParaRPr lang="en-US" sz="2000" dirty="0"/>
          </a:p>
        </p:txBody>
      </p:sp>
      <p:sp>
        <p:nvSpPr>
          <p:cNvPr id="16" name="Content Placeholder 2"/>
          <p:cNvSpPr txBox="1">
            <a:spLocks/>
          </p:cNvSpPr>
          <p:nvPr/>
        </p:nvSpPr>
        <p:spPr bwMode="auto">
          <a:xfrm>
            <a:off x="322263" y="2175945"/>
            <a:ext cx="8821737" cy="4445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defRPr/>
            </a:pPr>
            <a:r>
              <a:rPr lang="en-US" sz="1800" b="1" dirty="0" smtClean="0"/>
              <a:t>Strengths of study</a:t>
            </a:r>
            <a:endParaRPr lang="en-US" sz="1800" b="1" dirty="0"/>
          </a:p>
          <a:p>
            <a:pPr>
              <a:buFontTx/>
              <a:buChar char="-"/>
              <a:defRPr/>
            </a:pPr>
            <a:r>
              <a:rPr lang="en-US" sz="1800" dirty="0"/>
              <a:t>All cases were managed according to an established protocol for AIP</a:t>
            </a:r>
          </a:p>
          <a:p>
            <a:pPr>
              <a:buFontTx/>
              <a:buChar char="-"/>
              <a:defRPr/>
            </a:pPr>
            <a:r>
              <a:rPr lang="en-US" sz="1800" dirty="0"/>
              <a:t>All women were operated on by a single surgeon with decades of experience in managing AIP disorders, thus considerably reducing the heterogeneity in the outcome measures explored. </a:t>
            </a:r>
            <a:endParaRPr lang="en-US" sz="1800" dirty="0" smtClean="0"/>
          </a:p>
          <a:p>
            <a:pPr marL="0" indent="0">
              <a:buNone/>
              <a:defRPr/>
            </a:pPr>
            <a:endParaRPr lang="en-US" sz="1400" dirty="0"/>
          </a:p>
          <a:p>
            <a:pPr>
              <a:defRPr/>
            </a:pPr>
            <a:r>
              <a:rPr lang="en-US" sz="1800" b="1" dirty="0" smtClean="0"/>
              <a:t>Limitations of study</a:t>
            </a:r>
            <a:endParaRPr lang="en-US" sz="1800" b="1" dirty="0"/>
          </a:p>
          <a:p>
            <a:pPr>
              <a:buFontTx/>
              <a:buChar char="-"/>
              <a:defRPr/>
            </a:pPr>
            <a:r>
              <a:rPr lang="en-US" sz="1800" dirty="0"/>
              <a:t>Small number of included cases.</a:t>
            </a:r>
          </a:p>
          <a:p>
            <a:pPr>
              <a:buFontTx/>
              <a:buChar char="-"/>
              <a:defRPr/>
            </a:pPr>
            <a:r>
              <a:rPr lang="en-US" sz="1800" dirty="0"/>
              <a:t>Retrospective design of the study. </a:t>
            </a:r>
            <a:endParaRPr lang="en-US" sz="1800" dirty="0" smtClean="0"/>
          </a:p>
          <a:p>
            <a:pPr>
              <a:buFontTx/>
              <a:buChar char="-"/>
              <a:defRPr/>
            </a:pPr>
            <a:r>
              <a:rPr lang="en-US" sz="1800" dirty="0" smtClean="0"/>
              <a:t>Inclusion of only </a:t>
            </a:r>
            <a:r>
              <a:rPr lang="en-US" sz="1800" dirty="0"/>
              <a:t>women with CSP progressing through the second and third trimesters – </a:t>
            </a:r>
            <a:r>
              <a:rPr lang="en-US" sz="1800" dirty="0" smtClean="0"/>
              <a:t>study does not </a:t>
            </a:r>
            <a:r>
              <a:rPr lang="en-US" sz="1800" dirty="0"/>
              <a:t>address how to identify cases with CSP that will need intervention during the </a:t>
            </a:r>
            <a:r>
              <a:rPr lang="en-US" sz="1800" dirty="0" smtClean="0"/>
              <a:t>first- </a:t>
            </a:r>
            <a:r>
              <a:rPr lang="en-US" sz="1800" dirty="0"/>
              <a:t>or early </a:t>
            </a:r>
            <a:r>
              <a:rPr lang="en-US" sz="1800" dirty="0" smtClean="0"/>
              <a:t>second-trimester </a:t>
            </a:r>
            <a:r>
              <a:rPr lang="en-US" sz="1800" dirty="0"/>
              <a:t>of pregnancy. </a:t>
            </a:r>
            <a:endParaRPr lang="en-US" sz="1800" dirty="0" smtClean="0"/>
          </a:p>
          <a:p>
            <a:pPr>
              <a:buFontTx/>
              <a:buChar char="-"/>
              <a:defRPr/>
            </a:pPr>
            <a:r>
              <a:rPr lang="en-US" sz="1800" dirty="0"/>
              <a:t>A</a:t>
            </a:r>
            <a:r>
              <a:rPr lang="en-US" sz="1800" dirty="0" smtClean="0"/>
              <a:t>ll </a:t>
            </a:r>
            <a:r>
              <a:rPr lang="en-US" sz="1800" dirty="0"/>
              <a:t>cases were operated on by the same team, thus reducing the external validity of the reported findings. </a:t>
            </a:r>
          </a:p>
          <a:p>
            <a:pPr marL="0" indent="0">
              <a:buNone/>
              <a:defRPr/>
            </a:pPr>
            <a:endParaRPr lang="en-US" sz="1800" dirty="0" smtClean="0"/>
          </a:p>
          <a:p>
            <a:pPr marL="139700" indent="-139700">
              <a:buNone/>
              <a:defRPr/>
            </a:pPr>
            <a:endParaRPr lang="en-US" sz="2000" dirty="0" smtClean="0"/>
          </a:p>
          <a:p>
            <a:pPr marL="139700" indent="-139700">
              <a:defRPr/>
            </a:pPr>
            <a:endParaRPr lang="en-US" sz="2000" dirty="0"/>
          </a:p>
          <a:p>
            <a:pPr marL="139700" indent="-139700">
              <a:defRPr/>
            </a:pPr>
            <a:endParaRPr lang="en-US" sz="2000" dirty="0"/>
          </a:p>
          <a:p>
            <a:pPr marL="139700" indent="-139700">
              <a:defRPr/>
            </a:pPr>
            <a:endParaRPr lang="en-US" sz="2000" dirty="0"/>
          </a:p>
          <a:p>
            <a:pPr>
              <a:defRPr/>
            </a:pPr>
            <a:endParaRPr lang="en-US" sz="2000" dirty="0"/>
          </a:p>
        </p:txBody>
      </p:sp>
    </p:spTree>
    <p:extLst>
      <p:ext uri="{BB962C8B-B14F-4D97-AF65-F5344CB8AC3E}">
        <p14:creationId xmlns:p14="http://schemas.microsoft.com/office/powerpoint/2010/main" val="19583217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2"/>
          <p:cNvGrpSpPr>
            <a:grpSpLocks/>
          </p:cNvGrpSpPr>
          <p:nvPr/>
        </p:nvGrpSpPr>
        <p:grpSpPr bwMode="auto">
          <a:xfrm>
            <a:off x="0" y="-15875"/>
            <a:ext cx="9144000" cy="923925"/>
            <a:chOff x="0" y="3755"/>
            <a:chExt cx="5760" cy="582"/>
          </a:xfrm>
        </p:grpSpPr>
        <p:pic>
          <p:nvPicPr>
            <p:cNvPr id="13328"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9" name="Picture 4" descr="UOG reverse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15" name="Group 2"/>
          <p:cNvGrpSpPr>
            <a:grpSpLocks/>
          </p:cNvGrpSpPr>
          <p:nvPr/>
        </p:nvGrpSpPr>
        <p:grpSpPr bwMode="auto">
          <a:xfrm>
            <a:off x="0" y="0"/>
            <a:ext cx="9144000" cy="923925"/>
            <a:chOff x="0" y="3755"/>
            <a:chExt cx="5760" cy="582"/>
          </a:xfrm>
        </p:grpSpPr>
        <p:pic>
          <p:nvPicPr>
            <p:cNvPr id="13326"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7"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3316" name="Group 2"/>
          <p:cNvGrpSpPr>
            <a:grpSpLocks/>
          </p:cNvGrpSpPr>
          <p:nvPr/>
        </p:nvGrpSpPr>
        <p:grpSpPr bwMode="auto">
          <a:xfrm>
            <a:off x="0" y="-15875"/>
            <a:ext cx="9144000" cy="923925"/>
            <a:chOff x="0" y="3755"/>
            <a:chExt cx="5760" cy="582"/>
          </a:xfrm>
        </p:grpSpPr>
        <p:pic>
          <p:nvPicPr>
            <p:cNvPr id="13324" name="Picture 3" descr="ISUOG-red-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25"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3317"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sp>
        <p:nvSpPr>
          <p:cNvPr id="18" name="Text Box 5"/>
          <p:cNvSpPr txBox="1">
            <a:spLocks noChangeArrowheads="1"/>
          </p:cNvSpPr>
          <p:nvPr/>
        </p:nvSpPr>
        <p:spPr bwMode="auto">
          <a:xfrm>
            <a:off x="0" y="1062491"/>
            <a:ext cx="9144000" cy="566309"/>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n-US" altLang="en-US" sz="1400" b="1" dirty="0">
                <a:solidFill>
                  <a:schemeClr val="bg1"/>
                </a:solidFill>
              </a:rPr>
              <a:t>First-trimester prediction of surgical outcome in abnormally invasive placenta using the cross-over sign</a:t>
            </a:r>
          </a:p>
          <a:p>
            <a:pPr algn="ctr">
              <a:buNone/>
            </a:pPr>
            <a:r>
              <a:rPr lang="it-IT" altLang="en-US" sz="1400" i="1" dirty="0">
                <a:solidFill>
                  <a:schemeClr val="bg1"/>
                </a:solidFill>
              </a:rPr>
              <a:t>Calì </a:t>
            </a:r>
            <a:r>
              <a:rPr lang="it-IT" altLang="en-US" sz="1400" i="1" dirty="0">
                <a:solidFill>
                  <a:schemeClr val="bg1"/>
                </a:solidFill>
              </a:rPr>
              <a:t>et al., UOG 2018 </a:t>
            </a:r>
            <a:endParaRPr lang="en-GB" altLang="en-US" sz="1400" i="1" dirty="0">
              <a:solidFill>
                <a:schemeClr val="bg1"/>
              </a:solidFill>
            </a:endParaRPr>
          </a:p>
        </p:txBody>
      </p:sp>
      <p:sp>
        <p:nvSpPr>
          <p:cNvPr id="14" name="TextBox 13"/>
          <p:cNvSpPr txBox="1">
            <a:spLocks noChangeArrowheads="1"/>
          </p:cNvSpPr>
          <p:nvPr/>
        </p:nvSpPr>
        <p:spPr bwMode="auto">
          <a:xfrm>
            <a:off x="228600" y="1628800"/>
            <a:ext cx="864235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None/>
            </a:pPr>
            <a:r>
              <a:rPr lang="en-GB" altLang="en-US" sz="2800" b="1" dirty="0" smtClean="0"/>
              <a:t>Discussion</a:t>
            </a:r>
            <a:endParaRPr lang="en-GB" altLang="en-US" sz="2800" b="1" dirty="0"/>
          </a:p>
        </p:txBody>
      </p:sp>
      <p:sp>
        <p:nvSpPr>
          <p:cNvPr id="15" name="Content Placeholder 2"/>
          <p:cNvSpPr txBox="1">
            <a:spLocks/>
          </p:cNvSpPr>
          <p:nvPr/>
        </p:nvSpPr>
        <p:spPr bwMode="auto">
          <a:xfrm>
            <a:off x="179388" y="2503488"/>
            <a:ext cx="8821737" cy="322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defRPr/>
            </a:pPr>
            <a:endParaRPr lang="en-US" sz="2000" dirty="0"/>
          </a:p>
          <a:p>
            <a:pPr>
              <a:defRPr/>
            </a:pPr>
            <a:endParaRPr lang="en-US" sz="2000" dirty="0"/>
          </a:p>
          <a:p>
            <a:pPr>
              <a:defRPr/>
            </a:pPr>
            <a:endParaRPr lang="en-US" sz="2000" dirty="0"/>
          </a:p>
        </p:txBody>
      </p:sp>
      <p:sp>
        <p:nvSpPr>
          <p:cNvPr id="16" name="Content Placeholder 2"/>
          <p:cNvSpPr txBox="1">
            <a:spLocks/>
          </p:cNvSpPr>
          <p:nvPr/>
        </p:nvSpPr>
        <p:spPr bwMode="auto">
          <a:xfrm>
            <a:off x="322264" y="2319961"/>
            <a:ext cx="8678862" cy="41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defRPr/>
            </a:pPr>
            <a:r>
              <a:rPr lang="en-US" sz="1800" b="1" dirty="0" smtClean="0"/>
              <a:t>Future perspectives</a:t>
            </a:r>
          </a:p>
          <a:p>
            <a:pPr marL="539750" lvl="1" indent="-139700">
              <a:buNone/>
              <a:defRPr/>
            </a:pPr>
            <a:r>
              <a:rPr lang="en-US" sz="1400" dirty="0" smtClean="0"/>
              <a:t>- </a:t>
            </a:r>
            <a:r>
              <a:rPr lang="en-US" sz="1800" dirty="0" smtClean="0"/>
              <a:t>Large </a:t>
            </a:r>
            <a:r>
              <a:rPr lang="en-US" sz="1800" dirty="0"/>
              <a:t>multicenter studies looking prospectively at women with Cesarean section from the early first trimester onwards are needed in order to ascertain the role of COS in identifying women affected by AIP at higher risk of adverse intra- and postsurgical outcome. </a:t>
            </a:r>
            <a:endParaRPr lang="en-US" sz="1800" dirty="0" smtClean="0"/>
          </a:p>
          <a:p>
            <a:pPr marL="539750" lvl="1" indent="-139700">
              <a:buNone/>
              <a:defRPr/>
            </a:pPr>
            <a:r>
              <a:rPr lang="en-US" sz="1800" dirty="0" smtClean="0"/>
              <a:t>- Randomized controlled trials </a:t>
            </a:r>
            <a:r>
              <a:rPr lang="en-US" sz="1800" dirty="0"/>
              <a:t>assessing the optimal time of delivery in women with </a:t>
            </a:r>
            <a:r>
              <a:rPr lang="en-US" sz="1800" dirty="0" smtClean="0"/>
              <a:t>AIP are needed to reduce the rates of iatrogenic pre-maturity and its complications.  </a:t>
            </a:r>
          </a:p>
          <a:p>
            <a:pPr marL="0" indent="0">
              <a:buNone/>
              <a:defRPr/>
            </a:pPr>
            <a:endParaRPr lang="en-US" sz="1800" dirty="0" smtClean="0"/>
          </a:p>
          <a:p>
            <a:pPr marL="139700" indent="-139700">
              <a:buNone/>
              <a:defRPr/>
            </a:pPr>
            <a:endParaRPr lang="en-US" sz="2000" dirty="0" smtClean="0"/>
          </a:p>
          <a:p>
            <a:pPr marL="139700" indent="-139700">
              <a:defRPr/>
            </a:pPr>
            <a:endParaRPr lang="en-US" sz="2000" dirty="0"/>
          </a:p>
          <a:p>
            <a:pPr marL="139700" indent="-139700">
              <a:defRPr/>
            </a:pPr>
            <a:endParaRPr lang="en-US" sz="2000" dirty="0"/>
          </a:p>
          <a:p>
            <a:pPr marL="139700" indent="-139700">
              <a:defRPr/>
            </a:pPr>
            <a:endParaRPr lang="en-US" sz="2000" dirty="0"/>
          </a:p>
          <a:p>
            <a:pPr>
              <a:defRPr/>
            </a:pPr>
            <a:endParaRPr lang="en-US" sz="2000" dirty="0"/>
          </a:p>
        </p:txBody>
      </p:sp>
    </p:spTree>
    <p:extLst>
      <p:ext uri="{BB962C8B-B14F-4D97-AF65-F5344CB8AC3E}">
        <p14:creationId xmlns:p14="http://schemas.microsoft.com/office/powerpoint/2010/main" val="89050160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grpSp>
        <p:nvGrpSpPr>
          <p:cNvPr id="22530" name="Group 2"/>
          <p:cNvGrpSpPr>
            <a:grpSpLocks/>
          </p:cNvGrpSpPr>
          <p:nvPr/>
        </p:nvGrpSpPr>
        <p:grpSpPr bwMode="auto">
          <a:xfrm>
            <a:off x="0" y="-15875"/>
            <a:ext cx="9144000" cy="923925"/>
            <a:chOff x="0" y="3755"/>
            <a:chExt cx="5760" cy="582"/>
          </a:xfrm>
        </p:grpSpPr>
        <p:pic>
          <p:nvPicPr>
            <p:cNvPr id="22543"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44"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2531" name="Group 2"/>
          <p:cNvGrpSpPr>
            <a:grpSpLocks/>
          </p:cNvGrpSpPr>
          <p:nvPr/>
        </p:nvGrpSpPr>
        <p:grpSpPr bwMode="auto">
          <a:xfrm>
            <a:off x="0" y="0"/>
            <a:ext cx="9144000" cy="923925"/>
            <a:chOff x="0" y="3755"/>
            <a:chExt cx="5760" cy="582"/>
          </a:xfrm>
        </p:grpSpPr>
        <p:pic>
          <p:nvPicPr>
            <p:cNvPr id="2254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42"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2532" name="Group 2"/>
          <p:cNvGrpSpPr>
            <a:grpSpLocks/>
          </p:cNvGrpSpPr>
          <p:nvPr/>
        </p:nvGrpSpPr>
        <p:grpSpPr bwMode="auto">
          <a:xfrm>
            <a:off x="0" y="-15875"/>
            <a:ext cx="9144000" cy="923925"/>
            <a:chOff x="0" y="3755"/>
            <a:chExt cx="5760" cy="582"/>
          </a:xfrm>
        </p:grpSpPr>
        <p:pic>
          <p:nvPicPr>
            <p:cNvPr id="22539"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40" name="Picture 4" descr="UOG reversed"/>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2533"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sp>
        <p:nvSpPr>
          <p:cNvPr id="17" name="Content Placeholder 1"/>
          <p:cNvSpPr>
            <a:spLocks noGrp="1"/>
          </p:cNvSpPr>
          <p:nvPr/>
        </p:nvSpPr>
        <p:spPr bwMode="auto">
          <a:xfrm>
            <a:off x="142875" y="2492375"/>
            <a:ext cx="8858250" cy="3889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defRPr/>
            </a:pPr>
            <a:endParaRPr lang="en-US" altLang="en-US" sz="2000"/>
          </a:p>
        </p:txBody>
      </p:sp>
      <p:sp>
        <p:nvSpPr>
          <p:cNvPr id="22536" name="TextBox 1"/>
          <p:cNvSpPr txBox="1">
            <a:spLocks noChangeArrowheads="1"/>
          </p:cNvSpPr>
          <p:nvPr/>
        </p:nvSpPr>
        <p:spPr bwMode="auto">
          <a:xfrm>
            <a:off x="250825" y="1682577"/>
            <a:ext cx="86423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n-GB" altLang="en-US" sz="2800" b="1" dirty="0"/>
              <a:t>Points for discussion</a:t>
            </a:r>
          </a:p>
        </p:txBody>
      </p:sp>
      <p:sp>
        <p:nvSpPr>
          <p:cNvPr id="16" name="Content Placeholder 2"/>
          <p:cNvSpPr txBox="1">
            <a:spLocks/>
          </p:cNvSpPr>
          <p:nvPr/>
        </p:nvSpPr>
        <p:spPr bwMode="auto">
          <a:xfrm>
            <a:off x="179388" y="2503488"/>
            <a:ext cx="8821737" cy="322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lvl1pPr marL="342900" indent="-342900">
              <a:spcBef>
                <a:spcPct val="20000"/>
              </a:spcBef>
              <a:buChar char="•"/>
              <a:defRPr sz="3200">
                <a:solidFill>
                  <a:schemeClr val="tx1"/>
                </a:solidFill>
                <a:latin typeface="Arial" charset="0"/>
                <a:ea typeface="ＭＳ Ｐゴシック" charset="-128"/>
              </a:defRPr>
            </a:lvl1pPr>
            <a:lvl2pPr marL="742950" indent="-285750">
              <a:spcBef>
                <a:spcPct val="20000"/>
              </a:spcBef>
              <a:buChar char="–"/>
              <a:defRPr sz="2800">
                <a:solidFill>
                  <a:schemeClr val="tx1"/>
                </a:solidFill>
                <a:latin typeface="Arial" charset="0"/>
                <a:ea typeface="ＭＳ Ｐゴシック" charset="-128"/>
              </a:defRPr>
            </a:lvl2pPr>
            <a:lvl3pPr marL="1143000" indent="-228600">
              <a:spcBef>
                <a:spcPct val="20000"/>
              </a:spcBef>
              <a:buChar char="•"/>
              <a:defRPr sz="2400">
                <a:solidFill>
                  <a:schemeClr val="tx1"/>
                </a:solidFill>
                <a:latin typeface="Arial" charset="0"/>
                <a:ea typeface="ＭＳ Ｐゴシック" charset="-128"/>
              </a:defRPr>
            </a:lvl3pPr>
            <a:lvl4pPr marL="1600200" indent="-228600">
              <a:spcBef>
                <a:spcPct val="20000"/>
              </a:spcBef>
              <a:buChar char="–"/>
              <a:defRPr sz="2000">
                <a:solidFill>
                  <a:schemeClr val="tx1"/>
                </a:solidFill>
                <a:latin typeface="Arial" charset="0"/>
                <a:ea typeface="ＭＳ Ｐゴシック" charset="-128"/>
              </a:defRPr>
            </a:lvl4pPr>
            <a:lvl5pPr marL="2057400" indent="-228600">
              <a:spcBef>
                <a:spcPct val="20000"/>
              </a:spcBef>
              <a:buChar char="»"/>
              <a:defRPr sz="2000">
                <a:solidFill>
                  <a:schemeClr val="tx1"/>
                </a:solidFill>
                <a:latin typeface="Arial" charset="0"/>
                <a:ea typeface="ＭＳ Ｐゴシック"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charset="-128"/>
              </a:defRPr>
            </a:lvl9pPr>
          </a:lstStyle>
          <a:p>
            <a:pPr>
              <a:defRPr/>
            </a:pPr>
            <a:r>
              <a:rPr lang="en-US" sz="2000" dirty="0" smtClean="0"/>
              <a:t>Can a modification of COS be applied to pregnancies in which AIP is diagnosed in women without a previous Cesarean section? </a:t>
            </a:r>
          </a:p>
          <a:p>
            <a:pPr>
              <a:defRPr/>
            </a:pPr>
            <a:endParaRPr lang="en-US" sz="2000" dirty="0" smtClean="0"/>
          </a:p>
          <a:p>
            <a:pPr>
              <a:defRPr/>
            </a:pPr>
            <a:r>
              <a:rPr lang="en-US" sz="2000" dirty="0" smtClean="0"/>
              <a:t>Does the interval from previous Cesarean section correlate with COS type, the probability for AIP or AIP type ?</a:t>
            </a:r>
          </a:p>
          <a:p>
            <a:pPr>
              <a:defRPr/>
            </a:pPr>
            <a:endParaRPr lang="en-US" sz="2000" dirty="0"/>
          </a:p>
          <a:p>
            <a:pPr>
              <a:defRPr/>
            </a:pPr>
            <a:r>
              <a:rPr lang="en-US" sz="2000" dirty="0" smtClean="0"/>
              <a:t>Does the indication or the urgency of </a:t>
            </a:r>
            <a:r>
              <a:rPr lang="en-US" sz="2000" dirty="0"/>
              <a:t>previous Cesarean section correlate with COS </a:t>
            </a:r>
            <a:r>
              <a:rPr lang="en-US" sz="2000" dirty="0" smtClean="0"/>
              <a:t>type, </a:t>
            </a:r>
            <a:r>
              <a:rPr lang="en-US" sz="2000" dirty="0"/>
              <a:t>the probability for AIP or AIP type ?</a:t>
            </a:r>
          </a:p>
          <a:p>
            <a:pPr>
              <a:defRPr/>
            </a:pPr>
            <a:endParaRPr lang="en-US" sz="2000" dirty="0"/>
          </a:p>
          <a:p>
            <a:pPr>
              <a:defRPr/>
            </a:pPr>
            <a:endParaRPr lang="en-US" sz="2000" dirty="0"/>
          </a:p>
          <a:p>
            <a:pPr>
              <a:defRPr/>
            </a:pPr>
            <a:endParaRPr lang="en-US" sz="2000" dirty="0"/>
          </a:p>
          <a:p>
            <a:pPr>
              <a:defRPr/>
            </a:pPr>
            <a:endParaRPr lang="en-US" sz="2000" dirty="0"/>
          </a:p>
          <a:p>
            <a:pPr>
              <a:defRPr/>
            </a:pPr>
            <a:endParaRPr lang="en-US" sz="2000" dirty="0"/>
          </a:p>
          <a:p>
            <a:pPr>
              <a:defRPr/>
            </a:pPr>
            <a:endParaRPr lang="en-US" sz="2000" dirty="0"/>
          </a:p>
        </p:txBody>
      </p:sp>
      <p:sp>
        <p:nvSpPr>
          <p:cNvPr id="18" name="Text Box 5"/>
          <p:cNvSpPr txBox="1">
            <a:spLocks noChangeArrowheads="1"/>
          </p:cNvSpPr>
          <p:nvPr/>
        </p:nvSpPr>
        <p:spPr bwMode="auto">
          <a:xfrm>
            <a:off x="0" y="1062491"/>
            <a:ext cx="9144000" cy="566309"/>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n-US" altLang="en-US" sz="1400" b="1" dirty="0">
                <a:solidFill>
                  <a:schemeClr val="bg1"/>
                </a:solidFill>
              </a:rPr>
              <a:t>First-trimester prediction of surgical outcome in abnormally invasive placenta using the cross-over sign</a:t>
            </a:r>
          </a:p>
          <a:p>
            <a:pPr algn="ctr">
              <a:buNone/>
            </a:pPr>
            <a:r>
              <a:rPr lang="it-IT" altLang="en-US" sz="1400" i="1" dirty="0">
                <a:solidFill>
                  <a:schemeClr val="bg1"/>
                </a:solidFill>
              </a:rPr>
              <a:t>Calì et </a:t>
            </a:r>
            <a:r>
              <a:rPr lang="it-IT" altLang="en-US" sz="1400" i="1" dirty="0">
                <a:solidFill>
                  <a:schemeClr val="bg1"/>
                </a:solidFill>
              </a:rPr>
              <a:t>al., UOG 2018 </a:t>
            </a:r>
            <a:endParaRPr lang="en-GB" altLang="en-US" sz="1400" i="1"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15875"/>
            <a:ext cx="9144000" cy="923925"/>
            <a:chOff x="0" y="3755"/>
            <a:chExt cx="5760" cy="582"/>
          </a:xfrm>
        </p:grpSpPr>
        <p:pic>
          <p:nvPicPr>
            <p:cNvPr id="4110"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1"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099" name="Group 2"/>
          <p:cNvGrpSpPr>
            <a:grpSpLocks/>
          </p:cNvGrpSpPr>
          <p:nvPr/>
        </p:nvGrpSpPr>
        <p:grpSpPr bwMode="auto">
          <a:xfrm>
            <a:off x="0" y="0"/>
            <a:ext cx="9144000" cy="923925"/>
            <a:chOff x="0" y="3755"/>
            <a:chExt cx="5760" cy="582"/>
          </a:xfrm>
        </p:grpSpPr>
        <p:pic>
          <p:nvPicPr>
            <p:cNvPr id="410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9"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100" name="Group 2"/>
          <p:cNvGrpSpPr>
            <a:grpSpLocks/>
          </p:cNvGrpSpPr>
          <p:nvPr/>
        </p:nvGrpSpPr>
        <p:grpSpPr bwMode="auto">
          <a:xfrm>
            <a:off x="0" y="-15875"/>
            <a:ext cx="9144000" cy="923925"/>
            <a:chOff x="0" y="3755"/>
            <a:chExt cx="5760" cy="582"/>
          </a:xfrm>
        </p:grpSpPr>
        <p:pic>
          <p:nvPicPr>
            <p:cNvPr id="410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Picture 4" descr="UOG reversed"/>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01"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sp>
        <p:nvSpPr>
          <p:cNvPr id="4102" name="Titolo 1"/>
          <p:cNvSpPr txBox="1">
            <a:spLocks/>
          </p:cNvSpPr>
          <p:nvPr/>
        </p:nvSpPr>
        <p:spPr bwMode="auto">
          <a:xfrm>
            <a:off x="323850" y="2403475"/>
            <a:ext cx="88566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endParaRPr lang="it-IT" altLang="en-US" sz="2000" b="1">
              <a:solidFill>
                <a:schemeClr val="tx2"/>
              </a:solidFill>
            </a:endParaRPr>
          </a:p>
        </p:txBody>
      </p:sp>
      <p:sp>
        <p:nvSpPr>
          <p:cNvPr id="4103" name="TextBox 1"/>
          <p:cNvSpPr txBox="1">
            <a:spLocks noChangeArrowheads="1"/>
          </p:cNvSpPr>
          <p:nvPr/>
        </p:nvSpPr>
        <p:spPr bwMode="auto">
          <a:xfrm>
            <a:off x="228600" y="1628800"/>
            <a:ext cx="86423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n-GB" altLang="en-US" sz="2800" b="1" dirty="0"/>
              <a:t>Introduction</a:t>
            </a:r>
            <a:r>
              <a:rPr lang="en-US" altLang="en-US" sz="2800" b="1" dirty="0"/>
              <a:t> </a:t>
            </a:r>
            <a:endParaRPr lang="en-GB" altLang="en-US" sz="2800" b="1" dirty="0"/>
          </a:p>
        </p:txBody>
      </p:sp>
      <p:sp>
        <p:nvSpPr>
          <p:cNvPr id="4105" name="Segnaposto contenuto 2"/>
          <p:cNvSpPr txBox="1">
            <a:spLocks/>
          </p:cNvSpPr>
          <p:nvPr/>
        </p:nvSpPr>
        <p:spPr bwMode="auto">
          <a:xfrm>
            <a:off x="184150" y="2564904"/>
            <a:ext cx="8763000" cy="4104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r>
              <a:rPr lang="en-US" sz="1800" dirty="0"/>
              <a:t>Advances in prenatal imaging </a:t>
            </a:r>
            <a:r>
              <a:rPr lang="en-US" sz="1800" dirty="0" smtClean="0"/>
              <a:t>have </a:t>
            </a:r>
            <a:r>
              <a:rPr lang="en-US" sz="1800" dirty="0"/>
              <a:t>led to an increase in the diagnosis of Cesarean scar pregnancy (CSP).</a:t>
            </a:r>
          </a:p>
          <a:p>
            <a:endParaRPr lang="en-US" sz="1800" dirty="0"/>
          </a:p>
          <a:p>
            <a:r>
              <a:rPr lang="en-US" sz="1800" dirty="0"/>
              <a:t>Most CSPs </a:t>
            </a:r>
            <a:r>
              <a:rPr lang="en-US" sz="1800" dirty="0" smtClean="0"/>
              <a:t>evolve </a:t>
            </a:r>
            <a:r>
              <a:rPr lang="en-US" sz="1800" dirty="0"/>
              <a:t>towards severe hemorrhage requiring </a:t>
            </a:r>
            <a:r>
              <a:rPr lang="en-US" sz="1800" dirty="0" smtClean="0"/>
              <a:t>surgical </a:t>
            </a:r>
            <a:r>
              <a:rPr lang="en-US" sz="1800" dirty="0"/>
              <a:t>intervention, but a proportion of </a:t>
            </a:r>
            <a:r>
              <a:rPr lang="en-US" sz="1800" dirty="0" smtClean="0"/>
              <a:t>cases </a:t>
            </a:r>
            <a:r>
              <a:rPr lang="en-US" sz="1800" dirty="0"/>
              <a:t>evolves toward abnormally invasive placenta (AIP). </a:t>
            </a:r>
          </a:p>
          <a:p>
            <a:pPr marL="0" indent="0">
              <a:buNone/>
            </a:pPr>
            <a:endParaRPr lang="en-US" sz="1800" dirty="0"/>
          </a:p>
          <a:p>
            <a:r>
              <a:rPr lang="en-US" sz="1800" dirty="0"/>
              <a:t>There is no reliable ultrasound marker to predict </a:t>
            </a:r>
            <a:r>
              <a:rPr lang="en-US" sz="1800" dirty="0" smtClean="0"/>
              <a:t>CSPs </a:t>
            </a:r>
            <a:r>
              <a:rPr lang="en-US" sz="1800" dirty="0"/>
              <a:t>evolving towards early symptoms </a:t>
            </a:r>
            <a:r>
              <a:rPr lang="en-US" sz="1800" dirty="0" smtClean="0"/>
              <a:t>versus </a:t>
            </a:r>
            <a:r>
              <a:rPr lang="en-US" sz="1800" dirty="0"/>
              <a:t>those progressing towards AIP.</a:t>
            </a:r>
          </a:p>
          <a:p>
            <a:pPr marL="0" indent="0">
              <a:buNone/>
            </a:pPr>
            <a:endParaRPr lang="en-US" sz="1800" dirty="0"/>
          </a:p>
          <a:p>
            <a:r>
              <a:rPr lang="en-US" sz="1800" dirty="0"/>
              <a:t>The association between CSP and AIP poses the prognostic dilemma of how women with a prenatal diagnosis of CSP should be </a:t>
            </a:r>
            <a:r>
              <a:rPr lang="en-US" sz="1800" dirty="0" smtClean="0"/>
              <a:t>counseled</a:t>
            </a:r>
            <a:endParaRPr lang="en-US" sz="1800" dirty="0"/>
          </a:p>
          <a:p>
            <a:endParaRPr lang="en-US" sz="1800" dirty="0"/>
          </a:p>
        </p:txBody>
      </p:sp>
      <p:sp>
        <p:nvSpPr>
          <p:cNvPr id="2" name="Text Box 5"/>
          <p:cNvSpPr txBox="1">
            <a:spLocks noChangeArrowheads="1"/>
          </p:cNvSpPr>
          <p:nvPr/>
        </p:nvSpPr>
        <p:spPr bwMode="auto">
          <a:xfrm>
            <a:off x="0" y="1062491"/>
            <a:ext cx="9144000" cy="566309"/>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n-US" altLang="en-US" sz="1400" b="1" dirty="0">
                <a:solidFill>
                  <a:schemeClr val="bg1"/>
                </a:solidFill>
              </a:rPr>
              <a:t>First-trimester prediction of surgical outcome in abnormally invasive placenta using the cross-over sign</a:t>
            </a:r>
          </a:p>
          <a:p>
            <a:pPr algn="ctr">
              <a:buNone/>
            </a:pPr>
            <a:r>
              <a:rPr lang="it-IT" altLang="en-US" sz="1400" i="1" dirty="0">
                <a:solidFill>
                  <a:schemeClr val="bg1"/>
                </a:solidFill>
              </a:rPr>
              <a:t>Calì </a:t>
            </a:r>
            <a:r>
              <a:rPr lang="it-IT" altLang="en-US" sz="1400" i="1" dirty="0">
                <a:solidFill>
                  <a:schemeClr val="bg1"/>
                </a:solidFill>
              </a:rPr>
              <a:t>et al</a:t>
            </a:r>
            <a:r>
              <a:rPr lang="it-IT" altLang="en-US" sz="1400" i="1" dirty="0" smtClean="0">
                <a:solidFill>
                  <a:schemeClr val="bg1"/>
                </a:solidFill>
              </a:rPr>
              <a:t>., </a:t>
            </a:r>
            <a:r>
              <a:rPr lang="it-IT" altLang="en-US" sz="1400" i="1" dirty="0">
                <a:solidFill>
                  <a:schemeClr val="bg1"/>
                </a:solidFill>
              </a:rPr>
              <a:t>UOG </a:t>
            </a:r>
            <a:r>
              <a:rPr lang="it-IT" altLang="en-US" sz="1400" i="1" dirty="0" smtClean="0">
                <a:solidFill>
                  <a:schemeClr val="bg1"/>
                </a:solidFill>
              </a:rPr>
              <a:t>2018 </a:t>
            </a:r>
            <a:endParaRPr lang="en-GB" altLang="en-US" sz="1400" i="1" dirty="0">
              <a:solidFill>
                <a:schemeClr val="bg1"/>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15875"/>
            <a:ext cx="9144000" cy="923925"/>
            <a:chOff x="0" y="3755"/>
            <a:chExt cx="5760" cy="582"/>
          </a:xfrm>
        </p:grpSpPr>
        <p:pic>
          <p:nvPicPr>
            <p:cNvPr id="4110"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1"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099" name="Group 2"/>
          <p:cNvGrpSpPr>
            <a:grpSpLocks/>
          </p:cNvGrpSpPr>
          <p:nvPr/>
        </p:nvGrpSpPr>
        <p:grpSpPr bwMode="auto">
          <a:xfrm>
            <a:off x="0" y="0"/>
            <a:ext cx="9144000" cy="923925"/>
            <a:chOff x="0" y="3755"/>
            <a:chExt cx="5760" cy="582"/>
          </a:xfrm>
        </p:grpSpPr>
        <p:pic>
          <p:nvPicPr>
            <p:cNvPr id="410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9"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100" name="Group 2"/>
          <p:cNvGrpSpPr>
            <a:grpSpLocks/>
          </p:cNvGrpSpPr>
          <p:nvPr/>
        </p:nvGrpSpPr>
        <p:grpSpPr bwMode="auto">
          <a:xfrm>
            <a:off x="0" y="-15875"/>
            <a:ext cx="9144000" cy="923925"/>
            <a:chOff x="0" y="3755"/>
            <a:chExt cx="5760" cy="582"/>
          </a:xfrm>
        </p:grpSpPr>
        <p:pic>
          <p:nvPicPr>
            <p:cNvPr id="410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Picture 4" descr="UOG reversed"/>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01"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sp>
        <p:nvSpPr>
          <p:cNvPr id="4105" name="Segnaposto contenuto 2"/>
          <p:cNvSpPr txBox="1">
            <a:spLocks/>
          </p:cNvSpPr>
          <p:nvPr/>
        </p:nvSpPr>
        <p:spPr bwMode="auto">
          <a:xfrm>
            <a:off x="251521" y="1988840"/>
            <a:ext cx="3672407" cy="23762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marL="0" indent="0">
              <a:buNone/>
            </a:pPr>
            <a:r>
              <a:rPr lang="en-US" sz="1600" b="1" dirty="0"/>
              <a:t>The cross-over sign (COS) </a:t>
            </a:r>
          </a:p>
          <a:p>
            <a:pPr marL="0" indent="0" algn="just">
              <a:buNone/>
            </a:pPr>
            <a:r>
              <a:rPr lang="en-US" sz="1600" dirty="0"/>
              <a:t>In a sagittal view of the uterus, a straight longitudinal line is drawn connecting the internal cervical os and the uterine fundus trough the </a:t>
            </a:r>
            <a:r>
              <a:rPr lang="en-US" sz="1600" dirty="0" smtClean="0"/>
              <a:t>endometrium, </a:t>
            </a:r>
            <a:r>
              <a:rPr lang="en-US" sz="1600" dirty="0"/>
              <a:t>the gestational sac is identified and its superior–inferior (S–I) diameter perpendicular to the endometrial line is traced. </a:t>
            </a:r>
            <a:endParaRPr lang="en-US" sz="1600" dirty="0" smtClean="0"/>
          </a:p>
        </p:txBody>
      </p:sp>
      <p:pic>
        <p:nvPicPr>
          <p:cNvPr id="3" name="Picture 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4251814" y="1700807"/>
            <a:ext cx="4827319" cy="3168353"/>
          </a:xfrm>
          <a:prstGeom prst="rect">
            <a:avLst/>
          </a:prstGeom>
        </p:spPr>
      </p:pic>
      <p:sp>
        <p:nvSpPr>
          <p:cNvPr id="4" name="TextBox 3"/>
          <p:cNvSpPr txBox="1"/>
          <p:nvPr/>
        </p:nvSpPr>
        <p:spPr>
          <a:xfrm>
            <a:off x="131281" y="4923400"/>
            <a:ext cx="8856984" cy="1754327"/>
          </a:xfrm>
          <a:prstGeom prst="rect">
            <a:avLst/>
          </a:prstGeom>
          <a:noFill/>
        </p:spPr>
        <p:txBody>
          <a:bodyPr wrap="square" rtlCol="1">
            <a:spAutoFit/>
          </a:bodyPr>
          <a:lstStyle/>
          <a:p>
            <a:pPr marL="360363" indent="-360363" algn="just">
              <a:buFont typeface="Arial" panose="020B0604020202020204" pitchFamily="34" charset="0"/>
              <a:buChar char="•"/>
            </a:pPr>
            <a:r>
              <a:rPr lang="en-US" sz="1600" b="1" dirty="0"/>
              <a:t>COS-</a:t>
            </a:r>
            <a:r>
              <a:rPr lang="en-US" sz="1600" b="1" dirty="0" smtClean="0"/>
              <a:t>1</a:t>
            </a:r>
            <a:r>
              <a:rPr lang="en-US" sz="1600" dirty="0" smtClean="0"/>
              <a:t> </a:t>
            </a:r>
            <a:r>
              <a:rPr lang="en-US" sz="1600" dirty="0"/>
              <a:t>– the gestational sac is implanted within the Cesarean scar (CS) and at least two-thirds of the S–I diameter of the gestational sac is above the endometrial line towards the anterior uterine wall.</a:t>
            </a:r>
          </a:p>
          <a:p>
            <a:pPr marL="360363" indent="-360363" algn="just">
              <a:buFont typeface="Arial" panose="020B0604020202020204" pitchFamily="34" charset="0"/>
              <a:buChar char="•"/>
            </a:pPr>
            <a:r>
              <a:rPr lang="en-US" sz="1600" b="1" dirty="0" smtClean="0"/>
              <a:t>COS-2 </a:t>
            </a:r>
            <a:r>
              <a:rPr lang="en-US" sz="1600" dirty="0" smtClean="0"/>
              <a:t>– </a:t>
            </a:r>
            <a:r>
              <a:rPr lang="en-US" sz="1600" dirty="0"/>
              <a:t>the gestational sac is implanted within the CS and less than two-</a:t>
            </a:r>
            <a:r>
              <a:rPr lang="en-US" sz="1600" dirty="0" smtClean="0"/>
              <a:t>thirds of </a:t>
            </a:r>
            <a:r>
              <a:rPr lang="en-US" sz="1600" dirty="0"/>
              <a:t>the S–I diameter of the gestational sac is above the endometrial line. </a:t>
            </a:r>
          </a:p>
          <a:p>
            <a:pPr marL="817563" lvl="1" indent="-360363" algn="just">
              <a:buFont typeface="Wingdings" panose="05000000000000000000" pitchFamily="2" charset="2"/>
              <a:buChar char="Ø"/>
            </a:pPr>
            <a:r>
              <a:rPr lang="en-US" sz="1400" dirty="0" smtClean="0">
                <a:latin typeface="Arial" panose="020B0604020202020204" pitchFamily="34" charset="0"/>
              </a:rPr>
              <a:t>Cases </a:t>
            </a:r>
            <a:r>
              <a:rPr lang="en-US" sz="1400" dirty="0">
                <a:latin typeface="Arial" panose="020B0604020202020204" pitchFamily="34" charset="0"/>
              </a:rPr>
              <a:t>in the latter group are further divided into </a:t>
            </a:r>
            <a:r>
              <a:rPr lang="en-US" sz="1400" dirty="0" smtClean="0">
                <a:latin typeface="Arial" panose="020B0604020202020204" pitchFamily="34" charset="0"/>
              </a:rPr>
              <a:t>the </a:t>
            </a:r>
            <a:r>
              <a:rPr lang="en-US" sz="1400" dirty="0">
                <a:latin typeface="Arial" panose="020B0604020202020204" pitchFamily="34" charset="0"/>
              </a:rPr>
              <a:t>presence (</a:t>
            </a:r>
            <a:r>
              <a:rPr lang="en-US" sz="1400" b="1" dirty="0">
                <a:latin typeface="Arial" panose="020B0604020202020204" pitchFamily="34" charset="0"/>
              </a:rPr>
              <a:t>COS-2+</a:t>
            </a:r>
            <a:r>
              <a:rPr lang="en-US" sz="1400" dirty="0">
                <a:latin typeface="Arial" panose="020B0604020202020204" pitchFamily="34" charset="0"/>
              </a:rPr>
              <a:t>) </a:t>
            </a:r>
            <a:r>
              <a:rPr lang="en-US" sz="1400" dirty="0" smtClean="0">
                <a:latin typeface="Arial" panose="020B0604020202020204" pitchFamily="34" charset="0"/>
              </a:rPr>
              <a:t>or </a:t>
            </a:r>
            <a:r>
              <a:rPr lang="en-US" sz="1400" dirty="0">
                <a:latin typeface="Arial" panose="020B0604020202020204" pitchFamily="34" charset="0"/>
              </a:rPr>
              <a:t>absence (</a:t>
            </a:r>
            <a:r>
              <a:rPr lang="en-US" sz="1400" b="1" dirty="0" smtClean="0">
                <a:latin typeface="Arial" panose="020B0604020202020204" pitchFamily="34" charset="0"/>
              </a:rPr>
              <a:t>COS-2</a:t>
            </a:r>
            <a:r>
              <a:rPr lang="en-US" sz="1400" dirty="0" smtClean="0"/>
              <a:t>–</a:t>
            </a:r>
            <a:r>
              <a:rPr lang="en-US" sz="1400" dirty="0" smtClean="0">
                <a:latin typeface="Arial" panose="020B0604020202020204" pitchFamily="34" charset="0"/>
              </a:rPr>
              <a:t>) </a:t>
            </a:r>
            <a:r>
              <a:rPr lang="en-US" sz="1400" dirty="0">
                <a:latin typeface="Arial" panose="020B0604020202020204" pitchFamily="34" charset="0"/>
              </a:rPr>
              <a:t>of an intersection between the S-I diameter of the ectopic gestational sac and the endometrial line</a:t>
            </a:r>
            <a:r>
              <a:rPr lang="en-US" sz="1400" dirty="0" smtClean="0">
                <a:latin typeface="Arial" panose="020B0604020202020204" pitchFamily="34" charset="0"/>
              </a:rPr>
              <a:t>.</a:t>
            </a:r>
            <a:endParaRPr lang="he-IL" sz="1600" dirty="0"/>
          </a:p>
        </p:txBody>
      </p:sp>
      <p:sp>
        <p:nvSpPr>
          <p:cNvPr id="18" name="Text Box 5"/>
          <p:cNvSpPr txBox="1">
            <a:spLocks noChangeArrowheads="1"/>
          </p:cNvSpPr>
          <p:nvPr/>
        </p:nvSpPr>
        <p:spPr bwMode="auto">
          <a:xfrm>
            <a:off x="0" y="1062491"/>
            <a:ext cx="9144000" cy="566309"/>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n-US" altLang="en-US" sz="1400" b="1" dirty="0">
                <a:solidFill>
                  <a:schemeClr val="bg1"/>
                </a:solidFill>
              </a:rPr>
              <a:t>First-trimester prediction of surgical outcome in abnormally invasive placenta using the cross-over sign</a:t>
            </a:r>
          </a:p>
          <a:p>
            <a:pPr algn="ctr">
              <a:buNone/>
            </a:pPr>
            <a:r>
              <a:rPr lang="it-IT" altLang="en-US" sz="1400" i="1" dirty="0">
                <a:solidFill>
                  <a:schemeClr val="bg1"/>
                </a:solidFill>
              </a:rPr>
              <a:t>Calì </a:t>
            </a:r>
            <a:r>
              <a:rPr lang="it-IT" altLang="en-US" sz="1400" i="1" dirty="0">
                <a:solidFill>
                  <a:schemeClr val="bg1"/>
                </a:solidFill>
              </a:rPr>
              <a:t>et al., UOG 2018 </a:t>
            </a:r>
            <a:endParaRPr lang="en-GB" altLang="en-US" sz="1400" i="1" dirty="0">
              <a:solidFill>
                <a:schemeClr val="bg1"/>
              </a:solidFill>
            </a:endParaRPr>
          </a:p>
        </p:txBody>
      </p:sp>
    </p:spTree>
    <p:extLst>
      <p:ext uri="{BB962C8B-B14F-4D97-AF65-F5344CB8AC3E}">
        <p14:creationId xmlns:p14="http://schemas.microsoft.com/office/powerpoint/2010/main" val="35446374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15875"/>
            <a:ext cx="9144000" cy="923925"/>
            <a:chOff x="0" y="3755"/>
            <a:chExt cx="5760" cy="582"/>
          </a:xfrm>
        </p:grpSpPr>
        <p:pic>
          <p:nvPicPr>
            <p:cNvPr id="4110"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11"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099" name="Group 2"/>
          <p:cNvGrpSpPr>
            <a:grpSpLocks/>
          </p:cNvGrpSpPr>
          <p:nvPr/>
        </p:nvGrpSpPr>
        <p:grpSpPr bwMode="auto">
          <a:xfrm>
            <a:off x="0" y="0"/>
            <a:ext cx="9144000" cy="923925"/>
            <a:chOff x="0" y="3755"/>
            <a:chExt cx="5760" cy="582"/>
          </a:xfrm>
        </p:grpSpPr>
        <p:pic>
          <p:nvPicPr>
            <p:cNvPr id="410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9"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100" name="Group 2"/>
          <p:cNvGrpSpPr>
            <a:grpSpLocks/>
          </p:cNvGrpSpPr>
          <p:nvPr/>
        </p:nvGrpSpPr>
        <p:grpSpPr bwMode="auto">
          <a:xfrm>
            <a:off x="0" y="-15875"/>
            <a:ext cx="9144000" cy="923925"/>
            <a:chOff x="0" y="3755"/>
            <a:chExt cx="5760" cy="582"/>
          </a:xfrm>
        </p:grpSpPr>
        <p:pic>
          <p:nvPicPr>
            <p:cNvPr id="4106"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Picture 4" descr="UOG reversed"/>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4101"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sp>
        <p:nvSpPr>
          <p:cNvPr id="4102" name="Titolo 1"/>
          <p:cNvSpPr txBox="1">
            <a:spLocks/>
          </p:cNvSpPr>
          <p:nvPr/>
        </p:nvSpPr>
        <p:spPr bwMode="auto">
          <a:xfrm>
            <a:off x="299429" y="2420888"/>
            <a:ext cx="88566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endParaRPr lang="it-IT" altLang="en-US" sz="2000" b="1">
              <a:solidFill>
                <a:schemeClr val="tx2"/>
              </a:solidFill>
            </a:endParaRPr>
          </a:p>
        </p:txBody>
      </p:sp>
      <p:sp>
        <p:nvSpPr>
          <p:cNvPr id="4103" name="TextBox 1"/>
          <p:cNvSpPr txBox="1">
            <a:spLocks noChangeArrowheads="1"/>
          </p:cNvSpPr>
          <p:nvPr/>
        </p:nvSpPr>
        <p:spPr bwMode="auto">
          <a:xfrm>
            <a:off x="228600" y="1754585"/>
            <a:ext cx="8642350" cy="522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n-GB" altLang="en-US" sz="2800" b="1" dirty="0"/>
              <a:t>Introduction</a:t>
            </a:r>
            <a:r>
              <a:rPr lang="en-US" altLang="en-US" sz="2800" b="1" dirty="0"/>
              <a:t> </a:t>
            </a:r>
            <a:endParaRPr lang="en-GB" altLang="en-US" sz="2800" b="1" dirty="0"/>
          </a:p>
        </p:txBody>
      </p:sp>
      <p:sp>
        <p:nvSpPr>
          <p:cNvPr id="4105" name="Segnaposto contenuto 2"/>
          <p:cNvSpPr txBox="1">
            <a:spLocks/>
          </p:cNvSpPr>
          <p:nvPr/>
        </p:nvSpPr>
        <p:spPr bwMode="auto">
          <a:xfrm>
            <a:off x="323528" y="2780928"/>
            <a:ext cx="8571521" cy="29523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r>
              <a:rPr lang="en-US" sz="1600" dirty="0"/>
              <a:t>The COS has been suggested to have the potential to stratify the risk of women with CSP evolving towards </a:t>
            </a:r>
            <a:r>
              <a:rPr lang="en-US" sz="1600" dirty="0" smtClean="0"/>
              <a:t>AIP:</a:t>
            </a:r>
          </a:p>
          <a:p>
            <a:pPr marL="0" indent="0">
              <a:buNone/>
            </a:pPr>
            <a:r>
              <a:rPr lang="en-US" sz="1600" dirty="0" smtClean="0"/>
              <a:t> </a:t>
            </a:r>
            <a:endParaRPr lang="en-US" sz="1600" dirty="0"/>
          </a:p>
          <a:p>
            <a:pPr>
              <a:buFont typeface="Wingdings" panose="05000000000000000000" pitchFamily="2" charset="2"/>
              <a:buChar char="Ø"/>
            </a:pPr>
            <a:r>
              <a:rPr lang="en-US" sz="1600" dirty="0"/>
              <a:t>      Women with COS-1 were shown to be at higher risk of developing placenta </a:t>
            </a:r>
            <a:r>
              <a:rPr lang="en-US" sz="1600" dirty="0" err="1" smtClean="0"/>
              <a:t>percreta</a:t>
            </a:r>
            <a:endParaRPr lang="en-US" sz="1600" dirty="0" smtClean="0"/>
          </a:p>
          <a:p>
            <a:pPr marL="0" indent="0">
              <a:buNone/>
            </a:pPr>
            <a:endParaRPr lang="en-US" sz="1600" dirty="0"/>
          </a:p>
          <a:p>
            <a:pPr>
              <a:buFont typeface="Wingdings" panose="05000000000000000000" pitchFamily="2" charset="2"/>
              <a:buChar char="Ø"/>
            </a:pPr>
            <a:r>
              <a:rPr lang="en-US" sz="1600" dirty="0"/>
              <a:t>      Women with COS-2 were more likely to be affected by less severe types of AIP, such </a:t>
            </a:r>
            <a:r>
              <a:rPr lang="en-US" sz="1600" dirty="0" smtClean="0"/>
              <a:t>as placenta </a:t>
            </a:r>
            <a:r>
              <a:rPr lang="en-US" sz="1600" dirty="0"/>
              <a:t>accreta.</a:t>
            </a:r>
          </a:p>
          <a:p>
            <a:pPr marL="0" indent="0">
              <a:buNone/>
            </a:pPr>
            <a:endParaRPr lang="en-US" sz="1600" dirty="0"/>
          </a:p>
          <a:p>
            <a:r>
              <a:rPr lang="en-US" sz="1600" dirty="0"/>
              <a:t>Evidence for whether first-trimester ultrasound can identify women affected by AIP who are at higher risk of intra- and postsurgical complications is still lacking. </a:t>
            </a:r>
          </a:p>
        </p:txBody>
      </p:sp>
      <p:sp>
        <p:nvSpPr>
          <p:cNvPr id="17" name="Text Box 5"/>
          <p:cNvSpPr txBox="1">
            <a:spLocks noChangeArrowheads="1"/>
          </p:cNvSpPr>
          <p:nvPr/>
        </p:nvSpPr>
        <p:spPr bwMode="auto">
          <a:xfrm>
            <a:off x="0" y="1062491"/>
            <a:ext cx="9144000" cy="566309"/>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n-US" altLang="en-US" sz="1400" b="1" dirty="0">
                <a:solidFill>
                  <a:schemeClr val="bg1"/>
                </a:solidFill>
              </a:rPr>
              <a:t>First-trimester prediction of surgical outcome in abnormally invasive placenta using the cross-over sign</a:t>
            </a:r>
          </a:p>
          <a:p>
            <a:pPr algn="ctr">
              <a:buNone/>
            </a:pPr>
            <a:r>
              <a:rPr lang="it-IT" altLang="en-US" sz="1400" i="1" dirty="0">
                <a:solidFill>
                  <a:schemeClr val="bg1"/>
                </a:solidFill>
              </a:rPr>
              <a:t>Calì et </a:t>
            </a:r>
            <a:r>
              <a:rPr lang="it-IT" altLang="en-US" sz="1400" i="1" dirty="0">
                <a:solidFill>
                  <a:schemeClr val="bg1"/>
                </a:solidFill>
              </a:rPr>
              <a:t>al., UOG 2018 </a:t>
            </a:r>
            <a:endParaRPr lang="en-GB" altLang="en-US" sz="1400" i="1" dirty="0">
              <a:solidFill>
                <a:schemeClr val="bg1"/>
              </a:solidFill>
            </a:endParaRPr>
          </a:p>
        </p:txBody>
      </p:sp>
    </p:spTree>
    <p:extLst>
      <p:ext uri="{BB962C8B-B14F-4D97-AF65-F5344CB8AC3E}">
        <p14:creationId xmlns:p14="http://schemas.microsoft.com/office/powerpoint/2010/main" val="16731363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6149"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sp>
        <p:nvSpPr>
          <p:cNvPr id="6150" name="Titolo 1"/>
          <p:cNvSpPr txBox="1">
            <a:spLocks/>
          </p:cNvSpPr>
          <p:nvPr/>
        </p:nvSpPr>
        <p:spPr bwMode="auto">
          <a:xfrm>
            <a:off x="323850" y="2403475"/>
            <a:ext cx="88566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endParaRPr lang="it-IT" altLang="en-US" sz="2000" b="1">
              <a:solidFill>
                <a:schemeClr val="tx2"/>
              </a:solidFill>
            </a:endParaRPr>
          </a:p>
        </p:txBody>
      </p:sp>
      <p:sp>
        <p:nvSpPr>
          <p:cNvPr id="6151" name="Rectangle 8"/>
          <p:cNvSpPr>
            <a:spLocks noChangeArrowheads="1"/>
          </p:cNvSpPr>
          <p:nvPr/>
        </p:nvSpPr>
        <p:spPr bwMode="auto">
          <a:xfrm>
            <a:off x="3047617" y="2057400"/>
            <a:ext cx="300114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n-GB" altLang="en-US" sz="2800" b="1" dirty="0">
                <a:solidFill>
                  <a:srgbClr val="000000"/>
                </a:solidFill>
              </a:rPr>
              <a:t>Aim of the study</a:t>
            </a:r>
          </a:p>
        </p:txBody>
      </p:sp>
      <p:sp>
        <p:nvSpPr>
          <p:cNvPr id="6152" name="Segnaposto contenuto 2"/>
          <p:cNvSpPr txBox="1">
            <a:spLocks/>
          </p:cNvSpPr>
          <p:nvPr/>
        </p:nvSpPr>
        <p:spPr bwMode="auto">
          <a:xfrm>
            <a:off x="251520" y="3276600"/>
            <a:ext cx="8641655"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lnSpc>
                <a:spcPct val="150000"/>
              </a:lnSpc>
              <a:buNone/>
            </a:pPr>
            <a:r>
              <a:rPr lang="en-US" sz="2400" dirty="0"/>
              <a:t>To ascertain whether </a:t>
            </a:r>
            <a:r>
              <a:rPr lang="en-US" sz="2400" dirty="0" smtClean="0"/>
              <a:t>ultrasound assessment </a:t>
            </a:r>
            <a:r>
              <a:rPr lang="en-US" sz="2400" dirty="0"/>
              <a:t>of COS </a:t>
            </a:r>
            <a:r>
              <a:rPr lang="en-US" sz="2400" dirty="0" smtClean="0"/>
              <a:t>in the </a:t>
            </a:r>
            <a:r>
              <a:rPr lang="en-US" sz="2400" dirty="0"/>
              <a:t>first-trimester </a:t>
            </a:r>
            <a:r>
              <a:rPr lang="en-US" sz="2400" dirty="0" smtClean="0"/>
              <a:t>can </a:t>
            </a:r>
            <a:r>
              <a:rPr lang="en-US" sz="2400" dirty="0"/>
              <a:t>predict surgical outcome in women with </a:t>
            </a:r>
            <a:r>
              <a:rPr lang="en-US" sz="2400" dirty="0" smtClean="0"/>
              <a:t>AIP</a:t>
            </a:r>
            <a:endParaRPr lang="en-US" altLang="en-US" sz="2200" dirty="0"/>
          </a:p>
        </p:txBody>
      </p:sp>
      <p:sp>
        <p:nvSpPr>
          <p:cNvPr id="19" name="Text Box 5"/>
          <p:cNvSpPr txBox="1">
            <a:spLocks noChangeArrowheads="1"/>
          </p:cNvSpPr>
          <p:nvPr/>
        </p:nvSpPr>
        <p:spPr bwMode="auto">
          <a:xfrm>
            <a:off x="0" y="1062491"/>
            <a:ext cx="9144000" cy="566309"/>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n-US" altLang="en-US" sz="1400" b="1" dirty="0">
                <a:solidFill>
                  <a:schemeClr val="bg1"/>
                </a:solidFill>
              </a:rPr>
              <a:t>First-trimester prediction of surgical outcome in abnormally invasive placenta using the cross-over sign</a:t>
            </a:r>
          </a:p>
          <a:p>
            <a:pPr algn="ctr">
              <a:buNone/>
            </a:pPr>
            <a:r>
              <a:rPr lang="it-IT" altLang="en-US" sz="1400" i="1" dirty="0">
                <a:solidFill>
                  <a:schemeClr val="bg1"/>
                </a:solidFill>
              </a:rPr>
              <a:t>Calì </a:t>
            </a:r>
            <a:r>
              <a:rPr lang="it-IT" altLang="en-US" sz="1400" i="1" dirty="0">
                <a:solidFill>
                  <a:schemeClr val="bg1"/>
                </a:solidFill>
              </a:rPr>
              <a:t>et al., UOG 2018 </a:t>
            </a:r>
            <a:endParaRPr lang="en-GB" altLang="en-US" sz="1400" i="1" dirty="0">
              <a:solidFill>
                <a:schemeClr val="bg1"/>
              </a:solidFill>
            </a:endParaRPr>
          </a:p>
        </p:txBody>
      </p:sp>
      <p:grpSp>
        <p:nvGrpSpPr>
          <p:cNvPr id="26" name="Group 2"/>
          <p:cNvGrpSpPr>
            <a:grpSpLocks/>
          </p:cNvGrpSpPr>
          <p:nvPr/>
        </p:nvGrpSpPr>
        <p:grpSpPr bwMode="auto">
          <a:xfrm>
            <a:off x="0" y="-15875"/>
            <a:ext cx="9144000" cy="923925"/>
            <a:chOff x="0" y="3755"/>
            <a:chExt cx="5760" cy="582"/>
          </a:xfrm>
        </p:grpSpPr>
        <p:pic>
          <p:nvPicPr>
            <p:cNvPr id="27"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73"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sp>
        <p:nvSpPr>
          <p:cNvPr id="7174" name="Titolo 1"/>
          <p:cNvSpPr txBox="1">
            <a:spLocks/>
          </p:cNvSpPr>
          <p:nvPr/>
        </p:nvSpPr>
        <p:spPr bwMode="auto">
          <a:xfrm>
            <a:off x="323850" y="2403475"/>
            <a:ext cx="88566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endParaRPr lang="it-IT" altLang="en-US" sz="2000" b="1">
              <a:solidFill>
                <a:schemeClr val="tx2"/>
              </a:solidFill>
            </a:endParaRPr>
          </a:p>
        </p:txBody>
      </p:sp>
      <p:sp>
        <p:nvSpPr>
          <p:cNvPr id="7175" name="Rectangle 8"/>
          <p:cNvSpPr>
            <a:spLocks noChangeArrowheads="1"/>
          </p:cNvSpPr>
          <p:nvPr/>
        </p:nvSpPr>
        <p:spPr bwMode="auto">
          <a:xfrm>
            <a:off x="3700195" y="1628775"/>
            <a:ext cx="16642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n-GB" altLang="en-US" sz="2800" b="1" dirty="0">
                <a:solidFill>
                  <a:srgbClr val="000000"/>
                </a:solidFill>
              </a:rPr>
              <a:t>M</a:t>
            </a:r>
            <a:r>
              <a:rPr lang="en-US" altLang="en-US" sz="2800" b="1" dirty="0">
                <a:solidFill>
                  <a:srgbClr val="000000"/>
                </a:solidFill>
              </a:rPr>
              <a:t>ethods</a:t>
            </a:r>
            <a:endParaRPr lang="en-GB" altLang="en-US" sz="2800" dirty="0">
              <a:solidFill>
                <a:srgbClr val="000000"/>
              </a:solidFill>
            </a:endParaRPr>
          </a:p>
        </p:txBody>
      </p:sp>
      <p:sp>
        <p:nvSpPr>
          <p:cNvPr id="6154" name="Segnaposto contenuto 2"/>
          <p:cNvSpPr txBox="1">
            <a:spLocks/>
          </p:cNvSpPr>
          <p:nvPr/>
        </p:nvSpPr>
        <p:spPr bwMode="auto">
          <a:xfrm>
            <a:off x="179388" y="2150889"/>
            <a:ext cx="8382000" cy="45184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800100" indent="-34290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nSpc>
                <a:spcPct val="130000"/>
              </a:lnSpc>
              <a:defRPr/>
            </a:pPr>
            <a:r>
              <a:rPr lang="en-US" sz="1800" b="1" dirty="0"/>
              <a:t>Study Design</a:t>
            </a:r>
          </a:p>
          <a:p>
            <a:pPr marL="0" indent="0">
              <a:lnSpc>
                <a:spcPct val="130000"/>
              </a:lnSpc>
              <a:buNone/>
              <a:defRPr/>
            </a:pPr>
            <a:r>
              <a:rPr lang="en-US" sz="1800" b="1" dirty="0"/>
              <a:t>      </a:t>
            </a:r>
            <a:r>
              <a:rPr lang="en-US" sz="1800" dirty="0"/>
              <a:t>Retrospective study</a:t>
            </a:r>
          </a:p>
          <a:p>
            <a:pPr>
              <a:lnSpc>
                <a:spcPct val="130000"/>
              </a:lnSpc>
              <a:defRPr/>
            </a:pPr>
            <a:r>
              <a:rPr lang="en-US" sz="1800" b="1" dirty="0"/>
              <a:t>Setting</a:t>
            </a:r>
          </a:p>
          <a:p>
            <a:pPr marL="396875" indent="-396875">
              <a:lnSpc>
                <a:spcPct val="130000"/>
              </a:lnSpc>
              <a:buNone/>
              <a:defRPr/>
            </a:pPr>
            <a:r>
              <a:rPr lang="en-US" sz="1800" b="1" dirty="0"/>
              <a:t>      </a:t>
            </a:r>
            <a:r>
              <a:rPr lang="en-US" sz="1800" dirty="0"/>
              <a:t>Single-center </a:t>
            </a:r>
            <a:r>
              <a:rPr lang="en-US" sz="1800" dirty="0" smtClean="0"/>
              <a:t>trial</a:t>
            </a:r>
            <a:r>
              <a:rPr lang="en-US" sz="1800" dirty="0"/>
              <a:t>, </a:t>
            </a:r>
            <a:r>
              <a:rPr lang="en-US" sz="1800" dirty="0" err="1"/>
              <a:t>Arnas</a:t>
            </a:r>
            <a:r>
              <a:rPr lang="en-US" sz="1800" dirty="0"/>
              <a:t> Civico Hospital, Palermo, Italy. (Jan. 2007–Dec. 2015)</a:t>
            </a:r>
          </a:p>
          <a:p>
            <a:pPr>
              <a:lnSpc>
                <a:spcPct val="130000"/>
              </a:lnSpc>
              <a:defRPr/>
            </a:pPr>
            <a:r>
              <a:rPr lang="en-US" sz="1800" b="1" dirty="0"/>
              <a:t>Participants</a:t>
            </a:r>
          </a:p>
          <a:p>
            <a:pPr marL="409575" indent="-50800">
              <a:lnSpc>
                <a:spcPct val="130000"/>
              </a:lnSpc>
              <a:buNone/>
              <a:defRPr/>
            </a:pPr>
            <a:r>
              <a:rPr lang="en-US" sz="1800" dirty="0" smtClean="0"/>
              <a:t>All </a:t>
            </a:r>
            <a:r>
              <a:rPr lang="en-US" sz="1800" dirty="0"/>
              <a:t>women referred with AIP </a:t>
            </a:r>
            <a:r>
              <a:rPr lang="en-US" sz="1800" dirty="0" smtClean="0"/>
              <a:t>during the study period for whom</a:t>
            </a:r>
            <a:r>
              <a:rPr lang="en-US" sz="1800" dirty="0"/>
              <a:t> e</a:t>
            </a:r>
            <a:r>
              <a:rPr lang="en-US" sz="1800" dirty="0" smtClean="0"/>
              <a:t>arly </a:t>
            </a:r>
            <a:r>
              <a:rPr lang="en-US" sz="1800" dirty="0"/>
              <a:t>first-trimester ultrasound images (6–8 weeks’ gestation) </a:t>
            </a:r>
            <a:r>
              <a:rPr lang="en-US" sz="1800" dirty="0" smtClean="0"/>
              <a:t>indicated </a:t>
            </a:r>
            <a:r>
              <a:rPr lang="en-US" sz="1800" dirty="0"/>
              <a:t>CSP. </a:t>
            </a:r>
          </a:p>
          <a:p>
            <a:endParaRPr lang="en-US" sz="1800" dirty="0"/>
          </a:p>
        </p:txBody>
      </p:sp>
      <p:grpSp>
        <p:nvGrpSpPr>
          <p:cNvPr id="16" name="Group 2"/>
          <p:cNvGrpSpPr>
            <a:grpSpLocks/>
          </p:cNvGrpSpPr>
          <p:nvPr/>
        </p:nvGrpSpPr>
        <p:grpSpPr bwMode="auto">
          <a:xfrm>
            <a:off x="0" y="-15875"/>
            <a:ext cx="9144000" cy="923925"/>
            <a:chOff x="0" y="3755"/>
            <a:chExt cx="5760" cy="582"/>
          </a:xfrm>
        </p:grpSpPr>
        <p:pic>
          <p:nvPicPr>
            <p:cNvPr id="17"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 name="Text Box 5"/>
          <p:cNvSpPr txBox="1">
            <a:spLocks noChangeArrowheads="1"/>
          </p:cNvSpPr>
          <p:nvPr/>
        </p:nvSpPr>
        <p:spPr bwMode="auto">
          <a:xfrm>
            <a:off x="0" y="1062491"/>
            <a:ext cx="9144000" cy="566309"/>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n-US" altLang="en-US" sz="1400" b="1" dirty="0">
                <a:solidFill>
                  <a:schemeClr val="bg1"/>
                </a:solidFill>
              </a:rPr>
              <a:t>First-trimester prediction of surgical outcome in abnormally invasive placenta using the cross-over sign</a:t>
            </a:r>
          </a:p>
          <a:p>
            <a:pPr algn="ctr">
              <a:buNone/>
            </a:pPr>
            <a:r>
              <a:rPr lang="it-IT" altLang="en-US" sz="1400" i="1" dirty="0">
                <a:solidFill>
                  <a:schemeClr val="bg1"/>
                </a:solidFill>
              </a:rPr>
              <a:t>Calì </a:t>
            </a:r>
            <a:r>
              <a:rPr lang="it-IT" altLang="en-US" sz="1400" i="1" dirty="0">
                <a:solidFill>
                  <a:schemeClr val="bg1"/>
                </a:solidFill>
              </a:rPr>
              <a:t>et al., UOG 2018 </a:t>
            </a:r>
            <a:endParaRPr lang="en-GB" altLang="en-US" sz="1400" i="1" dirty="0">
              <a:solidFill>
                <a:schemeClr val="bg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7173"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sp>
        <p:nvSpPr>
          <p:cNvPr id="7175" name="Rectangle 8"/>
          <p:cNvSpPr>
            <a:spLocks noChangeArrowheads="1"/>
          </p:cNvSpPr>
          <p:nvPr/>
        </p:nvSpPr>
        <p:spPr bwMode="auto">
          <a:xfrm>
            <a:off x="3700195" y="1628800"/>
            <a:ext cx="16642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n-GB" altLang="en-US" sz="2800" b="1" dirty="0">
                <a:solidFill>
                  <a:srgbClr val="000000"/>
                </a:solidFill>
              </a:rPr>
              <a:t>M</a:t>
            </a:r>
            <a:r>
              <a:rPr lang="en-US" altLang="en-US" sz="2800" b="1" dirty="0">
                <a:solidFill>
                  <a:srgbClr val="000000"/>
                </a:solidFill>
              </a:rPr>
              <a:t>ethods</a:t>
            </a:r>
            <a:endParaRPr lang="en-GB" altLang="en-US" sz="2800" dirty="0">
              <a:solidFill>
                <a:srgbClr val="000000"/>
              </a:solidFill>
            </a:endParaRPr>
          </a:p>
        </p:txBody>
      </p:sp>
      <p:sp>
        <p:nvSpPr>
          <p:cNvPr id="6154" name="Segnaposto contenuto 2"/>
          <p:cNvSpPr txBox="1">
            <a:spLocks/>
          </p:cNvSpPr>
          <p:nvPr/>
        </p:nvSpPr>
        <p:spPr bwMode="auto">
          <a:xfrm>
            <a:off x="356235" y="2276872"/>
            <a:ext cx="8382000" cy="41044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Char char="•"/>
              <a:defRPr sz="3200">
                <a:solidFill>
                  <a:schemeClr val="tx1"/>
                </a:solidFill>
                <a:latin typeface="Arial" panose="020B0604020202020204" pitchFamily="34" charset="0"/>
                <a:ea typeface="ＭＳ Ｐゴシック" panose="020B0600070205080204" pitchFamily="34" charset="-128"/>
              </a:defRPr>
            </a:lvl1pPr>
            <a:lvl2pPr marL="800100" indent="-342900">
              <a:spcBef>
                <a:spcPct val="20000"/>
              </a:spcBef>
              <a:buChar char="–"/>
              <a:defRPr sz="2800">
                <a:solidFill>
                  <a:schemeClr val="tx1"/>
                </a:solidFill>
                <a:latin typeface="Arial" panose="020B0604020202020204" pitchFamily="34" charset="0"/>
                <a:ea typeface="ＭＳ Ｐゴシック"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ＭＳ Ｐゴシック"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ＭＳ Ｐゴシック" panose="020B0600070205080204" pitchFamily="34" charset="-128"/>
              </a:defRPr>
            </a:lvl5pPr>
            <a:lvl6pPr marL="25146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6pPr>
            <a:lvl7pPr marL="29718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7pPr>
            <a:lvl8pPr marL="34290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8pPr>
            <a:lvl9pPr marL="3886200" indent="-228600" algn="l" rtl="0" eaLnBrk="0" fontAlgn="base" hangingPunct="0">
              <a:spcBef>
                <a:spcPct val="20000"/>
              </a:spcBef>
              <a:spcAft>
                <a:spcPct val="0"/>
              </a:spcAft>
              <a:buChar char="»"/>
              <a:defRPr sz="2000">
                <a:solidFill>
                  <a:schemeClr val="tx1"/>
                </a:solidFill>
                <a:latin typeface="Arial" panose="020B0604020202020204" pitchFamily="34" charset="0"/>
                <a:ea typeface="ＭＳ Ｐゴシック" panose="020B0600070205080204" pitchFamily="34" charset="-128"/>
              </a:defRPr>
            </a:lvl9pPr>
          </a:lstStyle>
          <a:p>
            <a:pPr>
              <a:lnSpc>
                <a:spcPct val="120000"/>
              </a:lnSpc>
            </a:pPr>
            <a:r>
              <a:rPr lang="en-US" sz="1800" b="1" dirty="0" smtClean="0"/>
              <a:t>Study protocol</a:t>
            </a:r>
          </a:p>
          <a:p>
            <a:pPr>
              <a:lnSpc>
                <a:spcPct val="120000"/>
              </a:lnSpc>
              <a:buFontTx/>
              <a:buChar char="-"/>
            </a:pPr>
            <a:r>
              <a:rPr lang="en-US" sz="1800" dirty="0" smtClean="0"/>
              <a:t>Assessment </a:t>
            </a:r>
            <a:r>
              <a:rPr lang="en-US" sz="1800" dirty="0"/>
              <a:t>of COS was carried out as reported </a:t>
            </a:r>
            <a:r>
              <a:rPr lang="en-US" sz="1800" dirty="0" smtClean="0"/>
              <a:t>previously.</a:t>
            </a:r>
          </a:p>
          <a:p>
            <a:pPr>
              <a:lnSpc>
                <a:spcPct val="120000"/>
              </a:lnSpc>
              <a:buFontTx/>
              <a:buChar char="-"/>
            </a:pPr>
            <a:r>
              <a:rPr lang="en-US" sz="1800" dirty="0" smtClean="0"/>
              <a:t>After </a:t>
            </a:r>
            <a:r>
              <a:rPr lang="en-US" sz="1800" dirty="0"/>
              <a:t>prenatal diagnosis of AIP, parents were counseled regarding the severity of their clinical condition, treatment options and related </a:t>
            </a:r>
            <a:r>
              <a:rPr lang="en-US" sz="1800" dirty="0" smtClean="0"/>
              <a:t>risk.</a:t>
            </a:r>
          </a:p>
          <a:p>
            <a:pPr>
              <a:lnSpc>
                <a:spcPct val="120000"/>
              </a:lnSpc>
              <a:buFontTx/>
              <a:buChar char="-"/>
            </a:pPr>
            <a:r>
              <a:rPr lang="en-US" sz="1800" dirty="0" smtClean="0"/>
              <a:t>In </a:t>
            </a:r>
            <a:r>
              <a:rPr lang="en-US" sz="1800" dirty="0"/>
              <a:t>general</a:t>
            </a:r>
            <a:r>
              <a:rPr lang="en-US" sz="1800" dirty="0" smtClean="0"/>
              <a:t>, </a:t>
            </a:r>
            <a:r>
              <a:rPr lang="en-US" sz="1800" dirty="0"/>
              <a:t>women with severe types of AIP were delivered at around 34 weeks of </a:t>
            </a:r>
            <a:r>
              <a:rPr lang="en-US" sz="1800" dirty="0" smtClean="0"/>
              <a:t>gestation </a:t>
            </a:r>
            <a:r>
              <a:rPr lang="en-US" sz="1800" dirty="0"/>
              <a:t>and those with a less severe variants at 36 </a:t>
            </a:r>
            <a:r>
              <a:rPr lang="en-US" sz="1800" dirty="0" smtClean="0"/>
              <a:t>weeks.</a:t>
            </a:r>
          </a:p>
          <a:p>
            <a:pPr>
              <a:lnSpc>
                <a:spcPct val="120000"/>
              </a:lnSpc>
              <a:buFontTx/>
              <a:buChar char="-"/>
            </a:pPr>
            <a:r>
              <a:rPr lang="en-US" sz="1800" dirty="0" smtClean="0"/>
              <a:t>All </a:t>
            </a:r>
            <a:r>
              <a:rPr lang="en-US" sz="1800" dirty="0"/>
              <a:t>cases of AIP included in the study were treated with </a:t>
            </a:r>
            <a:r>
              <a:rPr lang="en-US" sz="1800" dirty="0" smtClean="0"/>
              <a:t>Cesarean hysterectomy </a:t>
            </a:r>
            <a:r>
              <a:rPr lang="en-US" sz="1800" dirty="0"/>
              <a:t>and </a:t>
            </a:r>
            <a:r>
              <a:rPr lang="en-US" sz="1800" dirty="0" smtClean="0"/>
              <a:t>preoperative </a:t>
            </a:r>
            <a:r>
              <a:rPr lang="en-US" sz="1800" dirty="0"/>
              <a:t>temporary occlusion of internal </a:t>
            </a:r>
            <a:r>
              <a:rPr lang="en-US" sz="1800" dirty="0" smtClean="0"/>
              <a:t>iliac arteries </a:t>
            </a:r>
            <a:r>
              <a:rPr lang="en-US" sz="1800" dirty="0"/>
              <a:t>with a balloon catheter and insertion of a ureteral </a:t>
            </a:r>
            <a:r>
              <a:rPr lang="en-US" sz="1800" dirty="0" smtClean="0"/>
              <a:t>stent.</a:t>
            </a:r>
          </a:p>
          <a:p>
            <a:pPr>
              <a:lnSpc>
                <a:spcPct val="120000"/>
              </a:lnSpc>
              <a:buFontTx/>
              <a:buChar char="-"/>
            </a:pPr>
            <a:r>
              <a:rPr lang="en-US" sz="1800" dirty="0" smtClean="0"/>
              <a:t>Final </a:t>
            </a:r>
            <a:r>
              <a:rPr lang="en-US" sz="1800" dirty="0"/>
              <a:t>diagnosis of the type of AIP </a:t>
            </a:r>
            <a:r>
              <a:rPr lang="en-US" sz="1800" dirty="0" smtClean="0"/>
              <a:t>was </a:t>
            </a:r>
            <a:r>
              <a:rPr lang="en-US" sz="1800" dirty="0"/>
              <a:t>made after surgery and hysterectomy, based on pathological examination of the removed uterus.</a:t>
            </a:r>
          </a:p>
          <a:p>
            <a:pPr>
              <a:lnSpc>
                <a:spcPct val="120000"/>
              </a:lnSpc>
              <a:defRPr/>
            </a:pPr>
            <a:endParaRPr lang="en-US" sz="1800" b="1" dirty="0" smtClean="0"/>
          </a:p>
          <a:p>
            <a:pPr>
              <a:lnSpc>
                <a:spcPct val="120000"/>
              </a:lnSpc>
              <a:defRPr/>
            </a:pPr>
            <a:endParaRPr lang="en-US" sz="1800" b="1" dirty="0"/>
          </a:p>
        </p:txBody>
      </p:sp>
      <p:grpSp>
        <p:nvGrpSpPr>
          <p:cNvPr id="16" name="Group 2"/>
          <p:cNvGrpSpPr>
            <a:grpSpLocks/>
          </p:cNvGrpSpPr>
          <p:nvPr/>
        </p:nvGrpSpPr>
        <p:grpSpPr bwMode="auto">
          <a:xfrm>
            <a:off x="0" y="-15875"/>
            <a:ext cx="9144000" cy="923925"/>
            <a:chOff x="0" y="3755"/>
            <a:chExt cx="5760" cy="582"/>
          </a:xfrm>
        </p:grpSpPr>
        <p:pic>
          <p:nvPicPr>
            <p:cNvPr id="17"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9" name="Text Box 5"/>
          <p:cNvSpPr txBox="1">
            <a:spLocks noChangeArrowheads="1"/>
          </p:cNvSpPr>
          <p:nvPr/>
        </p:nvSpPr>
        <p:spPr bwMode="auto">
          <a:xfrm>
            <a:off x="0" y="1062491"/>
            <a:ext cx="9144000" cy="566309"/>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n-US" altLang="en-US" sz="1400" b="1" dirty="0">
                <a:solidFill>
                  <a:schemeClr val="bg1"/>
                </a:solidFill>
              </a:rPr>
              <a:t>First-trimester prediction of surgical outcome in abnormally invasive placenta using the cross-over sign</a:t>
            </a:r>
          </a:p>
          <a:p>
            <a:pPr algn="ctr">
              <a:buNone/>
            </a:pPr>
            <a:r>
              <a:rPr lang="it-IT" altLang="en-US" sz="1400" i="1" dirty="0">
                <a:solidFill>
                  <a:schemeClr val="bg1"/>
                </a:solidFill>
              </a:rPr>
              <a:t>Calì </a:t>
            </a:r>
            <a:r>
              <a:rPr lang="it-IT" altLang="en-US" sz="1400" i="1" dirty="0">
                <a:solidFill>
                  <a:schemeClr val="bg1"/>
                </a:solidFill>
              </a:rPr>
              <a:t>et al., UOG 2018 </a:t>
            </a:r>
            <a:endParaRPr lang="en-GB" altLang="en-US" sz="1400" i="1" dirty="0">
              <a:solidFill>
                <a:schemeClr val="bg1"/>
              </a:solidFill>
            </a:endParaRPr>
          </a:p>
        </p:txBody>
      </p:sp>
    </p:spTree>
    <p:extLst>
      <p:ext uri="{BB962C8B-B14F-4D97-AF65-F5344CB8AC3E}">
        <p14:creationId xmlns:p14="http://schemas.microsoft.com/office/powerpoint/2010/main" val="8365311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9221"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grpSp>
        <p:nvGrpSpPr>
          <p:cNvPr id="17" name="Group 2"/>
          <p:cNvGrpSpPr>
            <a:grpSpLocks/>
          </p:cNvGrpSpPr>
          <p:nvPr/>
        </p:nvGrpSpPr>
        <p:grpSpPr bwMode="auto">
          <a:xfrm>
            <a:off x="0" y="-27384"/>
            <a:ext cx="9144000" cy="923925"/>
            <a:chOff x="0" y="3755"/>
            <a:chExt cx="5760" cy="582"/>
          </a:xfrm>
        </p:grpSpPr>
        <p:pic>
          <p:nvPicPr>
            <p:cNvPr id="18"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0" name="Text Box 5"/>
          <p:cNvSpPr txBox="1">
            <a:spLocks noChangeArrowheads="1"/>
          </p:cNvSpPr>
          <p:nvPr/>
        </p:nvSpPr>
        <p:spPr bwMode="auto">
          <a:xfrm>
            <a:off x="0" y="1062491"/>
            <a:ext cx="9144000" cy="566309"/>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n-US" altLang="en-US" sz="1400" b="1" dirty="0">
                <a:solidFill>
                  <a:schemeClr val="bg1"/>
                </a:solidFill>
              </a:rPr>
              <a:t>First-trimester prediction of surgical outcome in abnormally invasive placenta using the cross-over sign</a:t>
            </a:r>
          </a:p>
          <a:p>
            <a:pPr algn="ctr">
              <a:buNone/>
            </a:pPr>
            <a:r>
              <a:rPr lang="it-IT" altLang="en-US" sz="1400" i="1" dirty="0">
                <a:solidFill>
                  <a:schemeClr val="bg1"/>
                </a:solidFill>
              </a:rPr>
              <a:t>Calì </a:t>
            </a:r>
            <a:r>
              <a:rPr lang="it-IT" altLang="en-US" sz="1400" i="1" dirty="0">
                <a:solidFill>
                  <a:schemeClr val="bg1"/>
                </a:solidFill>
              </a:rPr>
              <a:t>et al., UOG 2018 </a:t>
            </a:r>
            <a:endParaRPr lang="en-GB" altLang="en-US" sz="1400" i="1" dirty="0">
              <a:solidFill>
                <a:schemeClr val="bg1"/>
              </a:solidFill>
            </a:endParaRPr>
          </a:p>
        </p:txBody>
      </p:sp>
      <p:sp>
        <p:nvSpPr>
          <p:cNvPr id="21" name="Rectangle 8"/>
          <p:cNvSpPr>
            <a:spLocks noChangeArrowheads="1"/>
          </p:cNvSpPr>
          <p:nvPr/>
        </p:nvSpPr>
        <p:spPr bwMode="auto">
          <a:xfrm>
            <a:off x="3700195" y="1628775"/>
            <a:ext cx="166423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marL="342900" indent="-342900">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FontTx/>
              <a:buNone/>
            </a:pPr>
            <a:r>
              <a:rPr lang="en-GB" altLang="en-US" sz="2800" b="1" dirty="0">
                <a:solidFill>
                  <a:srgbClr val="000000"/>
                </a:solidFill>
              </a:rPr>
              <a:t>M</a:t>
            </a:r>
            <a:r>
              <a:rPr lang="en-US" altLang="en-US" sz="2800" b="1" dirty="0">
                <a:solidFill>
                  <a:srgbClr val="000000"/>
                </a:solidFill>
              </a:rPr>
              <a:t>ethods</a:t>
            </a:r>
            <a:endParaRPr lang="en-GB" altLang="en-US" sz="2800" dirty="0">
              <a:solidFill>
                <a:srgbClr val="000000"/>
              </a:solidFill>
            </a:endParaRPr>
          </a:p>
        </p:txBody>
      </p:sp>
      <p:sp>
        <p:nvSpPr>
          <p:cNvPr id="3" name="Content Placeholder 2"/>
          <p:cNvSpPr>
            <a:spLocks noGrp="1"/>
          </p:cNvSpPr>
          <p:nvPr>
            <p:ph idx="1"/>
          </p:nvPr>
        </p:nvSpPr>
        <p:spPr>
          <a:xfrm>
            <a:off x="457200" y="2341832"/>
            <a:ext cx="8229600" cy="3816424"/>
          </a:xfrm>
        </p:spPr>
        <p:txBody>
          <a:bodyPr/>
          <a:lstStyle/>
          <a:p>
            <a:pPr>
              <a:lnSpc>
                <a:spcPct val="130000"/>
              </a:lnSpc>
            </a:pPr>
            <a:r>
              <a:rPr lang="en-US" sz="1800" b="1" dirty="0" smtClean="0"/>
              <a:t>Primary Outcomes </a:t>
            </a:r>
            <a:endParaRPr lang="en-US" sz="1800" dirty="0"/>
          </a:p>
          <a:p>
            <a:pPr marL="0" indent="0">
              <a:lnSpc>
                <a:spcPct val="130000"/>
              </a:lnSpc>
              <a:buNone/>
            </a:pPr>
            <a:r>
              <a:rPr lang="en-US" sz="1800" dirty="0"/>
              <a:t>- Estimated blood loss during surgery.</a:t>
            </a:r>
          </a:p>
          <a:p>
            <a:pPr marL="0" indent="0">
              <a:lnSpc>
                <a:spcPct val="130000"/>
              </a:lnSpc>
              <a:buNone/>
            </a:pPr>
            <a:r>
              <a:rPr lang="en-US" sz="1800" dirty="0"/>
              <a:t>- Need for and amount of packed red blood cells and fresh frozen plasma units </a:t>
            </a:r>
          </a:p>
          <a:p>
            <a:pPr marL="0" indent="0">
              <a:lnSpc>
                <a:spcPct val="130000"/>
              </a:lnSpc>
              <a:buNone/>
            </a:pPr>
            <a:r>
              <a:rPr lang="en-US" sz="1800" dirty="0"/>
              <a:t>  required either during or after surgery.</a:t>
            </a:r>
          </a:p>
          <a:p>
            <a:pPr marL="0" indent="0">
              <a:lnSpc>
                <a:spcPct val="130000"/>
              </a:lnSpc>
              <a:buNone/>
            </a:pPr>
            <a:r>
              <a:rPr lang="en-US" sz="1800" dirty="0"/>
              <a:t>- Operative time.</a:t>
            </a:r>
          </a:p>
          <a:p>
            <a:pPr marL="0" indent="0">
              <a:lnSpc>
                <a:spcPct val="130000"/>
              </a:lnSpc>
              <a:buNone/>
            </a:pPr>
            <a:r>
              <a:rPr lang="en-US" sz="1800" dirty="0"/>
              <a:t>- </a:t>
            </a:r>
            <a:r>
              <a:rPr lang="en-US" sz="1800" dirty="0" smtClean="0"/>
              <a:t>Intra-surgical </a:t>
            </a:r>
            <a:r>
              <a:rPr lang="en-US" sz="1800" dirty="0"/>
              <a:t>complications.</a:t>
            </a:r>
          </a:p>
          <a:p>
            <a:pPr marL="0" indent="0">
              <a:lnSpc>
                <a:spcPct val="130000"/>
              </a:lnSpc>
              <a:buNone/>
            </a:pPr>
            <a:r>
              <a:rPr lang="en-US" sz="1800" dirty="0"/>
              <a:t>- Gestational age at birth.</a:t>
            </a:r>
          </a:p>
          <a:p>
            <a:pPr marL="0" indent="0">
              <a:lnSpc>
                <a:spcPct val="130000"/>
              </a:lnSpc>
              <a:buNone/>
            </a:pPr>
            <a:r>
              <a:rPr lang="en-US" sz="1800" dirty="0"/>
              <a:t>- Delivery at </a:t>
            </a:r>
            <a:r>
              <a:rPr lang="en-US" sz="1800" i="1" dirty="0"/>
              <a:t>&lt;</a:t>
            </a:r>
            <a:r>
              <a:rPr lang="en-US" sz="1800" dirty="0"/>
              <a:t>34 weeks of gestation.</a:t>
            </a:r>
          </a:p>
          <a:p>
            <a:pPr marL="0" indent="0">
              <a:lnSpc>
                <a:spcPct val="130000"/>
              </a:lnSpc>
              <a:buNone/>
            </a:pPr>
            <a:r>
              <a:rPr lang="en-US" sz="1800" dirty="0"/>
              <a:t>- Length of hospital stay and maternal admission to intensive care unit.</a:t>
            </a:r>
          </a:p>
          <a:p>
            <a:pPr marL="0" indent="0">
              <a:lnSpc>
                <a:spcPct val="130000"/>
              </a:lnSpc>
              <a:buNone/>
            </a:pPr>
            <a:endParaRPr lang="en-US" sz="1800" dirty="0"/>
          </a:p>
          <a:p>
            <a:pPr marL="0" indent="0">
              <a:lnSpc>
                <a:spcPct val="130000"/>
              </a:lnSpc>
              <a:buNone/>
            </a:pPr>
            <a:endParaRPr lang="en-US" sz="1800" dirty="0"/>
          </a:p>
          <a:p>
            <a:pPr marL="0" indent="0">
              <a:lnSpc>
                <a:spcPct val="130000"/>
              </a:lnSpc>
              <a:buNone/>
            </a:pPr>
            <a:endParaRPr lang="he-IL"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grpSp>
        <p:nvGrpSpPr>
          <p:cNvPr id="12291" name="Group 2"/>
          <p:cNvGrpSpPr>
            <a:grpSpLocks/>
          </p:cNvGrpSpPr>
          <p:nvPr/>
        </p:nvGrpSpPr>
        <p:grpSpPr bwMode="auto">
          <a:xfrm>
            <a:off x="0" y="0"/>
            <a:ext cx="9144000" cy="923925"/>
            <a:chOff x="0" y="3755"/>
            <a:chExt cx="5760" cy="582"/>
          </a:xfrm>
        </p:grpSpPr>
        <p:pic>
          <p:nvPicPr>
            <p:cNvPr id="12301"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2" name="Picture 4" descr="UOG reversed"/>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12292" name="Group 2"/>
          <p:cNvGrpSpPr>
            <a:grpSpLocks/>
          </p:cNvGrpSpPr>
          <p:nvPr/>
        </p:nvGrpSpPr>
        <p:grpSpPr bwMode="auto">
          <a:xfrm>
            <a:off x="0" y="-15875"/>
            <a:ext cx="9144000" cy="923925"/>
            <a:chOff x="0" y="3755"/>
            <a:chExt cx="5760" cy="582"/>
          </a:xfrm>
        </p:grpSpPr>
        <p:pic>
          <p:nvPicPr>
            <p:cNvPr id="12299" name="Picture 3" descr="ISUOG-red-bann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3755"/>
              <a:ext cx="5760" cy="5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300" name="Picture 4" descr="UOG reversed"/>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 y="3793"/>
              <a:ext cx="2076" cy="4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2293" name="Rettangolo 1"/>
          <p:cNvSpPr>
            <a:spLocks noChangeArrowheads="1"/>
          </p:cNvSpPr>
          <p:nvPr/>
        </p:nvSpPr>
        <p:spPr bwMode="auto">
          <a:xfrm>
            <a:off x="68263" y="922338"/>
            <a:ext cx="22860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endParaRPr lang="it-IT" altLang="en-US" sz="1800">
              <a:solidFill>
                <a:srgbClr val="000000"/>
              </a:solidFill>
            </a:endParaRPr>
          </a:p>
        </p:txBody>
      </p:sp>
      <p:sp>
        <p:nvSpPr>
          <p:cNvPr id="17" name="Text Box 5"/>
          <p:cNvSpPr txBox="1">
            <a:spLocks noChangeArrowheads="1"/>
          </p:cNvSpPr>
          <p:nvPr/>
        </p:nvSpPr>
        <p:spPr bwMode="auto">
          <a:xfrm>
            <a:off x="0" y="1062491"/>
            <a:ext cx="9144000" cy="566309"/>
          </a:xfrm>
          <a:prstGeom prst="rect">
            <a:avLst/>
          </a:prstGeom>
          <a:solidFill>
            <a:srgbClr val="ED1D24"/>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a:buNone/>
            </a:pPr>
            <a:r>
              <a:rPr lang="en-US" altLang="en-US" sz="1400" b="1" dirty="0">
                <a:solidFill>
                  <a:schemeClr val="bg1"/>
                </a:solidFill>
              </a:rPr>
              <a:t>First-trimester prediction of surgical outcome in abnormally invasive placenta using the cross-over sign</a:t>
            </a:r>
          </a:p>
          <a:p>
            <a:pPr algn="ctr">
              <a:buNone/>
            </a:pPr>
            <a:r>
              <a:rPr lang="it-IT" altLang="en-US" sz="1400" i="1" dirty="0">
                <a:solidFill>
                  <a:schemeClr val="bg1"/>
                </a:solidFill>
              </a:rPr>
              <a:t>Calì </a:t>
            </a:r>
            <a:r>
              <a:rPr lang="it-IT" altLang="en-US" sz="1400" i="1" dirty="0">
                <a:solidFill>
                  <a:schemeClr val="bg1"/>
                </a:solidFill>
              </a:rPr>
              <a:t>et al., UOG 2018 </a:t>
            </a:r>
            <a:endParaRPr lang="en-GB" altLang="en-US" sz="1400" i="1" dirty="0">
              <a:solidFill>
                <a:schemeClr val="bg1"/>
              </a:solidFill>
            </a:endParaRPr>
          </a:p>
        </p:txBody>
      </p:sp>
      <p:sp>
        <p:nvSpPr>
          <p:cNvPr id="18" name="TextBox 1"/>
          <p:cNvSpPr txBox="1">
            <a:spLocks noChangeArrowheads="1"/>
          </p:cNvSpPr>
          <p:nvPr/>
        </p:nvSpPr>
        <p:spPr bwMode="auto">
          <a:xfrm>
            <a:off x="228600" y="1628800"/>
            <a:ext cx="8642350" cy="8925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charset="0"/>
                <a:ea typeface="ＭＳ Ｐゴシック" pitchFamily="34" charset="-128"/>
              </a:defRPr>
            </a:lvl1pPr>
            <a:lvl2pPr marL="742950" indent="-285750">
              <a:spcBef>
                <a:spcPct val="20000"/>
              </a:spcBef>
              <a:buChar char="–"/>
              <a:defRPr sz="2800">
                <a:solidFill>
                  <a:schemeClr val="tx1"/>
                </a:solidFill>
                <a:latin typeface="Arial" charset="0"/>
                <a:ea typeface="ＭＳ Ｐゴシック" pitchFamily="34" charset="-128"/>
              </a:defRPr>
            </a:lvl2pPr>
            <a:lvl3pPr marL="1143000" indent="-228600">
              <a:spcBef>
                <a:spcPct val="20000"/>
              </a:spcBef>
              <a:buChar char="•"/>
              <a:defRPr sz="2400">
                <a:solidFill>
                  <a:schemeClr val="tx1"/>
                </a:solidFill>
                <a:latin typeface="Arial" charset="0"/>
                <a:ea typeface="ＭＳ Ｐゴシック" pitchFamily="34" charset="-128"/>
              </a:defRPr>
            </a:lvl3pPr>
            <a:lvl4pPr marL="1600200" indent="-228600">
              <a:spcBef>
                <a:spcPct val="20000"/>
              </a:spcBef>
              <a:buChar char="–"/>
              <a:defRPr sz="2000">
                <a:solidFill>
                  <a:schemeClr val="tx1"/>
                </a:solidFill>
                <a:latin typeface="Arial" charset="0"/>
                <a:ea typeface="ＭＳ Ｐゴシック" pitchFamily="34" charset="-128"/>
              </a:defRPr>
            </a:lvl4pPr>
            <a:lvl5pPr marL="2057400" indent="-22860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algn="ctr" eaLnBrk="1" hangingPunct="1">
              <a:spcBef>
                <a:spcPct val="0"/>
              </a:spcBef>
              <a:buNone/>
            </a:pPr>
            <a:r>
              <a:rPr lang="en-GB" altLang="en-US" sz="2800" b="1" dirty="0" smtClean="0"/>
              <a:t>Results - </a:t>
            </a:r>
            <a:r>
              <a:rPr lang="en-GB" sz="2400" dirty="0" smtClean="0"/>
              <a:t>General characteristics </a:t>
            </a:r>
            <a:r>
              <a:rPr lang="en-GB" sz="2400" dirty="0"/>
              <a:t>of 68 women with </a:t>
            </a:r>
            <a:r>
              <a:rPr lang="en-GB" sz="2400" dirty="0" smtClean="0"/>
              <a:t>AIP </a:t>
            </a:r>
            <a:r>
              <a:rPr lang="en-GB" sz="2400" dirty="0"/>
              <a:t>according to type of </a:t>
            </a:r>
            <a:r>
              <a:rPr lang="en-GB" sz="2400" dirty="0" smtClean="0"/>
              <a:t>COS</a:t>
            </a:r>
          </a:p>
        </p:txBody>
      </p:sp>
      <p:sp>
        <p:nvSpPr>
          <p:cNvPr id="3" name="TextBox 2"/>
          <p:cNvSpPr txBox="1"/>
          <p:nvPr/>
        </p:nvSpPr>
        <p:spPr>
          <a:xfrm>
            <a:off x="971600" y="6023029"/>
            <a:ext cx="7056784" cy="646331"/>
          </a:xfrm>
          <a:prstGeom prst="rect">
            <a:avLst/>
          </a:prstGeom>
          <a:noFill/>
          <a:ln w="19050">
            <a:solidFill>
              <a:srgbClr val="FF0000"/>
            </a:solidFill>
          </a:ln>
        </p:spPr>
        <p:txBody>
          <a:bodyPr wrap="square" rtlCol="0">
            <a:spAutoFit/>
          </a:bodyPr>
          <a:lstStyle/>
          <a:p>
            <a:pPr algn="ctr"/>
            <a:r>
              <a:rPr lang="en-US" b="1" dirty="0"/>
              <a:t>The three groups did not show any significant difference with respect </a:t>
            </a:r>
            <a:r>
              <a:rPr lang="en-US" b="1" dirty="0" smtClean="0"/>
              <a:t>to: maternal </a:t>
            </a:r>
            <a:r>
              <a:rPr lang="en-US" b="1" dirty="0"/>
              <a:t>age, </a:t>
            </a:r>
            <a:r>
              <a:rPr lang="en-US" b="1" dirty="0" smtClean="0"/>
              <a:t>parity and number </a:t>
            </a:r>
            <a:r>
              <a:rPr lang="en-US" b="1" dirty="0"/>
              <a:t>of </a:t>
            </a:r>
            <a:r>
              <a:rPr lang="en-US" b="1" dirty="0" smtClean="0"/>
              <a:t>previous CS</a:t>
            </a:r>
            <a:endParaRPr lang="en-US" b="1" dirty="0"/>
          </a:p>
        </p:txBody>
      </p:sp>
      <p:pic>
        <p:nvPicPr>
          <p:cNvPr id="1028" name="Picture 4"/>
          <p:cNvPicPr>
            <a:picLocks noChangeAspect="1" noChangeArrowheads="1"/>
          </p:cNvPicPr>
          <p:nvPr/>
        </p:nvPicPr>
        <p:blipFill>
          <a:blip r:embed="rId6">
            <a:extLst>
              <a:ext uri="{BEBA8EAE-BF5A-486C-A8C5-ECC9F3942E4B}">
                <a14:imgProps xmlns:a14="http://schemas.microsoft.com/office/drawing/2010/main">
                  <a14:imgLayer r:embed="rId7">
                    <a14:imgEffect>
                      <a14:sharpenSoften amount="50000"/>
                    </a14:imgEffect>
                  </a14:imgLayer>
                </a14:imgProps>
              </a:ext>
              <a:ext uri="{28A0092B-C50C-407E-A947-70E740481C1C}">
                <a14:useLocalDpi xmlns:a14="http://schemas.microsoft.com/office/drawing/2010/main" val="0"/>
              </a:ext>
            </a:extLst>
          </a:blip>
          <a:srcRect/>
          <a:stretch>
            <a:fillRect/>
          </a:stretch>
        </p:blipFill>
        <p:spPr bwMode="auto">
          <a:xfrm>
            <a:off x="971600" y="2571943"/>
            <a:ext cx="7128792" cy="33053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he-IL"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altLang="he-IL"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1441</TotalTime>
  <Words>1526</Words>
  <Application>Microsoft Office PowerPoint</Application>
  <PresentationFormat>On-screen Show (4:3)</PresentationFormat>
  <Paragraphs>158</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Renata Kotsia</cp:lastModifiedBy>
  <cp:revision>80</cp:revision>
  <dcterms:created xsi:type="dcterms:W3CDTF">2017-10-15T08:39:57Z</dcterms:created>
  <dcterms:modified xsi:type="dcterms:W3CDTF">2018-01-16T17:35:29Z</dcterms:modified>
</cp:coreProperties>
</file>