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7"/>
  </p:notesMasterIdLst>
  <p:sldIdLst>
    <p:sldId id="329" r:id="rId3"/>
    <p:sldId id="350" r:id="rId4"/>
    <p:sldId id="349" r:id="rId5"/>
    <p:sldId id="400" r:id="rId6"/>
    <p:sldId id="401" r:id="rId7"/>
    <p:sldId id="402" r:id="rId8"/>
    <p:sldId id="415" r:id="rId9"/>
    <p:sldId id="416" r:id="rId10"/>
    <p:sldId id="420" r:id="rId11"/>
    <p:sldId id="421" r:id="rId12"/>
    <p:sldId id="422" r:id="rId13"/>
    <p:sldId id="353" r:id="rId14"/>
    <p:sldId id="413" r:id="rId15"/>
    <p:sldId id="382" r:id="rId16"/>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1DE"/>
    <a:srgbClr val="F2D6E4"/>
    <a:srgbClr val="EADEE7"/>
    <a:srgbClr val="ED1D24"/>
    <a:srgbClr val="445895"/>
    <a:srgbClr val="CDDEFF"/>
    <a:srgbClr val="002060"/>
    <a:srgbClr val="F0F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6" autoAdjust="0"/>
    <p:restoredTop sz="98967" autoAdjust="0"/>
  </p:normalViewPr>
  <p:slideViewPr>
    <p:cSldViewPr>
      <p:cViewPr>
        <p:scale>
          <a:sx n="100" d="100"/>
          <a:sy n="100" d="100"/>
        </p:scale>
        <p:origin x="-2160" y="-4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07/02/2017</a:t>
            </a:fld>
            <a:endParaRPr lang="it-IT"/>
          </a:p>
        </p:txBody>
      </p:sp>
      <p:sp>
        <p:nvSpPr>
          <p:cNvPr id="4" name="Segnaposto immagine diapositiva 3"/>
          <p:cNvSpPr>
            <a:spLocks noGrp="1" noRot="1" noChangeAspect="1"/>
          </p:cNvSpPr>
          <p:nvPr>
            <p:ph type="sldImg" idx="2"/>
          </p:nvPr>
        </p:nvSpPr>
        <p:spPr>
          <a:xfrm>
            <a:off x="895350" y="746125"/>
            <a:ext cx="4970463" cy="372745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a:p>
        </p:txBody>
      </p:sp>
    </p:spTree>
    <p:extLst>
      <p:ext uri="{BB962C8B-B14F-4D97-AF65-F5344CB8AC3E}">
        <p14:creationId xmlns:p14="http://schemas.microsoft.com/office/powerpoint/2010/main" val="254650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10</a:t>
            </a:fld>
            <a:endParaRPr lang="it-IT">
              <a:solidFill>
                <a:srgbClr val="000000"/>
              </a:solidFill>
              <a:latin typeface="Arial" charset="0"/>
            </a:endParaRPr>
          </a:p>
        </p:txBody>
      </p:sp>
    </p:spTree>
    <p:extLst>
      <p:ext uri="{BB962C8B-B14F-4D97-AF65-F5344CB8AC3E}">
        <p14:creationId xmlns:p14="http://schemas.microsoft.com/office/powerpoint/2010/main" val="203777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11</a:t>
            </a:fld>
            <a:endParaRPr lang="it-IT">
              <a:solidFill>
                <a:srgbClr val="000000"/>
              </a:solidFill>
              <a:latin typeface="Arial" charset="0"/>
            </a:endParaRPr>
          </a:p>
        </p:txBody>
      </p:sp>
    </p:spTree>
    <p:extLst>
      <p:ext uri="{BB962C8B-B14F-4D97-AF65-F5344CB8AC3E}">
        <p14:creationId xmlns:p14="http://schemas.microsoft.com/office/powerpoint/2010/main" val="1430226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12</a:t>
            </a:fld>
            <a:endParaRPr lang="it-IT" altLang="it-IT" i="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93A9BD3E-620F-469B-AB3A-F1F429DB219E}" type="slidenum">
              <a:rPr lang="en-GB" smtClean="0">
                <a:solidFill>
                  <a:srgbClr val="000000"/>
                </a:solidFill>
                <a:latin typeface="Arial" charset="0"/>
              </a:rPr>
              <a:pPr eaLnBrk="1" fontAlgn="base" hangingPunct="1">
                <a:spcBef>
                  <a:spcPct val="0"/>
                </a:spcBef>
                <a:spcAft>
                  <a:spcPct val="0"/>
                </a:spcAft>
              </a:pPr>
              <a:t>13</a:t>
            </a:fld>
            <a:endParaRPr lang="en-GB">
              <a:solidFill>
                <a:srgbClr val="000000"/>
              </a:solidFill>
              <a:latin typeface="Arial" charset="0"/>
            </a:endParaRP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071690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14</a:t>
            </a:fld>
            <a:endParaRPr lang="it-IT">
              <a:cs typeface="+mn-cs"/>
            </a:endParaRPr>
          </a:p>
        </p:txBody>
      </p:sp>
    </p:spTree>
    <p:extLst>
      <p:ext uri="{BB962C8B-B14F-4D97-AF65-F5344CB8AC3E}">
        <p14:creationId xmlns:p14="http://schemas.microsoft.com/office/powerpoint/2010/main" val="4007752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4</a:t>
            </a:fld>
            <a:endParaRPr lang="it-IT">
              <a:solidFill>
                <a:srgbClr val="000000"/>
              </a:solidFill>
              <a:latin typeface="Arial" charset="0"/>
            </a:endParaRPr>
          </a:p>
        </p:txBody>
      </p:sp>
    </p:spTree>
    <p:extLst>
      <p:ext uri="{BB962C8B-B14F-4D97-AF65-F5344CB8AC3E}">
        <p14:creationId xmlns:p14="http://schemas.microsoft.com/office/powerpoint/2010/main" val="103178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5</a:t>
            </a:fld>
            <a:endParaRPr lang="it-IT">
              <a:solidFill>
                <a:srgbClr val="000000"/>
              </a:solidFill>
              <a:latin typeface="Arial" charset="0"/>
            </a:endParaRPr>
          </a:p>
        </p:txBody>
      </p:sp>
    </p:spTree>
    <p:extLst>
      <p:ext uri="{BB962C8B-B14F-4D97-AF65-F5344CB8AC3E}">
        <p14:creationId xmlns:p14="http://schemas.microsoft.com/office/powerpoint/2010/main" val="689408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1204"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9C99610-769B-47CA-8CEF-BDADFA3AED2D}" type="slidenum">
              <a:rPr lang="x-none" smtClean="0">
                <a:solidFill>
                  <a:srgbClr val="000000"/>
                </a:solidFill>
                <a:latin typeface="Arial" charset="0"/>
              </a:rPr>
              <a:pPr fontAlgn="base">
                <a:spcBef>
                  <a:spcPct val="0"/>
                </a:spcBef>
                <a:spcAft>
                  <a:spcPct val="0"/>
                </a:spcAft>
                <a:defRPr/>
              </a:pPr>
              <a:t>6</a:t>
            </a:fld>
            <a:endParaRPr lang="it-IT">
              <a:solidFill>
                <a:srgbClr val="000000"/>
              </a:solidFill>
              <a:latin typeface="Arial" charset="0"/>
            </a:endParaRPr>
          </a:p>
        </p:txBody>
      </p:sp>
    </p:spTree>
    <p:extLst>
      <p:ext uri="{BB962C8B-B14F-4D97-AF65-F5344CB8AC3E}">
        <p14:creationId xmlns:p14="http://schemas.microsoft.com/office/powerpoint/2010/main" val="1142786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7</a:t>
            </a:fld>
            <a:endParaRPr lang="it-IT">
              <a:solidFill>
                <a:srgbClr val="000000"/>
              </a:solidFill>
              <a:latin typeface="Arial" charset="0"/>
            </a:endParaRPr>
          </a:p>
        </p:txBody>
      </p:sp>
    </p:spTree>
    <p:extLst>
      <p:ext uri="{BB962C8B-B14F-4D97-AF65-F5344CB8AC3E}">
        <p14:creationId xmlns:p14="http://schemas.microsoft.com/office/powerpoint/2010/main" val="419251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8</a:t>
            </a:fld>
            <a:endParaRPr lang="it-IT">
              <a:solidFill>
                <a:srgbClr val="000000"/>
              </a:solidFill>
              <a:latin typeface="Arial" charset="0"/>
            </a:endParaRPr>
          </a:p>
        </p:txBody>
      </p:sp>
    </p:spTree>
    <p:extLst>
      <p:ext uri="{BB962C8B-B14F-4D97-AF65-F5344CB8AC3E}">
        <p14:creationId xmlns:p14="http://schemas.microsoft.com/office/powerpoint/2010/main" val="1567149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9</a:t>
            </a:fld>
            <a:endParaRPr lang="it-IT">
              <a:solidFill>
                <a:srgbClr val="000000"/>
              </a:solidFill>
              <a:latin typeface="Arial" charset="0"/>
            </a:endParaRPr>
          </a:p>
        </p:txBody>
      </p:sp>
    </p:spTree>
    <p:extLst>
      <p:ext uri="{BB962C8B-B14F-4D97-AF65-F5344CB8AC3E}">
        <p14:creationId xmlns:p14="http://schemas.microsoft.com/office/powerpoint/2010/main" val="1340159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31"/>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4"/>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44"/>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6"/>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8"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2"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4"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4"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15781" y="1268760"/>
            <a:ext cx="87487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Agosto 2016</a:t>
            </a:r>
          </a:p>
        </p:txBody>
      </p:sp>
      <p:sp>
        <p:nvSpPr>
          <p:cNvPr id="17412" name="TextBox 1"/>
          <p:cNvSpPr txBox="1">
            <a:spLocks noChangeArrowheads="1"/>
          </p:cNvSpPr>
          <p:nvPr/>
        </p:nvSpPr>
        <p:spPr bwMode="auto">
          <a:xfrm>
            <a:off x="1043609" y="2158868"/>
            <a:ext cx="7273776" cy="272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spcAft>
                <a:spcPts val="600"/>
              </a:spcAft>
              <a:buNone/>
              <a:defRPr/>
            </a:pPr>
            <a:r>
              <a:rPr lang="es-HN" sz="2200" b="1" i="0" dirty="0"/>
              <a:t>Didrogesterona versus progesterona para soporte de fase lútea: revisión sistemática y meta-análisis de ensayos controlados aleatorizados </a:t>
            </a:r>
          </a:p>
          <a:p>
            <a:pPr algn="ctr" eaLnBrk="1" hangingPunct="1">
              <a:spcBef>
                <a:spcPct val="0"/>
              </a:spcBef>
              <a:spcAft>
                <a:spcPts val="600"/>
              </a:spcAft>
              <a:buNone/>
              <a:defRPr/>
            </a:pPr>
            <a:endParaRPr lang="en-US" sz="2200" b="1" i="0" dirty="0"/>
          </a:p>
          <a:p>
            <a:pPr algn="ctr">
              <a:buNone/>
            </a:pPr>
            <a:r>
              <a:rPr lang="en-US" sz="2400" dirty="0"/>
              <a:t>Barbosa MWP, Silva LR, Navarro PA, </a:t>
            </a:r>
            <a:r>
              <a:rPr lang="en-US" sz="2400" dirty="0" err="1"/>
              <a:t>Ferriani</a:t>
            </a:r>
            <a:r>
              <a:rPr lang="en-US" sz="2400" dirty="0"/>
              <a:t> RA, </a:t>
            </a:r>
            <a:r>
              <a:rPr lang="en-US" sz="2400" dirty="0" err="1"/>
              <a:t>Nastri</a:t>
            </a:r>
            <a:r>
              <a:rPr lang="en-US" sz="2400" dirty="0"/>
              <a:t> CO, Martins WP</a:t>
            </a:r>
          </a:p>
          <a:p>
            <a:pPr algn="ctr">
              <a:spcBef>
                <a:spcPct val="0"/>
              </a:spcBef>
              <a:buFontTx/>
              <a:buNone/>
            </a:pPr>
            <a:r>
              <a:rPr lang="en-GB" altLang="en-US" sz="2000" dirty="0" err="1">
                <a:cs typeface="Arial" charset="0"/>
              </a:rPr>
              <a:t>Volumen</a:t>
            </a:r>
            <a:r>
              <a:rPr lang="en-GB" altLang="en-US" sz="2000" dirty="0">
                <a:cs typeface="Arial" charset="0"/>
              </a:rPr>
              <a:t> 48, </a:t>
            </a:r>
            <a:r>
              <a:rPr lang="en-GB" altLang="en-US" sz="2000" dirty="0" err="1">
                <a:cs typeface="Arial" charset="0"/>
              </a:rPr>
              <a:t>Numero</a:t>
            </a:r>
            <a:r>
              <a:rPr lang="en-GB" altLang="en-US" sz="2000" dirty="0">
                <a:cs typeface="Arial" charset="0"/>
              </a:rPr>
              <a:t> 2, </a:t>
            </a:r>
            <a:r>
              <a:rPr lang="en-GB" altLang="en-US" sz="2000" dirty="0" err="1">
                <a:cs typeface="Arial" charset="0"/>
              </a:rPr>
              <a:t>Fecha</a:t>
            </a:r>
            <a:r>
              <a:rPr lang="en-GB" altLang="en-US" sz="2000" dirty="0">
                <a:cs typeface="Arial" charset="0"/>
              </a:rPr>
              <a:t>: Agosto, </a:t>
            </a:r>
            <a:r>
              <a:rPr lang="en-GB" altLang="en-US" sz="2000" dirty="0" err="1">
                <a:cs typeface="Arial" charset="0"/>
              </a:rPr>
              <a:t>paginas</a:t>
            </a:r>
            <a:r>
              <a:rPr lang="en-GB" altLang="en-US" sz="2000" dirty="0">
                <a:cs typeface="Arial" charset="0"/>
              </a:rPr>
              <a:t> 161–170</a:t>
            </a:r>
          </a:p>
        </p:txBody>
      </p:sp>
      <p:sp>
        <p:nvSpPr>
          <p:cNvPr id="17413" name="TextBox 2"/>
          <p:cNvSpPr txBox="1">
            <a:spLocks noChangeArrowheads="1"/>
          </p:cNvSpPr>
          <p:nvPr/>
        </p:nvSpPr>
        <p:spPr bwMode="auto">
          <a:xfrm>
            <a:off x="2627784" y="5517236"/>
            <a:ext cx="583264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000" i="0" dirty="0">
                <a:solidFill>
                  <a:srgbClr val="000000"/>
                </a:solidFill>
                <a:cs typeface="Arial" panose="020B0604020202020204" pitchFamily="34" charset="0"/>
              </a:rPr>
              <a:t>Slides de Journal Club </a:t>
            </a:r>
            <a:r>
              <a:rPr lang="en-GB" altLang="it-IT" sz="2000" i="0" dirty="0" err="1">
                <a:solidFill>
                  <a:srgbClr val="000000"/>
                </a:solidFill>
                <a:cs typeface="Arial" panose="020B0604020202020204" pitchFamily="34" charset="0"/>
              </a:rPr>
              <a:t>preparadas</a:t>
            </a:r>
            <a:r>
              <a:rPr lang="en-GB" altLang="it-IT" sz="2000" i="0" dirty="0">
                <a:solidFill>
                  <a:srgbClr val="000000"/>
                </a:solidFill>
                <a:cs typeface="Arial" panose="020B0604020202020204" pitchFamily="34" charset="0"/>
              </a:rPr>
              <a:t> </a:t>
            </a:r>
            <a:r>
              <a:rPr lang="en-GB" altLang="it-IT" sz="2000" i="0" dirty="0" err="1">
                <a:solidFill>
                  <a:srgbClr val="000000"/>
                </a:solidFill>
                <a:cs typeface="Arial" panose="020B0604020202020204" pitchFamily="34" charset="0"/>
              </a:rPr>
              <a:t>por</a:t>
            </a:r>
            <a:r>
              <a:rPr lang="en-GB" altLang="it-IT" sz="2000" i="0" dirty="0">
                <a:solidFill>
                  <a:srgbClr val="000000"/>
                </a:solidFill>
                <a:cs typeface="Arial" panose="020B0604020202020204" pitchFamily="34" charset="0"/>
              </a:rPr>
              <a:t> Dr Aly Youssef</a:t>
            </a:r>
          </a:p>
          <a:p>
            <a:pPr eaLnBrk="1" hangingPunct="1">
              <a:spcBef>
                <a:spcPct val="0"/>
              </a:spcBef>
              <a:buFontTx/>
              <a:buNone/>
            </a:pPr>
            <a:r>
              <a:rPr lang="en-GB" altLang="it-IT" sz="2000" i="0" dirty="0">
                <a:solidFill>
                  <a:srgbClr val="000000"/>
                </a:solidFill>
                <a:cs typeface="Arial" panose="020B0604020202020204" pitchFamily="34" charset="0"/>
              </a:rPr>
              <a:t>(UOG Editor para </a:t>
            </a:r>
            <a:r>
              <a:rPr lang="en-GB" altLang="it-IT" sz="2000" i="0" dirty="0" err="1">
                <a:solidFill>
                  <a:srgbClr val="000000"/>
                </a:solidFill>
                <a:cs typeface="Arial" panose="020B0604020202020204" pitchFamily="34" charset="0"/>
              </a:rPr>
              <a:t>Practicantes</a:t>
            </a:r>
            <a:r>
              <a:rPr lang="en-GB" altLang="it-IT" sz="2000" i="0" dirty="0">
                <a:solidFill>
                  <a:srgbClr val="000000"/>
                </a:solidFill>
                <a:cs typeface="Arial" panose="020B0604020202020204" pitchFamily="34" charset="0"/>
              </a:rPr>
              <a:t>)</a:t>
            </a:r>
          </a:p>
        </p:txBody>
      </p:sp>
      <p:pic>
        <p:nvPicPr>
          <p:cNvPr id="17414" name="Picture 51" descr="\\ISUOG-DC01\users\ostirrup\Desktop\Journal Club logo.tif"/>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3" y="5080446"/>
            <a:ext cx="2094036" cy="173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236925" y="2088138"/>
            <a:ext cx="8637122" cy="2646878"/>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600"/>
              </a:spcAft>
              <a:buFont typeface="Arial"/>
              <a:buChar char="•"/>
              <a:defRPr/>
            </a:pPr>
            <a:r>
              <a:rPr lang="es-HN" sz="1900" i="0" dirty="0">
                <a:latin typeface="+mn-lt"/>
              </a:rPr>
              <a:t>En general, no hubo evidencia del efecto del uso de didrogesterona oral comparada con progesterona vaginal en embarazo clínico (RR, 1.07 (95% CI, 0.93–1.23))</a:t>
            </a:r>
          </a:p>
          <a:p>
            <a:pPr fontAlgn="auto">
              <a:spcBef>
                <a:spcPts val="0"/>
              </a:spcBef>
              <a:spcAft>
                <a:spcPts val="600"/>
              </a:spcAft>
              <a:defRPr/>
            </a:pPr>
            <a:endParaRPr lang="en-US" sz="1900" i="0" dirty="0">
              <a:latin typeface="+mn-lt"/>
            </a:endParaRPr>
          </a:p>
          <a:p>
            <a:pPr marL="342900" indent="-342900" fontAlgn="auto">
              <a:spcBef>
                <a:spcPts val="0"/>
              </a:spcBef>
              <a:spcAft>
                <a:spcPts val="600"/>
              </a:spcAft>
              <a:buFont typeface="Arial"/>
              <a:buChar char="•"/>
              <a:defRPr/>
            </a:pPr>
            <a:r>
              <a:rPr lang="es-HN" sz="2000" i="0" dirty="0"/>
              <a:t>En análisis de subgrupo mostro que la didrogesterona oral esta asociada con mejoramiento de la tasa de embarazo clínico cuando se compara con capsulas de progesterona vaginal (RR 1.19 (95% CI, 1.04 –1.36))</a:t>
            </a:r>
          </a:p>
        </p:txBody>
      </p:sp>
      <p:sp>
        <p:nvSpPr>
          <p:cNvPr id="9" name="TextBox 1"/>
          <p:cNvSpPr txBox="1">
            <a:spLocks noChangeArrowheads="1"/>
          </p:cNvSpPr>
          <p:nvPr/>
        </p:nvSpPr>
        <p:spPr bwMode="auto">
          <a:xfrm>
            <a:off x="948234" y="1676632"/>
            <a:ext cx="67682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400" b="1" i="0" dirty="0">
                <a:latin typeface="Arial" charset="0"/>
              </a:rPr>
              <a:t>Síntesis de resultados: Embarazo clínico</a:t>
            </a:r>
            <a:r>
              <a:rPr lang="en-GB" sz="2400" b="1" i="0" dirty="0">
                <a:latin typeface="Arial" charset="0"/>
              </a:rPr>
              <a:t> </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
        <p:nvSpPr>
          <p:cNvPr id="11" name="TextBox 10"/>
          <p:cNvSpPr txBox="1">
            <a:spLocks noChangeArrowheads="1"/>
          </p:cNvSpPr>
          <p:nvPr/>
        </p:nvSpPr>
        <p:spPr bwMode="auto">
          <a:xfrm>
            <a:off x="956642" y="4839543"/>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400" b="1" i="0" dirty="0">
                <a:latin typeface="Arial" charset="0"/>
              </a:rPr>
              <a:t>Síntesis de resultados: Aborto</a:t>
            </a:r>
            <a:endParaRPr lang="es-HN" sz="2400" b="1" dirty="0">
              <a:latin typeface="Arial" charset="0"/>
            </a:endParaRPr>
          </a:p>
        </p:txBody>
      </p:sp>
      <p:sp>
        <p:nvSpPr>
          <p:cNvPr id="13" name="Rectangle 7"/>
          <p:cNvSpPr>
            <a:spLocks noChangeArrowheads="1"/>
          </p:cNvSpPr>
          <p:nvPr/>
        </p:nvSpPr>
        <p:spPr bwMode="auto">
          <a:xfrm>
            <a:off x="236925" y="5569171"/>
            <a:ext cx="8637122" cy="969496"/>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buFont typeface="Arial"/>
              <a:buChar char="•"/>
              <a:defRPr/>
            </a:pPr>
            <a:r>
              <a:rPr lang="es-HN" sz="1900" i="0" dirty="0">
                <a:latin typeface="+mn-lt"/>
              </a:rPr>
              <a:t>En general, no hubo evidencia del efecto del uso de didrogesterona oral comparada con progesterona vaginal en aborto (RR, 0.77 (95% CI, 0.53–1.10))</a:t>
            </a:r>
            <a:r>
              <a:rPr lang="en-US" sz="1900" i="0" dirty="0">
                <a:latin typeface="+mn-lt"/>
              </a:rPr>
              <a:t> </a:t>
            </a:r>
          </a:p>
        </p:txBody>
      </p:sp>
    </p:spTree>
    <p:extLst>
      <p:ext uri="{BB962C8B-B14F-4D97-AF65-F5344CB8AC3E}">
        <p14:creationId xmlns:p14="http://schemas.microsoft.com/office/powerpoint/2010/main" val="696248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253439" y="1979548"/>
            <a:ext cx="8637122" cy="4785926"/>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600"/>
              </a:spcAft>
              <a:buFont typeface="Arial"/>
              <a:buChar char="•"/>
              <a:defRPr/>
            </a:pPr>
            <a:r>
              <a:rPr lang="es-HN" sz="1900" i="0" dirty="0">
                <a:latin typeface="+mn-lt"/>
              </a:rPr>
              <a:t>Se encontró heterogeneidad sustancial para todos los efectos adversos descritos por los dos estudios que reportaban en este resultado y por ende no fueron agrupados.</a:t>
            </a:r>
          </a:p>
          <a:p>
            <a:pPr fontAlgn="auto">
              <a:spcBef>
                <a:spcPts val="0"/>
              </a:spcBef>
              <a:spcAft>
                <a:spcPts val="600"/>
              </a:spcAft>
              <a:defRPr/>
            </a:pPr>
            <a:endParaRPr lang="en-US" sz="1900" i="0" dirty="0">
              <a:latin typeface="+mn-lt"/>
            </a:endParaRPr>
          </a:p>
          <a:p>
            <a:pPr marL="342900" indent="-342900" fontAlgn="auto">
              <a:spcBef>
                <a:spcPts val="0"/>
              </a:spcBef>
              <a:spcAft>
                <a:spcPts val="600"/>
              </a:spcAft>
              <a:buFont typeface="Arial"/>
              <a:buChar char="•"/>
              <a:defRPr/>
            </a:pPr>
            <a:r>
              <a:rPr lang="es-HN" sz="1900" i="0" dirty="0">
                <a:latin typeface="+mn-lt"/>
              </a:rPr>
              <a:t>Un estudio en 80 mujeres reporto una comparación de los efectos adversos de la didrogesterona oral vs progesterona vaginal y encontró una gran incidencia de sangrado vaginal y nausea en aquellas que usaban didrogesterona oral.</a:t>
            </a:r>
          </a:p>
          <a:p>
            <a:pPr fontAlgn="auto">
              <a:spcBef>
                <a:spcPts val="0"/>
              </a:spcBef>
              <a:spcAft>
                <a:spcPts val="600"/>
              </a:spcAft>
              <a:defRPr/>
            </a:pPr>
            <a:endParaRPr lang="en-US" sz="1900" i="0" dirty="0">
              <a:latin typeface="+mn-lt"/>
            </a:endParaRPr>
          </a:p>
          <a:p>
            <a:pPr marL="342900" indent="-342900" fontAlgn="auto">
              <a:spcBef>
                <a:spcPts val="0"/>
              </a:spcBef>
              <a:spcAft>
                <a:spcPts val="600"/>
              </a:spcAft>
              <a:buFont typeface="Arial"/>
              <a:buChar char="•"/>
              <a:defRPr/>
            </a:pPr>
            <a:r>
              <a:rPr lang="es-HN" sz="1900" i="0" dirty="0">
                <a:latin typeface="+mn-lt"/>
              </a:rPr>
              <a:t>Otro estudio de 821 mujeres encontró que pocas mujeres usando didrogesterona oral se quejo de interferencia con el coito, dolor abdominal, irritación perineal, o secreción vaginal. No hubo diferencia significativa entre los grupos con respecto a sangrado vaginal, nausea, cefalea, mareos, somnolencia, distención abdominal o hipersensibilidad en las mamas.</a:t>
            </a:r>
            <a:r>
              <a:rPr lang="en-US" sz="1900" i="0" dirty="0">
                <a:latin typeface="+mn-lt"/>
              </a:rPr>
              <a:t> </a:t>
            </a:r>
          </a:p>
        </p:txBody>
      </p:sp>
      <p:sp>
        <p:nvSpPr>
          <p:cNvPr id="9" name="TextBox 1"/>
          <p:cNvSpPr txBox="1">
            <a:spLocks noChangeArrowheads="1"/>
          </p:cNvSpPr>
          <p:nvPr/>
        </p:nvSpPr>
        <p:spPr bwMode="auto">
          <a:xfrm>
            <a:off x="971600" y="1517883"/>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400" b="1" i="0" dirty="0">
                <a:latin typeface="Arial" charset="0"/>
              </a:rPr>
              <a:t>Síntesis de resultados: Efectos adversos</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extLst>
      <p:ext uri="{BB962C8B-B14F-4D97-AF65-F5344CB8AC3E}">
        <p14:creationId xmlns:p14="http://schemas.microsoft.com/office/powerpoint/2010/main" val="170406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796" name="Rectangle 1"/>
          <p:cNvSpPr>
            <a:spLocks noChangeArrowheads="1"/>
          </p:cNvSpPr>
          <p:nvPr/>
        </p:nvSpPr>
        <p:spPr bwMode="auto">
          <a:xfrm>
            <a:off x="1021862" y="1549974"/>
            <a:ext cx="72458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s-HN" altLang="it-IT" sz="2400" b="1" i="0" dirty="0"/>
              <a:t>Discusión e implicaciones para practica clínica</a:t>
            </a:r>
            <a:endParaRPr lang="es-HN" altLang="it-IT" sz="2400" dirty="0"/>
          </a:p>
          <a:p>
            <a:pPr eaLnBrk="1" hangingPunct="1">
              <a:spcBef>
                <a:spcPct val="0"/>
              </a:spcBef>
              <a:buFontTx/>
              <a:buNone/>
            </a:pPr>
            <a:endParaRPr lang="en-GB" altLang="it-IT" sz="2400" dirty="0"/>
          </a:p>
        </p:txBody>
      </p:sp>
      <p:sp>
        <p:nvSpPr>
          <p:cNvPr id="9" name="Rectangle 8"/>
          <p:cNvSpPr/>
          <p:nvPr/>
        </p:nvSpPr>
        <p:spPr>
          <a:xfrm>
            <a:off x="179388" y="2356861"/>
            <a:ext cx="8818015" cy="3539430"/>
          </a:xfrm>
          <a:prstGeom prst="rect">
            <a:avLst/>
          </a:prstGeom>
        </p:spPr>
        <p:txBody>
          <a:bodyPr wrap="square">
            <a:spAutoFit/>
          </a:bodyPr>
          <a:lstStyle/>
          <a:p>
            <a:pPr marL="342891" indent="-342891">
              <a:spcBef>
                <a:spcPts val="0"/>
              </a:spcBef>
              <a:spcAft>
                <a:spcPts val="600"/>
              </a:spcAft>
              <a:buFont typeface="Arial" panose="020B0604020202020204" pitchFamily="34" charset="0"/>
              <a:buChar char="•"/>
            </a:pPr>
            <a:r>
              <a:rPr lang="es-HN" sz="1900" i="0" dirty="0"/>
              <a:t>En general, el presente meta-análisis observo que la didrogesterona oral fue efectiva como la progesterona vaginal para</a:t>
            </a:r>
            <a:r>
              <a:rPr lang="en-US" sz="1900" i="0" dirty="0"/>
              <a:t> LP</a:t>
            </a:r>
            <a:r>
              <a:rPr lang="es-HN" sz="1900" i="0" dirty="0"/>
              <a:t>S</a:t>
            </a:r>
            <a:endParaRPr lang="en-US" sz="1900" i="0" dirty="0"/>
          </a:p>
          <a:p>
            <a:pPr marL="342891" indent="-342891">
              <a:spcBef>
                <a:spcPts val="0"/>
              </a:spcBef>
              <a:spcAft>
                <a:spcPts val="600"/>
              </a:spcAft>
              <a:buFont typeface="Arial" panose="020B0604020202020204" pitchFamily="34" charset="0"/>
              <a:buChar char="•"/>
            </a:pPr>
            <a:r>
              <a:rPr lang="es-HN" sz="1900" i="0" dirty="0"/>
              <a:t>La didrogesterona oral puede considerarse una buena opción para la practica clínica, en vista que provee resultados similares, con reducción de costos y menos insatisfacción , probablemente conduciendo a un mejor cumplimiento. </a:t>
            </a:r>
          </a:p>
          <a:p>
            <a:pPr marL="342891" indent="-342891">
              <a:spcBef>
                <a:spcPts val="0"/>
              </a:spcBef>
              <a:spcAft>
                <a:spcPts val="600"/>
              </a:spcAft>
              <a:buFont typeface="Arial" panose="020B0604020202020204" pitchFamily="34" charset="0"/>
              <a:buChar char="•"/>
            </a:pPr>
            <a:r>
              <a:rPr lang="es-HN" sz="1900" i="0" dirty="0"/>
              <a:t>Un mejor cumplimiento pudiera resultar en una tasa de embarazo cumulativa mayor</a:t>
            </a:r>
          </a:p>
          <a:p>
            <a:pPr marL="342891" indent="-342891">
              <a:spcBef>
                <a:spcPts val="0"/>
              </a:spcBef>
              <a:spcAft>
                <a:spcPts val="600"/>
              </a:spcAft>
              <a:buFont typeface="Arial" panose="020B0604020202020204" pitchFamily="34" charset="0"/>
              <a:buChar char="•"/>
            </a:pPr>
            <a:r>
              <a:rPr lang="es-HN" sz="1900" i="0" dirty="0"/>
              <a:t>Estos hallazgos están de acuerdo con aquellos recientes de una revisión de Cochrane en LPS, los resultados en los que sugieren un efecto significativo en favorecer la progesterona sintética comparada con progesterona natural.</a:t>
            </a:r>
            <a:r>
              <a:rPr lang="en-US" sz="1900" i="0" dirty="0"/>
              <a:t>*</a:t>
            </a:r>
          </a:p>
        </p:txBody>
      </p:sp>
      <p:sp>
        <p:nvSpPr>
          <p:cNvPr id="8"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
        <p:nvSpPr>
          <p:cNvPr id="2" name="TextBox 1"/>
          <p:cNvSpPr txBox="1"/>
          <p:nvPr/>
        </p:nvSpPr>
        <p:spPr>
          <a:xfrm>
            <a:off x="8701088" y="5800725"/>
            <a:ext cx="184731" cy="369332"/>
          </a:xfrm>
          <a:prstGeom prst="rect">
            <a:avLst/>
          </a:prstGeom>
          <a:noFill/>
        </p:spPr>
        <p:txBody>
          <a:bodyPr wrap="none" rtlCol="0">
            <a:spAutoFit/>
          </a:bodyPr>
          <a:lstStyle/>
          <a:p>
            <a:endParaRPr lang="en-US" dirty="0"/>
          </a:p>
        </p:txBody>
      </p:sp>
      <p:sp>
        <p:nvSpPr>
          <p:cNvPr id="3" name="Rectangle 2"/>
          <p:cNvSpPr/>
          <p:nvPr/>
        </p:nvSpPr>
        <p:spPr>
          <a:xfrm>
            <a:off x="395536" y="6245033"/>
            <a:ext cx="8496944" cy="523220"/>
          </a:xfrm>
          <a:prstGeom prst="rect">
            <a:avLst/>
          </a:prstGeom>
        </p:spPr>
        <p:txBody>
          <a:bodyPr wrap="square">
            <a:spAutoFit/>
          </a:bodyPr>
          <a:lstStyle/>
          <a:p>
            <a:r>
              <a:rPr lang="en-US" sz="1400" i="0" dirty="0"/>
              <a:t>*</a:t>
            </a:r>
            <a:r>
              <a:rPr lang="en-US" sz="1400" dirty="0"/>
              <a:t>van der Linden M, Buckingham K, Farquhar C, Kremer JA, </a:t>
            </a:r>
            <a:r>
              <a:rPr lang="en-US" sz="1400" dirty="0" err="1"/>
              <a:t>Metwally</a:t>
            </a:r>
            <a:r>
              <a:rPr lang="en-US" sz="1400" dirty="0"/>
              <a:t> M. Luteal phase support for assisted reproduction cycles. Cochrane Database </a:t>
            </a:r>
            <a:r>
              <a:rPr lang="en-US" sz="1400" dirty="0" err="1"/>
              <a:t>Syst</a:t>
            </a:r>
            <a:r>
              <a:rPr lang="en-US" sz="1400" dirty="0"/>
              <a:t> Rev 2015; CD009154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2" name="Group 2"/>
          <p:cNvGrpSpPr>
            <a:grpSpLocks/>
          </p:cNvGrpSpPr>
          <p:nvPr/>
        </p:nvGrpSpPr>
        <p:grpSpPr bwMode="auto">
          <a:xfrm>
            <a:off x="0" y="-15875"/>
            <a:ext cx="9144000" cy="923925"/>
            <a:chOff x="0" y="3755"/>
            <a:chExt cx="5760" cy="582"/>
          </a:xfrm>
        </p:grpSpPr>
        <p:pic>
          <p:nvPicPr>
            <p:cNvPr id="5120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05" name="Text Box 5"/>
          <p:cNvSpPr txBox="1">
            <a:spLocks noChangeArrowheads="1"/>
          </p:cNvSpPr>
          <p:nvPr/>
        </p:nvSpPr>
        <p:spPr bwMode="auto">
          <a:xfrm>
            <a:off x="2303462" y="1783666"/>
            <a:ext cx="453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r>
              <a:rPr lang="es-HN" sz="2800" b="1" i="0" dirty="0">
                <a:solidFill>
                  <a:srgbClr val="000000"/>
                </a:solidFill>
                <a:latin typeface="Arial" charset="0"/>
              </a:rPr>
              <a:t>Limitaciones</a:t>
            </a:r>
            <a:r>
              <a:rPr lang="en-GB" sz="2800" b="1" i="0" dirty="0">
                <a:solidFill>
                  <a:srgbClr val="000000"/>
                </a:solidFill>
                <a:latin typeface="Arial" charset="0"/>
              </a:rPr>
              <a:t> </a:t>
            </a:r>
          </a:p>
        </p:txBody>
      </p:sp>
      <p:sp>
        <p:nvSpPr>
          <p:cNvPr id="9" name="Rettangolo 8"/>
          <p:cNvSpPr/>
          <p:nvPr/>
        </p:nvSpPr>
        <p:spPr>
          <a:xfrm>
            <a:off x="467544" y="2708920"/>
            <a:ext cx="7920880" cy="4570482"/>
          </a:xfrm>
          <a:prstGeom prst="rect">
            <a:avLst/>
          </a:prstGeom>
        </p:spPr>
        <p:txBody>
          <a:bodyPr wrap="square">
            <a:spAutoFit/>
          </a:bodyPr>
          <a:lstStyle/>
          <a:p>
            <a:pPr marL="285750" indent="-285750" algn="just">
              <a:spcAft>
                <a:spcPts val="600"/>
              </a:spcAft>
              <a:buFont typeface="Arial" pitchFamily="34" charset="0"/>
              <a:buChar char="•"/>
              <a:defRPr/>
            </a:pPr>
            <a:r>
              <a:rPr lang="es-HN" sz="1900" i="0" dirty="0">
                <a:latin typeface="+mn-lt"/>
              </a:rPr>
              <a:t>El nacimiento vivo es el resultado mas importante centrado al paciente como un efecto de intervención y ningún estudio incluido lo reporta. Aunque el embarazo en curso pueda considerarse como sustituto para el nacimiento vivo, esta es una limitación del meta- análisis.</a:t>
            </a:r>
            <a:r>
              <a:rPr lang="it-IT" sz="1900" i="0" dirty="0"/>
              <a:t> </a:t>
            </a:r>
          </a:p>
          <a:p>
            <a:pPr algn="just">
              <a:spcAft>
                <a:spcPts val="600"/>
              </a:spcAft>
              <a:defRPr/>
            </a:pPr>
            <a:endParaRPr lang="it-IT" sz="1900" i="0" dirty="0"/>
          </a:p>
          <a:p>
            <a:pPr marL="285750" indent="-285750" algn="just">
              <a:spcAft>
                <a:spcPts val="600"/>
              </a:spcAft>
              <a:buFont typeface="Arial" pitchFamily="34" charset="0"/>
              <a:buChar char="•"/>
              <a:defRPr/>
            </a:pPr>
            <a:r>
              <a:rPr lang="es-HN" sz="1900" i="0" dirty="0"/>
              <a:t>Se consideró 4/8 de los estudios incluidos tenían alto riesgo de sesgo en al menos un dominio, reduciendo así ligeramente la calidad de la evidencia.</a:t>
            </a:r>
            <a:endParaRPr lang="it-IT" sz="1900" i="0" dirty="0"/>
          </a:p>
          <a:p>
            <a:pPr algn="just">
              <a:spcAft>
                <a:spcPts val="600"/>
              </a:spcAft>
              <a:defRPr/>
            </a:pPr>
            <a:endParaRPr lang="es-HN" sz="1900" i="0" dirty="0"/>
          </a:p>
          <a:p>
            <a:pPr marL="285750" indent="-285750" algn="just">
              <a:spcAft>
                <a:spcPts val="600"/>
              </a:spcAft>
              <a:buFont typeface="Arial" pitchFamily="34" charset="0"/>
              <a:buChar char="•"/>
              <a:defRPr/>
            </a:pPr>
            <a:r>
              <a:rPr lang="es-HN" sz="1900" i="0" dirty="0"/>
              <a:t>Finalmente, el uso de diferentes dosis en ambos grupos de intervención y control, asa como duración diferente de LPS hubiera traído algo de heterogeneidad en el análisis</a:t>
            </a:r>
            <a:r>
              <a:rPr lang="it-IT" sz="1900" i="0" dirty="0"/>
              <a:t>. </a:t>
            </a:r>
          </a:p>
          <a:p>
            <a:pPr marL="285750" indent="-285750" algn="just">
              <a:buFont typeface="Arial" pitchFamily="34" charset="0"/>
              <a:buChar char="•"/>
              <a:defRPr/>
            </a:pPr>
            <a:endParaRPr lang="it-IT" sz="1900" i="0" dirty="0"/>
          </a:p>
        </p:txBody>
      </p:sp>
      <p:sp>
        <p:nvSpPr>
          <p:cNvPr id="8"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extLst>
      <p:ext uri="{BB962C8B-B14F-4D97-AF65-F5344CB8AC3E}">
        <p14:creationId xmlns:p14="http://schemas.microsoft.com/office/powerpoint/2010/main" val="198137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1"/>
          <p:cNvSpPr txBox="1">
            <a:spLocks noChangeArrowheads="1"/>
          </p:cNvSpPr>
          <p:nvPr/>
        </p:nvSpPr>
        <p:spPr bwMode="auto">
          <a:xfrm>
            <a:off x="1387297" y="1556792"/>
            <a:ext cx="636940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b="1" i="0" dirty="0">
                <a:solidFill>
                  <a:srgbClr val="000000"/>
                </a:solidFill>
              </a:rPr>
              <a:t>Puntos de discusión</a:t>
            </a:r>
          </a:p>
        </p:txBody>
      </p:sp>
      <p:sp>
        <p:nvSpPr>
          <p:cNvPr id="8" name="Segnaposto contenuto 2"/>
          <p:cNvSpPr txBox="1">
            <a:spLocks/>
          </p:cNvSpPr>
          <p:nvPr/>
        </p:nvSpPr>
        <p:spPr bwMode="auto">
          <a:xfrm>
            <a:off x="415026" y="2276872"/>
            <a:ext cx="8280919" cy="381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altLang="it-IT" sz="2100" i="0" dirty="0"/>
              <a:t>Debería de seguir permaneciendo la progesterona vaginal como el régimen mas común utilizado para soporte de fase lútea en mujeres sometidas a técnicas de reproducción asistida</a:t>
            </a:r>
            <a:r>
              <a:rPr lang="es-HN" sz="2100" i="0" dirty="0"/>
              <a:t>?</a:t>
            </a:r>
          </a:p>
          <a:p>
            <a:endParaRPr lang="en-US" sz="2100" i="0" dirty="0"/>
          </a:p>
          <a:p>
            <a:r>
              <a:rPr lang="es-HN" sz="2100" i="0" dirty="0"/>
              <a:t>Cuales son los regímenes ideales para progesterona y didrogesterona para soporte de fase lútea?</a:t>
            </a:r>
          </a:p>
          <a:p>
            <a:endParaRPr lang="en-US" sz="2100" i="0" dirty="0"/>
          </a:p>
          <a:p>
            <a:r>
              <a:rPr lang="es-HN" sz="2100" i="0" dirty="0"/>
              <a:t>Es la evidencia disponible suficiente para usar didrogesterona oral como sustituto para progesterona en soporte de fase lútea en mujeres sometidas a técnicas de reproducción asistida?</a:t>
            </a:r>
          </a:p>
          <a:p>
            <a:endParaRPr lang="en-US" sz="2400" dirty="0"/>
          </a:p>
          <a:p>
            <a:endParaRPr lang="en-US" sz="2400" dirty="0"/>
          </a:p>
          <a:p>
            <a:pPr eaLnBrk="1" hangingPunct="1">
              <a:spcBef>
                <a:spcPct val="0"/>
              </a:spcBef>
              <a:spcAft>
                <a:spcPts val="1200"/>
              </a:spcAft>
            </a:pPr>
            <a:endParaRPr lang="en-US" altLang="it-IT" sz="2300" i="0" dirty="0"/>
          </a:p>
          <a:p>
            <a:pPr eaLnBrk="1" hangingPunct="1">
              <a:spcBef>
                <a:spcPct val="0"/>
              </a:spcBef>
              <a:spcAft>
                <a:spcPts val="1200"/>
              </a:spcAft>
            </a:pPr>
            <a:endParaRPr lang="en-US" altLang="it-IT" sz="2300" i="0" dirty="0"/>
          </a:p>
        </p:txBody>
      </p:sp>
      <p:sp>
        <p:nvSpPr>
          <p:cNvPr id="9"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extLst>
      <p:ext uri="{BB962C8B-B14F-4D97-AF65-F5344CB8AC3E}">
        <p14:creationId xmlns:p14="http://schemas.microsoft.com/office/powerpoint/2010/main" val="131196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9"/>
            <a:ext cx="228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a:solidFill>
                <a:srgbClr val="000000"/>
              </a:solidFill>
            </a:endParaRPr>
          </a:p>
        </p:txBody>
      </p:sp>
      <p:sp>
        <p:nvSpPr>
          <p:cNvPr id="21508" name="Titolo 1"/>
          <p:cNvSpPr txBox="1">
            <a:spLocks/>
          </p:cNvSpPr>
          <p:nvPr/>
        </p:nvSpPr>
        <p:spPr bwMode="auto">
          <a:xfrm>
            <a:off x="316960" y="2575290"/>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a:solidFill>
                <a:schemeClr val="tx2"/>
              </a:solidFill>
            </a:endParaRPr>
          </a:p>
        </p:txBody>
      </p:sp>
      <p:sp>
        <p:nvSpPr>
          <p:cNvPr id="21509" name="TextBox 1"/>
          <p:cNvSpPr txBox="1">
            <a:spLocks noChangeArrowheads="1"/>
          </p:cNvSpPr>
          <p:nvPr/>
        </p:nvSpPr>
        <p:spPr bwMode="auto">
          <a:xfrm>
            <a:off x="206200" y="1513855"/>
            <a:ext cx="864235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600" b="1" i="0" dirty="0"/>
              <a:t>Introducción</a:t>
            </a:r>
          </a:p>
        </p:txBody>
      </p:sp>
      <p:sp>
        <p:nvSpPr>
          <p:cNvPr id="12" name="Segnaposto contenuto 2"/>
          <p:cNvSpPr txBox="1">
            <a:spLocks/>
          </p:cNvSpPr>
          <p:nvPr/>
        </p:nvSpPr>
        <p:spPr bwMode="auto">
          <a:xfrm>
            <a:off x="186284" y="2132856"/>
            <a:ext cx="8850212"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51994" eaLnBrk="1" hangingPunct="1">
              <a:lnSpc>
                <a:spcPct val="120000"/>
              </a:lnSpc>
              <a:spcBef>
                <a:spcPct val="0"/>
              </a:spcBef>
              <a:spcAft>
                <a:spcPts val="900"/>
              </a:spcAft>
              <a:defRPr/>
            </a:pPr>
            <a:r>
              <a:rPr lang="es-HN" sz="1800" i="0" dirty="0"/>
              <a:t>Aunque múltiples cuerpos lúteos se forman después de la aspiración del oocitos en las técnicas de reproducción asistida (ART), se sabe que la aspiración de oocitos promueve la luteolisis prematura y niveles bajos de progesterona en suero durante la fase lútea.</a:t>
            </a:r>
          </a:p>
          <a:p>
            <a:pPr marL="251994" eaLnBrk="1" hangingPunct="1">
              <a:lnSpc>
                <a:spcPct val="120000"/>
              </a:lnSpc>
              <a:spcBef>
                <a:spcPct val="0"/>
              </a:spcBef>
              <a:spcAft>
                <a:spcPts val="900"/>
              </a:spcAft>
              <a:defRPr/>
            </a:pPr>
            <a:r>
              <a:rPr lang="es-HN" sz="1800" i="0" dirty="0"/>
              <a:t>La progesterona se observa en estas mujeres como la mejor opción para soporte de fase lútea (LPS) y puede administrarse oral, intramuscular, vaginal o rectal, con eficacia similar para cada ruta de administración</a:t>
            </a:r>
            <a:r>
              <a:rPr lang="en-US" sz="1800" i="0" dirty="0"/>
              <a:t>.</a:t>
            </a:r>
          </a:p>
          <a:p>
            <a:pPr marL="251994" eaLnBrk="1" hangingPunct="1">
              <a:lnSpc>
                <a:spcPct val="120000"/>
              </a:lnSpc>
              <a:spcBef>
                <a:spcPct val="0"/>
              </a:spcBef>
              <a:spcAft>
                <a:spcPts val="900"/>
              </a:spcAft>
              <a:defRPr/>
            </a:pPr>
            <a:r>
              <a:rPr lang="es-HN" sz="1800" i="0" dirty="0"/>
              <a:t>La progesterona oral es la mas fácil de usar, tiene menos efectos adversos y es mas barata en comparación con las otras rutas de administración. Sin embargo, esta sujeta a metabolismo substancial de primer paso en una biodisponibilidad de &lt; 10%.</a:t>
            </a:r>
          </a:p>
          <a:p>
            <a:pPr marL="251994" eaLnBrk="1" hangingPunct="1">
              <a:lnSpc>
                <a:spcPct val="120000"/>
              </a:lnSpc>
              <a:spcBef>
                <a:spcPct val="0"/>
              </a:spcBef>
              <a:spcAft>
                <a:spcPts val="900"/>
              </a:spcAft>
              <a:defRPr/>
            </a:pPr>
            <a:r>
              <a:rPr lang="es-HN" sz="1800" i="0" dirty="0"/>
              <a:t>Didrogesterona es una progesterona sintética con biodisponibilidad oral aumentada que pudiera superar esta situación</a:t>
            </a:r>
            <a:r>
              <a:rPr lang="en-US" sz="1800" i="0" dirty="0"/>
              <a:t>.</a:t>
            </a:r>
          </a:p>
          <a:p>
            <a:pPr marL="251994" eaLnBrk="1" hangingPunct="1">
              <a:lnSpc>
                <a:spcPct val="120000"/>
              </a:lnSpc>
              <a:spcBef>
                <a:spcPct val="0"/>
              </a:spcBef>
              <a:spcAft>
                <a:spcPts val="900"/>
              </a:spcAft>
              <a:defRPr/>
            </a:pPr>
            <a:endParaRPr lang="en-US" sz="1400" i="0" dirty="0"/>
          </a:p>
          <a:p>
            <a:pPr marL="251994" eaLnBrk="1" hangingPunct="1">
              <a:lnSpc>
                <a:spcPct val="120000"/>
              </a:lnSpc>
              <a:spcBef>
                <a:spcPct val="0"/>
              </a:spcBef>
              <a:spcAft>
                <a:spcPts val="900"/>
              </a:spcAft>
              <a:defRPr/>
            </a:pPr>
            <a:endParaRPr lang="en-US" sz="1600" i="0" dirty="0"/>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667054" y="2871342"/>
            <a:ext cx="7776864" cy="3139321"/>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150000"/>
              </a:lnSpc>
              <a:spcBef>
                <a:spcPct val="0"/>
              </a:spcBef>
              <a:buNone/>
            </a:pPr>
            <a:r>
              <a:rPr lang="es-HN" altLang="it-IT" sz="2200" b="1" i="0" dirty="0"/>
              <a:t>Los objetivos de esta revisión sistemática y meta- análisis eran identificar, analizar y resumir la evidencia de los ensayos controlados aleatorizados evaluando la eficacia, seguridad y tolerabilidad de la Didrogesterona oral comparada con la progesterona para LPS en mujeres que se someten a ART</a:t>
            </a:r>
          </a:p>
        </p:txBody>
      </p:sp>
      <p:sp>
        <p:nvSpPr>
          <p:cNvPr id="23557" name="Rectangle 8"/>
          <p:cNvSpPr>
            <a:spLocks noChangeArrowheads="1"/>
          </p:cNvSpPr>
          <p:nvPr/>
        </p:nvSpPr>
        <p:spPr bwMode="auto">
          <a:xfrm>
            <a:off x="2822460" y="1916832"/>
            <a:ext cx="36199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s-HN" altLang="it-IT" sz="2800" b="1" i="0" dirty="0">
                <a:solidFill>
                  <a:srgbClr val="000000"/>
                </a:solidFill>
              </a:rPr>
              <a:t>Objetivo del estudio</a:t>
            </a:r>
          </a:p>
        </p:txBody>
      </p:sp>
      <p:sp>
        <p:nvSpPr>
          <p:cNvPr id="8"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186957" y="2133113"/>
            <a:ext cx="8785101" cy="1077218"/>
          </a:xfrm>
          <a:prstGeom prst="rect">
            <a:avLst/>
          </a:prstGeom>
          <a:solidFill>
            <a:srgbClr val="F0F3FB"/>
          </a:solidFill>
          <a:ln w="19050">
            <a:solidFill>
              <a:srgbClr val="445895"/>
            </a:solidFill>
            <a:miter lim="800000"/>
            <a:headEnd/>
            <a:tailEnd/>
          </a:ln>
        </p:spPr>
        <p:txBody>
          <a:bodyPr wrap="square" anchor="ctr">
            <a:spAutoFit/>
          </a:bodyPr>
          <a:lstStyle/>
          <a:p>
            <a:pPr marL="342900" indent="-342900" algn="ctr"/>
            <a:r>
              <a:rPr lang="es-HN" sz="1600" i="0" dirty="0">
                <a:latin typeface="+mn-lt"/>
              </a:rPr>
              <a:t>Los autores realizaron búsqueda en las siguientes bases de datos electrónicas desde el inicio para RCT relevantes</a:t>
            </a:r>
            <a:r>
              <a:rPr lang="en-US" sz="1600" i="0" dirty="0">
                <a:latin typeface="+mn-lt"/>
              </a:rPr>
              <a:t>: Cochrane CENTRAL,  PubMed, Scopus, Web of Science, Clinicaltrials.gov, ISRCTN Registry y WHO ICTRP.</a:t>
            </a:r>
            <a:r>
              <a:rPr lang="es-ES" sz="1600" dirty="0"/>
              <a:t> </a:t>
            </a:r>
            <a:r>
              <a:rPr lang="es-ES" sz="1600" i="0" dirty="0"/>
              <a:t>Además, se realizaron búsquedas manuales en las listas de referencias de estudios incluidos y revisiones relacionadas</a:t>
            </a:r>
            <a:r>
              <a:rPr lang="en-US" sz="1600" i="0" dirty="0">
                <a:latin typeface="+mn-lt"/>
              </a:rPr>
              <a:t>. </a:t>
            </a:r>
          </a:p>
        </p:txBody>
      </p:sp>
      <p:sp>
        <p:nvSpPr>
          <p:cNvPr id="19" name="Rectangle 7"/>
          <p:cNvSpPr>
            <a:spLocks noChangeArrowheads="1"/>
          </p:cNvSpPr>
          <p:nvPr/>
        </p:nvSpPr>
        <p:spPr bwMode="auto">
          <a:xfrm>
            <a:off x="183350" y="3274532"/>
            <a:ext cx="4244634" cy="3416320"/>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defRPr/>
            </a:pPr>
            <a:r>
              <a:rPr lang="es-HN" b="1" i="0" u="sng" dirty="0">
                <a:latin typeface="+mn-lt"/>
              </a:rPr>
              <a:t>Criterios de elegibilidad</a:t>
            </a:r>
            <a:endParaRPr lang="es-HN" sz="1600" b="1" i="0" u="sng" dirty="0">
              <a:latin typeface="+mn-lt"/>
            </a:endParaRPr>
          </a:p>
          <a:p>
            <a:pPr marL="342900" indent="-342900" fontAlgn="auto">
              <a:spcBef>
                <a:spcPts val="0"/>
              </a:spcBef>
              <a:spcAft>
                <a:spcPts val="0"/>
              </a:spcAft>
              <a:buFont typeface="Arial"/>
              <a:buChar char="•"/>
              <a:defRPr/>
            </a:pPr>
            <a:r>
              <a:rPr lang="es-HN" i="0" dirty="0">
                <a:latin typeface="+mn-lt"/>
              </a:rPr>
              <a:t>Ensayos controlados aleatorizados reales (</a:t>
            </a:r>
            <a:r>
              <a:rPr lang="es-HN" i="0" dirty="0" err="1">
                <a:latin typeface="+mn-lt"/>
              </a:rPr>
              <a:t>RCTs</a:t>
            </a:r>
            <a:r>
              <a:rPr lang="es-HN" i="0" dirty="0">
                <a:latin typeface="+mn-lt"/>
              </a:rPr>
              <a:t>) comparando didrogesterona oral con progesterona por cualquier vía de administración (oral,  intramuscular, capsulas vaginales o gel vaginal) para LPS en mujeres sometidas ART (transferencia de embriones frescos o congelados seguidos FIV/ICSI)</a:t>
            </a:r>
            <a:r>
              <a:rPr lang="en-US" i="0" dirty="0">
                <a:latin typeface="+mn-lt"/>
              </a:rPr>
              <a:t>.</a:t>
            </a:r>
          </a:p>
          <a:p>
            <a:pPr marL="342900" indent="-342900" fontAlgn="auto">
              <a:spcBef>
                <a:spcPts val="0"/>
              </a:spcBef>
              <a:spcAft>
                <a:spcPts val="0"/>
              </a:spcAft>
              <a:buFont typeface="Arial"/>
              <a:buChar char="•"/>
              <a:defRPr/>
            </a:pPr>
            <a:endParaRPr lang="it-IT" i="0" dirty="0">
              <a:latin typeface="+mn-lt"/>
            </a:endParaRPr>
          </a:p>
        </p:txBody>
      </p:sp>
      <p:sp>
        <p:nvSpPr>
          <p:cNvPr id="20" name="Rectangle 8"/>
          <p:cNvSpPr>
            <a:spLocks noChangeArrowheads="1"/>
          </p:cNvSpPr>
          <p:nvPr/>
        </p:nvSpPr>
        <p:spPr bwMode="auto">
          <a:xfrm>
            <a:off x="4716016" y="3846240"/>
            <a:ext cx="4320480" cy="2031325"/>
          </a:xfrm>
          <a:prstGeom prst="rect">
            <a:avLst/>
          </a:prstGeom>
          <a:solidFill>
            <a:srgbClr val="F0F3FB"/>
          </a:solidFill>
          <a:ln w="28575">
            <a:solidFill>
              <a:srgbClr val="445895"/>
            </a:solidFill>
            <a:miter lim="800000"/>
            <a:headEnd/>
            <a:tailEnd/>
          </a:ln>
        </p:spPr>
        <p:txBody>
          <a:bodyPr wrap="square" anchor="ctr">
            <a:spAutoFit/>
          </a:bodyPr>
          <a:lstStyle/>
          <a:p>
            <a:pPr marL="342900" indent="-342900" eaLnBrk="0" fontAlgn="auto" hangingPunct="0">
              <a:spcBef>
                <a:spcPts val="0"/>
              </a:spcBef>
              <a:spcAft>
                <a:spcPts val="0"/>
              </a:spcAft>
              <a:defRPr/>
            </a:pPr>
            <a:r>
              <a:rPr lang="es-HN" b="1" i="0" u="sng" dirty="0">
                <a:latin typeface="+mn-lt"/>
              </a:rPr>
              <a:t>Criterios de exclusión</a:t>
            </a:r>
          </a:p>
          <a:p>
            <a:pPr marL="342900" indent="-342900" fontAlgn="auto">
              <a:spcBef>
                <a:spcPts val="0"/>
              </a:spcBef>
              <a:spcAft>
                <a:spcPts val="0"/>
              </a:spcAft>
              <a:buFont typeface="Arial"/>
              <a:buChar char="•"/>
              <a:defRPr/>
            </a:pPr>
            <a:r>
              <a:rPr lang="es-HN" i="0" dirty="0"/>
              <a:t>Ensayos </a:t>
            </a:r>
            <a:r>
              <a:rPr lang="es-HN" i="0" dirty="0" err="1"/>
              <a:t>quasi</a:t>
            </a:r>
            <a:r>
              <a:rPr lang="es-HN" i="0" dirty="0"/>
              <a:t>- o pseudoaleatorizados fueron excluidos así como estudios que evaluaron didrogesterona para inseminación intrauterina (IUI)</a:t>
            </a:r>
            <a:r>
              <a:rPr lang="en-US" i="0" dirty="0"/>
              <a:t>. </a:t>
            </a:r>
          </a:p>
          <a:p>
            <a:pPr fontAlgn="auto">
              <a:spcBef>
                <a:spcPts val="0"/>
              </a:spcBef>
              <a:spcAft>
                <a:spcPts val="0"/>
              </a:spcAft>
              <a:defRPr/>
            </a:pPr>
            <a:endParaRPr lang="it-IT" i="0" dirty="0">
              <a:latin typeface="+mn-lt"/>
            </a:endParaRPr>
          </a:p>
        </p:txBody>
      </p:sp>
      <p:sp>
        <p:nvSpPr>
          <p:cNvPr id="9" name="TextBox 1"/>
          <p:cNvSpPr txBox="1">
            <a:spLocks noChangeArrowheads="1"/>
          </p:cNvSpPr>
          <p:nvPr/>
        </p:nvSpPr>
        <p:spPr bwMode="auto">
          <a:xfrm>
            <a:off x="1331640" y="1522238"/>
            <a:ext cx="6480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800" b="1" i="0" dirty="0">
                <a:latin typeface="Arial" charset="0"/>
              </a:rPr>
              <a:t>Métodos</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extLst>
      <p:ext uri="{BB962C8B-B14F-4D97-AF65-F5344CB8AC3E}">
        <p14:creationId xmlns:p14="http://schemas.microsoft.com/office/powerpoint/2010/main" val="2126279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236925" y="5157192"/>
            <a:ext cx="8727569" cy="1323439"/>
          </a:xfrm>
          <a:prstGeom prst="rect">
            <a:avLst/>
          </a:prstGeom>
          <a:solidFill>
            <a:srgbClr val="F0F3FB"/>
          </a:solidFill>
          <a:ln w="19050">
            <a:solidFill>
              <a:srgbClr val="445895"/>
            </a:solidFill>
            <a:miter lim="800000"/>
            <a:headEnd/>
            <a:tailEnd/>
          </a:ln>
        </p:spPr>
        <p:txBody>
          <a:bodyPr wrap="square" anchor="ctr">
            <a:spAutoFit/>
          </a:bodyPr>
          <a:lstStyle/>
          <a:p>
            <a:pPr marL="342900" indent="-342900" algn="ctr"/>
            <a:r>
              <a:rPr lang="es-HN" sz="1600" b="1" i="0" dirty="0">
                <a:latin typeface="+mn-lt"/>
              </a:rPr>
              <a:t>Calidad total del cuerpo de evidencia</a:t>
            </a:r>
          </a:p>
          <a:p>
            <a:pPr algn="just">
              <a:tabLst>
                <a:tab pos="0" algn="l"/>
                <a:tab pos="82550" algn="l"/>
              </a:tabLst>
            </a:pPr>
            <a:r>
              <a:rPr lang="es-HN" sz="1600" i="0" dirty="0">
                <a:latin typeface="+mn-lt"/>
              </a:rPr>
              <a:t>Una tabla se genero para resumir los hallazgos de la revisión. La calidad de evidencia para los resultados principales se evaluó utilizando la recomendación de GRADE </a:t>
            </a:r>
            <a:r>
              <a:rPr lang="es-HN" sz="1600" i="0" dirty="0" err="1">
                <a:latin typeface="+mn-lt"/>
              </a:rPr>
              <a:t>Working</a:t>
            </a:r>
            <a:r>
              <a:rPr lang="es-HN" sz="1600" i="0" dirty="0">
                <a:latin typeface="+mn-lt"/>
              </a:rPr>
              <a:t> </a:t>
            </a:r>
            <a:r>
              <a:rPr lang="es-HN" sz="1600" i="0" dirty="0" err="1">
                <a:latin typeface="+mn-lt"/>
              </a:rPr>
              <a:t>Group</a:t>
            </a:r>
            <a:r>
              <a:rPr lang="es-HN" sz="1600" i="0" dirty="0">
                <a:latin typeface="+mn-lt"/>
              </a:rPr>
              <a:t>: La calidad de la evidencia (y su interpretación) se juzgo de la siguiente manera: alta, moderada, baja y muy baja</a:t>
            </a:r>
          </a:p>
        </p:txBody>
      </p:sp>
      <p:sp>
        <p:nvSpPr>
          <p:cNvPr id="19" name="Rectangle 7"/>
          <p:cNvSpPr>
            <a:spLocks noChangeArrowheads="1"/>
          </p:cNvSpPr>
          <p:nvPr/>
        </p:nvSpPr>
        <p:spPr bwMode="auto">
          <a:xfrm>
            <a:off x="236925" y="2422336"/>
            <a:ext cx="8637122" cy="2031325"/>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defRPr/>
            </a:pPr>
            <a:r>
              <a:rPr lang="es-HN" b="1" i="0" u="sng" dirty="0">
                <a:latin typeface="+mn-lt"/>
              </a:rPr>
              <a:t>Resultados</a:t>
            </a:r>
            <a:endParaRPr lang="es-HN" sz="1600" b="1" i="0" u="sng" dirty="0">
              <a:latin typeface="+mn-lt"/>
            </a:endParaRPr>
          </a:p>
          <a:p>
            <a:pPr marL="342900" indent="-342900" fontAlgn="auto">
              <a:spcBef>
                <a:spcPts val="0"/>
              </a:spcBef>
              <a:spcAft>
                <a:spcPts val="0"/>
              </a:spcAft>
              <a:buFont typeface="Arial"/>
              <a:buChar char="•"/>
              <a:defRPr/>
            </a:pPr>
            <a:r>
              <a:rPr lang="es-HN" b="1" i="0" dirty="0">
                <a:latin typeface="+mn-lt"/>
              </a:rPr>
              <a:t>Resultado primario para efectividad:</a:t>
            </a:r>
            <a:r>
              <a:rPr lang="es-HN" i="0" dirty="0">
                <a:latin typeface="+mn-lt"/>
              </a:rPr>
              <a:t> nacimiento vivo</a:t>
            </a:r>
          </a:p>
          <a:p>
            <a:pPr marL="342900" indent="-342900" fontAlgn="auto">
              <a:spcBef>
                <a:spcPts val="0"/>
              </a:spcBef>
              <a:spcAft>
                <a:spcPts val="0"/>
              </a:spcAft>
              <a:buFont typeface="Arial"/>
              <a:buChar char="•"/>
              <a:defRPr/>
            </a:pPr>
            <a:r>
              <a:rPr lang="es-HN" b="1" i="0" dirty="0">
                <a:latin typeface="+mn-lt"/>
              </a:rPr>
              <a:t>Resultado primario para efecto adverso:</a:t>
            </a:r>
            <a:r>
              <a:rPr lang="es-HN" i="0" dirty="0">
                <a:latin typeface="+mn-lt"/>
              </a:rPr>
              <a:t> insatisfacción con el tratamiento</a:t>
            </a:r>
          </a:p>
          <a:p>
            <a:pPr marL="342900" indent="-342900" fontAlgn="auto">
              <a:spcBef>
                <a:spcPts val="0"/>
              </a:spcBef>
              <a:spcAft>
                <a:spcPts val="0"/>
              </a:spcAft>
              <a:buFont typeface="Arial"/>
              <a:buChar char="•"/>
              <a:defRPr/>
            </a:pPr>
            <a:r>
              <a:rPr lang="es-HN" b="1" i="0" dirty="0">
                <a:latin typeface="+mn-lt"/>
              </a:rPr>
              <a:t>Resultado secundario</a:t>
            </a:r>
            <a:r>
              <a:rPr lang="es-HN" i="0" dirty="0">
                <a:latin typeface="+mn-lt"/>
              </a:rPr>
              <a:t>: embarazo en curso</a:t>
            </a:r>
          </a:p>
          <a:p>
            <a:pPr marL="342900" indent="-342900" fontAlgn="auto">
              <a:spcBef>
                <a:spcPts val="0"/>
              </a:spcBef>
              <a:spcAft>
                <a:spcPts val="0"/>
              </a:spcAft>
              <a:buFont typeface="Arial"/>
              <a:buChar char="•"/>
              <a:defRPr/>
            </a:pPr>
            <a:r>
              <a:rPr lang="es-HN" b="1" i="0" dirty="0">
                <a:latin typeface="+mn-lt"/>
              </a:rPr>
              <a:t>Otros resultados: </a:t>
            </a:r>
            <a:r>
              <a:rPr lang="es-HN" i="0" dirty="0">
                <a:latin typeface="+mn-lt"/>
              </a:rPr>
              <a:t>embarazo clínico, perdida por cada embarazo clínico (perdida fetal única en embarazo gemelar o trillizo no se conto como aborto) y cualquier efecto secundario reportado.</a:t>
            </a:r>
            <a:endParaRPr lang="en-US" i="0" dirty="0">
              <a:latin typeface="+mn-lt"/>
            </a:endParaRPr>
          </a:p>
        </p:txBody>
      </p:sp>
      <p:sp>
        <p:nvSpPr>
          <p:cNvPr id="9" name="TextBox 1"/>
          <p:cNvSpPr txBox="1">
            <a:spLocks noChangeArrowheads="1"/>
          </p:cNvSpPr>
          <p:nvPr/>
        </p:nvSpPr>
        <p:spPr bwMode="auto">
          <a:xfrm>
            <a:off x="1044153" y="1484784"/>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400" b="1" i="0" dirty="0">
                <a:latin typeface="Arial" charset="0"/>
              </a:rPr>
              <a:t>Métodos</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extLst>
      <p:ext uri="{BB962C8B-B14F-4D97-AF65-F5344CB8AC3E}">
        <p14:creationId xmlns:p14="http://schemas.microsoft.com/office/powerpoint/2010/main" val="824561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2"/>
          <p:cNvGrpSpPr>
            <a:grpSpLocks/>
          </p:cNvGrpSpPr>
          <p:nvPr/>
        </p:nvGrpSpPr>
        <p:grpSpPr bwMode="auto">
          <a:xfrm>
            <a:off x="0" y="-15875"/>
            <a:ext cx="9144000" cy="923925"/>
            <a:chOff x="0" y="3755"/>
            <a:chExt cx="5760" cy="582"/>
          </a:xfrm>
        </p:grpSpPr>
        <p:pic>
          <p:nvPicPr>
            <p:cNvPr id="4609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9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6084" name="TextBox 1"/>
          <p:cNvSpPr txBox="1">
            <a:spLocks noChangeArrowheads="1"/>
          </p:cNvSpPr>
          <p:nvPr/>
        </p:nvSpPr>
        <p:spPr bwMode="auto">
          <a:xfrm>
            <a:off x="1044575" y="1412776"/>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400" b="1" i="0" dirty="0">
                <a:latin typeface="Arial" charset="0"/>
              </a:rPr>
              <a:t>Resultados</a:t>
            </a:r>
          </a:p>
        </p:txBody>
      </p:sp>
      <p:sp>
        <p:nvSpPr>
          <p:cNvPr id="31" name="Rectangle 19"/>
          <p:cNvSpPr>
            <a:spLocks noChangeArrowheads="1"/>
          </p:cNvSpPr>
          <p:nvPr/>
        </p:nvSpPr>
        <p:spPr bwMode="auto">
          <a:xfrm>
            <a:off x="611560" y="1844824"/>
            <a:ext cx="7920880" cy="830997"/>
          </a:xfrm>
          <a:prstGeom prst="rect">
            <a:avLst/>
          </a:prstGeom>
          <a:solidFill>
            <a:srgbClr val="F0F3FB"/>
          </a:solidFill>
          <a:ln w="19050">
            <a:solidFill>
              <a:srgbClr val="445895"/>
            </a:solidFill>
            <a:miter lim="800000"/>
            <a:headEnd/>
            <a:tailEnd/>
          </a:ln>
        </p:spPr>
        <p:txBody>
          <a:bodyPr wrap="square" anchor="ctr">
            <a:spAutoFit/>
          </a:bodyPr>
          <a:lstStyle/>
          <a:p>
            <a:pPr algn="ctr"/>
            <a:r>
              <a:rPr lang="es-HN" sz="1600" b="1" i="0" dirty="0"/>
              <a:t>Identificación por búsqueda electrónica </a:t>
            </a:r>
            <a:r>
              <a:rPr lang="en-US" sz="1600" b="1" i="0" dirty="0"/>
              <a:t>(n = 343 </a:t>
            </a:r>
            <a:r>
              <a:rPr lang="en-US" sz="1600" b="1" i="0" dirty="0" err="1"/>
              <a:t>registros</a:t>
            </a:r>
            <a:r>
              <a:rPr lang="en-US" sz="1600" b="1" i="0" dirty="0"/>
              <a:t>) </a:t>
            </a:r>
          </a:p>
          <a:p>
            <a:pPr algn="ctr"/>
            <a:r>
              <a:rPr lang="en-US" sz="1600" i="0" dirty="0"/>
              <a:t>CENTRAL (n=33), PubMed (n=66), Scopus (n=192), Clinical trials (</a:t>
            </a:r>
            <a:r>
              <a:rPr lang="en-US" sz="1600" i="0" dirty="0" err="1"/>
              <a:t>ensayos</a:t>
            </a:r>
            <a:r>
              <a:rPr lang="en-US" sz="1600" i="0" dirty="0"/>
              <a:t> </a:t>
            </a:r>
            <a:r>
              <a:rPr lang="en-US" sz="1600" i="0" dirty="0" err="1"/>
              <a:t>clinicos</a:t>
            </a:r>
            <a:r>
              <a:rPr lang="en-US" sz="1600" i="0" dirty="0"/>
              <a:t>) (n=5), Current controlled trials (n=0), WHO ITRP (n=7), Web of Science (n=40)</a:t>
            </a:r>
          </a:p>
        </p:txBody>
      </p:sp>
      <p:sp>
        <p:nvSpPr>
          <p:cNvPr id="4" name="Freccia in giù 3"/>
          <p:cNvSpPr/>
          <p:nvPr/>
        </p:nvSpPr>
        <p:spPr>
          <a:xfrm>
            <a:off x="2700337" y="2719537"/>
            <a:ext cx="215900" cy="432000"/>
          </a:xfrm>
          <a:prstGeom prst="downArrow">
            <a:avLst/>
          </a:prstGeom>
          <a:solidFill>
            <a:srgbClr val="445895"/>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dirty="0"/>
          </a:p>
        </p:txBody>
      </p:sp>
      <p:sp>
        <p:nvSpPr>
          <p:cNvPr id="35" name="Rectangle 19"/>
          <p:cNvSpPr>
            <a:spLocks noChangeArrowheads="1"/>
          </p:cNvSpPr>
          <p:nvPr/>
        </p:nvSpPr>
        <p:spPr bwMode="auto">
          <a:xfrm>
            <a:off x="971601" y="3174067"/>
            <a:ext cx="3240360" cy="830997"/>
          </a:xfrm>
          <a:prstGeom prst="rect">
            <a:avLst/>
          </a:prstGeom>
          <a:solidFill>
            <a:srgbClr val="F0F3FB"/>
          </a:solidFill>
          <a:ln w="19050">
            <a:solidFill>
              <a:srgbClr val="445895"/>
            </a:solidFill>
            <a:miter lim="800000"/>
            <a:headEnd/>
            <a:tailEnd/>
          </a:ln>
        </p:spPr>
        <p:txBody>
          <a:bodyPr wrap="square" anchor="ctr">
            <a:spAutoFit/>
          </a:bodyPr>
          <a:lstStyle/>
          <a:p>
            <a:pPr algn="ctr">
              <a:spcBef>
                <a:spcPts val="0"/>
              </a:spcBef>
              <a:spcAft>
                <a:spcPts val="0"/>
              </a:spcAft>
            </a:pPr>
            <a:r>
              <a:rPr lang="it-IT" sz="1600" i="0" dirty="0">
                <a:latin typeface="+mn-lt"/>
              </a:rPr>
              <a:t>Evaluados en base a titulo y abstract</a:t>
            </a:r>
          </a:p>
          <a:p>
            <a:pPr algn="ctr">
              <a:spcBef>
                <a:spcPts val="0"/>
              </a:spcBef>
              <a:spcAft>
                <a:spcPts val="0"/>
              </a:spcAft>
            </a:pPr>
            <a:r>
              <a:rPr lang="en-US" sz="1600" b="1" i="0" dirty="0"/>
              <a:t>(n=343 </a:t>
            </a:r>
            <a:r>
              <a:rPr lang="en-US" sz="1600" b="1" i="0" dirty="0" err="1"/>
              <a:t>registros</a:t>
            </a:r>
            <a:r>
              <a:rPr lang="en-US" sz="1600" b="1" i="0" dirty="0"/>
              <a:t>) </a:t>
            </a:r>
          </a:p>
        </p:txBody>
      </p:sp>
      <p:sp>
        <p:nvSpPr>
          <p:cNvPr id="36" name="Freccia in giù 35"/>
          <p:cNvSpPr/>
          <p:nvPr/>
        </p:nvSpPr>
        <p:spPr>
          <a:xfrm>
            <a:off x="4463988" y="3341573"/>
            <a:ext cx="108012" cy="458470"/>
          </a:xfrm>
          <a:prstGeom prst="downArrow">
            <a:avLst/>
          </a:prstGeom>
          <a:solidFill>
            <a:srgbClr val="445895"/>
          </a:solidFill>
          <a:scene3d>
            <a:camera prst="orthographicFront">
              <a:rot lat="0" lon="0" rev="5400000"/>
            </a:camera>
            <a:lightRig rig="threePt" dir="t"/>
          </a:scene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a:p>
        </p:txBody>
      </p:sp>
      <p:sp>
        <p:nvSpPr>
          <p:cNvPr id="41" name="Rectangle 19"/>
          <p:cNvSpPr>
            <a:spLocks noChangeArrowheads="1"/>
          </p:cNvSpPr>
          <p:nvPr/>
        </p:nvSpPr>
        <p:spPr bwMode="auto">
          <a:xfrm>
            <a:off x="4860032" y="3086671"/>
            <a:ext cx="4122457" cy="954107"/>
          </a:xfrm>
          <a:prstGeom prst="rect">
            <a:avLst/>
          </a:prstGeom>
          <a:solidFill>
            <a:srgbClr val="F0F3FB"/>
          </a:solidFill>
          <a:ln w="19050">
            <a:solidFill>
              <a:srgbClr val="445895"/>
            </a:solidFill>
            <a:miter lim="800000"/>
            <a:headEnd/>
            <a:tailEnd/>
          </a:ln>
        </p:spPr>
        <p:txBody>
          <a:bodyPr wrap="square" anchor="ctr">
            <a:spAutoFit/>
          </a:bodyPr>
          <a:lstStyle/>
          <a:p>
            <a:r>
              <a:rPr lang="es-HN" sz="1400" b="1" i="0" dirty="0"/>
              <a:t>Excluidos (n=324)</a:t>
            </a:r>
          </a:p>
          <a:p>
            <a:r>
              <a:rPr lang="es-HN" sz="1400" i="0" dirty="0"/>
              <a:t>Duplicados (n=106)</a:t>
            </a:r>
          </a:p>
          <a:p>
            <a:r>
              <a:rPr lang="es-HN" sz="1400" i="0" dirty="0"/>
              <a:t>Claramente no reunían criterios de elegibilidad (n=218)  </a:t>
            </a:r>
          </a:p>
        </p:txBody>
      </p:sp>
      <p:sp>
        <p:nvSpPr>
          <p:cNvPr id="45" name="Rectangle 19"/>
          <p:cNvSpPr>
            <a:spLocks noChangeArrowheads="1"/>
          </p:cNvSpPr>
          <p:nvPr/>
        </p:nvSpPr>
        <p:spPr bwMode="auto">
          <a:xfrm>
            <a:off x="4849288" y="4365104"/>
            <a:ext cx="3889375" cy="523220"/>
          </a:xfrm>
          <a:prstGeom prst="rect">
            <a:avLst/>
          </a:prstGeom>
          <a:solidFill>
            <a:srgbClr val="F0F3FB"/>
          </a:solidFill>
          <a:ln w="19050">
            <a:solidFill>
              <a:srgbClr val="445895"/>
            </a:solidFill>
            <a:miter lim="800000"/>
            <a:headEnd/>
            <a:tailEnd/>
          </a:ln>
        </p:spPr>
        <p:txBody>
          <a:bodyPr anchor="ctr">
            <a:spAutoFit/>
          </a:bodyPr>
          <a:lstStyle/>
          <a:p>
            <a:r>
              <a:rPr lang="es-HN" sz="1400" i="0" dirty="0"/>
              <a:t>Esperando clasificación (estudios en curso sin resultados)</a:t>
            </a:r>
            <a:r>
              <a:rPr lang="es-HN" sz="1400" b="1" i="0" dirty="0"/>
              <a:t> (n=2 estudios, de 3 registros)</a:t>
            </a:r>
            <a:r>
              <a:rPr lang="en-US" sz="1400" b="1" i="0" dirty="0"/>
              <a:t> </a:t>
            </a:r>
          </a:p>
        </p:txBody>
      </p:sp>
      <p:sp>
        <p:nvSpPr>
          <p:cNvPr id="17" name="Freccia in giù 3"/>
          <p:cNvSpPr/>
          <p:nvPr/>
        </p:nvSpPr>
        <p:spPr>
          <a:xfrm>
            <a:off x="2674937" y="4077891"/>
            <a:ext cx="215900" cy="503237"/>
          </a:xfrm>
          <a:prstGeom prst="downArrow">
            <a:avLst/>
          </a:prstGeom>
          <a:solidFill>
            <a:srgbClr val="445895"/>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dirty="0"/>
          </a:p>
        </p:txBody>
      </p:sp>
      <p:sp>
        <p:nvSpPr>
          <p:cNvPr id="18" name="Rectangle 19"/>
          <p:cNvSpPr>
            <a:spLocks noChangeArrowheads="1"/>
          </p:cNvSpPr>
          <p:nvPr/>
        </p:nvSpPr>
        <p:spPr bwMode="auto">
          <a:xfrm>
            <a:off x="1044575" y="4521314"/>
            <a:ext cx="3167385" cy="830997"/>
          </a:xfrm>
          <a:prstGeom prst="rect">
            <a:avLst/>
          </a:prstGeom>
          <a:solidFill>
            <a:srgbClr val="F0F3FB"/>
          </a:solidFill>
          <a:ln w="19050">
            <a:solidFill>
              <a:srgbClr val="445895"/>
            </a:solidFill>
            <a:miter lim="800000"/>
            <a:headEnd/>
            <a:tailEnd/>
          </a:ln>
        </p:spPr>
        <p:txBody>
          <a:bodyPr wrap="square" anchor="ctr">
            <a:spAutoFit/>
          </a:bodyPr>
          <a:lstStyle/>
          <a:p>
            <a:r>
              <a:rPr lang="es-HN" sz="1600" i="0" dirty="0">
                <a:latin typeface="+mn-lt"/>
              </a:rPr>
              <a:t>Se evaluaron completamente para elegibilidad </a:t>
            </a:r>
            <a:r>
              <a:rPr lang="es-HN" sz="1600" b="1" i="0" dirty="0">
                <a:latin typeface="+mn-lt"/>
              </a:rPr>
              <a:t>(n=19 registros) </a:t>
            </a:r>
          </a:p>
        </p:txBody>
      </p:sp>
      <p:sp>
        <p:nvSpPr>
          <p:cNvPr id="19" name="Freccia in giù 43"/>
          <p:cNvSpPr/>
          <p:nvPr/>
        </p:nvSpPr>
        <p:spPr>
          <a:xfrm rot="-1800000">
            <a:off x="4463359" y="4512924"/>
            <a:ext cx="108012" cy="458470"/>
          </a:xfrm>
          <a:prstGeom prst="downArrow">
            <a:avLst/>
          </a:prstGeom>
          <a:solidFill>
            <a:srgbClr val="445895"/>
          </a:solidFill>
          <a:scene3d>
            <a:camera prst="orthographicFront">
              <a:rot lat="0" lon="0" rev="5400000"/>
            </a:camera>
            <a:lightRig rig="threePt" dir="t"/>
          </a:scene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a:p>
        </p:txBody>
      </p:sp>
      <p:sp>
        <p:nvSpPr>
          <p:cNvPr id="20" name="Freccia in giù 3"/>
          <p:cNvSpPr/>
          <p:nvPr/>
        </p:nvSpPr>
        <p:spPr>
          <a:xfrm>
            <a:off x="2687513" y="5302027"/>
            <a:ext cx="215900" cy="503237"/>
          </a:xfrm>
          <a:prstGeom prst="downArrow">
            <a:avLst/>
          </a:prstGeom>
          <a:solidFill>
            <a:srgbClr val="445895"/>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dirty="0"/>
          </a:p>
        </p:txBody>
      </p:sp>
      <p:sp>
        <p:nvSpPr>
          <p:cNvPr id="21" name="Rectangle 19"/>
          <p:cNvSpPr>
            <a:spLocks noChangeArrowheads="1"/>
          </p:cNvSpPr>
          <p:nvPr/>
        </p:nvSpPr>
        <p:spPr bwMode="auto">
          <a:xfrm>
            <a:off x="971600" y="5910371"/>
            <a:ext cx="3421638" cy="830997"/>
          </a:xfrm>
          <a:prstGeom prst="rect">
            <a:avLst/>
          </a:prstGeom>
          <a:solidFill>
            <a:srgbClr val="F0F3FB"/>
          </a:solidFill>
          <a:ln w="19050">
            <a:solidFill>
              <a:srgbClr val="445895"/>
            </a:solidFill>
            <a:miter lim="800000"/>
            <a:headEnd/>
            <a:tailEnd/>
          </a:ln>
        </p:spPr>
        <p:txBody>
          <a:bodyPr wrap="square" anchor="ctr">
            <a:spAutoFit/>
          </a:bodyPr>
          <a:lstStyle/>
          <a:p>
            <a:pPr algn="ctr">
              <a:spcBef>
                <a:spcPts val="0"/>
              </a:spcBef>
              <a:spcAft>
                <a:spcPts val="0"/>
              </a:spcAft>
            </a:pPr>
            <a:r>
              <a:rPr lang="es-HN" sz="1600" i="0" dirty="0">
                <a:latin typeface="+mn-lt"/>
              </a:rPr>
              <a:t>Incluyeron revisión y análisis cuantitativo</a:t>
            </a:r>
          </a:p>
          <a:p>
            <a:pPr algn="ctr">
              <a:spcBef>
                <a:spcPts val="0"/>
              </a:spcBef>
              <a:spcAft>
                <a:spcPts val="0"/>
              </a:spcAft>
            </a:pPr>
            <a:r>
              <a:rPr lang="es-HN" sz="1600" b="1" i="0" dirty="0">
                <a:latin typeface="+mn-lt"/>
              </a:rPr>
              <a:t>(n=8 estudios, de 12 registros) </a:t>
            </a:r>
          </a:p>
        </p:txBody>
      </p:sp>
      <p:sp>
        <p:nvSpPr>
          <p:cNvPr id="22"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
        <p:nvSpPr>
          <p:cNvPr id="23" name="Freccia in giù 43"/>
          <p:cNvSpPr/>
          <p:nvPr/>
        </p:nvSpPr>
        <p:spPr>
          <a:xfrm rot="1800000">
            <a:off x="4490349" y="4925966"/>
            <a:ext cx="108012" cy="458470"/>
          </a:xfrm>
          <a:prstGeom prst="downArrow">
            <a:avLst/>
          </a:prstGeom>
          <a:solidFill>
            <a:srgbClr val="445895"/>
          </a:solidFill>
          <a:scene3d>
            <a:camera prst="orthographicFront">
              <a:rot lat="0" lon="0" rev="5400000"/>
            </a:camera>
            <a:lightRig rig="threePt" dir="t"/>
          </a:scene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a:p>
        </p:txBody>
      </p:sp>
      <p:sp>
        <p:nvSpPr>
          <p:cNvPr id="24" name="Rectangle 19"/>
          <p:cNvSpPr>
            <a:spLocks noChangeArrowheads="1"/>
          </p:cNvSpPr>
          <p:nvPr/>
        </p:nvSpPr>
        <p:spPr bwMode="auto">
          <a:xfrm>
            <a:off x="4849288" y="4943416"/>
            <a:ext cx="3889375" cy="738664"/>
          </a:xfrm>
          <a:prstGeom prst="rect">
            <a:avLst/>
          </a:prstGeom>
          <a:solidFill>
            <a:srgbClr val="F0F3FB"/>
          </a:solidFill>
          <a:ln w="19050">
            <a:solidFill>
              <a:srgbClr val="445895"/>
            </a:solidFill>
            <a:miter lim="800000"/>
            <a:headEnd/>
            <a:tailEnd/>
          </a:ln>
        </p:spPr>
        <p:txBody>
          <a:bodyPr anchor="ctr">
            <a:spAutoFit/>
          </a:bodyPr>
          <a:lstStyle/>
          <a:p>
            <a:r>
              <a:rPr lang="es-HN" sz="1400" b="1" i="0" dirty="0"/>
              <a:t>Excluidos (n=4 estudios de 4 registros)</a:t>
            </a:r>
            <a:r>
              <a:rPr lang="es-HN" sz="1400" i="0" dirty="0"/>
              <a:t/>
            </a:r>
            <a:br>
              <a:rPr lang="es-HN" sz="1400" i="0" dirty="0"/>
            </a:br>
            <a:r>
              <a:rPr lang="es-HN" sz="1400" i="0" dirty="0"/>
              <a:t>Estudios que evaluaron mujeres con DIU (n=1)</a:t>
            </a:r>
          </a:p>
          <a:p>
            <a:r>
              <a:rPr lang="es-HN" sz="1400" i="0" dirty="0"/>
              <a:t>Estudios no aleatorios (n=3)</a:t>
            </a:r>
            <a:r>
              <a:rPr lang="en-US" sz="1400" i="0" dirty="0"/>
              <a:t> </a:t>
            </a:r>
          </a:p>
        </p:txBody>
      </p:sp>
    </p:spTree>
    <p:extLst>
      <p:ext uri="{BB962C8B-B14F-4D97-AF65-F5344CB8AC3E}">
        <p14:creationId xmlns:p14="http://schemas.microsoft.com/office/powerpoint/2010/main" val="1264127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fade">
                                      <p:cBhvr>
                                        <p:cTn id="21" dur="500"/>
                                        <p:tgtEl>
                                          <p:spTgt spid="4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par>
                                <p:cTn id="30" presetID="10" presetClass="entr" presetSubtype="0"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500"/>
                                        <p:tgtEl>
                                          <p:spTgt spid="2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500"/>
                                        <p:tgtEl>
                                          <p:spTgt spid="4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4" grpId="0" animBg="1"/>
      <p:bldP spid="35" grpId="0" animBg="1"/>
      <p:bldP spid="41" grpId="0" animBg="1"/>
      <p:bldP spid="45" grpId="0" animBg="1"/>
      <p:bldP spid="17" grpId="0" animBg="1"/>
      <p:bldP spid="18" grpId="0" animBg="1"/>
      <p:bldP spid="20" grpId="0" animBg="1"/>
      <p:bldP spid="21"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395535" y="3962380"/>
            <a:ext cx="8064897" cy="1477328"/>
          </a:xfrm>
          <a:prstGeom prst="rect">
            <a:avLst/>
          </a:prstGeom>
          <a:solidFill>
            <a:srgbClr val="F0F3FB"/>
          </a:solidFill>
          <a:ln w="19050">
            <a:solidFill>
              <a:srgbClr val="445895"/>
            </a:solidFill>
            <a:miter lim="800000"/>
            <a:headEnd/>
            <a:tailEnd/>
          </a:ln>
        </p:spPr>
        <p:txBody>
          <a:bodyPr wrap="square" anchor="ctr">
            <a:spAutoFit/>
          </a:bodyPr>
          <a:lstStyle/>
          <a:p>
            <a:r>
              <a:rPr lang="es-HN" b="1" i="0" dirty="0"/>
              <a:t>Resultados </a:t>
            </a:r>
          </a:p>
          <a:p>
            <a:r>
              <a:rPr lang="es-HN" i="0" dirty="0"/>
              <a:t>Ningún estudio reportó un nacimiento vivo; embarazo en curso fue reportado en 3 estudios; embarazo clínico fue reportado en 6 estudios; aborto fue reportado en 7 estudios; insatisfacción en 3 estudios; y efectos adversos en 2 estudios.</a:t>
            </a:r>
            <a:r>
              <a:rPr lang="en-US" i="0" dirty="0"/>
              <a:t> </a:t>
            </a:r>
          </a:p>
        </p:txBody>
      </p:sp>
      <p:sp>
        <p:nvSpPr>
          <p:cNvPr id="19" name="Rectangle 7"/>
          <p:cNvSpPr>
            <a:spLocks noChangeArrowheads="1"/>
          </p:cNvSpPr>
          <p:nvPr/>
        </p:nvSpPr>
        <p:spPr bwMode="auto">
          <a:xfrm>
            <a:off x="395535" y="2339295"/>
            <a:ext cx="8064897" cy="1477328"/>
          </a:xfrm>
          <a:prstGeom prst="rect">
            <a:avLst/>
          </a:prstGeom>
          <a:solidFill>
            <a:srgbClr val="F0F3FB"/>
          </a:solidFill>
          <a:ln w="28575">
            <a:solidFill>
              <a:srgbClr val="445895"/>
            </a:solidFill>
            <a:miter lim="800000"/>
            <a:headEnd/>
            <a:tailEnd/>
          </a:ln>
        </p:spPr>
        <p:txBody>
          <a:bodyPr wrap="square" anchor="ctr">
            <a:spAutoFit/>
          </a:bodyPr>
          <a:lstStyle/>
          <a:p>
            <a:r>
              <a:rPr lang="es-HN" b="1" i="0" dirty="0"/>
              <a:t>Características del estudio y participantes:</a:t>
            </a:r>
            <a:endParaRPr lang="es-HN" i="0" dirty="0"/>
          </a:p>
          <a:p>
            <a:r>
              <a:rPr lang="es-HN" i="0" dirty="0"/>
              <a:t>8 estudios fueron incluidos en la revisión, incluyendo un total de 3809 mujeres sometidas ART: 1523 fueron asignadas a usar didrogesterona para LPS, 1388 a usar progesterona vaginal en capsulas y 898 a usar progesterona vaginal en gel. </a:t>
            </a:r>
          </a:p>
        </p:txBody>
      </p:sp>
      <p:sp>
        <p:nvSpPr>
          <p:cNvPr id="9" name="TextBox 1"/>
          <p:cNvSpPr txBox="1">
            <a:spLocks noChangeArrowheads="1"/>
          </p:cNvSpPr>
          <p:nvPr/>
        </p:nvSpPr>
        <p:spPr bwMode="auto">
          <a:xfrm>
            <a:off x="971600" y="1599183"/>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400" b="1" dirty="0">
                <a:latin typeface="Arial" charset="0"/>
              </a:rPr>
              <a:t>Resultados</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extLst>
      <p:ext uri="{BB962C8B-B14F-4D97-AF65-F5344CB8AC3E}">
        <p14:creationId xmlns:p14="http://schemas.microsoft.com/office/powerpoint/2010/main" val="1897584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327372" y="5746030"/>
            <a:ext cx="8637122" cy="923330"/>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buFont typeface="Arial"/>
              <a:buChar char="•"/>
              <a:defRPr/>
            </a:pPr>
            <a:r>
              <a:rPr lang="es-HN" i="0" dirty="0">
                <a:latin typeface="+mn-lt"/>
              </a:rPr>
              <a:t>No hubo diferencia relevante entre didrogesterona oral y progesterona vaginal para LPS en embarazos en curso (RR, 1.04 (95% CI, 0.92–1.18); I</a:t>
            </a:r>
            <a:r>
              <a:rPr lang="es-HN" i="0" baseline="30000" dirty="0">
                <a:latin typeface="+mn-lt"/>
              </a:rPr>
              <a:t>2</a:t>
            </a:r>
            <a:r>
              <a:rPr lang="es-HN" i="0" dirty="0">
                <a:latin typeface="+mn-lt"/>
              </a:rPr>
              <a:t>, 0%; siete </a:t>
            </a:r>
            <a:r>
              <a:rPr lang="es-HN" i="0" dirty="0" err="1">
                <a:latin typeface="+mn-lt"/>
              </a:rPr>
              <a:t>RCTs</a:t>
            </a:r>
            <a:r>
              <a:rPr lang="es-HN" i="0" dirty="0">
                <a:latin typeface="+mn-lt"/>
              </a:rPr>
              <a:t>; 3134 mujeres; evidencia de moderada calidad)</a:t>
            </a:r>
          </a:p>
        </p:txBody>
      </p:sp>
      <p:sp>
        <p:nvSpPr>
          <p:cNvPr id="9" name="TextBox 1"/>
          <p:cNvSpPr txBox="1">
            <a:spLocks noChangeArrowheads="1"/>
          </p:cNvSpPr>
          <p:nvPr/>
        </p:nvSpPr>
        <p:spPr bwMode="auto">
          <a:xfrm>
            <a:off x="1188169" y="1743199"/>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GB" sz="2400" b="1" i="0" dirty="0">
                <a:latin typeface="Arial" charset="0"/>
              </a:rPr>
              <a:t>Synthesis of results: </a:t>
            </a:r>
            <a:r>
              <a:rPr lang="en-US" sz="2400" b="1" i="0" dirty="0">
                <a:latin typeface="Arial" charset="0"/>
              </a:rPr>
              <a:t>Ongoing pregnancy</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5513" y="1484784"/>
            <a:ext cx="7560840" cy="4223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423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323528" y="2427488"/>
            <a:ext cx="8496944" cy="3816429"/>
          </a:xfrm>
          <a:prstGeom prst="rect">
            <a:avLst/>
          </a:prstGeom>
          <a:solidFill>
            <a:srgbClr val="F0F3FB"/>
          </a:solidFill>
          <a:ln w="28575">
            <a:solidFill>
              <a:srgbClr val="445895"/>
            </a:solidFill>
            <a:miter lim="800000"/>
            <a:headEnd/>
            <a:tailEnd/>
          </a:ln>
        </p:spPr>
        <p:txBody>
          <a:bodyPr wrap="square" anchor="ctr">
            <a:spAutoFit/>
          </a:bodyPr>
          <a:lstStyle/>
          <a:p>
            <a:pPr marL="285750" indent="-285750">
              <a:spcAft>
                <a:spcPts val="600"/>
              </a:spcAft>
              <a:buFont typeface="Arial" charset="0"/>
              <a:buChar char="•"/>
            </a:pPr>
            <a:r>
              <a:rPr lang="es-HN" sz="1850" i="0" dirty="0"/>
              <a:t>3 estudios reportaron insatisfacción en los pacientes con el tratamiento. En vista que había gran heterogeneidad en los 3 estudios (I</a:t>
            </a:r>
            <a:r>
              <a:rPr lang="es-HN" sz="1850" i="0" baseline="30000" dirty="0"/>
              <a:t>2</a:t>
            </a:r>
            <a:r>
              <a:rPr lang="es-HN" sz="1850" i="0" dirty="0"/>
              <a:t>, 83%) los autores no agruparon los resultados de los estudios</a:t>
            </a:r>
            <a:r>
              <a:rPr lang="en-US" sz="1850" i="0" dirty="0"/>
              <a:t>.</a:t>
            </a:r>
          </a:p>
          <a:p>
            <a:pPr>
              <a:spcAft>
                <a:spcPts val="600"/>
              </a:spcAft>
            </a:pPr>
            <a:endParaRPr lang="en-US" sz="1850" i="0" dirty="0"/>
          </a:p>
          <a:p>
            <a:pPr marL="285750" indent="-285750">
              <a:spcAft>
                <a:spcPts val="600"/>
              </a:spcAft>
              <a:buFont typeface="Arial" charset="0"/>
              <a:buChar char="•"/>
            </a:pPr>
            <a:r>
              <a:rPr lang="es-HN" sz="1850" i="0" dirty="0"/>
              <a:t>2 de los 3 estudios que reportaban insatisfacción del tratamiento identificaron bajos niveles de insatisfacción en las mujeres usando didrogesterona oral que en las mujeres que usaban progesterona vaginal (didrogesterona oral </a:t>
            </a:r>
            <a:r>
              <a:rPr lang="es-HN" sz="1850" dirty="0"/>
              <a:t>vs</a:t>
            </a:r>
            <a:r>
              <a:rPr lang="es-HN" sz="1850" i="0" dirty="0"/>
              <a:t> capsulas de progesterona vaginal: 2.5% </a:t>
            </a:r>
            <a:r>
              <a:rPr lang="es-HN" sz="1850" dirty="0"/>
              <a:t>vs</a:t>
            </a:r>
            <a:r>
              <a:rPr lang="es-HN" sz="1850" i="0" dirty="0"/>
              <a:t> 25.6%; didrogesterona oral </a:t>
            </a:r>
            <a:r>
              <a:rPr lang="es-HN" sz="1850" dirty="0"/>
              <a:t>vs</a:t>
            </a:r>
            <a:r>
              <a:rPr lang="es-HN" sz="1850" i="0" dirty="0"/>
              <a:t> gel de progesterona vaginal: 4.6% </a:t>
            </a:r>
            <a:r>
              <a:rPr lang="es-HN" sz="1850" dirty="0"/>
              <a:t>vs</a:t>
            </a:r>
            <a:r>
              <a:rPr lang="es-HN" sz="1850" i="0" dirty="0"/>
              <a:t> 18.0%)</a:t>
            </a:r>
            <a:r>
              <a:rPr lang="en-US" sz="1850" i="0" dirty="0"/>
              <a:t>.</a:t>
            </a:r>
          </a:p>
          <a:p>
            <a:pPr>
              <a:spcAft>
                <a:spcPts val="600"/>
              </a:spcAft>
            </a:pPr>
            <a:endParaRPr lang="en-US" sz="1850" i="0" dirty="0"/>
          </a:p>
          <a:p>
            <a:pPr marL="285750" indent="-285750">
              <a:spcAft>
                <a:spcPts val="600"/>
              </a:spcAft>
              <a:buFont typeface="Arial" charset="0"/>
              <a:buChar char="•"/>
            </a:pPr>
            <a:r>
              <a:rPr lang="es-HN" sz="1850" i="0" dirty="0"/>
              <a:t>El tercer estudio mostro ninguna diferencia en la tasa de insatisfacción (didrogesterona oral </a:t>
            </a:r>
            <a:r>
              <a:rPr lang="es-HN" sz="1850" dirty="0"/>
              <a:t>vs</a:t>
            </a:r>
            <a:r>
              <a:rPr lang="es-HN" sz="1850" i="0" dirty="0"/>
              <a:t> capsulas de progesterona vaginal: 8.3% </a:t>
            </a:r>
            <a:r>
              <a:rPr lang="es-HN" sz="1850" dirty="0"/>
              <a:t>vs</a:t>
            </a:r>
            <a:r>
              <a:rPr lang="es-HN" sz="1850" i="0" dirty="0"/>
              <a:t> 7.0%)</a:t>
            </a:r>
            <a:r>
              <a:rPr lang="en-US" sz="1850" i="0" dirty="0"/>
              <a:t>. </a:t>
            </a:r>
          </a:p>
        </p:txBody>
      </p:sp>
      <p:sp>
        <p:nvSpPr>
          <p:cNvPr id="9" name="TextBox 1"/>
          <p:cNvSpPr txBox="1">
            <a:spLocks noChangeArrowheads="1"/>
          </p:cNvSpPr>
          <p:nvPr/>
        </p:nvSpPr>
        <p:spPr bwMode="auto">
          <a:xfrm>
            <a:off x="971600" y="1634699"/>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HN" sz="2400" b="1" i="0" dirty="0">
                <a:latin typeface="Arial" charset="0"/>
              </a:rPr>
              <a:t>Síntesis de resultados: Insatisfacción</a:t>
            </a:r>
            <a:r>
              <a:rPr lang="en-GB" sz="2400" b="1" i="0" dirty="0">
                <a:latin typeface="Arial" charset="0"/>
              </a:rPr>
              <a:t> </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s-HN" altLang="it-IT" sz="1351" b="1" i="0" dirty="0">
                <a:solidFill>
                  <a:schemeClr val="bg1"/>
                </a:solidFill>
              </a:rPr>
              <a:t>Didrogesterona versus progesterona para soporte de fase </a:t>
            </a:r>
            <a:r>
              <a:rPr lang="es-HN" altLang="it-IT" sz="1351" b="1" i="0" dirty="0" err="1">
                <a:solidFill>
                  <a:schemeClr val="bg1"/>
                </a:solidFill>
              </a:rPr>
              <a:t>lutea</a:t>
            </a:r>
            <a:r>
              <a:rPr lang="es-HN" altLang="it-IT" sz="1351" b="1" i="0" dirty="0">
                <a:solidFill>
                  <a:schemeClr val="bg1"/>
                </a:solidFill>
              </a:rPr>
              <a:t>: revisión sistemática y meta-análisis de ensayos controlados aleatorizados</a:t>
            </a:r>
            <a:r>
              <a:rPr lang="en-US" altLang="it-IT" sz="1351" b="1" i="0" dirty="0">
                <a:solidFill>
                  <a:schemeClr val="bg1"/>
                </a:solidFill>
              </a:rPr>
              <a:t>, </a:t>
            </a:r>
            <a:r>
              <a:rPr lang="de-DE" altLang="it-IT" sz="1200" dirty="0">
                <a:solidFill>
                  <a:schemeClr val="bg1"/>
                </a:solidFill>
              </a:rPr>
              <a:t>Barbosa et al.</a:t>
            </a:r>
            <a:r>
              <a:rPr lang="en-GB" altLang="it-IT" sz="1200" dirty="0">
                <a:solidFill>
                  <a:schemeClr val="bg1"/>
                </a:solidFill>
              </a:rPr>
              <a:t>, UOG 2016</a:t>
            </a:r>
          </a:p>
        </p:txBody>
      </p:sp>
    </p:spTree>
    <p:extLst>
      <p:ext uri="{BB962C8B-B14F-4D97-AF65-F5344CB8AC3E}">
        <p14:creationId xmlns:p14="http://schemas.microsoft.com/office/powerpoint/2010/main" val="112065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51036</TotalTime>
  <Words>1759</Words>
  <Application>Microsoft Office PowerPoint</Application>
  <PresentationFormat>On-screen Show (4:3)</PresentationFormat>
  <Paragraphs>114</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Gesù Antonio Báez</cp:lastModifiedBy>
  <cp:revision>803</cp:revision>
  <cp:lastPrinted>2011-09-13T15:07:48Z</cp:lastPrinted>
  <dcterms:created xsi:type="dcterms:W3CDTF">2011-01-19T10:15:42Z</dcterms:created>
  <dcterms:modified xsi:type="dcterms:W3CDTF">2017-02-07T11:54:55Z</dcterms:modified>
</cp:coreProperties>
</file>