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309" r:id="rId2"/>
    <p:sldId id="34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64" r:id="rId11"/>
    <p:sldId id="359" r:id="rId12"/>
    <p:sldId id="361" r:id="rId13"/>
    <p:sldId id="360" r:id="rId1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0F3FB"/>
    <a:srgbClr val="DEDDDA"/>
    <a:srgbClr val="E6B9B8"/>
    <a:srgbClr val="DAD8D4"/>
    <a:srgbClr val="EADEE7"/>
    <a:srgbClr val="E2E1DE"/>
    <a:srgbClr val="445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3" autoAdjust="0"/>
    <p:restoredTop sz="95304" autoAdjust="0"/>
  </p:normalViewPr>
  <p:slideViewPr>
    <p:cSldViewPr snapToObjects="1">
      <p:cViewPr varScale="1">
        <p:scale>
          <a:sx n="82" d="100"/>
          <a:sy n="82" d="100"/>
        </p:scale>
        <p:origin x="8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A4A78E-3EE6-460E-BAE4-6F39EE78D3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9848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68B560A-BEAC-4283-BA72-462A12258657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3330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8934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832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806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551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304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0983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9421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0998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31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4598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5665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26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8BDF1-9D91-4E9D-A985-AB887679A1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535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D0954-41DC-4048-AD49-8681FC5FEB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068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981B3-F320-46FA-959C-EC02D7CB87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963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A0C07-FBAB-45EA-9EA0-0F846D884E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51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42D02-3FAE-4A94-B744-96C0B90960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30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672DF-3394-4394-872F-F7B9D8F0B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843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C1DFD-8525-4B64-A219-C894CA0970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87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2F23-2806-4EF2-802D-8768E9DA9C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017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58C17-ACF6-4ED4-9A33-6E121EB48A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15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67FF1-7836-416C-83DA-F5E58369D5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736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0225B-4AA4-4B8F-984C-A32A5D582A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941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B6A2C6E-5D53-48DC-9A64-03C2834424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079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11187" y="1288363"/>
            <a:ext cx="79216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3200" b="1" dirty="0" smtClean="0">
                <a:latin typeface="+mj-lt"/>
              </a:rPr>
              <a:t>UOG Journal Club: October 2018</a:t>
            </a:r>
          </a:p>
        </p:txBody>
      </p:sp>
      <p:pic>
        <p:nvPicPr>
          <p:cNvPr id="3076" name="Picture 51" descr="\\ISUOG-DC01\users\ostirrup\Desktop\Journal Club logo.t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47583"/>
            <a:ext cx="2476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95536" y="2125305"/>
            <a:ext cx="8534555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>
                <a:latin typeface="+mj-lt"/>
              </a:rPr>
              <a:t>Maternal hemodynamics, fetal biometry and Doppler indices</a:t>
            </a:r>
          </a:p>
          <a:p>
            <a:pPr algn="ctr" eaLnBrk="1" hangingPunct="1">
              <a:defRPr/>
            </a:pPr>
            <a:r>
              <a:rPr lang="en-US" sz="2000" b="1" dirty="0">
                <a:latin typeface="+mj-lt"/>
              </a:rPr>
              <a:t>in pregnancies followed up for suspected fetal growth</a:t>
            </a:r>
          </a:p>
          <a:p>
            <a:pPr algn="ctr" eaLnBrk="1" hangingPunct="1">
              <a:defRPr/>
            </a:pPr>
            <a:r>
              <a:rPr lang="en-US" sz="2000" b="1" dirty="0">
                <a:latin typeface="+mj-lt"/>
              </a:rPr>
              <a:t>restriction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2881170" y="4941168"/>
            <a:ext cx="6048921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dirty="0" smtClean="0">
                <a:latin typeface="+mj-lt"/>
              </a:rPr>
              <a:t>Journal Club slides prepared by Dr Alessandra </a:t>
            </a:r>
            <a:r>
              <a:rPr lang="en-GB" dirty="0" err="1" smtClean="0">
                <a:latin typeface="+mj-lt"/>
              </a:rPr>
              <a:t>Familiari</a:t>
            </a:r>
            <a:endParaRPr lang="en-GB" dirty="0" smtClean="0">
              <a:latin typeface="+mj-lt"/>
            </a:endParaRPr>
          </a:p>
          <a:p>
            <a:pPr algn="ctr" eaLnBrk="1" hangingPunct="1">
              <a:defRPr/>
            </a:pPr>
            <a:r>
              <a:rPr lang="en-GB" dirty="0" smtClean="0">
                <a:latin typeface="+mj-lt"/>
              </a:rPr>
              <a:t>(UOG Editor for Trainees)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79388" y="3328966"/>
            <a:ext cx="852600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tabLst>
                <a:tab pos="788988" algn="l"/>
                <a:tab pos="881063" algn="l"/>
              </a:tabLst>
              <a:defRPr/>
            </a:pPr>
            <a:r>
              <a:rPr lang="en-US" dirty="0" smtClean="0">
                <a:latin typeface="+mj-lt"/>
              </a:rPr>
              <a:t>L. A. Roberts, H. Z. Ling, L. C. Poon, K. H. </a:t>
            </a:r>
            <a:r>
              <a:rPr lang="en-US" dirty="0" err="1" smtClean="0">
                <a:latin typeface="+mj-lt"/>
              </a:rPr>
              <a:t>Nicolaides</a:t>
            </a:r>
            <a:r>
              <a:rPr lang="en-US" dirty="0" smtClean="0">
                <a:latin typeface="+mj-lt"/>
              </a:rPr>
              <a:t> and N. A. </a:t>
            </a:r>
            <a:r>
              <a:rPr lang="en-US" dirty="0" err="1" smtClean="0">
                <a:latin typeface="+mj-lt"/>
              </a:rPr>
              <a:t>Kametas</a:t>
            </a:r>
            <a:endParaRPr lang="en-US" dirty="0" smtClean="0">
              <a:latin typeface="+mj-lt"/>
            </a:endParaRPr>
          </a:p>
          <a:p>
            <a:pPr algn="ctr" eaLnBrk="1" hangingPunct="1">
              <a:tabLst>
                <a:tab pos="788988" algn="l"/>
                <a:tab pos="881063" algn="l"/>
              </a:tabLst>
              <a:defRPr/>
            </a:pPr>
            <a:r>
              <a:rPr lang="en-US" i="1" dirty="0" smtClean="0">
                <a:latin typeface="+mj-lt"/>
              </a:rPr>
              <a:t>Volume 52, Issue 4, pages 507</a:t>
            </a:r>
            <a:r>
              <a:rPr lang="en-GB" i="1" dirty="0" smtClean="0"/>
              <a:t>–</a:t>
            </a:r>
            <a:r>
              <a:rPr lang="en-US" i="1" dirty="0" smtClean="0">
                <a:latin typeface="+mj-lt"/>
              </a:rPr>
              <a:t>514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1" y="918369"/>
            <a:ext cx="9144001" cy="738664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/>
              </a:rPr>
              <a:t>Maternal hemodynamics, fetal biometry and Doppler indices in pregnancies followed up for suspected fetal growth restriction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chemeClr val="bg1"/>
                </a:solidFill>
                <a:latin typeface="Arial"/>
              </a:rPr>
              <a:t>Roberts et al.</a:t>
            </a:r>
            <a:r>
              <a:rPr lang="en-GB" sz="1400" i="1" kern="0" dirty="0">
                <a:solidFill>
                  <a:schemeClr val="bg1"/>
                </a:solidFill>
                <a:latin typeface="Arial"/>
              </a:rPr>
              <a:t>, UOG 2018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7504" y="2051556"/>
            <a:ext cx="8713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Results</a:t>
            </a:r>
            <a:endParaRPr lang="en-GB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3528" y="2807514"/>
            <a:ext cx="849707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it-IT" dirty="0"/>
              <a:t>Multivariate logistic regression analysis for the </a:t>
            </a:r>
            <a:r>
              <a:rPr lang="it-IT" dirty="0" smtClean="0"/>
              <a:t>prediction of </a:t>
            </a:r>
            <a:r>
              <a:rPr lang="it-IT" dirty="0"/>
              <a:t>delivery of a neonate with a birth </a:t>
            </a:r>
            <a:r>
              <a:rPr lang="it-IT" dirty="0" smtClean="0"/>
              <a:t>weight &lt; 3</a:t>
            </a:r>
            <a:r>
              <a:rPr lang="en-GB" baseline="30000" dirty="0" err="1"/>
              <a:t>th</a:t>
            </a:r>
            <a:r>
              <a:rPr lang="it-IT" dirty="0" smtClean="0"/>
              <a:t> percentile demonstrated that the </a:t>
            </a:r>
            <a:r>
              <a:rPr lang="it-IT" dirty="0"/>
              <a:t>addition of maternal hemodynamic variables </a:t>
            </a:r>
            <a:r>
              <a:rPr lang="it-IT" dirty="0" smtClean="0"/>
              <a:t>produced a </a:t>
            </a:r>
            <a:r>
              <a:rPr lang="it-IT" dirty="0"/>
              <a:t>better prediction model than did the </a:t>
            </a:r>
            <a:r>
              <a:rPr lang="it-IT" dirty="0" smtClean="0"/>
              <a:t>one based </a:t>
            </a:r>
            <a:r>
              <a:rPr lang="it-IT" dirty="0"/>
              <a:t>solely on maternal demographics, fetal </a:t>
            </a:r>
            <a:r>
              <a:rPr lang="it-IT" dirty="0" smtClean="0"/>
              <a:t>biometry and </a:t>
            </a:r>
            <a:r>
              <a:rPr lang="it-IT" dirty="0"/>
              <a:t>Doppler </a:t>
            </a:r>
            <a:r>
              <a:rPr lang="it-IT" dirty="0" smtClean="0"/>
              <a:t>indices.</a:t>
            </a:r>
          </a:p>
          <a:p>
            <a:pPr algn="just"/>
            <a:endParaRPr lang="it-IT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it-IT" dirty="0"/>
              <a:t>M</a:t>
            </a:r>
            <a:r>
              <a:rPr lang="it-IT" dirty="0" smtClean="0"/>
              <a:t>ultivariate </a:t>
            </a:r>
            <a:r>
              <a:rPr lang="it-IT" dirty="0"/>
              <a:t>logistic regression analysis for the </a:t>
            </a:r>
            <a:r>
              <a:rPr lang="it-IT" dirty="0" smtClean="0"/>
              <a:t>prediction of </a:t>
            </a:r>
            <a:r>
              <a:rPr lang="it-IT" dirty="0"/>
              <a:t>subsequent </a:t>
            </a:r>
            <a:r>
              <a:rPr lang="it-IT" dirty="0" smtClean="0"/>
              <a:t>FGR showed that </a:t>
            </a:r>
            <a:r>
              <a:rPr lang="it-IT" dirty="0"/>
              <a:t>maternal hemodynamic </a:t>
            </a:r>
            <a:r>
              <a:rPr lang="it-IT" dirty="0" smtClean="0"/>
              <a:t>variables did </a:t>
            </a:r>
            <a:r>
              <a:rPr lang="it-IT" dirty="0"/>
              <a:t>not provide an improvement in the </a:t>
            </a:r>
            <a:r>
              <a:rPr lang="it-IT" dirty="0" smtClean="0"/>
              <a:t>prediction model </a:t>
            </a:r>
            <a:r>
              <a:rPr lang="it-IT" dirty="0"/>
              <a:t>based on maternal demographics, </a:t>
            </a:r>
            <a:r>
              <a:rPr lang="it-IT" dirty="0" smtClean="0"/>
              <a:t>fetal biometry </a:t>
            </a:r>
            <a:r>
              <a:rPr lang="it-IT" dirty="0"/>
              <a:t>and Doppler </a:t>
            </a:r>
            <a:r>
              <a:rPr lang="it-IT" dirty="0" smtClean="0"/>
              <a:t>indices.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14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asellaDiTesto 5"/>
          <p:cNvSpPr txBox="1"/>
          <p:nvPr/>
        </p:nvSpPr>
        <p:spPr>
          <a:xfrm>
            <a:off x="215452" y="1844824"/>
            <a:ext cx="8713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Discussion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" y="918369"/>
            <a:ext cx="9144001" cy="738664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/>
              </a:rPr>
              <a:t>Maternal hemodynamics, fetal biometry and Doppler indices in pregnancies followed up for suspected fetal growth restriction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chemeClr val="bg1"/>
                </a:solidFill>
                <a:latin typeface="Arial"/>
              </a:rPr>
              <a:t>Roberts et al.</a:t>
            </a:r>
            <a:r>
              <a:rPr lang="en-GB" sz="1400" i="1" kern="0" dirty="0">
                <a:solidFill>
                  <a:schemeClr val="bg1"/>
                </a:solidFill>
                <a:latin typeface="Arial"/>
              </a:rPr>
              <a:t>, UOG 2018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79388" y="2512635"/>
            <a:ext cx="8713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GB" dirty="0" smtClean="0"/>
              <a:t>All three groups at presentation were characterized by lower maternal SV and CO Z-scores and higher PVR Z-score compared with normal pregnancies.</a:t>
            </a:r>
          </a:p>
          <a:p>
            <a:pPr marL="285750" indent="-285750" algn="just">
              <a:buFont typeface="Arial" charset="0"/>
              <a:buChar char="•"/>
            </a:pPr>
            <a:endParaRPr lang="en-GB" dirty="0"/>
          </a:p>
          <a:p>
            <a:pPr marL="285750" indent="-285750" algn="just">
              <a:buFont typeface="Arial" charset="0"/>
              <a:buChar char="•"/>
            </a:pPr>
            <a:r>
              <a:rPr lang="en-GB" dirty="0" smtClean="0"/>
              <a:t>Women with an abnormal </a:t>
            </a:r>
            <a:r>
              <a:rPr lang="en-GB" dirty="0" err="1" smtClean="0"/>
              <a:t>fetal</a:t>
            </a:r>
            <a:r>
              <a:rPr lang="en-GB" dirty="0" smtClean="0"/>
              <a:t> Doppler index at presentation demonstrated the lowest CO and SV Z-scores, highest </a:t>
            </a:r>
            <a:r>
              <a:rPr lang="en-GB" dirty="0" smtClean="0"/>
              <a:t>PVR </a:t>
            </a:r>
            <a:r>
              <a:rPr lang="en-GB" dirty="0" smtClean="0"/>
              <a:t>Z-scores, asymmetrical biometry, signs of redistribution and the highest </a:t>
            </a:r>
            <a:r>
              <a:rPr lang="en-GB" dirty="0" err="1" smtClean="0"/>
              <a:t>UtA</a:t>
            </a:r>
            <a:r>
              <a:rPr lang="en-GB" dirty="0" smtClean="0"/>
              <a:t>-PI Z-score.</a:t>
            </a:r>
          </a:p>
          <a:p>
            <a:pPr marL="285750" indent="-285750" algn="just">
              <a:buFont typeface="Arial" charset="0"/>
              <a:buChar char="•"/>
            </a:pPr>
            <a:endParaRPr lang="en-GB" dirty="0"/>
          </a:p>
          <a:p>
            <a:pPr marL="285750" indent="-285750" algn="just">
              <a:buFont typeface="Arial" charset="0"/>
              <a:buChar char="•"/>
            </a:pPr>
            <a:r>
              <a:rPr lang="en-GB" dirty="0" smtClean="0"/>
              <a:t>Pregnancies that subsequently demonstrated abnormal </a:t>
            </a:r>
            <a:r>
              <a:rPr lang="en-GB" dirty="0" err="1" smtClean="0"/>
              <a:t>fetal</a:t>
            </a:r>
            <a:r>
              <a:rPr lang="en-GB" dirty="0" smtClean="0"/>
              <a:t> Doppler indices had no significant differences in terms of maternal </a:t>
            </a:r>
            <a:r>
              <a:rPr lang="en-GB" dirty="0" err="1" smtClean="0"/>
              <a:t>hemodynamics</a:t>
            </a:r>
            <a:r>
              <a:rPr lang="en-GB" dirty="0" smtClean="0"/>
              <a:t>, </a:t>
            </a:r>
            <a:r>
              <a:rPr lang="en-GB" dirty="0" err="1" smtClean="0"/>
              <a:t>fetal</a:t>
            </a:r>
            <a:r>
              <a:rPr lang="en-GB" dirty="0" smtClean="0"/>
              <a:t> biometry and Doppler indices, apart from higher UA-PI Z-score.</a:t>
            </a:r>
          </a:p>
          <a:p>
            <a:pPr marL="285750" indent="-285750" algn="just">
              <a:buFont typeface="Arial" charset="0"/>
              <a:buChar char="•"/>
            </a:pPr>
            <a:endParaRPr lang="en-GB" dirty="0"/>
          </a:p>
          <a:p>
            <a:pPr marL="285750" indent="-285750" algn="just">
              <a:buFont typeface="Arial" charset="0"/>
              <a:buChar char="•"/>
            </a:pPr>
            <a:r>
              <a:rPr lang="en-GB" dirty="0" smtClean="0"/>
              <a:t>Pregnancies with a birth weight &lt; 3</a:t>
            </a:r>
            <a:r>
              <a:rPr lang="en-GB" baseline="30000" dirty="0"/>
              <a:t>th</a:t>
            </a:r>
            <a:r>
              <a:rPr lang="en-GB" dirty="0" smtClean="0"/>
              <a:t> percentile had distinct differences compared with those with birth weight ≥</a:t>
            </a:r>
            <a:r>
              <a:rPr lang="en-GB" dirty="0"/>
              <a:t> </a:t>
            </a:r>
            <a:r>
              <a:rPr lang="en-GB" dirty="0" smtClean="0"/>
              <a:t>3</a:t>
            </a:r>
            <a:r>
              <a:rPr lang="en-GB" baseline="30000" dirty="0" smtClean="0"/>
              <a:t>th</a:t>
            </a:r>
            <a:r>
              <a:rPr lang="en-GB" dirty="0" smtClean="0"/>
              <a:t> percentile in terms of maternal </a:t>
            </a:r>
            <a:r>
              <a:rPr lang="en-GB" dirty="0" err="1" smtClean="0"/>
              <a:t>hemodynamics</a:t>
            </a:r>
            <a:r>
              <a:rPr lang="en-GB" dirty="0" smtClean="0"/>
              <a:t> and </a:t>
            </a:r>
            <a:r>
              <a:rPr lang="en-GB" dirty="0" err="1" smtClean="0"/>
              <a:t>fetal</a:t>
            </a:r>
            <a:r>
              <a:rPr lang="en-GB" dirty="0" smtClean="0"/>
              <a:t> Doppler indices.</a:t>
            </a:r>
          </a:p>
        </p:txBody>
      </p:sp>
    </p:spTree>
    <p:extLst>
      <p:ext uri="{BB962C8B-B14F-4D97-AF65-F5344CB8AC3E}">
        <p14:creationId xmlns:p14="http://schemas.microsoft.com/office/powerpoint/2010/main" val="7292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1" y="918369"/>
            <a:ext cx="9144001" cy="738664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/>
              </a:rPr>
              <a:t>Maternal hemodynamics, fetal biometry and Doppler indices in pregnancies followed up for suspected fetal growth restriction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chemeClr val="bg1"/>
                </a:solidFill>
                <a:latin typeface="Arial"/>
              </a:rPr>
              <a:t>Roberts et al.</a:t>
            </a:r>
            <a:r>
              <a:rPr lang="en-GB" sz="1400" i="1" kern="0" dirty="0">
                <a:solidFill>
                  <a:schemeClr val="bg1"/>
                </a:solidFill>
                <a:latin typeface="Arial"/>
              </a:rPr>
              <a:t>, UOG 2018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9387" y="1844824"/>
            <a:ext cx="8713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Discussion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15516" y="2996952"/>
            <a:ext cx="3024336" cy="1061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b="1" dirty="0" err="1" smtClean="0"/>
              <a:t>Higher</a:t>
            </a:r>
            <a:r>
              <a:rPr lang="it-IT" sz="1400" b="1" dirty="0" smtClean="0"/>
              <a:t> </a:t>
            </a:r>
            <a:r>
              <a:rPr lang="it-IT" sz="1400" b="1" dirty="0"/>
              <a:t>CO </a:t>
            </a:r>
            <a:r>
              <a:rPr lang="it-IT" sz="1400" b="1" dirty="0" err="1"/>
              <a:t>Z</a:t>
            </a:r>
            <a:r>
              <a:rPr lang="it-IT" sz="1400" b="1" dirty="0"/>
              <a:t>-score </a:t>
            </a:r>
            <a:r>
              <a:rPr lang="it-IT" sz="1400" b="1" dirty="0" err="1"/>
              <a:t>was</a:t>
            </a:r>
            <a:r>
              <a:rPr lang="it-IT" sz="1400" b="1" dirty="0"/>
              <a:t> </a:t>
            </a:r>
            <a:r>
              <a:rPr lang="it-IT" sz="1400" b="1" dirty="0" err="1"/>
              <a:t>associated</a:t>
            </a:r>
            <a:r>
              <a:rPr lang="it-IT" sz="1400" b="1" dirty="0"/>
              <a:t> with </a:t>
            </a:r>
            <a:r>
              <a:rPr lang="it-IT" sz="1400" b="1" dirty="0" err="1"/>
              <a:t>higher</a:t>
            </a:r>
            <a:r>
              <a:rPr lang="it-IT" sz="1400" b="1" dirty="0"/>
              <a:t> MCA-PI</a:t>
            </a:r>
          </a:p>
          <a:p>
            <a:pPr algn="just">
              <a:lnSpc>
                <a:spcPct val="150000"/>
              </a:lnSpc>
            </a:pPr>
            <a:r>
              <a:rPr lang="it-IT" sz="1400" b="1" dirty="0"/>
              <a:t>Z-score and lower UtA-PI </a:t>
            </a:r>
            <a:r>
              <a:rPr lang="it-IT" sz="1400" b="1" dirty="0" smtClean="0"/>
              <a:t>Z-score </a:t>
            </a:r>
            <a:endParaRPr lang="it-IT" sz="1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15516" y="4798763"/>
            <a:ext cx="302433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b="1" dirty="0" smtClean="0"/>
              <a:t>Higher MAP and </a:t>
            </a:r>
            <a:r>
              <a:rPr lang="it-IT" sz="1400" b="1" dirty="0"/>
              <a:t>PVR Z-scores were associated with higher </a:t>
            </a:r>
            <a:endParaRPr lang="it-IT" sz="1400" b="1" dirty="0" smtClean="0"/>
          </a:p>
          <a:p>
            <a:pPr algn="just">
              <a:lnSpc>
                <a:spcPct val="150000"/>
              </a:lnSpc>
            </a:pPr>
            <a:r>
              <a:rPr lang="it-IT" sz="1400" b="1" dirty="0" smtClean="0"/>
              <a:t>UA-PI Z-score </a:t>
            </a:r>
            <a:r>
              <a:rPr lang="it-IT" sz="1400" b="1" dirty="0"/>
              <a:t>and lower MCA-PI, HC and </a:t>
            </a:r>
            <a:r>
              <a:rPr lang="it-IT" sz="1400" b="1" dirty="0" smtClean="0"/>
              <a:t>AC Z-scores</a:t>
            </a:r>
            <a:endParaRPr lang="it-IT" sz="1400" b="1" dirty="0"/>
          </a:p>
        </p:txBody>
      </p:sp>
      <p:sp>
        <p:nvSpPr>
          <p:cNvPr id="5" name="Parentesi quadra chiusa 4"/>
          <p:cNvSpPr/>
          <p:nvPr/>
        </p:nvSpPr>
        <p:spPr bwMode="auto">
          <a:xfrm>
            <a:off x="3563888" y="3429000"/>
            <a:ext cx="720080" cy="2520280"/>
          </a:xfrm>
          <a:prstGeom prst="rightBracke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88024" y="2708920"/>
            <a:ext cx="3888432" cy="3647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it-IT" sz="1400" b="1" dirty="0" smtClean="0"/>
              <a:t>VOLUME DEPLETION AND HIGH RESISTANCE IN THE MATERNAL CARDIOVASCULAR SYSTEM ARE ASSOCIATED WITH INCREASED PLACENTAL RESISTANCE AND FETAL GROWTH IMPAIRMENT.</a:t>
            </a:r>
          </a:p>
          <a:p>
            <a:pPr algn="just">
              <a:lnSpc>
                <a:spcPct val="150000"/>
              </a:lnSpc>
            </a:pPr>
            <a:endParaRPr lang="it-IT" sz="1400" b="1" dirty="0" smtClean="0"/>
          </a:p>
          <a:p>
            <a:pPr marL="28575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it-IT" sz="1400" b="1" dirty="0" smtClean="0"/>
              <a:t>CORRELATIONS ARE MODEST AND EXPLAIN ONLY A SMALL PART OF THE VARIABILITY IN FETAL BIOMETRY AND DOPPLER VARIABLES.</a:t>
            </a:r>
            <a:endParaRPr lang="it-IT" sz="1400" b="1" dirty="0"/>
          </a:p>
        </p:txBody>
      </p:sp>
      <p:cxnSp>
        <p:nvCxnSpPr>
          <p:cNvPr id="10" name="Connettore 1 9"/>
          <p:cNvCxnSpPr>
            <a:stCxn id="5" idx="2"/>
          </p:cNvCxnSpPr>
          <p:nvPr/>
        </p:nvCxnSpPr>
        <p:spPr bwMode="auto">
          <a:xfrm>
            <a:off x="4283968" y="4689140"/>
            <a:ext cx="5040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946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asellaDiTesto 5"/>
          <p:cNvSpPr txBox="1"/>
          <p:nvPr/>
        </p:nvSpPr>
        <p:spPr>
          <a:xfrm>
            <a:off x="179387" y="1988840"/>
            <a:ext cx="8713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Discussion points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" y="918369"/>
            <a:ext cx="9144001" cy="738664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/>
              </a:rPr>
              <a:t>Maternal hemodynamics, fetal biometry and Doppler indices in pregnancies followed up for suspected fetal growth restriction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chemeClr val="bg1"/>
                </a:solidFill>
                <a:latin typeface="Arial"/>
              </a:rPr>
              <a:t>Roberts et al.</a:t>
            </a:r>
            <a:r>
              <a:rPr lang="en-GB" sz="1400" i="1" kern="0" dirty="0">
                <a:solidFill>
                  <a:schemeClr val="bg1"/>
                </a:solidFill>
                <a:latin typeface="Arial"/>
              </a:rPr>
              <a:t>, UOG 2018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23528" y="2654910"/>
            <a:ext cx="83529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GB" dirty="0" smtClean="0"/>
              <a:t>What is the possible explanation of having similar maternal </a:t>
            </a:r>
            <a:r>
              <a:rPr lang="en-GB" dirty="0" err="1" smtClean="0"/>
              <a:t>hemodynamics</a:t>
            </a:r>
            <a:r>
              <a:rPr lang="en-GB" dirty="0" smtClean="0"/>
              <a:t>, </a:t>
            </a:r>
            <a:r>
              <a:rPr lang="en-GB" dirty="0" err="1" smtClean="0"/>
              <a:t>fetal</a:t>
            </a:r>
            <a:r>
              <a:rPr lang="en-GB" dirty="0" smtClean="0"/>
              <a:t> biometry and Doppler indices between Groups 2 and 3, despite the fact that abnormal </a:t>
            </a:r>
            <a:r>
              <a:rPr lang="en-GB" dirty="0" err="1" smtClean="0"/>
              <a:t>fetal</a:t>
            </a:r>
            <a:r>
              <a:rPr lang="en-GB" dirty="0" smtClean="0"/>
              <a:t> Doppler indices were evident in Group 2?</a:t>
            </a:r>
          </a:p>
          <a:p>
            <a:pPr marL="285750" indent="-285750" algn="just">
              <a:buFont typeface="Arial" charset="0"/>
              <a:buChar char="•"/>
            </a:pPr>
            <a:endParaRPr lang="en-GB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GB" dirty="0" smtClean="0"/>
              <a:t>Is it possible that Group 2 is “only” an “earlier stage” of FGR? Or does it </a:t>
            </a:r>
            <a:r>
              <a:rPr lang="en-GB" dirty="0"/>
              <a:t>just have a better maternal hemodynamic </a:t>
            </a:r>
            <a:r>
              <a:rPr lang="en-GB" dirty="0" smtClean="0"/>
              <a:t>profile, and </a:t>
            </a:r>
            <a:r>
              <a:rPr lang="en-GB" dirty="0"/>
              <a:t>further insult, such as hypertension with </a:t>
            </a:r>
            <a:r>
              <a:rPr lang="en-GB" dirty="0" smtClean="0"/>
              <a:t>subsequent antihypertensive </a:t>
            </a:r>
            <a:r>
              <a:rPr lang="en-GB" dirty="0"/>
              <a:t>treatment, </a:t>
            </a:r>
            <a:r>
              <a:rPr lang="en-GB" dirty="0" smtClean="0"/>
              <a:t>worsen </a:t>
            </a:r>
            <a:r>
              <a:rPr lang="en-GB" dirty="0"/>
              <a:t>maternal and </a:t>
            </a:r>
            <a:r>
              <a:rPr lang="en-GB" dirty="0" err="1" smtClean="0"/>
              <a:t>fetal</a:t>
            </a:r>
            <a:r>
              <a:rPr lang="en-GB" dirty="0" smtClean="0"/>
              <a:t> homeostasis?</a:t>
            </a:r>
          </a:p>
          <a:p>
            <a:pPr marL="285750" indent="-285750" algn="just">
              <a:buFont typeface="Arial" charset="0"/>
              <a:buChar char="•"/>
            </a:pPr>
            <a:endParaRPr lang="en-GB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GB" dirty="0" smtClean="0"/>
              <a:t>Is it possible to speculate that </a:t>
            </a:r>
            <a:r>
              <a:rPr lang="en-GB" dirty="0"/>
              <a:t>impaired maternal cardiovascular adaptation </a:t>
            </a:r>
            <a:r>
              <a:rPr lang="en-GB" dirty="0" smtClean="0"/>
              <a:t>and evidence </a:t>
            </a:r>
            <a:r>
              <a:rPr lang="en-GB" dirty="0"/>
              <a:t>of placental insufficiency </a:t>
            </a:r>
            <a:r>
              <a:rPr lang="en-GB" dirty="0" smtClean="0"/>
              <a:t>could indicate earlier </a:t>
            </a:r>
            <a:r>
              <a:rPr lang="en-GB" dirty="0"/>
              <a:t>delivery </a:t>
            </a:r>
            <a:r>
              <a:rPr lang="en-GB" dirty="0" smtClean="0"/>
              <a:t>in </a:t>
            </a:r>
            <a:r>
              <a:rPr lang="en-GB" dirty="0"/>
              <a:t>such a high-risk </a:t>
            </a:r>
            <a:r>
              <a:rPr lang="en-GB" dirty="0" smtClean="0"/>
              <a:t>group in order to improve outcomes?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7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18369"/>
            <a:ext cx="9144001" cy="800219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/>
              </a:rPr>
              <a:t>Maternal hemodynamics, fetal biometry and Doppler </a:t>
            </a:r>
            <a:r>
              <a:rPr lang="en-US" sz="1600" b="1" kern="0" dirty="0" smtClean="0">
                <a:solidFill>
                  <a:schemeClr val="bg1"/>
                </a:solidFill>
                <a:latin typeface="Arial"/>
              </a:rPr>
              <a:t>indices in </a:t>
            </a:r>
            <a:r>
              <a:rPr lang="en-US" sz="1600" b="1" kern="0" dirty="0">
                <a:solidFill>
                  <a:schemeClr val="bg1"/>
                </a:solidFill>
                <a:latin typeface="Arial"/>
              </a:rPr>
              <a:t>pregnancies followed up for suspected fetal </a:t>
            </a:r>
            <a:r>
              <a:rPr lang="en-US" sz="1600" b="1" kern="0" dirty="0" smtClean="0">
                <a:solidFill>
                  <a:schemeClr val="bg1"/>
                </a:solidFill>
                <a:latin typeface="Arial"/>
              </a:rPr>
              <a:t>growth restriction</a:t>
            </a:r>
            <a:endParaRPr lang="en-US" sz="1600" b="1" kern="0" dirty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Arial"/>
              </a:rPr>
              <a:t>Roberts et al.</a:t>
            </a:r>
            <a:r>
              <a:rPr lang="en-GB" sz="1400" i="1" kern="0" dirty="0" smtClean="0">
                <a:solidFill>
                  <a:schemeClr val="bg1"/>
                </a:solidFill>
                <a:latin typeface="Arial"/>
              </a:rPr>
              <a:t>, </a:t>
            </a:r>
            <a:r>
              <a:rPr lang="en-GB" sz="1400" i="1" kern="0" dirty="0">
                <a:solidFill>
                  <a:schemeClr val="bg1"/>
                </a:solidFill>
                <a:latin typeface="Arial"/>
              </a:rPr>
              <a:t>UOG </a:t>
            </a:r>
            <a:r>
              <a:rPr lang="en-GB" sz="1400" i="1" kern="0" dirty="0" smtClean="0">
                <a:solidFill>
                  <a:schemeClr val="bg1"/>
                </a:solidFill>
                <a:latin typeface="Arial"/>
              </a:rPr>
              <a:t>2018</a:t>
            </a:r>
            <a:endParaRPr lang="en-GB" sz="1400" i="1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9531" y="1772816"/>
            <a:ext cx="842493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 smtClean="0"/>
              <a:t>Introduction</a:t>
            </a:r>
            <a:endParaRPr lang="en-GB" sz="2800" b="1" dirty="0"/>
          </a:p>
          <a:p>
            <a:pPr algn="ctr">
              <a:lnSpc>
                <a:spcPct val="150000"/>
              </a:lnSpc>
            </a:pPr>
            <a:endParaRPr lang="en-GB" sz="1000" b="1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GB" dirty="0"/>
              <a:t>Small-for-gestational-age (SGA) fetuses with </a:t>
            </a:r>
            <a:r>
              <a:rPr lang="en-GB" dirty="0" smtClean="0"/>
              <a:t>birth weight &lt; 10</a:t>
            </a:r>
            <a:r>
              <a:rPr lang="en-GB" baseline="30000" dirty="0" smtClean="0"/>
              <a:t>th</a:t>
            </a:r>
            <a:r>
              <a:rPr lang="en-GB" dirty="0" smtClean="0"/>
              <a:t> percentile show increased perinatal complications.</a:t>
            </a:r>
          </a:p>
          <a:p>
            <a:pPr algn="just"/>
            <a:endParaRPr lang="en-GB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GB" dirty="0" smtClean="0"/>
              <a:t>The risk of major adverse outcome is </a:t>
            </a:r>
            <a:r>
              <a:rPr lang="en-US" dirty="0" smtClean="0"/>
              <a:t>particularly </a:t>
            </a:r>
            <a:r>
              <a:rPr lang="en-US" dirty="0"/>
              <a:t>marked in the subgroup </a:t>
            </a:r>
            <a:r>
              <a:rPr lang="en-US" dirty="0" smtClean="0"/>
              <a:t>with birth weight &lt;</a:t>
            </a:r>
            <a:r>
              <a:rPr lang="en-GB" dirty="0"/>
              <a:t> 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percentile and </a:t>
            </a:r>
            <a:r>
              <a:rPr lang="en-US" dirty="0"/>
              <a:t>in those with </a:t>
            </a:r>
            <a:r>
              <a:rPr lang="en-US" dirty="0" smtClean="0"/>
              <a:t>redistribution </a:t>
            </a:r>
            <a:r>
              <a:rPr lang="en-US" dirty="0"/>
              <a:t>of the fetal circulation with increased </a:t>
            </a:r>
            <a:r>
              <a:rPr lang="en-US" dirty="0" err="1" smtClean="0"/>
              <a:t>pulsatility</a:t>
            </a:r>
            <a:r>
              <a:rPr lang="en-US" dirty="0" smtClean="0"/>
              <a:t> index </a:t>
            </a:r>
            <a:r>
              <a:rPr lang="en-US" dirty="0"/>
              <a:t>(PI) in the umbilical artery (UA), </a:t>
            </a:r>
            <a:r>
              <a:rPr lang="en-US" dirty="0" smtClean="0"/>
              <a:t>reduced PI </a:t>
            </a:r>
            <a:r>
              <a:rPr lang="en-US" dirty="0"/>
              <a:t>in the fetal middle cerebral artery (MCA) and </a:t>
            </a:r>
            <a:r>
              <a:rPr lang="en-US" dirty="0" smtClean="0"/>
              <a:t>reduced amniotic </a:t>
            </a:r>
            <a:r>
              <a:rPr lang="en-US" dirty="0"/>
              <a:t>fluid </a:t>
            </a:r>
            <a:r>
              <a:rPr lang="en-US" dirty="0" smtClean="0"/>
              <a:t>level.</a:t>
            </a:r>
          </a:p>
          <a:p>
            <a:pPr marL="285750" indent="-285750" algn="just">
              <a:buFont typeface="Arial" charset="0"/>
              <a:buChar char="•"/>
            </a:pPr>
            <a:endParaRPr lang="en-US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knowledge that</a:t>
            </a:r>
            <a:r>
              <a:rPr lang="en-GB" dirty="0"/>
              <a:t>, in pregnancies with impaired </a:t>
            </a:r>
            <a:r>
              <a:rPr lang="en-GB" dirty="0" err="1"/>
              <a:t>fetal</a:t>
            </a:r>
            <a:r>
              <a:rPr lang="en-GB" dirty="0"/>
              <a:t> growth </a:t>
            </a:r>
            <a:r>
              <a:rPr lang="en-GB" dirty="0" smtClean="0"/>
              <a:t>there is </a:t>
            </a:r>
            <a:r>
              <a:rPr lang="en-GB" dirty="0"/>
              <a:t>abnormal maternal cardiac function, has been </a:t>
            </a:r>
            <a:r>
              <a:rPr lang="en-GB" dirty="0" smtClean="0"/>
              <a:t>utilized for </a:t>
            </a:r>
            <a:r>
              <a:rPr lang="en-GB" dirty="0"/>
              <a:t>screening for the risk of placental insufficiency at </a:t>
            </a:r>
            <a:r>
              <a:rPr lang="en-GB" dirty="0" smtClean="0"/>
              <a:t>the routine </a:t>
            </a:r>
            <a:r>
              <a:rPr lang="en-GB" dirty="0"/>
              <a:t>first-trimester scan in both high- and </a:t>
            </a:r>
            <a:r>
              <a:rPr lang="en-GB" dirty="0" smtClean="0"/>
              <a:t>low-risk pregnancies.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asellaDiTesto 1"/>
          <p:cNvSpPr txBox="1"/>
          <p:nvPr/>
        </p:nvSpPr>
        <p:spPr>
          <a:xfrm>
            <a:off x="1043608" y="2348880"/>
            <a:ext cx="7128792" cy="3200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Aim of the study</a:t>
            </a: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GB" sz="1600" b="1" dirty="0" smtClean="0"/>
              <a:t>To </a:t>
            </a:r>
            <a:r>
              <a:rPr lang="en-GB" sz="1600" b="1" dirty="0"/>
              <a:t>assess whether </a:t>
            </a:r>
            <a:r>
              <a:rPr lang="en-GB" sz="1600" b="1" dirty="0" smtClean="0"/>
              <a:t>maternal </a:t>
            </a:r>
            <a:r>
              <a:rPr lang="en-GB" sz="1600" b="1" dirty="0" err="1" smtClean="0"/>
              <a:t>hemodynamics</a:t>
            </a:r>
            <a:r>
              <a:rPr lang="en-GB" sz="1600" b="1" dirty="0"/>
              <a:t>, </a:t>
            </a:r>
            <a:r>
              <a:rPr lang="en-GB" sz="1600" b="1" dirty="0" err="1"/>
              <a:t>fetal</a:t>
            </a:r>
            <a:r>
              <a:rPr lang="en-GB" sz="1600" b="1" dirty="0"/>
              <a:t> biometry and Doppler indices </a:t>
            </a:r>
            <a:r>
              <a:rPr lang="en-GB" sz="1600" b="1" dirty="0" smtClean="0"/>
              <a:t>at presentation</a:t>
            </a:r>
            <a:r>
              <a:rPr lang="en-GB" sz="1600" b="1" dirty="0"/>
              <a:t>, in women referred to a specialist clinic </a:t>
            </a:r>
            <a:r>
              <a:rPr lang="en-GB" sz="1600" b="1" dirty="0" smtClean="0"/>
              <a:t>for the </a:t>
            </a:r>
            <a:r>
              <a:rPr lang="en-GB" sz="1600" b="1" dirty="0"/>
              <a:t>management of pregnancy with a SGA </a:t>
            </a:r>
            <a:r>
              <a:rPr lang="en-GB" sz="1600" b="1" dirty="0" err="1"/>
              <a:t>fetus</a:t>
            </a:r>
            <a:r>
              <a:rPr lang="en-GB" sz="1600" b="1" dirty="0"/>
              <a:t>,  </a:t>
            </a:r>
            <a:r>
              <a:rPr lang="en-GB" sz="1600" b="1" dirty="0" smtClean="0"/>
              <a:t>can </a:t>
            </a:r>
            <a:r>
              <a:rPr lang="en-GB" sz="1600" b="1" dirty="0"/>
              <a:t>predict the </a:t>
            </a:r>
            <a:r>
              <a:rPr lang="en-GB" sz="1600" b="1" dirty="0" smtClean="0"/>
              <a:t>subsequent development of an </a:t>
            </a:r>
            <a:r>
              <a:rPr lang="en-GB" sz="1600" b="1" dirty="0"/>
              <a:t>abnormal </a:t>
            </a:r>
            <a:r>
              <a:rPr lang="en-GB" sz="1600" b="1" dirty="0" err="1"/>
              <a:t>fetal</a:t>
            </a:r>
            <a:r>
              <a:rPr lang="en-GB" sz="1600" b="1" dirty="0"/>
              <a:t> Doppler index or birth </a:t>
            </a:r>
            <a:r>
              <a:rPr lang="en-GB" sz="1600" b="1" dirty="0" smtClean="0"/>
              <a:t>weight &lt;</a:t>
            </a:r>
            <a:r>
              <a:rPr lang="en-GB" sz="1600" dirty="0"/>
              <a:t> </a:t>
            </a:r>
            <a:r>
              <a:rPr lang="en-GB" sz="1600" b="1" dirty="0" smtClean="0"/>
              <a:t>3</a:t>
            </a:r>
            <a:r>
              <a:rPr lang="en-GB" sz="1600" b="1" baseline="30000" dirty="0" smtClean="0"/>
              <a:t>rd</a:t>
            </a:r>
            <a:r>
              <a:rPr lang="en-GB" sz="1600" b="1" dirty="0" smtClean="0"/>
              <a:t> percentile.</a:t>
            </a:r>
            <a:endParaRPr lang="en-GB" sz="1600" b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" y="918369"/>
            <a:ext cx="9144001" cy="738664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/>
              </a:rPr>
              <a:t>Maternal hemodynamics, fetal biometry and Doppler indices in pregnancies followed up for suspected fetal growth restriction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chemeClr val="bg1"/>
                </a:solidFill>
                <a:latin typeface="Arial"/>
              </a:rPr>
              <a:t>Roberts et al.</a:t>
            </a:r>
            <a:r>
              <a:rPr lang="en-GB" sz="1400" i="1" kern="0" dirty="0">
                <a:solidFill>
                  <a:schemeClr val="bg1"/>
                </a:solidFill>
                <a:latin typeface="Arial"/>
              </a:rPr>
              <a:t>, UOG 2018</a:t>
            </a:r>
          </a:p>
        </p:txBody>
      </p:sp>
    </p:spTree>
    <p:extLst>
      <p:ext uri="{BB962C8B-B14F-4D97-AF65-F5344CB8AC3E}">
        <p14:creationId xmlns:p14="http://schemas.microsoft.com/office/powerpoint/2010/main" val="1767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asellaDiTesto 1"/>
          <p:cNvSpPr txBox="1"/>
          <p:nvPr/>
        </p:nvSpPr>
        <p:spPr>
          <a:xfrm>
            <a:off x="179387" y="1700808"/>
            <a:ext cx="87851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Methods</a:t>
            </a:r>
          </a:p>
          <a:p>
            <a:pPr algn="ctr"/>
            <a:endParaRPr lang="en-GB" sz="12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GB" sz="1600" dirty="0" smtClean="0"/>
              <a:t>Prospective </a:t>
            </a:r>
            <a:r>
              <a:rPr lang="en-GB" sz="1600" dirty="0"/>
              <a:t>observational cohort </a:t>
            </a:r>
            <a:r>
              <a:rPr lang="en-GB" sz="1600" dirty="0" smtClean="0"/>
              <a:t>study.</a:t>
            </a:r>
          </a:p>
          <a:p>
            <a:pPr marL="285750" indent="-285750" algn="just">
              <a:buFont typeface="Arial" charset="0"/>
              <a:buChar char="•"/>
            </a:pPr>
            <a:endParaRPr lang="en-GB" sz="8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GB" sz="1600" dirty="0"/>
              <a:t>Maternal hemodynamic assessment was performed </a:t>
            </a:r>
            <a:r>
              <a:rPr lang="en-GB" sz="1600" dirty="0" smtClean="0"/>
              <a:t>on initial </a:t>
            </a:r>
            <a:r>
              <a:rPr lang="en-GB" sz="1600" dirty="0"/>
              <a:t>presentation to the SGA clinic using a </a:t>
            </a:r>
            <a:r>
              <a:rPr lang="en-GB" sz="1600" dirty="0" smtClean="0"/>
              <a:t>non-invasive </a:t>
            </a:r>
            <a:r>
              <a:rPr lang="en-GB" sz="1600" dirty="0" err="1" smtClean="0"/>
              <a:t>bioreactance</a:t>
            </a:r>
            <a:r>
              <a:rPr lang="en-GB" sz="1600" dirty="0" smtClean="0"/>
              <a:t> method and cardiac output (CO) </a:t>
            </a:r>
            <a:r>
              <a:rPr lang="en-GB" sz="1600" dirty="0"/>
              <a:t>(L/min), stroke volume (SV) (mL), heart </a:t>
            </a:r>
            <a:r>
              <a:rPr lang="en-GB" sz="1600" dirty="0" smtClean="0"/>
              <a:t>rate (HR</a:t>
            </a:r>
            <a:r>
              <a:rPr lang="en-GB" sz="1600" dirty="0"/>
              <a:t>) </a:t>
            </a:r>
            <a:r>
              <a:rPr lang="en-GB" sz="1600" dirty="0" smtClean="0"/>
              <a:t>(bpm) </a:t>
            </a:r>
            <a:r>
              <a:rPr lang="en-GB" sz="1600" dirty="0"/>
              <a:t>and peripheral vascular </a:t>
            </a:r>
            <a:r>
              <a:rPr lang="en-GB" sz="1600" dirty="0" smtClean="0"/>
              <a:t>resistance PVR </a:t>
            </a:r>
            <a:r>
              <a:rPr lang="en-GB" sz="1600" dirty="0"/>
              <a:t>(dynes × s/cm</a:t>
            </a:r>
            <a:r>
              <a:rPr lang="en-GB" sz="1600" baseline="30000" dirty="0"/>
              <a:t>5</a:t>
            </a:r>
            <a:r>
              <a:rPr lang="en-GB" sz="1600" dirty="0" smtClean="0"/>
              <a:t>) were recorded.</a:t>
            </a:r>
          </a:p>
          <a:p>
            <a:pPr marL="285750" indent="-285750" algn="just">
              <a:buFont typeface="Arial" charset="0"/>
              <a:buChar char="•"/>
            </a:pPr>
            <a:endParaRPr lang="en-GB" sz="8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GB" sz="1600" dirty="0"/>
              <a:t>Reference ranges across gestation for maternal hemodynamic and </a:t>
            </a:r>
            <a:r>
              <a:rPr lang="en-GB" sz="1600" dirty="0" err="1"/>
              <a:t>fetal</a:t>
            </a:r>
            <a:r>
              <a:rPr lang="en-GB" sz="1600" dirty="0"/>
              <a:t> variables were used and their </a:t>
            </a:r>
            <a:r>
              <a:rPr lang="en-GB" sz="1600" i="1" dirty="0"/>
              <a:t>Z</a:t>
            </a:r>
            <a:r>
              <a:rPr lang="en-GB" sz="1600" dirty="0"/>
              <a:t>-scores </a:t>
            </a:r>
            <a:r>
              <a:rPr lang="en-GB" sz="1600" dirty="0" smtClean="0"/>
              <a:t>calculated.</a:t>
            </a:r>
          </a:p>
          <a:p>
            <a:pPr marL="285750" indent="-285750" algn="just">
              <a:buFont typeface="Arial" charset="0"/>
              <a:buChar char="•"/>
            </a:pPr>
            <a:endParaRPr lang="en-GB" sz="10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GB" sz="1600" dirty="0" smtClean="0"/>
              <a:t>Estimated </a:t>
            </a:r>
            <a:r>
              <a:rPr lang="en-GB" sz="1600" dirty="0" err="1" smtClean="0"/>
              <a:t>fetal</a:t>
            </a:r>
            <a:r>
              <a:rPr lang="en-GB" sz="1600" dirty="0" smtClean="0"/>
              <a:t> weight (EFW) </a:t>
            </a:r>
            <a:r>
              <a:rPr lang="en-GB" sz="1600" dirty="0"/>
              <a:t>percentile and </a:t>
            </a:r>
            <a:r>
              <a:rPr lang="en-GB" sz="1600" i="1" dirty="0"/>
              <a:t>Z</a:t>
            </a:r>
            <a:r>
              <a:rPr lang="en-GB" sz="1600" dirty="0"/>
              <a:t>-score were derived from sonographic </a:t>
            </a:r>
            <a:r>
              <a:rPr lang="en-GB" sz="1600" dirty="0" smtClean="0"/>
              <a:t>measurements. </a:t>
            </a:r>
          </a:p>
          <a:p>
            <a:pPr marL="285750" indent="-285750" algn="just">
              <a:buFont typeface="Arial" charset="0"/>
              <a:buChar char="•"/>
            </a:pPr>
            <a:endParaRPr lang="en-GB" sz="8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GB" sz="1600" dirty="0"/>
              <a:t>UA-PI, </a:t>
            </a:r>
            <a:r>
              <a:rPr lang="en-GB" sz="1600" dirty="0" err="1"/>
              <a:t>fetal</a:t>
            </a:r>
            <a:r>
              <a:rPr lang="en-GB" sz="1600" dirty="0"/>
              <a:t> </a:t>
            </a:r>
            <a:r>
              <a:rPr lang="en-GB" sz="1600" dirty="0" smtClean="0"/>
              <a:t>MCA-PI, </a:t>
            </a:r>
            <a:r>
              <a:rPr lang="en-GB" sz="1600" dirty="0"/>
              <a:t>mean </a:t>
            </a:r>
            <a:r>
              <a:rPr lang="en-GB" sz="1600" dirty="0" err="1" smtClean="0"/>
              <a:t>UtA</a:t>
            </a:r>
            <a:r>
              <a:rPr lang="en-GB" sz="1600" dirty="0" smtClean="0"/>
              <a:t>-PI and measurement of </a:t>
            </a:r>
            <a:r>
              <a:rPr lang="en-GB" sz="1600" dirty="0"/>
              <a:t>deepest vertical pool (DVP) </a:t>
            </a:r>
            <a:r>
              <a:rPr lang="en-GB" sz="1600" dirty="0" smtClean="0"/>
              <a:t>were assessed.</a:t>
            </a:r>
          </a:p>
          <a:p>
            <a:pPr marL="285750" indent="-285750" algn="just">
              <a:buFont typeface="Arial" charset="0"/>
              <a:buChar char="•"/>
            </a:pPr>
            <a:endParaRPr lang="en-GB" sz="8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GB" sz="1600" dirty="0"/>
              <a:t>Abnormal </a:t>
            </a:r>
            <a:r>
              <a:rPr lang="en-GB" sz="1600" dirty="0" err="1"/>
              <a:t>fetal</a:t>
            </a:r>
            <a:r>
              <a:rPr lang="en-GB" sz="1600" dirty="0"/>
              <a:t> Doppler index was defined as UA-PI </a:t>
            </a:r>
            <a:r>
              <a:rPr lang="en-GB" sz="1600" dirty="0" smtClean="0"/>
              <a:t>&gt; 95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percentile </a:t>
            </a:r>
            <a:r>
              <a:rPr lang="en-GB" sz="1600" dirty="0"/>
              <a:t>and/or MCA-PI &lt; </a:t>
            </a:r>
            <a:r>
              <a:rPr lang="en-GB" sz="1600" dirty="0" smtClean="0"/>
              <a:t>5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percentile</a:t>
            </a:r>
            <a:r>
              <a:rPr lang="en-GB" sz="1600" dirty="0"/>
              <a:t>. </a:t>
            </a:r>
            <a:endParaRPr lang="en-GB" sz="1600" dirty="0" smtClean="0"/>
          </a:p>
          <a:p>
            <a:pPr marL="285750" indent="-285750" algn="just">
              <a:buFont typeface="Arial" charset="0"/>
              <a:buChar char="•"/>
            </a:pPr>
            <a:endParaRPr lang="en-GB" sz="8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GB" sz="1600" dirty="0" smtClean="0"/>
              <a:t>The </a:t>
            </a:r>
            <a:r>
              <a:rPr lang="en-GB" sz="1600" dirty="0"/>
              <a:t>consensus definition of </a:t>
            </a:r>
            <a:r>
              <a:rPr lang="en-GB" sz="1600" dirty="0" smtClean="0"/>
              <a:t>FGR, developed </a:t>
            </a:r>
            <a:r>
              <a:rPr lang="en-GB" sz="1600" dirty="0"/>
              <a:t>through a Delphi </a:t>
            </a:r>
            <a:r>
              <a:rPr lang="en-GB" sz="1600" dirty="0" smtClean="0"/>
              <a:t>procedure, </a:t>
            </a:r>
            <a:r>
              <a:rPr lang="en-GB" sz="1600" dirty="0"/>
              <a:t>was used to define FGR at subsequent </a:t>
            </a:r>
            <a:r>
              <a:rPr lang="en-GB" sz="1600" dirty="0" smtClean="0"/>
              <a:t>visits.</a:t>
            </a:r>
            <a:endParaRPr lang="en-GB" sz="16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" y="918369"/>
            <a:ext cx="9144001" cy="738664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/>
              </a:rPr>
              <a:t>Maternal hemodynamics, fetal biometry and Doppler indices in pregnancies followed up for suspected fetal growth restriction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chemeClr val="bg1"/>
                </a:solidFill>
                <a:latin typeface="Arial"/>
              </a:rPr>
              <a:t>Roberts et al.</a:t>
            </a:r>
            <a:r>
              <a:rPr lang="en-GB" sz="1400" kern="0" dirty="0" smtClean="0">
                <a:solidFill>
                  <a:schemeClr val="bg1"/>
                </a:solidFill>
                <a:latin typeface="Arial"/>
              </a:rPr>
              <a:t>, UOG 2018</a:t>
            </a:r>
            <a:endParaRPr lang="en-GB" sz="1400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asellaDiTesto 5"/>
          <p:cNvSpPr txBox="1"/>
          <p:nvPr/>
        </p:nvSpPr>
        <p:spPr>
          <a:xfrm>
            <a:off x="467544" y="1871821"/>
            <a:ext cx="828092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Statistical analysis</a:t>
            </a:r>
          </a:p>
          <a:p>
            <a:pPr algn="just">
              <a:lnSpc>
                <a:spcPct val="150000"/>
              </a:lnSpc>
            </a:pPr>
            <a:endParaRPr lang="en-GB" sz="1400" b="1" dirty="0"/>
          </a:p>
          <a:p>
            <a:pPr algn="just"/>
            <a:r>
              <a:rPr lang="en-GB" dirty="0"/>
              <a:t>Maternal demographics, </a:t>
            </a:r>
            <a:r>
              <a:rPr lang="en-GB" dirty="0" err="1"/>
              <a:t>fetal</a:t>
            </a:r>
            <a:r>
              <a:rPr lang="en-GB" dirty="0"/>
              <a:t> biometry, </a:t>
            </a:r>
            <a:r>
              <a:rPr lang="en-GB" dirty="0" smtClean="0"/>
              <a:t>UA-PI, MCA-PI</a:t>
            </a:r>
            <a:r>
              <a:rPr lang="en-GB" dirty="0"/>
              <a:t>, mean </a:t>
            </a:r>
            <a:r>
              <a:rPr lang="en-GB" dirty="0" err="1"/>
              <a:t>UtA</a:t>
            </a:r>
            <a:r>
              <a:rPr lang="en-GB" dirty="0"/>
              <a:t>-PI, amniotic fluid DVP and </a:t>
            </a:r>
            <a:r>
              <a:rPr lang="en-GB" dirty="0" smtClean="0"/>
              <a:t>maternal hemodynamic </a:t>
            </a:r>
            <a:r>
              <a:rPr lang="en-GB" dirty="0"/>
              <a:t>variables </a:t>
            </a:r>
            <a:r>
              <a:rPr lang="en-GB" dirty="0" smtClean="0"/>
              <a:t>Z-scores were </a:t>
            </a:r>
            <a:r>
              <a:rPr lang="en-GB" dirty="0"/>
              <a:t>compared </a:t>
            </a:r>
            <a:r>
              <a:rPr lang="en-GB" dirty="0" smtClean="0"/>
              <a:t>between:</a:t>
            </a:r>
          </a:p>
          <a:p>
            <a:pPr algn="just"/>
            <a:endParaRPr lang="en-GB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W</a:t>
            </a:r>
            <a:r>
              <a:rPr lang="en-GB" dirty="0" smtClean="0">
                <a:solidFill>
                  <a:srgbClr val="FF0000"/>
                </a:solidFill>
              </a:rPr>
              <a:t>omen with an </a:t>
            </a:r>
            <a:r>
              <a:rPr lang="en-GB" dirty="0">
                <a:solidFill>
                  <a:srgbClr val="FF0000"/>
                </a:solidFill>
              </a:rPr>
              <a:t>abnormal </a:t>
            </a:r>
            <a:r>
              <a:rPr lang="en-GB" dirty="0" err="1">
                <a:solidFill>
                  <a:srgbClr val="FF0000"/>
                </a:solidFill>
              </a:rPr>
              <a:t>fetal</a:t>
            </a:r>
            <a:r>
              <a:rPr lang="en-GB" dirty="0">
                <a:solidFill>
                  <a:srgbClr val="FF0000"/>
                </a:solidFill>
              </a:rPr>
              <a:t> Doppler index at </a:t>
            </a:r>
            <a:r>
              <a:rPr lang="en-GB" dirty="0" smtClean="0">
                <a:solidFill>
                  <a:srgbClr val="FF0000"/>
                </a:solidFill>
              </a:rPr>
              <a:t>presentation </a:t>
            </a:r>
            <a:r>
              <a:rPr lang="en-GB" i="1" dirty="0" smtClean="0">
                <a:solidFill>
                  <a:srgbClr val="FF0000"/>
                </a:solidFill>
              </a:rPr>
              <a:t>(Group </a:t>
            </a:r>
            <a:r>
              <a:rPr lang="en-GB" i="1" dirty="0">
                <a:solidFill>
                  <a:srgbClr val="FF0000"/>
                </a:solidFill>
              </a:rPr>
              <a:t>1), </a:t>
            </a:r>
            <a:endParaRPr lang="en-GB" i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Women </a:t>
            </a:r>
            <a:r>
              <a:rPr lang="en-GB" dirty="0">
                <a:solidFill>
                  <a:srgbClr val="FF0000"/>
                </a:solidFill>
              </a:rPr>
              <a:t>who had </a:t>
            </a:r>
            <a:r>
              <a:rPr lang="en-GB" dirty="0" smtClean="0">
                <a:solidFill>
                  <a:srgbClr val="FF0000"/>
                </a:solidFill>
              </a:rPr>
              <a:t>developed an </a:t>
            </a:r>
            <a:r>
              <a:rPr lang="en-GB" dirty="0">
                <a:solidFill>
                  <a:srgbClr val="FF0000"/>
                </a:solidFill>
              </a:rPr>
              <a:t>abnormal </a:t>
            </a:r>
            <a:r>
              <a:rPr lang="en-GB" dirty="0" err="1" smtClean="0">
                <a:solidFill>
                  <a:srgbClr val="FF0000"/>
                </a:solidFill>
              </a:rPr>
              <a:t>fetal</a:t>
            </a:r>
            <a:r>
              <a:rPr lang="en-GB" dirty="0" smtClean="0">
                <a:solidFill>
                  <a:srgbClr val="FF0000"/>
                </a:solidFill>
              </a:rPr>
              <a:t> Doppler </a:t>
            </a:r>
            <a:r>
              <a:rPr lang="en-GB" dirty="0">
                <a:solidFill>
                  <a:srgbClr val="FF0000"/>
                </a:solidFill>
              </a:rPr>
              <a:t>index at a subsequent visit </a:t>
            </a:r>
            <a:r>
              <a:rPr lang="en-GB" i="1" dirty="0">
                <a:solidFill>
                  <a:srgbClr val="FF0000"/>
                </a:solidFill>
              </a:rPr>
              <a:t>(Group 2</a:t>
            </a:r>
            <a:r>
              <a:rPr lang="en-GB" i="1" dirty="0" smtClean="0">
                <a:solidFill>
                  <a:srgbClr val="FF0000"/>
                </a:solidFill>
              </a:rPr>
              <a:t>), 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Women who </a:t>
            </a:r>
            <a:r>
              <a:rPr lang="en-GB" dirty="0">
                <a:solidFill>
                  <a:srgbClr val="FF0000"/>
                </a:solidFill>
              </a:rPr>
              <a:t>did not develop an abnormal </a:t>
            </a:r>
            <a:r>
              <a:rPr lang="en-GB" dirty="0" err="1">
                <a:solidFill>
                  <a:srgbClr val="FF0000"/>
                </a:solidFill>
              </a:rPr>
              <a:t>fetal</a:t>
            </a:r>
            <a:r>
              <a:rPr lang="en-GB" dirty="0">
                <a:solidFill>
                  <a:srgbClr val="FF0000"/>
                </a:solidFill>
              </a:rPr>
              <a:t> Doppler </a:t>
            </a:r>
            <a:r>
              <a:rPr lang="en-GB" dirty="0" smtClean="0">
                <a:solidFill>
                  <a:srgbClr val="FF0000"/>
                </a:solidFill>
              </a:rPr>
              <a:t>index during </a:t>
            </a:r>
            <a:r>
              <a:rPr lang="en-GB" dirty="0">
                <a:solidFill>
                  <a:srgbClr val="FF0000"/>
                </a:solidFill>
              </a:rPr>
              <a:t>pregnancy </a:t>
            </a:r>
            <a:r>
              <a:rPr lang="en-GB" i="1" dirty="0">
                <a:solidFill>
                  <a:srgbClr val="FF0000"/>
                </a:solidFill>
              </a:rPr>
              <a:t>(Group 3</a:t>
            </a:r>
            <a:r>
              <a:rPr lang="en-GB" i="1" dirty="0" smtClean="0">
                <a:solidFill>
                  <a:srgbClr val="FF0000"/>
                </a:solidFill>
              </a:rPr>
              <a:t>).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Comparisons were also </a:t>
            </a:r>
            <a:r>
              <a:rPr lang="en-GB" dirty="0"/>
              <a:t>made between the above parameters in </a:t>
            </a:r>
            <a:r>
              <a:rPr lang="en-GB" dirty="0" smtClean="0"/>
              <a:t>women who </a:t>
            </a:r>
            <a:r>
              <a:rPr lang="en-GB" dirty="0"/>
              <a:t>delivered a neonate with a birth weight &lt; 3</a:t>
            </a:r>
            <a:r>
              <a:rPr lang="en-GB" baseline="30000" dirty="0" smtClean="0"/>
              <a:t>rd</a:t>
            </a:r>
            <a:r>
              <a:rPr lang="en-GB" dirty="0" smtClean="0"/>
              <a:t> percentile </a:t>
            </a:r>
            <a:r>
              <a:rPr lang="en-GB" dirty="0"/>
              <a:t>and those who delivered a neonate with a </a:t>
            </a:r>
            <a:r>
              <a:rPr lang="en-GB" dirty="0" smtClean="0"/>
              <a:t>birth </a:t>
            </a:r>
            <a:r>
              <a:rPr lang="en-GB" dirty="0"/>
              <a:t>weight ≥ 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percentile.</a:t>
            </a:r>
            <a:endParaRPr lang="en-GB" b="1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" y="918369"/>
            <a:ext cx="9144001" cy="738664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/>
              </a:rPr>
              <a:t>Maternal hemodynamics, fetal biometry and Doppler indices in pregnancies followed up for suspected fetal growth restriction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Arial"/>
              </a:rPr>
              <a:t>Roberts et al.</a:t>
            </a:r>
            <a:r>
              <a:rPr lang="en-GB" sz="1400" i="1" kern="0" dirty="0" smtClean="0">
                <a:solidFill>
                  <a:schemeClr val="bg1"/>
                </a:solidFill>
                <a:latin typeface="Arial"/>
              </a:rPr>
              <a:t>, UOG 2018</a:t>
            </a:r>
            <a:endParaRPr lang="en-GB" sz="1400" i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89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1" y="918369"/>
            <a:ext cx="9144001" cy="738664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"/>
              </a:rPr>
              <a:t>Maternal hemodynamics, fetal biometry and Doppler indices in pregnancies followed up for suspected fetal growth restriction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Arial"/>
              </a:rPr>
              <a:t>Roberts et al.</a:t>
            </a:r>
            <a:r>
              <a:rPr lang="en-GB" sz="1400" i="1" kern="0" dirty="0" smtClean="0">
                <a:solidFill>
                  <a:schemeClr val="bg1"/>
                </a:solidFill>
                <a:latin typeface="Arial"/>
              </a:rPr>
              <a:t>, UOG 2018</a:t>
            </a:r>
            <a:endParaRPr lang="en-GB" sz="1400" i="1" kern="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772816"/>
            <a:ext cx="5688632" cy="4975205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 bwMode="auto">
          <a:xfrm>
            <a:off x="5500093" y="5949280"/>
            <a:ext cx="512067" cy="57606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372200" y="2332037"/>
            <a:ext cx="228810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err="1">
                <a:latin typeface="+mj-lt"/>
                <a:ea typeface="Calibri" charset="0"/>
                <a:cs typeface="Calibri" charset="0"/>
              </a:rPr>
              <a:t>There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 </a:t>
            </a:r>
            <a:r>
              <a:rPr lang="it-IT" sz="1200" b="1" dirty="0" err="1">
                <a:latin typeface="+mj-lt"/>
                <a:ea typeface="Calibri" charset="0"/>
                <a:cs typeface="Calibri" charset="0"/>
              </a:rPr>
              <a:t>were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 no </a:t>
            </a:r>
            <a:r>
              <a:rPr lang="it-IT" sz="1200" b="1" dirty="0" err="1">
                <a:latin typeface="+mj-lt"/>
                <a:ea typeface="Calibri" charset="0"/>
                <a:cs typeface="Calibri" charset="0"/>
              </a:rPr>
              <a:t>significant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 </a:t>
            </a:r>
            <a:r>
              <a:rPr lang="it-IT" sz="1200" b="1" dirty="0" err="1" smtClean="0">
                <a:latin typeface="+mj-lt"/>
                <a:ea typeface="Calibri" charset="0"/>
                <a:cs typeface="Calibri" charset="0"/>
              </a:rPr>
              <a:t>differences</a:t>
            </a:r>
            <a:r>
              <a:rPr lang="it-IT" sz="1200" b="1" dirty="0" smtClean="0">
                <a:latin typeface="+mj-lt"/>
                <a:ea typeface="Calibri" charset="0"/>
                <a:cs typeface="Calibri" charset="0"/>
              </a:rPr>
              <a:t> in </a:t>
            </a:r>
            <a:r>
              <a:rPr lang="it-IT" sz="1200" b="1" dirty="0" err="1">
                <a:latin typeface="+mj-lt"/>
                <a:ea typeface="Calibri" charset="0"/>
                <a:cs typeface="Calibri" charset="0"/>
              </a:rPr>
              <a:t>maternal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 </a:t>
            </a:r>
            <a:r>
              <a:rPr lang="it-IT" sz="1200" b="1" dirty="0" err="1">
                <a:latin typeface="+mj-lt"/>
                <a:ea typeface="Calibri" charset="0"/>
                <a:cs typeface="Calibri" charset="0"/>
              </a:rPr>
              <a:t>demographics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 </a:t>
            </a:r>
            <a:r>
              <a:rPr lang="it-IT" sz="1200" b="1" dirty="0" err="1">
                <a:latin typeface="+mj-lt"/>
                <a:ea typeface="Calibri" charset="0"/>
                <a:cs typeface="Calibri" charset="0"/>
              </a:rPr>
              <a:t>between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 </a:t>
            </a:r>
            <a:r>
              <a:rPr lang="it-IT" sz="1200" b="1" dirty="0" err="1">
                <a:latin typeface="+mj-lt"/>
                <a:ea typeface="Calibri" charset="0"/>
                <a:cs typeface="Calibri" charset="0"/>
              </a:rPr>
              <a:t>groups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, </a:t>
            </a:r>
            <a:r>
              <a:rPr lang="it-IT" sz="1200" b="1" dirty="0" err="1" smtClean="0">
                <a:latin typeface="+mj-lt"/>
                <a:ea typeface="Calibri" charset="0"/>
                <a:cs typeface="Calibri" charset="0"/>
              </a:rPr>
              <a:t>apart</a:t>
            </a:r>
            <a:r>
              <a:rPr lang="it-IT" sz="1200" b="1" dirty="0" smtClean="0">
                <a:latin typeface="+mj-lt"/>
                <a:ea typeface="Calibri" charset="0"/>
                <a:cs typeface="Calibri" charset="0"/>
              </a:rPr>
              <a:t> from 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a </a:t>
            </a:r>
            <a:r>
              <a:rPr lang="it-IT" sz="1200" b="1" dirty="0" err="1">
                <a:latin typeface="+mj-lt"/>
                <a:ea typeface="Calibri" charset="0"/>
                <a:cs typeface="Calibri" charset="0"/>
              </a:rPr>
              <a:t>higher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 rate of </a:t>
            </a:r>
            <a:r>
              <a:rPr lang="it-IT" sz="1200" b="1" dirty="0" err="1">
                <a:latin typeface="+mj-lt"/>
                <a:ea typeface="Calibri" charset="0"/>
                <a:cs typeface="Calibri" charset="0"/>
              </a:rPr>
              <a:t>women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 </a:t>
            </a:r>
            <a:r>
              <a:rPr lang="it-IT" sz="1200" b="1" dirty="0" err="1">
                <a:latin typeface="+mj-lt"/>
                <a:ea typeface="Calibri" charset="0"/>
                <a:cs typeface="Calibri" charset="0"/>
              </a:rPr>
              <a:t>taking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 </a:t>
            </a:r>
            <a:r>
              <a:rPr lang="it-IT" sz="1200" b="1" dirty="0" err="1">
                <a:latin typeface="+mj-lt"/>
                <a:ea typeface="Calibri" charset="0"/>
                <a:cs typeface="Calibri" charset="0"/>
              </a:rPr>
              <a:t>labetalol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 and </a:t>
            </a:r>
            <a:r>
              <a:rPr lang="it-IT" sz="1200" b="1" dirty="0" err="1" smtClean="0">
                <a:latin typeface="+mj-lt"/>
                <a:ea typeface="Calibri" charset="0"/>
                <a:cs typeface="Calibri" charset="0"/>
              </a:rPr>
              <a:t>methyldopa</a:t>
            </a:r>
            <a:r>
              <a:rPr lang="it-IT" sz="1200" b="1" dirty="0" smtClean="0">
                <a:latin typeface="+mj-lt"/>
                <a:ea typeface="Calibri" charset="0"/>
                <a:cs typeface="Calibri" charset="0"/>
              </a:rPr>
              <a:t> for </a:t>
            </a:r>
            <a:r>
              <a:rPr lang="it-IT" sz="1200" b="1" dirty="0" err="1">
                <a:latin typeface="+mj-lt"/>
                <a:ea typeface="Calibri" charset="0"/>
                <a:cs typeface="Calibri" charset="0"/>
              </a:rPr>
              <a:t>blood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-pressure control in Group 1 vs </a:t>
            </a:r>
            <a:r>
              <a:rPr lang="it-IT" sz="1200" b="1" dirty="0" smtClean="0">
                <a:latin typeface="+mj-lt"/>
                <a:ea typeface="Calibri" charset="0"/>
                <a:cs typeface="Calibri" charset="0"/>
              </a:rPr>
              <a:t>Group 3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372200" y="4004916"/>
            <a:ext cx="230425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latin typeface="+mj-lt"/>
                <a:ea typeface="Calibri" charset="0"/>
                <a:cs typeface="Calibri" charset="0"/>
              </a:rPr>
              <a:t>Gestational age at presentation to the SGA clinic </a:t>
            </a:r>
            <a:r>
              <a:rPr lang="it-IT" sz="1200" b="1" dirty="0" smtClean="0">
                <a:latin typeface="+mj-lt"/>
                <a:ea typeface="Calibri" charset="0"/>
                <a:cs typeface="Calibri" charset="0"/>
              </a:rPr>
              <a:t>was similar 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in all groups (around 32 weeks), but there was </a:t>
            </a:r>
            <a:r>
              <a:rPr lang="it-IT" sz="1200" b="1" dirty="0" smtClean="0">
                <a:latin typeface="+mj-lt"/>
                <a:ea typeface="Calibri" charset="0"/>
                <a:cs typeface="Calibri" charset="0"/>
              </a:rPr>
              <a:t>a significant 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difference in EFW percentile at </a:t>
            </a:r>
            <a:r>
              <a:rPr lang="it-IT" sz="1200" b="1" dirty="0" smtClean="0">
                <a:latin typeface="+mj-lt"/>
                <a:ea typeface="Calibri" charset="0"/>
                <a:cs typeface="Calibri" charset="0"/>
              </a:rPr>
              <a:t>presentation between 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Groups 1 and </a:t>
            </a:r>
            <a:r>
              <a:rPr lang="it-IT" sz="1200" b="1" dirty="0" smtClean="0">
                <a:latin typeface="+mj-lt"/>
                <a:ea typeface="Calibri" charset="0"/>
                <a:cs typeface="Calibri" charset="0"/>
              </a:rPr>
              <a:t>3.</a:t>
            </a:r>
            <a:endParaRPr lang="it-IT" sz="1200" b="1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372200" y="5733256"/>
            <a:ext cx="230993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latin typeface="+mj-lt"/>
                <a:ea typeface="Calibri" charset="0"/>
                <a:cs typeface="Calibri" charset="0"/>
              </a:rPr>
              <a:t>All three groups had </a:t>
            </a:r>
            <a:r>
              <a:rPr lang="it-IT" sz="1200" b="1" dirty="0" smtClean="0">
                <a:latin typeface="+mj-lt"/>
                <a:ea typeface="Calibri" charset="0"/>
                <a:cs typeface="Calibri" charset="0"/>
              </a:rPr>
              <a:t>a low 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negative Z-score for maternal CO (owing to a </a:t>
            </a:r>
            <a:r>
              <a:rPr lang="it-IT" sz="1200" b="1" dirty="0" smtClean="0">
                <a:latin typeface="+mj-lt"/>
                <a:ea typeface="Calibri" charset="0"/>
                <a:cs typeface="Calibri" charset="0"/>
              </a:rPr>
              <a:t>lower SV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) and a high positive Z-score for </a:t>
            </a:r>
            <a:r>
              <a:rPr lang="it-IT" sz="1200" b="1" dirty="0" smtClean="0">
                <a:latin typeface="+mj-lt"/>
                <a:ea typeface="Calibri" charset="0"/>
                <a:cs typeface="Calibri" charset="0"/>
              </a:rPr>
              <a:t>PVR.</a:t>
            </a:r>
            <a:endParaRPr lang="it-IT" sz="1200" b="1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444208" y="1750361"/>
            <a:ext cx="205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Results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0646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" y="918369"/>
            <a:ext cx="9144001" cy="738664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/>
              </a:rPr>
              <a:t>Maternal hemodynamics, fetal biometry and Doppler indices in pregnancies followed up for suspected fetal growth restriction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chemeClr val="bg1"/>
                </a:solidFill>
                <a:latin typeface="Arial"/>
              </a:rPr>
              <a:t>Roberts et al.</a:t>
            </a:r>
            <a:r>
              <a:rPr lang="en-GB" sz="1400" i="1" kern="0" dirty="0">
                <a:solidFill>
                  <a:schemeClr val="bg1"/>
                </a:solidFill>
                <a:latin typeface="Arial"/>
              </a:rPr>
              <a:t>, UOG 2018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00" y="2132856"/>
            <a:ext cx="8822522" cy="374441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5452" y="1700808"/>
            <a:ext cx="8713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Results</a:t>
            </a:r>
            <a:endParaRPr lang="en-GB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5877272"/>
            <a:ext cx="8352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latin typeface="+mj-lt"/>
                <a:ea typeface="Calibri" charset="0"/>
                <a:cs typeface="Calibri" charset="0"/>
              </a:rPr>
              <a:t>Box-and-whiskers plots of Z-scores of maternal hemodynamic and fetal biometry and Doppler variables in 86 pregnancies </a:t>
            </a:r>
            <a:r>
              <a:rPr lang="it-IT" sz="1200" b="1" dirty="0" smtClean="0">
                <a:latin typeface="+mj-lt"/>
                <a:ea typeface="Calibri" charset="0"/>
                <a:cs typeface="Calibri" charset="0"/>
              </a:rPr>
              <a:t>with estimated 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fetal </a:t>
            </a:r>
            <a:r>
              <a:rPr lang="it-IT" sz="1200" b="1" dirty="0" smtClean="0">
                <a:latin typeface="+mj-lt"/>
                <a:ea typeface="Calibri" charset="0"/>
                <a:cs typeface="Calibri" charset="0"/>
              </a:rPr>
              <a:t>weight ≤</a:t>
            </a:r>
            <a:r>
              <a:rPr lang="en-GB" sz="1200" b="1" dirty="0"/>
              <a:t> </a:t>
            </a:r>
            <a:r>
              <a:rPr lang="it-IT" sz="1200" b="1" dirty="0" smtClean="0">
                <a:latin typeface="+mj-lt"/>
                <a:ea typeface="Calibri" charset="0"/>
                <a:cs typeface="Calibri" charset="0"/>
              </a:rPr>
              <a:t>10th percentile 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with abnormal Doppler index (UA-PI &gt; 95th percentile and/or MCA-PI &lt; 5th percentile) </a:t>
            </a:r>
            <a:r>
              <a:rPr lang="it-IT" sz="1200" b="1" dirty="0" smtClean="0">
                <a:latin typeface="+mj-lt"/>
                <a:ea typeface="Calibri" charset="0"/>
                <a:cs typeface="Calibri" charset="0"/>
              </a:rPr>
              <a:t>at presentation (dark box) , 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those that subsequently developed abnormal Doppler index </a:t>
            </a:r>
            <a:r>
              <a:rPr lang="it-IT" sz="1200" b="1" dirty="0" smtClean="0">
                <a:latin typeface="+mj-lt"/>
                <a:ea typeface="Calibri" charset="0"/>
                <a:cs typeface="Calibri" charset="0"/>
              </a:rPr>
              <a:t> (grey box) and </a:t>
            </a:r>
            <a:r>
              <a:rPr lang="it-IT" sz="1200" b="1" dirty="0">
                <a:latin typeface="+mj-lt"/>
                <a:ea typeface="Calibri" charset="0"/>
                <a:cs typeface="Calibri" charset="0"/>
              </a:rPr>
              <a:t>those with normal Doppler indices </a:t>
            </a:r>
            <a:r>
              <a:rPr lang="it-IT" sz="1200" b="1" dirty="0" smtClean="0">
                <a:latin typeface="+mj-lt"/>
                <a:ea typeface="Calibri" charset="0"/>
                <a:cs typeface="Calibri" charset="0"/>
              </a:rPr>
              <a:t>throughout pregnancy  (white box).</a:t>
            </a:r>
            <a:endParaRPr lang="it-IT" sz="1200" b="1" dirty="0">
              <a:latin typeface="+mj-l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asellaDiTesto 5"/>
          <p:cNvSpPr txBox="1"/>
          <p:nvPr/>
        </p:nvSpPr>
        <p:spPr>
          <a:xfrm>
            <a:off x="179387" y="1700808"/>
            <a:ext cx="8713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Results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" y="918369"/>
            <a:ext cx="9144001" cy="738664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/>
              </a:rPr>
              <a:t>Maternal hemodynamics, fetal biometry and Doppler indices in pregnancies followed up for suspected fetal growth restriction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chemeClr val="bg1"/>
                </a:solidFill>
                <a:latin typeface="Arial"/>
              </a:rPr>
              <a:t>Roberts et al.</a:t>
            </a:r>
            <a:r>
              <a:rPr lang="en-GB" sz="1400" i="1" kern="0" dirty="0">
                <a:solidFill>
                  <a:schemeClr val="bg1"/>
                </a:solidFill>
                <a:latin typeface="Arial"/>
              </a:rPr>
              <a:t>, UOG 2018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79387" y="2247830"/>
            <a:ext cx="8713093" cy="44935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charset="0"/>
              <a:buChar char="•"/>
            </a:pPr>
            <a:r>
              <a:rPr lang="it-IT" dirty="0">
                <a:latin typeface="+mn-lt"/>
                <a:ea typeface="Calibri" charset="0"/>
                <a:cs typeface="Calibri" charset="0"/>
              </a:rPr>
              <a:t>All three groups had low negative Z-scores of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logHC, logAC </a:t>
            </a:r>
            <a:r>
              <a:rPr lang="it-IT" dirty="0">
                <a:latin typeface="+mn-lt"/>
                <a:ea typeface="Calibri" charset="0"/>
                <a:cs typeface="Calibri" charset="0"/>
              </a:rPr>
              <a:t>and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FL.</a:t>
            </a:r>
          </a:p>
          <a:p>
            <a:pPr marL="171450" indent="-171450" algn="just">
              <a:buFont typeface="Arial" charset="0"/>
              <a:buChar char="•"/>
            </a:pPr>
            <a:endParaRPr lang="it-IT" sz="1000" dirty="0" smtClean="0">
              <a:latin typeface="+mn-lt"/>
              <a:ea typeface="Calibri" charset="0"/>
              <a:cs typeface="Calibri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it-IT" dirty="0" smtClean="0">
                <a:latin typeface="+mn-lt"/>
                <a:ea typeface="Calibri" charset="0"/>
                <a:cs typeface="Calibri" charset="0"/>
              </a:rPr>
              <a:t>Group </a:t>
            </a:r>
            <a:r>
              <a:rPr lang="it-IT" dirty="0">
                <a:latin typeface="+mn-lt"/>
                <a:ea typeface="Calibri" charset="0"/>
                <a:cs typeface="Calibri" charset="0"/>
              </a:rPr>
              <a:t>1 had lower logHC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Z-score than </a:t>
            </a:r>
            <a:r>
              <a:rPr lang="it-IT" dirty="0">
                <a:latin typeface="+mn-lt"/>
                <a:ea typeface="Calibri" charset="0"/>
                <a:cs typeface="Calibri" charset="0"/>
              </a:rPr>
              <a:t>did Group 2 and lower logAC Z-score than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did both </a:t>
            </a:r>
            <a:r>
              <a:rPr lang="it-IT" dirty="0">
                <a:latin typeface="+mn-lt"/>
                <a:ea typeface="Calibri" charset="0"/>
                <a:cs typeface="Calibri" charset="0"/>
              </a:rPr>
              <a:t>Groups 2 and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3.</a:t>
            </a:r>
          </a:p>
          <a:p>
            <a:pPr marL="171450" indent="-171450" algn="just">
              <a:buFont typeface="Arial" charset="0"/>
              <a:buChar char="•"/>
            </a:pPr>
            <a:endParaRPr lang="it-IT" sz="1000" dirty="0" smtClean="0">
              <a:latin typeface="+mn-lt"/>
              <a:ea typeface="Calibri" charset="0"/>
              <a:cs typeface="Calibri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it-IT" dirty="0" smtClean="0">
                <a:latin typeface="+mn-lt"/>
                <a:ea typeface="Calibri" charset="0"/>
                <a:cs typeface="Calibri" charset="0"/>
              </a:rPr>
              <a:t>There </a:t>
            </a:r>
            <a:r>
              <a:rPr lang="it-IT" dirty="0">
                <a:latin typeface="+mn-lt"/>
                <a:ea typeface="Calibri" charset="0"/>
                <a:cs typeface="Calibri" charset="0"/>
              </a:rPr>
              <a:t>were no differences in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FL Z-scores </a:t>
            </a:r>
            <a:r>
              <a:rPr lang="it-IT" dirty="0">
                <a:latin typeface="+mn-lt"/>
                <a:ea typeface="Calibri" charset="0"/>
                <a:cs typeface="Calibri" charset="0"/>
              </a:rPr>
              <a:t>between the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groups.</a:t>
            </a:r>
          </a:p>
          <a:p>
            <a:pPr marL="171450" indent="-171450" algn="just">
              <a:buFont typeface="Arial" charset="0"/>
              <a:buChar char="•"/>
            </a:pPr>
            <a:endParaRPr lang="it-IT" sz="1000" dirty="0" smtClean="0">
              <a:latin typeface="+mn-lt"/>
              <a:ea typeface="Calibri" charset="0"/>
              <a:cs typeface="Calibri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it-IT" dirty="0" smtClean="0">
                <a:latin typeface="+mn-lt"/>
                <a:ea typeface="Calibri" charset="0"/>
                <a:cs typeface="Calibri" charset="0"/>
              </a:rPr>
              <a:t>All </a:t>
            </a:r>
            <a:r>
              <a:rPr lang="it-IT" dirty="0">
                <a:latin typeface="+mn-lt"/>
                <a:ea typeface="Calibri" charset="0"/>
                <a:cs typeface="Calibri" charset="0"/>
              </a:rPr>
              <a:t>three groups had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a high </a:t>
            </a:r>
            <a:r>
              <a:rPr lang="it-IT" dirty="0">
                <a:latin typeface="+mn-lt"/>
                <a:ea typeface="Calibri" charset="0"/>
                <a:cs typeface="Calibri" charset="0"/>
              </a:rPr>
              <a:t>positive Z-score for UA-PI, with a gradual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reduction from </a:t>
            </a:r>
            <a:r>
              <a:rPr lang="it-IT" dirty="0">
                <a:latin typeface="+mn-lt"/>
                <a:ea typeface="Calibri" charset="0"/>
                <a:cs typeface="Calibri" charset="0"/>
              </a:rPr>
              <a:t>Group 1 to Group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3.</a:t>
            </a:r>
          </a:p>
          <a:p>
            <a:pPr marL="171450" indent="-171450" algn="just">
              <a:buFont typeface="Arial" charset="0"/>
              <a:buChar char="•"/>
            </a:pPr>
            <a:endParaRPr lang="it-IT" sz="1000" dirty="0" smtClean="0">
              <a:latin typeface="+mn-lt"/>
              <a:ea typeface="Calibri" charset="0"/>
              <a:cs typeface="Calibri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it-IT" dirty="0" smtClean="0">
                <a:latin typeface="+mn-lt"/>
                <a:ea typeface="Calibri" charset="0"/>
                <a:cs typeface="Calibri" charset="0"/>
              </a:rPr>
              <a:t>Group </a:t>
            </a:r>
            <a:r>
              <a:rPr lang="it-IT" dirty="0">
                <a:latin typeface="+mn-lt"/>
                <a:ea typeface="Calibri" charset="0"/>
                <a:cs typeface="Calibri" charset="0"/>
              </a:rPr>
              <a:t>3 had a lower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UA-PI Z-score </a:t>
            </a:r>
            <a:r>
              <a:rPr lang="it-IT" dirty="0">
                <a:latin typeface="+mn-lt"/>
                <a:ea typeface="Calibri" charset="0"/>
                <a:cs typeface="Calibri" charset="0"/>
              </a:rPr>
              <a:t>compared with both Groups 1 and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2.</a:t>
            </a:r>
          </a:p>
          <a:p>
            <a:pPr marL="171450" indent="-171450" algn="just">
              <a:buFont typeface="Arial" charset="0"/>
              <a:buChar char="•"/>
            </a:pPr>
            <a:endParaRPr lang="it-IT" sz="1000" dirty="0" smtClean="0">
              <a:latin typeface="+mn-lt"/>
              <a:ea typeface="Calibri" charset="0"/>
              <a:cs typeface="Calibri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it-IT" dirty="0" smtClean="0">
                <a:latin typeface="+mn-lt"/>
                <a:ea typeface="Calibri" charset="0"/>
                <a:cs typeface="Calibri" charset="0"/>
              </a:rPr>
              <a:t>There was </a:t>
            </a:r>
            <a:r>
              <a:rPr lang="it-IT" dirty="0">
                <a:latin typeface="+mn-lt"/>
                <a:ea typeface="Calibri" charset="0"/>
                <a:cs typeface="Calibri" charset="0"/>
              </a:rPr>
              <a:t>a gradual decline in MCA-PI Z-score from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Group 3 </a:t>
            </a:r>
            <a:r>
              <a:rPr lang="it-IT" dirty="0">
                <a:latin typeface="+mn-lt"/>
                <a:ea typeface="Calibri" charset="0"/>
                <a:cs typeface="Calibri" charset="0"/>
              </a:rPr>
              <a:t>to Group 1, with Group 3 having significantly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higher MCA-PI </a:t>
            </a:r>
            <a:r>
              <a:rPr lang="it-IT" dirty="0">
                <a:latin typeface="+mn-lt"/>
                <a:ea typeface="Calibri" charset="0"/>
                <a:cs typeface="Calibri" charset="0"/>
              </a:rPr>
              <a:t>Z-score compared with Group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1.</a:t>
            </a:r>
          </a:p>
          <a:p>
            <a:pPr marL="171450" indent="-171450" algn="just">
              <a:buFont typeface="Arial" charset="0"/>
              <a:buChar char="•"/>
            </a:pPr>
            <a:endParaRPr lang="it-IT" sz="1000" dirty="0" smtClean="0">
              <a:latin typeface="+mn-lt"/>
              <a:ea typeface="Calibri" charset="0"/>
              <a:cs typeface="Calibri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it-IT" dirty="0" smtClean="0">
                <a:latin typeface="+mn-lt"/>
                <a:ea typeface="Calibri" charset="0"/>
                <a:cs typeface="Calibri" charset="0"/>
              </a:rPr>
              <a:t>Group </a:t>
            </a:r>
            <a:r>
              <a:rPr lang="it-IT" dirty="0">
                <a:latin typeface="+mn-lt"/>
                <a:ea typeface="Calibri" charset="0"/>
                <a:cs typeface="Calibri" charset="0"/>
              </a:rPr>
              <a:t>1 had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a higher </a:t>
            </a:r>
            <a:r>
              <a:rPr lang="it-IT" dirty="0">
                <a:latin typeface="+mn-lt"/>
                <a:ea typeface="Calibri" charset="0"/>
                <a:cs typeface="Calibri" charset="0"/>
              </a:rPr>
              <a:t>prevalence of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DVP &lt; 5th </a:t>
            </a:r>
            <a:r>
              <a:rPr lang="it-IT" dirty="0">
                <a:latin typeface="+mn-lt"/>
                <a:ea typeface="Calibri" charset="0"/>
                <a:cs typeface="Calibri" charset="0"/>
              </a:rPr>
              <a:t>percentile compared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with Group 3.</a:t>
            </a:r>
          </a:p>
          <a:p>
            <a:pPr marL="171450" indent="-171450" algn="just">
              <a:buFont typeface="Arial" charset="0"/>
              <a:buChar char="•"/>
            </a:pPr>
            <a:endParaRPr lang="it-IT" sz="1000" dirty="0" smtClean="0">
              <a:latin typeface="+mn-lt"/>
              <a:ea typeface="Calibri" charset="0"/>
              <a:cs typeface="Calibri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it-IT" dirty="0">
                <a:latin typeface="+mn-lt"/>
                <a:ea typeface="Calibri" charset="0"/>
                <a:cs typeface="Calibri" charset="0"/>
              </a:rPr>
              <a:t>Mean UtA-PI Z-score was higher in Group 1 than in Groups 2 and 3, but the difference did not </a:t>
            </a:r>
            <a:r>
              <a:rPr lang="it-IT" dirty="0" smtClean="0">
                <a:latin typeface="+mn-lt"/>
                <a:ea typeface="Calibri" charset="0"/>
                <a:cs typeface="Calibri" charset="0"/>
              </a:rPr>
              <a:t>reach statistical significance.</a:t>
            </a:r>
            <a:endParaRPr lang="it-IT" dirty="0">
              <a:latin typeface="+mn-l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" y="918369"/>
            <a:ext cx="9144001" cy="738664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/>
              </a:rPr>
              <a:t>Maternal hemodynamics, fetal biometry and Doppler indices in pregnancies followed up for suspected fetal growth restriction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chemeClr val="bg1"/>
                </a:solidFill>
                <a:latin typeface="Arial"/>
              </a:rPr>
              <a:t>Roberts et al.</a:t>
            </a:r>
            <a:r>
              <a:rPr lang="en-GB" sz="1400" i="1" kern="0" dirty="0">
                <a:solidFill>
                  <a:schemeClr val="bg1"/>
                </a:solidFill>
                <a:latin typeface="Arial"/>
              </a:rPr>
              <a:t>, UOG 2018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/>
          <a:srcRect b="21678"/>
          <a:stretch/>
        </p:blipFill>
        <p:spPr>
          <a:xfrm>
            <a:off x="107504" y="2339588"/>
            <a:ext cx="9052145" cy="257544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5452" y="1763524"/>
            <a:ext cx="8713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Results</a:t>
            </a:r>
            <a:endParaRPr lang="en-GB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-1" y="4961200"/>
            <a:ext cx="903649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1500" dirty="0"/>
              <a:t>There were modest correlations between maternal hemodynamic, fetal biometry and fetal and placental Doppler variable </a:t>
            </a:r>
            <a:r>
              <a:rPr lang="it-IT" sz="1500" dirty="0" smtClean="0"/>
              <a:t>Z-scores.</a:t>
            </a:r>
            <a:endParaRPr lang="it-IT" sz="1500" dirty="0"/>
          </a:p>
          <a:p>
            <a:pPr marL="285750" indent="-285750">
              <a:buFont typeface="Arial" charset="0"/>
              <a:buChar char="•"/>
            </a:pPr>
            <a:r>
              <a:rPr lang="it-IT" sz="1500" dirty="0"/>
              <a:t>The Z-score of CO was correlated positively with that of MCA-PI and negatively with that of </a:t>
            </a:r>
            <a:r>
              <a:rPr lang="it-IT" sz="1500" dirty="0" smtClean="0"/>
              <a:t>UtA-PI.</a:t>
            </a:r>
            <a:endParaRPr lang="it-IT" sz="1500" dirty="0"/>
          </a:p>
          <a:p>
            <a:pPr marL="285750" indent="-285750">
              <a:buFont typeface="Arial" charset="0"/>
              <a:buChar char="•"/>
            </a:pPr>
            <a:r>
              <a:rPr lang="it-IT" sz="1500" dirty="0"/>
              <a:t>The Z-score of HR was correlated positively with those of logAC and logFL and negatively with that of </a:t>
            </a:r>
            <a:r>
              <a:rPr lang="it-IT" sz="1500" dirty="0" smtClean="0"/>
              <a:t>UtA-PI.</a:t>
            </a:r>
            <a:endParaRPr lang="it-IT" sz="1500" dirty="0"/>
          </a:p>
          <a:p>
            <a:pPr marL="285750" indent="-285750">
              <a:buFont typeface="Arial" charset="0"/>
              <a:buChar char="•"/>
            </a:pPr>
            <a:r>
              <a:rPr lang="it-IT" sz="1500" dirty="0"/>
              <a:t>The Z-scores of MAP and logPVR were correlated positively with that of UA-PI and negatively with those of logHC, logAC and </a:t>
            </a:r>
            <a:r>
              <a:rPr lang="it-IT" sz="1500" dirty="0" smtClean="0"/>
              <a:t>MCA-PI.</a:t>
            </a:r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3411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31571</TotalTime>
  <Words>1268</Words>
  <Application>Microsoft Office PowerPoint</Application>
  <PresentationFormat>On-screen Show (4:3)</PresentationFormat>
  <Paragraphs>132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Asma Khalil</dc:creator>
  <cp:lastModifiedBy>Renata Kotsia</cp:lastModifiedBy>
  <cp:revision>980</cp:revision>
  <dcterms:created xsi:type="dcterms:W3CDTF">2011-05-07T13:59:23Z</dcterms:created>
  <dcterms:modified xsi:type="dcterms:W3CDTF">2018-09-18T12:52:53Z</dcterms:modified>
</cp:coreProperties>
</file>